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62" r:id="rId4"/>
    <p:sldId id="259" r:id="rId5"/>
    <p:sldId id="263" r:id="rId6"/>
    <p:sldId id="264" r:id="rId7"/>
    <p:sldId id="260" r:id="rId8"/>
    <p:sldId id="261" r:id="rId9"/>
    <p:sldId id="265" r:id="rId10"/>
    <p:sldId id="267" r:id="rId11"/>
    <p:sldId id="268" r:id="rId12"/>
    <p:sldId id="282" r:id="rId13"/>
    <p:sldId id="266" r:id="rId14"/>
    <p:sldId id="271" r:id="rId15"/>
    <p:sldId id="272" r:id="rId16"/>
    <p:sldId id="269" r:id="rId17"/>
    <p:sldId id="273" r:id="rId18"/>
    <p:sldId id="274" r:id="rId19"/>
    <p:sldId id="270" r:id="rId20"/>
    <p:sldId id="275" r:id="rId21"/>
    <p:sldId id="276" r:id="rId22"/>
    <p:sldId id="277" r:id="rId23"/>
    <p:sldId id="278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73E7A-DA3D-FA40-A0A1-C5C63CBE77A5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5D3AC-5811-7249-B238-D2FF2FFA3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0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6277CD-96F7-CB40-BA5B-9C58E130623F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59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AU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A8FB17-B090-DB4C-902B-555CC7EC3D5F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97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AU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FC807C-F922-3544-85E8-A4E16B860DF8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AU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6CAA11-220F-1848-9412-8B8F433EF42D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13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AU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56934C-6250-A643-AF9D-A2F1084C278C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23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AU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E1A285-042D-C848-9FA2-392624530E19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33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AU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1105DE-4BC5-3041-8DF0-1A6A412C5E0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44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AU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7FB2D3-07B7-E641-BD3F-8A4B30910EDF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11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AU" smtClean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265B7B-8470-8E4C-9B3D-4757B27CC0FC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21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AU" smtClean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D54E2-EB70-7C4E-84A1-7654228FAFF4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54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AU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749F3A-12CB-F54D-A82E-6CA228BE1B19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64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AU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4" Type="http://schemas.openxmlformats.org/officeDocument/2006/relationships/image" Target="../media/image27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Cultural Evolution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6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2906" y="379512"/>
            <a:ext cx="9179719" cy="812602"/>
          </a:xfrm>
        </p:spPr>
        <p:txBody>
          <a:bodyPr anchor="b"/>
          <a:lstStyle/>
          <a:p>
            <a:pPr>
              <a:tabLst>
                <a:tab pos="669703" algn="l"/>
              </a:tabLst>
              <a:defRPr/>
            </a:pPr>
            <a:r>
              <a:rPr lang="en-US" dirty="0" err="1" smtClean="0"/>
              <a:t>Acheulian</a:t>
            </a:r>
            <a:r>
              <a:rPr lang="en-US" dirty="0" smtClean="0"/>
              <a:t> Tool Culture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289" y="1366242"/>
            <a:ext cx="5170289" cy="4420195"/>
          </a:xfrm>
        </p:spPr>
        <p:txBody>
          <a:bodyPr anchor="ctr"/>
          <a:lstStyle/>
          <a:p>
            <a:pPr marL="435307" indent="-346013"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Blip>
                <a:blip r:embed="rId3"/>
              </a:buBlip>
              <a:tabLst>
                <a:tab pos="721047" algn="l"/>
                <a:tab pos="721047" algn="l"/>
                <a:tab pos="977766" algn="l"/>
                <a:tab pos="977766" algn="l"/>
                <a:tab pos="977766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</a:rPr>
              <a:t>First Appeared:	        </a:t>
            </a:r>
            <a:r>
              <a:rPr lang="en-US" b="1" dirty="0" smtClean="0">
                <a:solidFill>
                  <a:srgbClr val="000000"/>
                </a:solidFill>
              </a:rPr>
              <a:t>1.7</a:t>
            </a:r>
            <a:r>
              <a:rPr lang="en-US" dirty="0" smtClean="0">
                <a:solidFill>
                  <a:srgbClr val="000000"/>
                </a:solidFill>
              </a:rPr>
              <a:t> M </a:t>
            </a:r>
            <a:r>
              <a:rPr lang="en-US" dirty="0" err="1" smtClean="0">
                <a:solidFill>
                  <a:srgbClr val="000000"/>
                </a:solidFill>
              </a:rPr>
              <a:t>yrs</a:t>
            </a:r>
            <a:r>
              <a:rPr lang="en-US" dirty="0" smtClean="0">
                <a:solidFill>
                  <a:srgbClr val="000000"/>
                </a:solidFill>
              </a:rPr>
              <a:t> ago</a:t>
            </a:r>
          </a:p>
          <a:p>
            <a:pPr marL="435307" indent="-346013"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Blip>
                <a:blip r:embed="rId3"/>
              </a:buBlip>
              <a:tabLst>
                <a:tab pos="721047" algn="l"/>
                <a:tab pos="721047" algn="l"/>
                <a:tab pos="977766" algn="l"/>
                <a:tab pos="977766" algn="l"/>
                <a:tab pos="977766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</a:rPr>
              <a:t>Associated Hominid:    </a:t>
            </a:r>
            <a:r>
              <a:rPr lang="en-US" b="1" i="1" dirty="0" smtClean="0">
                <a:solidFill>
                  <a:srgbClr val="000000"/>
                </a:solidFill>
              </a:rPr>
              <a:t>Homo erectus</a:t>
            </a:r>
            <a:endParaRPr lang="en-US" sz="1400" b="1" i="1" dirty="0">
              <a:solidFill>
                <a:srgbClr val="000000"/>
              </a:solidFill>
              <a:ea typeface="ヒラギノ角ゴ Pro W6" charset="0"/>
              <a:cs typeface="ヒラギノ角ゴ Pro W6" charset="0"/>
            </a:endParaRPr>
          </a:p>
          <a:p>
            <a:pPr marL="692026" lvl="1" indent="-33485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Blip>
                <a:blip r:embed="rId4"/>
              </a:buBlip>
              <a:tabLst>
                <a:tab pos="721047" algn="l"/>
                <a:tab pos="721047" algn="l"/>
                <a:tab pos="977766" algn="l"/>
                <a:tab pos="977766" algn="l"/>
                <a:tab pos="977766" algn="l"/>
              </a:tabLst>
              <a:defRPr/>
            </a:pPr>
            <a:r>
              <a:rPr lang="en-US" sz="1700" dirty="0">
                <a:solidFill>
                  <a:srgbClr val="000000"/>
                </a:solidFill>
              </a:rPr>
              <a:t>These tools were typically '</a:t>
            </a:r>
            <a:r>
              <a:rPr lang="en-US" sz="1700" b="1" dirty="0">
                <a:solidFill>
                  <a:srgbClr val="000000"/>
                </a:solidFill>
              </a:rPr>
              <a:t>tear drop</a:t>
            </a:r>
            <a:r>
              <a:rPr lang="en-US" sz="1700" dirty="0">
                <a:solidFill>
                  <a:srgbClr val="000000"/>
                </a:solidFill>
              </a:rPr>
              <a:t>' in shape and were carefully crafted with a slight bulge on each broad surface (called a '</a:t>
            </a:r>
            <a:r>
              <a:rPr lang="en-US" sz="1700" b="1" dirty="0">
                <a:solidFill>
                  <a:srgbClr val="000000"/>
                </a:solidFill>
              </a:rPr>
              <a:t>bi-face</a:t>
            </a:r>
            <a:r>
              <a:rPr lang="en-US" sz="1700" dirty="0">
                <a:solidFill>
                  <a:srgbClr val="000000"/>
                </a:solidFill>
              </a:rPr>
              <a:t>').</a:t>
            </a:r>
          </a:p>
          <a:p>
            <a:pPr marL="692026" lvl="1" indent="-33485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Blip>
                <a:blip r:embed="rId4"/>
              </a:buBlip>
              <a:tabLst>
                <a:tab pos="721047" algn="l"/>
                <a:tab pos="721047" algn="l"/>
                <a:tab pos="977766" algn="l"/>
                <a:tab pos="977766" algn="l"/>
                <a:tab pos="977766" algn="l"/>
              </a:tabLst>
              <a:defRPr/>
            </a:pPr>
            <a:r>
              <a:rPr lang="en-US" sz="1700" dirty="0">
                <a:solidFill>
                  <a:srgbClr val="000000"/>
                </a:solidFill>
              </a:rPr>
              <a:t>They ranged greatly in their size and are often called '</a:t>
            </a:r>
            <a:r>
              <a:rPr lang="en-US" sz="1700" b="1" dirty="0">
                <a:solidFill>
                  <a:srgbClr val="000000"/>
                </a:solidFill>
              </a:rPr>
              <a:t>hand axes</a:t>
            </a:r>
            <a:r>
              <a:rPr lang="en-US" sz="1700" dirty="0">
                <a:solidFill>
                  <a:srgbClr val="000000"/>
                </a:solidFill>
              </a:rPr>
              <a:t>' although it is not clearly understood how they were used.</a:t>
            </a:r>
          </a:p>
          <a:p>
            <a:pPr marL="692026" lvl="1" indent="-33485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Blip>
                <a:blip r:embed="rId4"/>
              </a:buBlip>
              <a:tabLst>
                <a:tab pos="721047" algn="l"/>
                <a:tab pos="721047" algn="l"/>
                <a:tab pos="977766" algn="l"/>
                <a:tab pos="977766" algn="l"/>
                <a:tab pos="977766" algn="l"/>
              </a:tabLst>
              <a:defRPr/>
            </a:pPr>
            <a:r>
              <a:rPr lang="en-US" sz="1700" dirty="0">
                <a:solidFill>
                  <a:srgbClr val="000000"/>
                </a:solidFill>
              </a:rPr>
              <a:t>They differ markedly from the earlier pebble tools in that there appears to be a standard </a:t>
            </a:r>
            <a:r>
              <a:rPr lang="ja-JP" altLang="en-US" sz="1700" dirty="0">
                <a:solidFill>
                  <a:srgbClr val="000000"/>
                </a:solidFill>
                <a:latin typeface="Arial"/>
              </a:rPr>
              <a:t>“</a:t>
            </a:r>
            <a:r>
              <a:rPr lang="en-US" sz="1700" dirty="0">
                <a:solidFill>
                  <a:srgbClr val="000000"/>
                </a:solidFill>
              </a:rPr>
              <a:t>design</a:t>
            </a:r>
            <a:r>
              <a:rPr lang="ja-JP" altLang="en-US" sz="1700" dirty="0">
                <a:solidFill>
                  <a:srgbClr val="000000"/>
                </a:solidFill>
                <a:latin typeface="Arial"/>
              </a:rPr>
              <a:t>”</a:t>
            </a:r>
            <a:r>
              <a:rPr lang="en-US" sz="1700" dirty="0">
                <a:solidFill>
                  <a:srgbClr val="000000"/>
                </a:solidFill>
              </a:rPr>
              <a:t> and each tool is manufactured using a great many more blows to remove flakes.</a:t>
            </a:r>
            <a:endParaRPr lang="en-US" sz="1300" dirty="0">
              <a:solidFill>
                <a:srgbClr val="000000"/>
              </a:solidFill>
            </a:endParaRPr>
          </a:p>
        </p:txBody>
      </p:sp>
      <p:pic>
        <p:nvPicPr>
          <p:cNvPr id="261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322" y="1339453"/>
            <a:ext cx="2441154" cy="465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96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102" y="3295055"/>
            <a:ext cx="1589484" cy="312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9999"/>
                    </a:schemeClr>
                  </a:outerShdw>
                </a:effectLst>
              </a14:hiddenEffects>
            </a:ext>
          </a:extLst>
        </p:spPr>
      </p:pic>
      <p:pic>
        <p:nvPicPr>
          <p:cNvPr id="262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017985"/>
            <a:ext cx="1491258" cy="2414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262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28" y="3562945"/>
            <a:ext cx="1376288" cy="2464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262149" name="Rectangle 5"/>
          <p:cNvSpPr>
            <a:spLocks noGrp="1" noChangeArrowheads="1"/>
          </p:cNvSpPr>
          <p:nvPr>
            <p:ph type="title"/>
          </p:nvPr>
        </p:nvSpPr>
        <p:spPr>
          <a:xfrm>
            <a:off x="463228" y="-26789"/>
            <a:ext cx="9161859" cy="812602"/>
          </a:xfrm>
        </p:spPr>
        <p:txBody>
          <a:bodyPr anchor="b"/>
          <a:lstStyle/>
          <a:p>
            <a:pPr>
              <a:tabLst>
                <a:tab pos="669703" algn="l"/>
              </a:tabLst>
              <a:defRPr/>
            </a:pPr>
            <a:r>
              <a:rPr lang="en-US" dirty="0" err="1" smtClean="0"/>
              <a:t>Acheulian</a:t>
            </a:r>
            <a:r>
              <a:rPr lang="en-US" dirty="0" smtClean="0"/>
              <a:t> Tool Culture</a:t>
            </a:r>
          </a:p>
        </p:txBody>
      </p:sp>
      <p:pic>
        <p:nvPicPr>
          <p:cNvPr id="262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162" y="3338587"/>
            <a:ext cx="968871" cy="3018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262151" name="Line 7"/>
          <p:cNvSpPr>
            <a:spLocks noChangeShapeType="1"/>
          </p:cNvSpPr>
          <p:nvPr/>
        </p:nvSpPr>
        <p:spPr bwMode="auto">
          <a:xfrm>
            <a:off x="7027664" y="3420070"/>
            <a:ext cx="1332756" cy="0"/>
          </a:xfrm>
          <a:prstGeom prst="line">
            <a:avLst/>
          </a:prstGeom>
          <a:noFill/>
          <a:ln w="38100">
            <a:solidFill>
              <a:srgbClr val="FF0017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pPr>
              <a:defRPr/>
            </a:pPr>
            <a:endParaRPr lang="en-US"/>
          </a:p>
        </p:txBody>
      </p:sp>
      <p:sp>
        <p:nvSpPr>
          <p:cNvPr id="262152" name="Line 8"/>
          <p:cNvSpPr>
            <a:spLocks noChangeShapeType="1"/>
          </p:cNvSpPr>
          <p:nvPr/>
        </p:nvSpPr>
        <p:spPr bwMode="auto">
          <a:xfrm>
            <a:off x="7027664" y="6297662"/>
            <a:ext cx="1332756" cy="0"/>
          </a:xfrm>
          <a:prstGeom prst="line">
            <a:avLst/>
          </a:prstGeom>
          <a:noFill/>
          <a:ln w="38100">
            <a:solidFill>
              <a:srgbClr val="FF0017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pPr>
              <a:defRPr/>
            </a:pPr>
            <a:endParaRPr lang="en-US"/>
          </a:p>
        </p:txBody>
      </p:sp>
      <p:sp>
        <p:nvSpPr>
          <p:cNvPr id="262153" name="Line 9"/>
          <p:cNvSpPr>
            <a:spLocks noChangeShapeType="1"/>
          </p:cNvSpPr>
          <p:nvPr/>
        </p:nvSpPr>
        <p:spPr bwMode="auto">
          <a:xfrm>
            <a:off x="1643062" y="5188148"/>
            <a:ext cx="491133" cy="0"/>
          </a:xfrm>
          <a:prstGeom prst="line">
            <a:avLst/>
          </a:prstGeom>
          <a:noFill/>
          <a:ln w="25400">
            <a:solidFill>
              <a:srgbClr val="FF0017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pPr>
              <a:defRPr/>
            </a:pPr>
            <a:endParaRPr lang="en-US"/>
          </a:p>
        </p:txBody>
      </p:sp>
      <p:sp>
        <p:nvSpPr>
          <p:cNvPr id="262154" name="Line 10"/>
          <p:cNvSpPr>
            <a:spLocks noChangeShapeType="1"/>
          </p:cNvSpPr>
          <p:nvPr/>
        </p:nvSpPr>
        <p:spPr bwMode="auto">
          <a:xfrm rot="10800000" flipH="1">
            <a:off x="6750844" y="3009305"/>
            <a:ext cx="8930" cy="803672"/>
          </a:xfrm>
          <a:prstGeom prst="line">
            <a:avLst/>
          </a:prstGeom>
          <a:noFill/>
          <a:ln w="25400">
            <a:solidFill>
              <a:srgbClr val="FF0017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pPr>
              <a:defRPr/>
            </a:pPr>
            <a:endParaRPr lang="en-US"/>
          </a:p>
        </p:txBody>
      </p:sp>
      <p:sp>
        <p:nvSpPr>
          <p:cNvPr id="262155" name="Line 11"/>
          <p:cNvSpPr>
            <a:spLocks noChangeShapeType="1"/>
          </p:cNvSpPr>
          <p:nvPr/>
        </p:nvSpPr>
        <p:spPr bwMode="auto">
          <a:xfrm flipH="1">
            <a:off x="5527476" y="5287492"/>
            <a:ext cx="1054820" cy="426393"/>
          </a:xfrm>
          <a:prstGeom prst="line">
            <a:avLst/>
          </a:prstGeom>
          <a:noFill/>
          <a:ln w="25400">
            <a:solidFill>
              <a:srgbClr val="FF0017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64291" tIns="32146" rIns="64291" bIns="32146"/>
          <a:lstStyle/>
          <a:p>
            <a:pPr>
              <a:defRPr/>
            </a:pPr>
            <a:endParaRPr lang="en-US"/>
          </a:p>
        </p:txBody>
      </p:sp>
      <p:sp>
        <p:nvSpPr>
          <p:cNvPr id="262156" name="Rectangle 12"/>
          <p:cNvSpPr>
            <a:spLocks/>
          </p:cNvSpPr>
          <p:nvPr/>
        </p:nvSpPr>
        <p:spPr bwMode="auto">
          <a:xfrm>
            <a:off x="1569392" y="3554016"/>
            <a:ext cx="1268016" cy="36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80364" algn="ctr">
              <a:tabLst>
                <a:tab pos="366104" algn="l"/>
              </a:tabLst>
              <a:defRPr/>
            </a:pPr>
            <a:r>
              <a:rPr lang="en-US" sz="1300">
                <a:latin typeface="Arial" charset="0"/>
                <a:ea typeface="ＭＳ Ｐゴシック" charset="0"/>
                <a:cs typeface="Arial" charset="0"/>
                <a:sym typeface="Arial" charset="0"/>
              </a:rPr>
              <a:t>Flatter and more </a:t>
            </a:r>
            <a:r>
              <a:rPr lang="ja-JP" altLang="en-US" sz="1300">
                <a:latin typeface="Arial"/>
                <a:ea typeface="ＭＳ Ｐゴシック" charset="0"/>
                <a:cs typeface="Arial" charset="0"/>
                <a:sym typeface="Arial" charset="0"/>
              </a:rPr>
              <a:t>‘</a:t>
            </a:r>
            <a:r>
              <a:rPr lang="en-US" sz="1300">
                <a:latin typeface="Arial" charset="0"/>
                <a:ea typeface="ＭＳ Ｐゴシック" charset="0"/>
                <a:cs typeface="Arial" charset="0"/>
                <a:sym typeface="Arial" charset="0"/>
              </a:rPr>
              <a:t>blade-like</a:t>
            </a:r>
            <a:r>
              <a:rPr lang="ja-JP" altLang="en-US" sz="1300">
                <a:latin typeface="Arial"/>
                <a:ea typeface="ＭＳ Ｐゴシック" charset="0"/>
                <a:cs typeface="Arial" charset="0"/>
                <a:sym typeface="Arial" charset="0"/>
              </a:rPr>
              <a:t>’</a:t>
            </a:r>
            <a:endParaRPr lang="en-US" sz="1300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</p:txBody>
      </p:sp>
      <p:sp>
        <p:nvSpPr>
          <p:cNvPr id="262157" name="Rectangle 13"/>
          <p:cNvSpPr>
            <a:spLocks/>
          </p:cNvSpPr>
          <p:nvPr/>
        </p:nvSpPr>
        <p:spPr bwMode="auto">
          <a:xfrm>
            <a:off x="2177728" y="4991695"/>
            <a:ext cx="839391" cy="36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80364">
              <a:tabLst>
                <a:tab pos="366104" algn="l"/>
              </a:tabLst>
              <a:defRPr/>
            </a:pPr>
            <a:r>
              <a:rPr lang="en-US" sz="1300">
                <a:latin typeface="Arial" charset="0"/>
                <a:ea typeface="ＭＳ Ｐゴシック" charset="0"/>
                <a:cs typeface="Arial" charset="0"/>
                <a:sym typeface="Arial" charset="0"/>
              </a:rPr>
              <a:t>The core is the tool</a:t>
            </a:r>
          </a:p>
        </p:txBody>
      </p:sp>
      <p:sp>
        <p:nvSpPr>
          <p:cNvPr id="262158" name="Rectangle 14"/>
          <p:cNvSpPr>
            <a:spLocks/>
          </p:cNvSpPr>
          <p:nvPr/>
        </p:nvSpPr>
        <p:spPr bwMode="auto">
          <a:xfrm>
            <a:off x="723622" y="6259711"/>
            <a:ext cx="909078" cy="28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marL="80364" algn="ctr">
              <a:lnSpc>
                <a:spcPct val="113000"/>
              </a:lnSpc>
              <a:tabLst>
                <a:tab pos="366104" algn="l"/>
              </a:tabLst>
              <a:defRPr/>
            </a:pPr>
            <a:r>
              <a:rPr lang="en-US" sz="1700" b="1">
                <a:latin typeface="Arial" charset="0"/>
                <a:ea typeface="ＭＳ Ｐゴシック" charset="0"/>
                <a:cs typeface="Arial" charset="0"/>
                <a:sym typeface="Arial" charset="0"/>
              </a:rPr>
              <a:t>Cleavers</a:t>
            </a:r>
          </a:p>
        </p:txBody>
      </p:sp>
      <p:sp>
        <p:nvSpPr>
          <p:cNvPr id="262159" name="Rectangle 15"/>
          <p:cNvSpPr>
            <a:spLocks/>
          </p:cNvSpPr>
          <p:nvPr/>
        </p:nvSpPr>
        <p:spPr bwMode="auto">
          <a:xfrm>
            <a:off x="6338962" y="2589609"/>
            <a:ext cx="821531" cy="36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80364" algn="ctr">
              <a:tabLst>
                <a:tab pos="366104" algn="l"/>
              </a:tabLst>
              <a:defRPr/>
            </a:pPr>
            <a:r>
              <a:rPr lang="en-US" sz="1300">
                <a:latin typeface="Arial" charset="0"/>
                <a:ea typeface="ＭＳ Ｐゴシック" charset="0"/>
                <a:cs typeface="Arial" charset="0"/>
                <a:sym typeface="Arial" charset="0"/>
              </a:rPr>
              <a:t>The core is the tool</a:t>
            </a:r>
          </a:p>
        </p:txBody>
      </p:sp>
      <p:sp>
        <p:nvSpPr>
          <p:cNvPr id="262160" name="Rectangle 16"/>
          <p:cNvSpPr>
            <a:spLocks/>
          </p:cNvSpPr>
          <p:nvPr/>
        </p:nvSpPr>
        <p:spPr bwMode="auto">
          <a:xfrm>
            <a:off x="4201418" y="5581055"/>
            <a:ext cx="1491258" cy="741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80364">
              <a:tabLst>
                <a:tab pos="366104" algn="l"/>
              </a:tabLst>
              <a:defRPr/>
            </a:pPr>
            <a:r>
              <a:rPr lang="ja-JP" altLang="en-US" sz="1300">
                <a:latin typeface="Arial"/>
                <a:ea typeface="ＭＳ Ｐゴシック" charset="0"/>
                <a:cs typeface="Arial" charset="0"/>
                <a:sym typeface="Arial" charset="0"/>
              </a:rPr>
              <a:t>‘</a:t>
            </a:r>
            <a:r>
              <a:rPr lang="en-US" sz="1300">
                <a:latin typeface="Arial" charset="0"/>
                <a:ea typeface="ＭＳ Ｐゴシック" charset="0"/>
                <a:cs typeface="Arial" charset="0"/>
                <a:sym typeface="Arial" charset="0"/>
              </a:rPr>
              <a:t>Biface</a:t>
            </a:r>
            <a:r>
              <a:rPr lang="ja-JP" altLang="en-US" sz="1300">
                <a:latin typeface="Arial"/>
                <a:ea typeface="ＭＳ Ｐゴシック" charset="0"/>
                <a:cs typeface="Arial" charset="0"/>
                <a:sym typeface="Arial" charset="0"/>
              </a:rPr>
              <a:t>’</a:t>
            </a:r>
            <a:r>
              <a:rPr lang="en-US" sz="1300">
                <a:latin typeface="Arial" charset="0"/>
                <a:ea typeface="ＭＳ Ｐゴシック" charset="0"/>
                <a:cs typeface="Arial" charset="0"/>
                <a:sym typeface="Arial" charset="0"/>
              </a:rPr>
              <a:t> shape – bulges outwards on both sides and has </a:t>
            </a:r>
            <a:r>
              <a:rPr lang="ja-JP" altLang="en-US" sz="1300">
                <a:latin typeface="Arial"/>
                <a:ea typeface="ＭＳ Ｐゴシック" charset="0"/>
                <a:cs typeface="Arial" charset="0"/>
                <a:sym typeface="Arial" charset="0"/>
              </a:rPr>
              <a:t>‘</a:t>
            </a:r>
            <a:r>
              <a:rPr lang="en-US" sz="1300">
                <a:latin typeface="Arial" charset="0"/>
                <a:ea typeface="ＭＳ Ｐゴシック" charset="0"/>
                <a:cs typeface="Arial" charset="0"/>
                <a:sym typeface="Arial" charset="0"/>
              </a:rPr>
              <a:t>tear drop</a:t>
            </a:r>
            <a:r>
              <a:rPr lang="ja-JP" altLang="en-US" sz="1300">
                <a:latin typeface="Arial"/>
                <a:ea typeface="ＭＳ Ｐゴシック" charset="0"/>
                <a:cs typeface="Arial" charset="0"/>
                <a:sym typeface="Arial" charset="0"/>
              </a:rPr>
              <a:t>’</a:t>
            </a:r>
            <a:r>
              <a:rPr lang="en-US" sz="1300">
                <a:latin typeface="Arial" charset="0"/>
                <a:ea typeface="ＭＳ Ｐゴシック" charset="0"/>
                <a:cs typeface="Arial" charset="0"/>
                <a:sym typeface="Arial" charset="0"/>
              </a:rPr>
              <a:t> shape</a:t>
            </a:r>
          </a:p>
        </p:txBody>
      </p:sp>
      <p:sp>
        <p:nvSpPr>
          <p:cNvPr id="262161" name="Rectangle 17"/>
          <p:cNvSpPr>
            <a:spLocks/>
          </p:cNvSpPr>
          <p:nvPr/>
        </p:nvSpPr>
        <p:spPr bwMode="auto">
          <a:xfrm>
            <a:off x="5181223" y="1196578"/>
            <a:ext cx="969328" cy="28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marL="80364" algn="ctr">
              <a:lnSpc>
                <a:spcPct val="113000"/>
              </a:lnSpc>
              <a:tabLst>
                <a:tab pos="366104" algn="l"/>
              </a:tabLst>
              <a:defRPr/>
            </a:pPr>
            <a:r>
              <a:rPr lang="en-US" sz="1700" b="1">
                <a:latin typeface="Arial" charset="0"/>
                <a:ea typeface="ＭＳ Ｐゴシック" charset="0"/>
                <a:cs typeface="Arial" charset="0"/>
                <a:sym typeface="Arial" charset="0"/>
              </a:rPr>
              <a:t>Hand axe</a:t>
            </a:r>
          </a:p>
        </p:txBody>
      </p:sp>
      <p:sp>
        <p:nvSpPr>
          <p:cNvPr id="262162" name="Rectangle 18"/>
          <p:cNvSpPr>
            <a:spLocks/>
          </p:cNvSpPr>
          <p:nvPr/>
        </p:nvSpPr>
        <p:spPr bwMode="auto">
          <a:xfrm>
            <a:off x="8020492" y="6375797"/>
            <a:ext cx="954444" cy="22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marL="80364" algn="ctr">
              <a:lnSpc>
                <a:spcPct val="117000"/>
              </a:lnSpc>
              <a:tabLst>
                <a:tab pos="366104" algn="l"/>
              </a:tabLst>
              <a:defRPr/>
            </a:pPr>
            <a:r>
              <a:rPr lang="en-US" sz="1300">
                <a:latin typeface="Arial" charset="0"/>
                <a:ea typeface="ＭＳ Ｐゴシック" charset="0"/>
                <a:cs typeface="Arial" charset="0"/>
                <a:sym typeface="Arial" charset="0"/>
              </a:rPr>
              <a:t>Side-on view</a:t>
            </a:r>
          </a:p>
        </p:txBody>
      </p:sp>
      <p:sp>
        <p:nvSpPr>
          <p:cNvPr id="262163" name="Rectangle 19"/>
          <p:cNvSpPr>
            <a:spLocks/>
          </p:cNvSpPr>
          <p:nvPr/>
        </p:nvSpPr>
        <p:spPr bwMode="auto">
          <a:xfrm>
            <a:off x="5335488" y="1535906"/>
            <a:ext cx="1696641" cy="553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80364">
              <a:tabLst>
                <a:tab pos="366104" algn="l"/>
              </a:tabLst>
              <a:defRPr/>
            </a:pPr>
            <a:r>
              <a:rPr lang="en-US" sz="1300">
                <a:latin typeface="Arial" charset="0"/>
                <a:ea typeface="ＭＳ Ｐゴシック" charset="0"/>
                <a:cs typeface="Arial" charset="0"/>
                <a:sym typeface="Arial" charset="0"/>
              </a:rPr>
              <a:t>Typical 'tear-drop' shape of an Acheulian biface tool</a:t>
            </a:r>
          </a:p>
        </p:txBody>
      </p:sp>
      <p:pic>
        <p:nvPicPr>
          <p:cNvPr id="262164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621" y="1316013"/>
            <a:ext cx="2053828" cy="3916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00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Unknown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" r="-18364"/>
          <a:stretch/>
        </p:blipFill>
        <p:spPr>
          <a:xfrm rot="5400000">
            <a:off x="657657" y="1665364"/>
            <a:ext cx="7696032" cy="4873985"/>
          </a:xfrm>
        </p:spPr>
      </p:pic>
    </p:spTree>
    <p:extLst>
      <p:ext uri="{BB962C8B-B14F-4D97-AF65-F5344CB8AC3E}">
        <p14:creationId xmlns:p14="http://schemas.microsoft.com/office/powerpoint/2010/main" val="199355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 erectus culture 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1"/>
            <a:ext cx="7556313" cy="4554538"/>
          </a:xfrm>
        </p:spPr>
        <p:txBody>
          <a:bodyPr/>
          <a:lstStyle/>
          <a:p>
            <a:r>
              <a:rPr lang="en-US" dirty="0" smtClean="0"/>
              <a:t>Many fossils have been found across the world indicating that H. erectus relied heavily on hunting. </a:t>
            </a:r>
          </a:p>
          <a:p>
            <a:r>
              <a:rPr lang="en-US" dirty="0" smtClean="0"/>
              <a:t>These sites also indicate development in hunting techniques. </a:t>
            </a:r>
          </a:p>
          <a:p>
            <a:r>
              <a:rPr lang="en-US" dirty="0" smtClean="0"/>
              <a:t>One site in particular indicates the sight of a large scale baboon slaughter. The site has evidence which suggests that stone tools were carried from up to 33km away which indicates the slaughter was a well planned pre-conceived idea. </a:t>
            </a:r>
          </a:p>
          <a:p>
            <a:r>
              <a:rPr lang="en-US" dirty="0" smtClean="0"/>
              <a:t>This </a:t>
            </a:r>
            <a:r>
              <a:rPr lang="en-US" dirty="0"/>
              <a:t>o</a:t>
            </a:r>
            <a:r>
              <a:rPr lang="en-US" dirty="0" smtClean="0"/>
              <a:t>bviously indicates development in thinking and communication.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37195" y="312539"/>
            <a:ext cx="9179719" cy="812602"/>
          </a:xfrm>
        </p:spPr>
        <p:txBody>
          <a:bodyPr/>
          <a:lstStyle/>
          <a:p>
            <a:pPr>
              <a:tabLst>
                <a:tab pos="669703" algn="l"/>
              </a:tabLst>
              <a:defRPr/>
            </a:pPr>
            <a:r>
              <a:rPr lang="en-US" dirty="0" smtClean="0"/>
              <a:t>Use of Fire</a:t>
            </a:r>
          </a:p>
        </p:txBody>
      </p:sp>
      <p:pic>
        <p:nvPicPr>
          <p:cNvPr id="3082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3017119"/>
            <a:ext cx="3848695" cy="3510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308228" name="Rectangle 4"/>
          <p:cNvSpPr>
            <a:spLocks noChangeArrowheads="1"/>
          </p:cNvSpPr>
          <p:nvPr/>
        </p:nvSpPr>
        <p:spPr bwMode="auto">
          <a:xfrm>
            <a:off x="589359" y="1490266"/>
            <a:ext cx="5143500" cy="4732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/>
          <a:lstStyle/>
          <a:p>
            <a:pPr marL="435307" indent="-310296">
              <a:lnSpc>
                <a:spcPts val="2250"/>
              </a:lnSpc>
              <a:spcAft>
                <a:spcPts val="1406"/>
              </a:spcAft>
              <a:buSzPct val="130000"/>
              <a:buBlip>
                <a:blip r:embed="rId4"/>
              </a:buBlip>
              <a:tabLst>
                <a:tab pos="721047" algn="l"/>
                <a:tab pos="977766" algn="l"/>
                <a:tab pos="977766" algn="l"/>
                <a:tab pos="977766" algn="l"/>
              </a:tabLst>
              <a:defRPr/>
            </a:pPr>
            <a:r>
              <a:rPr lang="en-US" dirty="0">
                <a:solidFill>
                  <a:schemeClr val="tx2"/>
                </a:solidFill>
                <a:latin typeface="Arial" charset="0"/>
                <a:ea typeface="ヒラギノ角ゴ Pro W3" charset="0"/>
                <a:cs typeface="Arial" charset="0"/>
                <a:sym typeface="Arial" charset="0"/>
              </a:rPr>
              <a:t>The earliest record of humans using fire:</a:t>
            </a:r>
            <a:endParaRPr lang="en-US" dirty="0">
              <a:solidFill>
                <a:srgbClr val="000000"/>
              </a:solidFill>
              <a:latin typeface="Arial" charset="0"/>
              <a:ea typeface="ヒラギノ角ゴ Pro W3" charset="0"/>
              <a:cs typeface="ヒラギノ角ゴ Pro W3" charset="0"/>
              <a:sym typeface="Arial" charset="0"/>
            </a:endParaRPr>
          </a:p>
          <a:p>
            <a:pPr marL="692026" lvl="1" indent="-299134">
              <a:lnSpc>
                <a:spcPts val="1969"/>
              </a:lnSpc>
              <a:spcAft>
                <a:spcPts val="1406"/>
              </a:spcAft>
              <a:buSzPct val="120000"/>
              <a:buBlip>
                <a:blip r:embed="rId5"/>
              </a:buBlip>
              <a:tabLst>
                <a:tab pos="721047" algn="l"/>
                <a:tab pos="977766" algn="l"/>
                <a:tab pos="977766" algn="l"/>
                <a:tab pos="977766" algn="l"/>
              </a:tabLst>
              <a:defRPr/>
            </a:pPr>
            <a:r>
              <a:rPr lang="en-US" sz="1700" b="1" dirty="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Africa:</a:t>
            </a:r>
            <a:r>
              <a:rPr lang="en-US" sz="1700" dirty="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 1.5 </a:t>
            </a:r>
            <a:r>
              <a:rPr lang="en-US" sz="1700" dirty="0" err="1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mya</a:t>
            </a:r>
            <a:r>
              <a:rPr lang="en-US" sz="1700" dirty="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 (although this date is disputed)</a:t>
            </a:r>
            <a:endParaRPr lang="en-US" sz="1700" dirty="0">
              <a:solidFill>
                <a:srgbClr val="000000"/>
              </a:solidFill>
              <a:latin typeface="Arial" charset="0"/>
              <a:ea typeface="ヒラギノ角ゴ Pro W3" charset="0"/>
              <a:cs typeface="ヒラギノ角ゴ Pro W3" charset="0"/>
              <a:sym typeface="Arial" charset="0"/>
            </a:endParaRPr>
          </a:p>
          <a:p>
            <a:pPr marL="692026" lvl="1" indent="-299134">
              <a:lnSpc>
                <a:spcPts val="1969"/>
              </a:lnSpc>
              <a:spcAft>
                <a:spcPts val="1406"/>
              </a:spcAft>
              <a:buSzPct val="120000"/>
              <a:buBlip>
                <a:blip r:embed="rId5"/>
              </a:buBlip>
              <a:tabLst>
                <a:tab pos="721047" algn="l"/>
                <a:tab pos="977766" algn="l"/>
                <a:tab pos="977766" algn="l"/>
                <a:tab pos="977766" algn="l"/>
              </a:tabLst>
              <a:defRPr/>
            </a:pPr>
            <a:r>
              <a:rPr lang="en-US" sz="1700" b="1" dirty="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France:</a:t>
            </a:r>
            <a:r>
              <a:rPr lang="en-US" sz="1700" dirty="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 750 000 </a:t>
            </a:r>
            <a:r>
              <a:rPr lang="en-US" sz="1700" dirty="0" err="1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ya</a:t>
            </a:r>
            <a:endParaRPr lang="en-US" sz="1700" dirty="0">
              <a:solidFill>
                <a:srgbClr val="000000"/>
              </a:solidFill>
              <a:latin typeface="Arial" charset="0"/>
              <a:ea typeface="ヒラギノ角ゴ Pro W3" charset="0"/>
              <a:cs typeface="ヒラギノ角ゴ Pro W3" charset="0"/>
              <a:sym typeface="Arial" charset="0"/>
            </a:endParaRPr>
          </a:p>
          <a:p>
            <a:pPr marL="692026" lvl="1" indent="-299134">
              <a:lnSpc>
                <a:spcPts val="1969"/>
              </a:lnSpc>
              <a:spcAft>
                <a:spcPts val="1406"/>
              </a:spcAft>
              <a:buSzPct val="120000"/>
              <a:buBlip>
                <a:blip r:embed="rId5"/>
              </a:buBlip>
              <a:tabLst>
                <a:tab pos="721047" algn="l"/>
                <a:tab pos="977766" algn="l"/>
                <a:tab pos="977766" algn="l"/>
                <a:tab pos="977766" algn="l"/>
              </a:tabLst>
              <a:defRPr/>
            </a:pPr>
            <a:r>
              <a:rPr lang="en-US" sz="1700" b="1" dirty="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China:</a:t>
            </a:r>
            <a:r>
              <a:rPr lang="en-US" sz="1700" dirty="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 500 000 </a:t>
            </a:r>
            <a:r>
              <a:rPr lang="en-US" sz="1700" dirty="0" err="1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ya</a:t>
            </a:r>
            <a:endParaRPr lang="en-US" sz="1700" dirty="0">
              <a:solidFill>
                <a:schemeClr val="tx2"/>
              </a:solidFill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  <a:p>
            <a:pPr marL="435307" indent="-310296">
              <a:lnSpc>
                <a:spcPts val="2250"/>
              </a:lnSpc>
              <a:spcAft>
                <a:spcPts val="1406"/>
              </a:spcAft>
              <a:buSzPct val="130000"/>
              <a:buBlip>
                <a:blip r:embed="rId4"/>
              </a:buBlip>
              <a:tabLst>
                <a:tab pos="721047" algn="l"/>
                <a:tab pos="977766" algn="l"/>
                <a:tab pos="977766" algn="l"/>
                <a:tab pos="977766" algn="l"/>
              </a:tabLst>
              <a:defRPr/>
            </a:pPr>
            <a:r>
              <a:rPr lang="en-US" dirty="0">
                <a:solidFill>
                  <a:schemeClr val="tx2"/>
                </a:solidFill>
                <a:latin typeface="Arial" charset="0"/>
                <a:ea typeface="ヒラギノ角ゴ Pro W3" charset="0"/>
                <a:cs typeface="Arial" charset="0"/>
                <a:sym typeface="Arial" charset="0"/>
              </a:rPr>
              <a:t>At first, fire may have been </a:t>
            </a:r>
            <a:r>
              <a:rPr lang="ja-JP" altLang="en-US" dirty="0">
                <a:solidFill>
                  <a:schemeClr val="tx2"/>
                </a:solidFill>
                <a:latin typeface="Arial"/>
                <a:ea typeface="ヒラギノ角ゴ Pro W3" charset="0"/>
                <a:cs typeface="Arial" charset="0"/>
                <a:sym typeface="Arial" charset="0"/>
              </a:rPr>
              <a:t>‘</a:t>
            </a:r>
            <a:r>
              <a:rPr lang="en-US" dirty="0">
                <a:solidFill>
                  <a:schemeClr val="tx2"/>
                </a:solidFill>
                <a:latin typeface="Arial" charset="0"/>
                <a:ea typeface="ヒラギノ角ゴ Pro W3" charset="0"/>
                <a:cs typeface="Arial" charset="0"/>
                <a:sym typeface="Arial" charset="0"/>
              </a:rPr>
              <a:t>captured</a:t>
            </a:r>
            <a:r>
              <a:rPr lang="ja-JP" altLang="en-US" dirty="0">
                <a:solidFill>
                  <a:schemeClr val="tx2"/>
                </a:solidFill>
                <a:latin typeface="Arial"/>
                <a:ea typeface="ヒラギノ角ゴ Pro W3" charset="0"/>
                <a:cs typeface="Arial" charset="0"/>
                <a:sym typeface="Arial" charset="0"/>
              </a:rPr>
              <a:t>’</a:t>
            </a:r>
            <a:r>
              <a:rPr lang="en-US" dirty="0">
                <a:solidFill>
                  <a:schemeClr val="tx2"/>
                </a:solidFill>
                <a:latin typeface="Arial" charset="0"/>
                <a:ea typeface="ヒラギノ角ゴ Pro W3" charset="0"/>
                <a:cs typeface="Arial" charset="0"/>
                <a:sym typeface="Arial" charset="0"/>
              </a:rPr>
              <a:t> from natural sources, such as bush </a:t>
            </a:r>
            <a:br>
              <a:rPr lang="en-US" dirty="0">
                <a:solidFill>
                  <a:schemeClr val="tx2"/>
                </a:solidFill>
                <a:latin typeface="Arial" charset="0"/>
                <a:ea typeface="ヒラギノ角ゴ Pro W3" charset="0"/>
                <a:cs typeface="Arial" charset="0"/>
                <a:sym typeface="Arial" charset="0"/>
              </a:rPr>
            </a:br>
            <a:r>
              <a:rPr lang="en-US" dirty="0">
                <a:solidFill>
                  <a:schemeClr val="tx2"/>
                </a:solidFill>
                <a:latin typeface="Arial" charset="0"/>
                <a:ea typeface="ヒラギノ角ゴ Pro W3" charset="0"/>
                <a:cs typeface="Arial" charset="0"/>
                <a:sym typeface="Arial" charset="0"/>
              </a:rPr>
              <a:t>fires caused by lightning.</a:t>
            </a:r>
          </a:p>
          <a:p>
            <a:pPr marL="435307" indent="-310296">
              <a:lnSpc>
                <a:spcPts val="2250"/>
              </a:lnSpc>
              <a:spcAft>
                <a:spcPts val="1406"/>
              </a:spcAft>
              <a:buSzPct val="130000"/>
              <a:buBlip>
                <a:blip r:embed="rId4"/>
              </a:buBlip>
              <a:tabLst>
                <a:tab pos="721047" algn="l"/>
                <a:tab pos="977766" algn="l"/>
                <a:tab pos="977766" algn="l"/>
                <a:tab pos="977766" algn="l"/>
              </a:tabLst>
              <a:defRPr/>
            </a:pPr>
            <a:r>
              <a:rPr lang="en-US" dirty="0">
                <a:solidFill>
                  <a:schemeClr val="tx2"/>
                </a:solidFill>
                <a:latin typeface="Arial" charset="0"/>
                <a:ea typeface="ヒラギノ角ゴ Pro W3" charset="0"/>
                <a:cs typeface="Arial" charset="0"/>
                <a:sym typeface="Arial" charset="0"/>
              </a:rPr>
              <a:t>Later, humans developed </a:t>
            </a:r>
            <a:br>
              <a:rPr lang="en-US" dirty="0">
                <a:solidFill>
                  <a:schemeClr val="tx2"/>
                </a:solidFill>
                <a:latin typeface="Arial" charset="0"/>
                <a:ea typeface="ヒラギノ角ゴ Pro W3" charset="0"/>
                <a:cs typeface="Arial" charset="0"/>
                <a:sym typeface="Arial" charset="0"/>
              </a:rPr>
            </a:br>
            <a:r>
              <a:rPr lang="en-US" dirty="0">
                <a:solidFill>
                  <a:schemeClr val="tx2"/>
                </a:solidFill>
                <a:latin typeface="Arial" charset="0"/>
                <a:ea typeface="ヒラギノ角ゴ Pro W3" charset="0"/>
                <a:cs typeface="Arial" charset="0"/>
                <a:sym typeface="Arial" charset="0"/>
              </a:rPr>
              <a:t>techniques to create fire </a:t>
            </a:r>
            <a:br>
              <a:rPr lang="en-US" dirty="0">
                <a:solidFill>
                  <a:schemeClr val="tx2"/>
                </a:solidFill>
                <a:latin typeface="Arial" charset="0"/>
                <a:ea typeface="ヒラギノ角ゴ Pro W3" charset="0"/>
                <a:cs typeface="Arial" charset="0"/>
                <a:sym typeface="Arial" charset="0"/>
              </a:rPr>
            </a:br>
            <a:r>
              <a:rPr lang="en-US" dirty="0">
                <a:solidFill>
                  <a:schemeClr val="tx2"/>
                </a:solidFill>
                <a:latin typeface="Arial" charset="0"/>
                <a:ea typeface="ヒラギノ角ゴ Pro W3" charset="0"/>
                <a:cs typeface="Arial" charset="0"/>
                <a:sym typeface="Arial" charset="0"/>
              </a:rPr>
              <a:t>on demand.</a:t>
            </a:r>
          </a:p>
        </p:txBody>
      </p:sp>
    </p:spTree>
    <p:extLst>
      <p:ext uri="{BB962C8B-B14F-4D97-AF65-F5344CB8AC3E}">
        <p14:creationId xmlns:p14="http://schemas.microsoft.com/office/powerpoint/2010/main" val="166595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ChangeArrowheads="1"/>
          </p:cNvSpPr>
          <p:nvPr/>
        </p:nvSpPr>
        <p:spPr bwMode="auto">
          <a:xfrm>
            <a:off x="428625" y="910828"/>
            <a:ext cx="5143500" cy="535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7" tIns="35717" rIns="35717" bIns="35717"/>
          <a:lstStyle/>
          <a:p>
            <a:pPr marL="435307" indent="-310296">
              <a:lnSpc>
                <a:spcPts val="2250"/>
              </a:lnSpc>
              <a:spcAft>
                <a:spcPts val="1406"/>
              </a:spcAft>
              <a:buSzPct val="130000"/>
              <a:buBlip>
                <a:blip r:embed="rId3"/>
              </a:buBlip>
              <a:tabLst>
                <a:tab pos="721047" algn="l"/>
                <a:tab pos="977766" algn="l"/>
                <a:tab pos="977766" algn="l"/>
                <a:tab pos="977766" algn="l"/>
              </a:tabLst>
              <a:defRPr/>
            </a:pPr>
            <a:r>
              <a:rPr lang="en-US" sz="1700" dirty="0">
                <a:solidFill>
                  <a:schemeClr val="tx2"/>
                </a:solidFill>
                <a:latin typeface="Arial" charset="0"/>
                <a:ea typeface="ヒラギノ角ゴ Pro W3" charset="0"/>
                <a:cs typeface="Arial" charset="0"/>
                <a:sym typeface="Arial" charset="0"/>
              </a:rPr>
              <a:t>With fire early humans could:</a:t>
            </a:r>
            <a:endParaRPr lang="en-US" dirty="0">
              <a:solidFill>
                <a:srgbClr val="000000"/>
              </a:solidFill>
              <a:latin typeface="Arial" charset="0"/>
              <a:ea typeface="ヒラギノ角ゴ Pro W3" charset="0"/>
              <a:cs typeface="ヒラギノ角ゴ Pro W3" charset="0"/>
              <a:sym typeface="Arial" charset="0"/>
            </a:endParaRPr>
          </a:p>
          <a:p>
            <a:pPr marL="692026" lvl="1" indent="-299134">
              <a:lnSpc>
                <a:spcPts val="1969"/>
              </a:lnSpc>
              <a:spcAft>
                <a:spcPts val="1406"/>
              </a:spcAft>
              <a:buSzPct val="120000"/>
              <a:buBlip>
                <a:blip r:embed="rId4"/>
              </a:buBlip>
              <a:tabLst>
                <a:tab pos="721047" algn="l"/>
                <a:tab pos="977766" algn="l"/>
                <a:tab pos="977766" algn="l"/>
                <a:tab pos="977766" algn="l"/>
              </a:tabLst>
              <a:defRPr/>
            </a:pPr>
            <a:r>
              <a:rPr lang="en-US" sz="1500" b="1" dirty="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Remain active at night</a:t>
            </a:r>
            <a:r>
              <a:rPr lang="en-US" sz="1500" dirty="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:  People began using fire as a source of light to continue their activities after dark and inside their caves.</a:t>
            </a:r>
            <a:endParaRPr lang="en-US" sz="1500" dirty="0">
              <a:solidFill>
                <a:srgbClr val="000000"/>
              </a:solidFill>
              <a:latin typeface="Arial" charset="0"/>
              <a:ea typeface="ヒラギノ角ゴ Pro W3" charset="0"/>
              <a:cs typeface="ヒラギノ角ゴ Pro W3" charset="0"/>
              <a:sym typeface="Arial" charset="0"/>
            </a:endParaRPr>
          </a:p>
          <a:p>
            <a:pPr marL="692026" lvl="1" indent="-299134">
              <a:lnSpc>
                <a:spcPts val="1969"/>
              </a:lnSpc>
              <a:spcAft>
                <a:spcPts val="1406"/>
              </a:spcAft>
              <a:buSzPct val="120000"/>
              <a:buBlip>
                <a:blip r:embed="rId4"/>
              </a:buBlip>
              <a:tabLst>
                <a:tab pos="721047" algn="l"/>
                <a:tab pos="977766" algn="l"/>
                <a:tab pos="977766" algn="l"/>
                <a:tab pos="977766" algn="l"/>
              </a:tabLst>
              <a:defRPr/>
            </a:pPr>
            <a:r>
              <a:rPr lang="en-US" sz="1500" b="1" dirty="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Cooking with fire</a:t>
            </a:r>
            <a:r>
              <a:rPr lang="en-US" sz="1500" dirty="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:  Made the meat of the animals they killed more palatable and digestible. They learned to preserve meat by smoking it over a fire, vastly decreasing the danger of periodic starvation. Cooking also enabled them to add some formerly inedible plants to their diet.</a:t>
            </a:r>
            <a:endParaRPr lang="en-US" sz="1500" dirty="0">
              <a:solidFill>
                <a:srgbClr val="000000"/>
              </a:solidFill>
              <a:latin typeface="Arial" charset="0"/>
              <a:ea typeface="ヒラギノ角ゴ Pro W3" charset="0"/>
              <a:cs typeface="ヒラギノ角ゴ Pro W3" charset="0"/>
              <a:sym typeface="Arial" charset="0"/>
            </a:endParaRPr>
          </a:p>
          <a:p>
            <a:pPr marL="692026" lvl="1" indent="-299134">
              <a:lnSpc>
                <a:spcPts val="1969"/>
              </a:lnSpc>
              <a:spcAft>
                <a:spcPts val="1406"/>
              </a:spcAft>
              <a:buSzPct val="120000"/>
              <a:buBlip>
                <a:blip r:embed="rId4"/>
              </a:buBlip>
              <a:tabLst>
                <a:tab pos="721047" algn="l"/>
                <a:tab pos="977766" algn="l"/>
                <a:tab pos="977766" algn="l"/>
                <a:tab pos="977766" algn="l"/>
              </a:tabLst>
              <a:defRPr/>
            </a:pPr>
            <a:r>
              <a:rPr lang="en-US" sz="1500" b="1" dirty="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Make better weapons and tools</a:t>
            </a:r>
            <a:r>
              <a:rPr lang="en-US" sz="1500" dirty="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:  Hunters formed spears from tree branches by burning the tips of the branches and then scraping the charred ends into a point.</a:t>
            </a:r>
          </a:p>
          <a:p>
            <a:pPr marL="692026" lvl="1" indent="-299134">
              <a:lnSpc>
                <a:spcPts val="1969"/>
              </a:lnSpc>
              <a:spcAft>
                <a:spcPts val="1406"/>
              </a:spcAft>
              <a:buSzPct val="120000"/>
              <a:buBlip>
                <a:blip r:embed="rId4"/>
              </a:buBlip>
              <a:tabLst>
                <a:tab pos="721047" algn="l"/>
                <a:tab pos="977766" algn="l"/>
                <a:tab pos="977766" algn="l"/>
                <a:tab pos="977766" algn="l"/>
              </a:tabLst>
              <a:defRPr/>
            </a:pPr>
            <a:r>
              <a:rPr lang="en-US" sz="1500" b="1" dirty="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Protect themselves </a:t>
            </a:r>
            <a:br>
              <a:rPr lang="en-US" sz="1500" b="1" dirty="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</a:br>
            <a:r>
              <a:rPr lang="en-US" sz="1500" b="1" dirty="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from predators</a:t>
            </a:r>
          </a:p>
          <a:p>
            <a:pPr marL="692026" lvl="1" indent="-299134">
              <a:lnSpc>
                <a:spcPts val="1969"/>
              </a:lnSpc>
              <a:spcAft>
                <a:spcPts val="1406"/>
              </a:spcAft>
              <a:buSzPct val="120000"/>
              <a:buBlip>
                <a:blip r:embed="rId4"/>
              </a:buBlip>
              <a:tabLst>
                <a:tab pos="721047" algn="l"/>
                <a:tab pos="977766" algn="l"/>
                <a:tab pos="977766" algn="l"/>
                <a:tab pos="977766" algn="l"/>
              </a:tabLst>
              <a:defRPr/>
            </a:pPr>
            <a:r>
              <a:rPr lang="en-US" sz="1500" b="1" dirty="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Warm themselves</a:t>
            </a:r>
            <a:endParaRPr lang="en-US" sz="1700" b="1" dirty="0">
              <a:solidFill>
                <a:schemeClr val="tx2"/>
              </a:solidFill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  <a:p>
            <a:pPr marL="692026" lvl="1" indent="-299134">
              <a:lnSpc>
                <a:spcPts val="1969"/>
              </a:lnSpc>
              <a:spcAft>
                <a:spcPts val="1406"/>
              </a:spcAft>
              <a:buSzPct val="120000"/>
              <a:buBlip>
                <a:blip r:embed="rId4"/>
              </a:buBlip>
              <a:tabLst>
                <a:tab pos="721047" algn="l"/>
                <a:tab pos="977766" algn="l"/>
                <a:tab pos="977766" algn="l"/>
                <a:tab pos="977766" algn="l"/>
              </a:tabLst>
              <a:defRPr/>
            </a:pPr>
            <a:endParaRPr lang="en-US" sz="1700" dirty="0">
              <a:solidFill>
                <a:schemeClr val="tx2"/>
              </a:solidFill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  <a:p>
            <a:pPr marL="435307" indent="-310296">
              <a:lnSpc>
                <a:spcPts val="2250"/>
              </a:lnSpc>
              <a:spcAft>
                <a:spcPts val="1406"/>
              </a:spcAft>
              <a:buSzPct val="130000"/>
              <a:tabLst>
                <a:tab pos="721047" algn="l"/>
                <a:tab pos="977766" algn="l"/>
                <a:tab pos="977766" algn="l"/>
                <a:tab pos="977766" algn="l"/>
              </a:tabLst>
              <a:defRPr/>
            </a:pPr>
            <a:endParaRPr lang="en-US" dirty="0">
              <a:solidFill>
                <a:schemeClr val="tx2"/>
              </a:solidFill>
              <a:latin typeface="Arial" charset="0"/>
              <a:ea typeface="ヒラギノ角ゴ Pro W3" charset="0"/>
              <a:cs typeface="Arial" charset="0"/>
              <a:sym typeface="Arial" charset="0"/>
            </a:endParaRP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title"/>
          </p:nvPr>
        </p:nvSpPr>
        <p:spPr>
          <a:xfrm>
            <a:off x="610195" y="98226"/>
            <a:ext cx="9179719" cy="812602"/>
          </a:xfrm>
        </p:spPr>
        <p:txBody>
          <a:bodyPr/>
          <a:lstStyle/>
          <a:p>
            <a:pPr>
              <a:tabLst>
                <a:tab pos="669703" algn="l"/>
              </a:tabLst>
              <a:defRPr/>
            </a:pPr>
            <a:r>
              <a:rPr lang="en-US" dirty="0" smtClean="0"/>
              <a:t>Use of Fire</a:t>
            </a:r>
          </a:p>
        </p:txBody>
      </p:sp>
      <p:pic>
        <p:nvPicPr>
          <p:cNvPr id="3092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711" y="4023941"/>
            <a:ext cx="2812852" cy="256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3092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281" y="1362894"/>
            <a:ext cx="3303984" cy="2503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3092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017" y="4822031"/>
            <a:ext cx="3331889" cy="186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768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Neanderthal 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Greater development in tool manufacture – using </a:t>
            </a:r>
            <a:r>
              <a:rPr lang="en-US" b="1" dirty="0" smtClean="0"/>
              <a:t>stone flakes </a:t>
            </a:r>
            <a:r>
              <a:rPr lang="en-US" dirty="0" smtClean="0"/>
              <a:t>that can be trimmed for various functions such as cutting, scraping, piercing and gouging. </a:t>
            </a:r>
          </a:p>
          <a:p>
            <a:r>
              <a:rPr lang="en-US" dirty="0" smtClean="0"/>
              <a:t>Referred to as the the </a:t>
            </a:r>
            <a:r>
              <a:rPr lang="en-US" b="1" dirty="0" smtClean="0"/>
              <a:t>Mousterian industry</a:t>
            </a:r>
          </a:p>
          <a:p>
            <a:r>
              <a:rPr lang="en-US" dirty="0" smtClean="0"/>
              <a:t>First species who are believed to have buried their dead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51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98289" y="124519"/>
            <a:ext cx="9161859" cy="812602"/>
          </a:xfrm>
        </p:spPr>
        <p:txBody>
          <a:bodyPr/>
          <a:lstStyle/>
          <a:p>
            <a:pPr>
              <a:tabLst>
                <a:tab pos="669703" algn="l"/>
              </a:tabLst>
              <a:defRPr/>
            </a:pPr>
            <a:r>
              <a:rPr lang="en-US" dirty="0" smtClean="0"/>
              <a:t>Mousterian Tool Culture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203" y="1446609"/>
            <a:ext cx="7429500" cy="4786313"/>
          </a:xfrm>
        </p:spPr>
        <p:txBody>
          <a:bodyPr/>
          <a:lstStyle/>
          <a:p>
            <a:pPr marL="435307" indent="-346013"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Blip>
                <a:blip r:embed="rId3"/>
              </a:buBlip>
              <a:tabLst>
                <a:tab pos="721047" algn="l"/>
                <a:tab pos="721047" algn="l"/>
                <a:tab pos="977766" algn="l"/>
                <a:tab pos="977766" algn="l"/>
                <a:tab pos="977766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</a:rPr>
              <a:t>First Appeared:	         </a:t>
            </a:r>
            <a:r>
              <a:rPr lang="en-US" b="1" dirty="0" smtClean="0">
                <a:solidFill>
                  <a:srgbClr val="000000"/>
                </a:solidFill>
              </a:rPr>
              <a:t>200 000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yrs</a:t>
            </a:r>
            <a:r>
              <a:rPr lang="en-US" dirty="0" smtClean="0">
                <a:solidFill>
                  <a:srgbClr val="000000"/>
                </a:solidFill>
              </a:rPr>
              <a:t> ago</a:t>
            </a:r>
          </a:p>
          <a:p>
            <a:pPr marL="435307" indent="-346013"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Blip>
                <a:blip r:embed="rId3"/>
              </a:buBlip>
              <a:tabLst>
                <a:tab pos="721047" algn="l"/>
                <a:tab pos="721047" algn="l"/>
                <a:tab pos="977766" algn="l"/>
                <a:tab pos="977766" algn="l"/>
                <a:tab pos="977766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</a:rPr>
              <a:t>Associated Hominid:   </a:t>
            </a:r>
            <a:r>
              <a:rPr lang="en-US" b="1" i="1" dirty="0" smtClean="0">
                <a:solidFill>
                  <a:srgbClr val="000000"/>
                </a:solidFill>
              </a:rPr>
              <a:t>Homo </a:t>
            </a:r>
            <a:r>
              <a:rPr lang="en-US" b="1" i="1" dirty="0" err="1" smtClean="0">
                <a:solidFill>
                  <a:srgbClr val="000000"/>
                </a:solidFill>
              </a:rPr>
              <a:t>neanderthalensis</a:t>
            </a:r>
            <a:endParaRPr lang="en-US" b="1" i="1" dirty="0" smtClean="0">
              <a:solidFill>
                <a:srgbClr val="000000"/>
              </a:solidFill>
              <a:ea typeface="ヒラギノ角ゴ Pro W6" charset="0"/>
              <a:cs typeface="ヒラギノ角ゴ Pro W6" charset="0"/>
            </a:endParaRPr>
          </a:p>
          <a:p>
            <a:pPr marL="692026" lvl="1" indent="-33485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Blip>
                <a:blip r:embed="rId4"/>
              </a:buBlip>
              <a:tabLst>
                <a:tab pos="721047" algn="l"/>
                <a:tab pos="721047" algn="l"/>
                <a:tab pos="977766" algn="l"/>
                <a:tab pos="977766" algn="l"/>
                <a:tab pos="977766" algn="l"/>
              </a:tabLst>
              <a:defRPr/>
            </a:pPr>
            <a:r>
              <a:rPr lang="en-US" sz="1700" i="1" dirty="0">
                <a:solidFill>
                  <a:srgbClr val="000000"/>
                </a:solidFill>
              </a:rPr>
              <a:t>More refined</a:t>
            </a:r>
            <a:r>
              <a:rPr lang="en-US" sz="1700" dirty="0">
                <a:solidFill>
                  <a:srgbClr val="000000"/>
                </a:solidFill>
              </a:rPr>
              <a:t> tool culture than the</a:t>
            </a:r>
            <a:br>
              <a:rPr lang="en-US" sz="1700" dirty="0">
                <a:solidFill>
                  <a:srgbClr val="000000"/>
                </a:solidFill>
              </a:rPr>
            </a:br>
            <a:r>
              <a:rPr lang="en-US" sz="1700" dirty="0">
                <a:solidFill>
                  <a:srgbClr val="000000"/>
                </a:solidFill>
              </a:rPr>
              <a:t>earlier </a:t>
            </a:r>
            <a:r>
              <a:rPr lang="en-US" sz="1700" dirty="0" err="1">
                <a:solidFill>
                  <a:srgbClr val="000000"/>
                </a:solidFill>
              </a:rPr>
              <a:t>Acheulian</a:t>
            </a:r>
            <a:r>
              <a:rPr lang="en-US" sz="1700" dirty="0">
                <a:solidFill>
                  <a:srgbClr val="000000"/>
                </a:solidFill>
              </a:rPr>
              <a:t> tool culture.</a:t>
            </a:r>
          </a:p>
          <a:p>
            <a:pPr marL="692026" lvl="1" indent="-33485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Blip>
                <a:blip r:embed="rId4"/>
              </a:buBlip>
              <a:tabLst>
                <a:tab pos="721047" algn="l"/>
                <a:tab pos="721047" algn="l"/>
                <a:tab pos="977766" algn="l"/>
                <a:tab pos="977766" algn="l"/>
                <a:tab pos="977766" algn="l"/>
              </a:tabLst>
              <a:defRPr/>
            </a:pPr>
            <a:r>
              <a:rPr lang="en-US" sz="1700" b="1" dirty="0">
                <a:solidFill>
                  <a:srgbClr val="000000"/>
                </a:solidFill>
              </a:rPr>
              <a:t>Flint</a:t>
            </a:r>
            <a:r>
              <a:rPr lang="en-US" sz="1700" dirty="0">
                <a:solidFill>
                  <a:srgbClr val="000000"/>
                </a:solidFill>
              </a:rPr>
              <a:t> became a preferred material to</a:t>
            </a:r>
            <a:br>
              <a:rPr lang="en-US" sz="1700" dirty="0">
                <a:solidFill>
                  <a:srgbClr val="000000"/>
                </a:solidFill>
              </a:rPr>
            </a:br>
            <a:r>
              <a:rPr lang="en-US" sz="1700" dirty="0">
                <a:solidFill>
                  <a:srgbClr val="000000"/>
                </a:solidFill>
              </a:rPr>
              <a:t>produce stone tools because of the</a:t>
            </a:r>
            <a:br>
              <a:rPr lang="en-US" sz="1700" dirty="0">
                <a:solidFill>
                  <a:srgbClr val="000000"/>
                </a:solidFill>
              </a:rPr>
            </a:br>
            <a:r>
              <a:rPr lang="en-US" sz="1700" dirty="0">
                <a:solidFill>
                  <a:srgbClr val="000000"/>
                </a:solidFill>
              </a:rPr>
              <a:t>very predictable way in which it would</a:t>
            </a:r>
            <a:br>
              <a:rPr lang="en-US" sz="1700" dirty="0">
                <a:solidFill>
                  <a:srgbClr val="000000"/>
                </a:solidFill>
              </a:rPr>
            </a:br>
            <a:r>
              <a:rPr lang="en-US" sz="1700" dirty="0">
                <a:solidFill>
                  <a:srgbClr val="000000"/>
                </a:solidFill>
              </a:rPr>
              <a:t>chip when struck with another hard object</a:t>
            </a:r>
            <a:br>
              <a:rPr lang="en-US" sz="1700" dirty="0">
                <a:solidFill>
                  <a:srgbClr val="000000"/>
                </a:solidFill>
              </a:rPr>
            </a:br>
            <a:r>
              <a:rPr lang="en-US" sz="1700" dirty="0">
                <a:solidFill>
                  <a:srgbClr val="000000"/>
                </a:solidFill>
              </a:rPr>
              <a:t>(much finer workmanship was possible).</a:t>
            </a:r>
          </a:p>
          <a:p>
            <a:pPr marL="692026" lvl="1" indent="-33485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Blip>
                <a:blip r:embed="rId4"/>
              </a:buBlip>
              <a:tabLst>
                <a:tab pos="721047" algn="l"/>
                <a:tab pos="721047" algn="l"/>
                <a:tab pos="977766" algn="l"/>
                <a:tab pos="977766" algn="l"/>
                <a:tab pos="977766" algn="l"/>
              </a:tabLst>
              <a:defRPr/>
            </a:pPr>
            <a:r>
              <a:rPr lang="en-US" sz="1700" dirty="0">
                <a:solidFill>
                  <a:srgbClr val="000000"/>
                </a:solidFill>
              </a:rPr>
              <a:t>The </a:t>
            </a:r>
            <a:r>
              <a:rPr lang="en-US" sz="1700" b="1" dirty="0" err="1">
                <a:solidFill>
                  <a:srgbClr val="000000"/>
                </a:solidFill>
              </a:rPr>
              <a:t>Levallois</a:t>
            </a:r>
            <a:r>
              <a:rPr lang="en-US" sz="1700" dirty="0">
                <a:solidFill>
                  <a:srgbClr val="000000"/>
                </a:solidFill>
              </a:rPr>
              <a:t> tool making method</a:t>
            </a:r>
            <a:br>
              <a:rPr lang="en-US" sz="1700" dirty="0">
                <a:solidFill>
                  <a:srgbClr val="000000"/>
                </a:solidFill>
              </a:rPr>
            </a:br>
            <a:r>
              <a:rPr lang="en-US" sz="1700" dirty="0">
                <a:solidFill>
                  <a:srgbClr val="000000"/>
                </a:solidFill>
              </a:rPr>
              <a:t>involved preparing a core and striking</a:t>
            </a:r>
            <a:br>
              <a:rPr lang="en-US" sz="1700" dirty="0">
                <a:solidFill>
                  <a:srgbClr val="000000"/>
                </a:solidFill>
              </a:rPr>
            </a:br>
            <a:r>
              <a:rPr lang="en-US" sz="1700" dirty="0">
                <a:solidFill>
                  <a:srgbClr val="000000"/>
                </a:solidFill>
              </a:rPr>
              <a:t>off a large oval flake which was then</a:t>
            </a:r>
            <a:br>
              <a:rPr lang="en-US" sz="1700" dirty="0">
                <a:solidFill>
                  <a:srgbClr val="000000"/>
                </a:solidFill>
              </a:rPr>
            </a:br>
            <a:r>
              <a:rPr lang="en-US" sz="1700" dirty="0">
                <a:solidFill>
                  <a:srgbClr val="000000"/>
                </a:solidFill>
              </a:rPr>
              <a:t>retouched on one surface only.</a:t>
            </a:r>
          </a:p>
        </p:txBody>
      </p:sp>
      <p:pic>
        <p:nvPicPr>
          <p:cNvPr id="263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219" y="2757041"/>
            <a:ext cx="3119810" cy="392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032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263173" name="Rectangle 5"/>
          <p:cNvSpPr>
            <a:spLocks/>
          </p:cNvSpPr>
          <p:nvPr/>
        </p:nvSpPr>
        <p:spPr bwMode="auto">
          <a:xfrm>
            <a:off x="6725171" y="4304109"/>
            <a:ext cx="2152055" cy="491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80364" algn="r">
              <a:tabLst>
                <a:tab pos="366104" algn="l"/>
              </a:tabLst>
              <a:defRPr/>
            </a:pPr>
            <a:r>
              <a:rPr lang="en-US" sz="1700">
                <a:solidFill>
                  <a:srgbClr val="FF0017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Making a scraper by the </a:t>
            </a:r>
            <a:r>
              <a:rPr lang="en-US" sz="1700" b="1">
                <a:solidFill>
                  <a:srgbClr val="FF0017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Levallois</a:t>
            </a:r>
            <a:r>
              <a:rPr lang="en-US" sz="1700">
                <a:solidFill>
                  <a:srgbClr val="FF0017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 method</a:t>
            </a:r>
          </a:p>
        </p:txBody>
      </p:sp>
      <p:pic>
        <p:nvPicPr>
          <p:cNvPr id="263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379" y="879574"/>
            <a:ext cx="2098477" cy="271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411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043" y="1138535"/>
            <a:ext cx="2928938" cy="379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264195" name="Rectangle 3"/>
          <p:cNvSpPr>
            <a:spLocks noGrp="1" noChangeArrowheads="1"/>
          </p:cNvSpPr>
          <p:nvPr>
            <p:ph type="title"/>
          </p:nvPr>
        </p:nvSpPr>
        <p:spPr>
          <a:xfrm>
            <a:off x="618133" y="106165"/>
            <a:ext cx="9161859" cy="812602"/>
          </a:xfrm>
        </p:spPr>
        <p:txBody>
          <a:bodyPr anchor="b"/>
          <a:lstStyle/>
          <a:p>
            <a:pPr>
              <a:tabLst>
                <a:tab pos="669703" algn="l"/>
              </a:tabLst>
              <a:defRPr/>
            </a:pPr>
            <a:r>
              <a:rPr lang="en-US" dirty="0" smtClean="0"/>
              <a:t>Mousterian Tool Culture</a:t>
            </a:r>
          </a:p>
        </p:txBody>
      </p:sp>
      <p:grpSp>
        <p:nvGrpSpPr>
          <p:cNvPr id="31747" name="Group 4"/>
          <p:cNvGrpSpPr>
            <a:grpSpLocks/>
          </p:cNvGrpSpPr>
          <p:nvPr/>
        </p:nvGrpSpPr>
        <p:grpSpPr bwMode="auto">
          <a:xfrm>
            <a:off x="1928813" y="1285875"/>
            <a:ext cx="3474765" cy="2250281"/>
            <a:chOff x="1728" y="1152"/>
            <a:chExt cx="3113" cy="2016"/>
          </a:xfrm>
        </p:grpSpPr>
        <p:sp>
          <p:nvSpPr>
            <p:cNvPr id="264197" name="Rectangle 5"/>
            <p:cNvSpPr>
              <a:spLocks/>
            </p:cNvSpPr>
            <p:nvPr/>
          </p:nvSpPr>
          <p:spPr bwMode="auto">
            <a:xfrm>
              <a:off x="2857" y="1152"/>
              <a:ext cx="1984" cy="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80364" algn="ctr">
                <a:tabLst>
                  <a:tab pos="366104" algn="l"/>
                </a:tabLst>
                <a:defRPr/>
              </a:pPr>
              <a:r>
                <a:rPr lang="en-US" sz="1700" b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Side scraper</a:t>
              </a:r>
            </a:p>
            <a:p>
              <a:pPr marL="80364" algn="ctr">
                <a:tabLst>
                  <a:tab pos="366104" algn="l"/>
                </a:tabLst>
                <a:defRPr/>
              </a:pPr>
              <a:r>
                <a:rPr lang="en-US" sz="13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from Le Moustier, FranceFlint, </a:t>
              </a:r>
              <a:br>
                <a:rPr lang="en-US" sz="13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</a:br>
              <a:r>
                <a:rPr lang="en-US" sz="13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length 9cm</a:t>
              </a:r>
            </a:p>
          </p:txBody>
        </p:sp>
        <p:pic>
          <p:nvPicPr>
            <p:cNvPr id="264198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1263"/>
              <a:ext cx="1440" cy="19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254000" dist="190499" dir="2700000" algn="ctr" rotWithShape="0">
                      <a:schemeClr val="bg2">
                        <a:alpha val="64999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31748" name="Group 7"/>
          <p:cNvGrpSpPr>
            <a:grpSpLocks/>
          </p:cNvGrpSpPr>
          <p:nvPr/>
        </p:nvGrpSpPr>
        <p:grpSpPr bwMode="auto">
          <a:xfrm>
            <a:off x="3331890" y="3625454"/>
            <a:ext cx="2214563" cy="2760390"/>
            <a:chOff x="2985" y="3248"/>
            <a:chExt cx="1984" cy="2473"/>
          </a:xfrm>
        </p:grpSpPr>
        <p:sp>
          <p:nvSpPr>
            <p:cNvPr id="264200" name="Rectangle 8"/>
            <p:cNvSpPr>
              <a:spLocks/>
            </p:cNvSpPr>
            <p:nvPr/>
          </p:nvSpPr>
          <p:spPr bwMode="auto">
            <a:xfrm>
              <a:off x="2985" y="5128"/>
              <a:ext cx="1984" cy="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80364" algn="ctr">
                <a:tabLst>
                  <a:tab pos="366104" algn="l"/>
                </a:tabLst>
                <a:defRPr/>
              </a:pPr>
              <a:r>
                <a:rPr lang="en-US" sz="1700" b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Levallois point</a:t>
              </a:r>
              <a:br>
                <a:rPr lang="en-US" sz="1700" b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</a:br>
              <a:r>
                <a:rPr lang="en-US" sz="13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from Le Moustier, FranceFlint, </a:t>
              </a:r>
              <a:br>
                <a:rPr lang="en-US" sz="13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</a:br>
              <a:r>
                <a:rPr lang="en-US" sz="13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length 6cm</a:t>
              </a:r>
            </a:p>
          </p:txBody>
        </p:sp>
        <p:pic>
          <p:nvPicPr>
            <p:cNvPr id="264201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6" y="3248"/>
              <a:ext cx="1171" cy="1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254000" dist="190499" dir="2700000" algn="ctr" rotWithShape="0">
                      <a:schemeClr val="bg2">
                        <a:alpha val="64999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31749" name="Group 10"/>
          <p:cNvGrpSpPr>
            <a:grpSpLocks/>
          </p:cNvGrpSpPr>
          <p:nvPr/>
        </p:nvGrpSpPr>
        <p:grpSpPr bwMode="auto">
          <a:xfrm>
            <a:off x="487784" y="3570760"/>
            <a:ext cx="2214563" cy="2824014"/>
            <a:chOff x="437" y="3199"/>
            <a:chExt cx="1984" cy="2530"/>
          </a:xfrm>
        </p:grpSpPr>
        <p:sp>
          <p:nvSpPr>
            <p:cNvPr id="264203" name="Rectangle 11"/>
            <p:cNvSpPr>
              <a:spLocks/>
            </p:cNvSpPr>
            <p:nvPr/>
          </p:nvSpPr>
          <p:spPr bwMode="auto">
            <a:xfrm>
              <a:off x="437" y="5136"/>
              <a:ext cx="1984" cy="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80364" algn="ctr">
                <a:tabLst>
                  <a:tab pos="366104" algn="l"/>
                </a:tabLst>
                <a:defRPr/>
              </a:pPr>
              <a:r>
                <a:rPr lang="en-US" sz="1700" b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Handaxe</a:t>
              </a:r>
              <a:r>
                <a:rPr lang="en-US" sz="17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 </a:t>
              </a:r>
            </a:p>
            <a:p>
              <a:pPr marL="80364" algn="ctr">
                <a:tabLst>
                  <a:tab pos="366104" algn="l"/>
                </a:tabLst>
                <a:defRPr/>
              </a:pPr>
              <a:r>
                <a:rPr lang="en-US" sz="13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from Le Moustier, FranceFlint, </a:t>
              </a:r>
              <a:br>
                <a:rPr lang="en-US" sz="13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</a:br>
              <a:r>
                <a:rPr lang="en-US" sz="13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length 8.5cm</a:t>
              </a:r>
            </a:p>
          </p:txBody>
        </p:sp>
        <p:pic>
          <p:nvPicPr>
            <p:cNvPr id="264204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" y="3199"/>
              <a:ext cx="1464" cy="1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254000" dist="190499" dir="2700000" algn="ctr" rotWithShape="0">
                      <a:schemeClr val="bg2">
                        <a:alpha val="64999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31750" name="Group 13"/>
          <p:cNvGrpSpPr>
            <a:grpSpLocks/>
          </p:cNvGrpSpPr>
          <p:nvPr/>
        </p:nvGrpSpPr>
        <p:grpSpPr bwMode="auto">
          <a:xfrm>
            <a:off x="6134695" y="3758283"/>
            <a:ext cx="2750344" cy="2322835"/>
            <a:chOff x="0" y="0"/>
            <a:chExt cx="2464" cy="2080"/>
          </a:xfrm>
        </p:grpSpPr>
        <p:sp>
          <p:nvSpPr>
            <p:cNvPr id="264206" name="Rectangle 14"/>
            <p:cNvSpPr>
              <a:spLocks/>
            </p:cNvSpPr>
            <p:nvPr/>
          </p:nvSpPr>
          <p:spPr bwMode="auto">
            <a:xfrm>
              <a:off x="0" y="1416"/>
              <a:ext cx="2464" cy="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80364">
                <a:tabLst>
                  <a:tab pos="366104" algn="l"/>
                </a:tabLst>
                <a:defRPr/>
              </a:pPr>
              <a:r>
                <a:rPr lang="en-US" sz="17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The scraper made by the  </a:t>
              </a:r>
              <a:r>
                <a:rPr lang="en-US" sz="1700" b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Levallois</a:t>
              </a:r>
              <a:r>
                <a:rPr lang="en-US" sz="17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 flake method is retouched on one surface.</a:t>
              </a:r>
            </a:p>
          </p:txBody>
        </p:sp>
        <p:sp>
          <p:nvSpPr>
            <p:cNvPr id="264207" name="Line 15"/>
            <p:cNvSpPr>
              <a:spLocks noChangeShapeType="1"/>
            </p:cNvSpPr>
            <p:nvPr/>
          </p:nvSpPr>
          <p:spPr bwMode="auto">
            <a:xfrm rot="10800000" flipH="1">
              <a:off x="1222" y="24"/>
              <a:ext cx="0" cy="1328"/>
            </a:xfrm>
            <a:prstGeom prst="line">
              <a:avLst/>
            </a:prstGeom>
            <a:noFill/>
            <a:ln w="25400">
              <a:solidFill>
                <a:srgbClr val="FF0017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508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525963"/>
          </a:xfrm>
        </p:spPr>
        <p:txBody>
          <a:bodyPr/>
          <a:lstStyle/>
          <a:p>
            <a:r>
              <a:rPr lang="en-US" dirty="0" smtClean="0"/>
              <a:t>Transition to using more blade like tool as well as using projectile weapons </a:t>
            </a:r>
            <a:r>
              <a:rPr lang="en-US" dirty="0" err="1" smtClean="0"/>
              <a:t>eg</a:t>
            </a:r>
            <a:r>
              <a:rPr lang="en-US" dirty="0" smtClean="0"/>
              <a:t> spear. </a:t>
            </a:r>
          </a:p>
          <a:p>
            <a:r>
              <a:rPr lang="en-US" dirty="0" smtClean="0"/>
              <a:t>Rapid acceleration of tool development around 50,000 years ago, believe to have possibly stemmed from a mutation which increased brain function. </a:t>
            </a:r>
          </a:p>
          <a:p>
            <a:r>
              <a:rPr lang="en-US" dirty="0" smtClean="0"/>
              <a:t>Allowed modern humans (Cro-</a:t>
            </a:r>
            <a:r>
              <a:rPr lang="en-US" dirty="0"/>
              <a:t>M</a:t>
            </a:r>
            <a:r>
              <a:rPr lang="en-US" dirty="0" smtClean="0"/>
              <a:t>agnon) to move into the colder climates of Europe as they were able to produce better quality clothing and shelters. </a:t>
            </a:r>
          </a:p>
          <a:p>
            <a:r>
              <a:rPr lang="en-US" dirty="0" smtClean="0"/>
              <a:t>Also became very good at hunting large game and using the geographical landscape to do so. </a:t>
            </a:r>
          </a:p>
        </p:txBody>
      </p:sp>
    </p:spTree>
    <p:extLst>
      <p:ext uri="{BB962C8B-B14F-4D97-AF65-F5344CB8AC3E}">
        <p14:creationId xmlns:p14="http://schemas.microsoft.com/office/powerpoint/2010/main" val="117791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“anything that is learned”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 smtClean="0"/>
              <a:t>Eg</a:t>
            </a:r>
            <a:r>
              <a:rPr lang="en-US" sz="3200" dirty="0" smtClean="0"/>
              <a:t>. tool making, hunting techniques, use of language, preparation of food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3017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humans 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994651" cy="4972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 main tool cultures associated with the Cro-Magnon people.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Aurignacian</a:t>
            </a:r>
            <a:endParaRPr lang="en-US" dirty="0" smtClean="0"/>
          </a:p>
          <a:p>
            <a:pPr lvl="1"/>
            <a:r>
              <a:rPr lang="en-US" dirty="0" smtClean="0"/>
              <a:t>43, 000 - 26, 000 years </a:t>
            </a:r>
          </a:p>
          <a:p>
            <a:pPr lvl="1"/>
            <a:r>
              <a:rPr lang="en-US" dirty="0" smtClean="0"/>
              <a:t>Blade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Solutrean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22, 000 – 19, 000 years</a:t>
            </a:r>
          </a:p>
          <a:p>
            <a:pPr lvl="1"/>
            <a:r>
              <a:rPr lang="en-US" dirty="0" smtClean="0"/>
              <a:t>‘laurel leaf’ points blade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Magdalenian </a:t>
            </a:r>
          </a:p>
          <a:p>
            <a:pPr lvl="1"/>
            <a:r>
              <a:rPr lang="en-US" dirty="0"/>
              <a:t>18, 000 – 12, 000 years</a:t>
            </a:r>
          </a:p>
          <a:p>
            <a:pPr lvl="1"/>
            <a:r>
              <a:rPr lang="en-US" dirty="0"/>
              <a:t>Bone and antler tools </a:t>
            </a:r>
          </a:p>
          <a:p>
            <a:pPr lvl="1"/>
            <a:r>
              <a:rPr lang="en-US" dirty="0"/>
              <a:t>Use of ‘burin’ to shape bone, antler and ivory into tools</a:t>
            </a:r>
          </a:p>
          <a:p>
            <a:pPr marL="228600" lvl="1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6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humans 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525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Cro-Magnon art</a:t>
            </a:r>
            <a:endParaRPr lang="en-US" sz="3200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3054"/>
            <a:ext cx="9144000" cy="467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Denisovans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97000"/>
            <a:ext cx="7556313" cy="4729163"/>
          </a:xfrm>
        </p:spPr>
        <p:txBody>
          <a:bodyPr/>
          <a:lstStyle/>
          <a:p>
            <a:r>
              <a:rPr lang="en-US" dirty="0" smtClean="0"/>
              <a:t>Fragment of bone in </a:t>
            </a:r>
            <a:r>
              <a:rPr lang="en-US" dirty="0" err="1" smtClean="0"/>
              <a:t>Denisova</a:t>
            </a:r>
            <a:r>
              <a:rPr lang="en-US" dirty="0" smtClean="0"/>
              <a:t> Cave (Siberia) in 2008 was dated to approximately 40, 000 years ago. </a:t>
            </a:r>
          </a:p>
          <a:p>
            <a:r>
              <a:rPr lang="en-US" dirty="0" smtClean="0"/>
              <a:t>Mitochondrial DNA analysis indicated the bone did not belong to either Neanderthal or modern human. </a:t>
            </a:r>
          </a:p>
          <a:p>
            <a:r>
              <a:rPr lang="en-US" dirty="0" smtClean="0"/>
              <a:t>Nuclear DNA indicates </a:t>
            </a:r>
            <a:r>
              <a:rPr lang="en-US" dirty="0" err="1" smtClean="0"/>
              <a:t>Denisovans</a:t>
            </a:r>
            <a:r>
              <a:rPr lang="en-US" dirty="0" smtClean="0"/>
              <a:t> are more closely related to Neanderthals than modern humans, however a tooth found from the same site shows a distinct difference in size. This shows there was an anatomical difference.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04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Red Deer Cave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Skull discovered in China which does not resemble that of modern humans. </a:t>
            </a:r>
          </a:p>
          <a:p>
            <a:r>
              <a:rPr lang="en-US" dirty="0" smtClean="0"/>
              <a:t>Had thick bones, , prominent brow ridges, short flat face and lack of human like chin. </a:t>
            </a:r>
          </a:p>
          <a:p>
            <a:r>
              <a:rPr lang="en-US" dirty="0" smtClean="0"/>
              <a:t>Different theories as to where they have originated from and where they fit into the fossil record. </a:t>
            </a:r>
            <a:endParaRPr lang="en-US" dirty="0"/>
          </a:p>
          <a:p>
            <a:r>
              <a:rPr lang="en-US" dirty="0" smtClean="0"/>
              <a:t>Scientist believe they cooked large deer, hence the name Red Deer Cave people.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5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086" y="1125141"/>
            <a:ext cx="4089797" cy="272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277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53" y="4107656"/>
            <a:ext cx="3929063" cy="233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277508" name="Rectangle 4"/>
          <p:cNvSpPr>
            <a:spLocks noGrp="1" noChangeArrowheads="1"/>
          </p:cNvSpPr>
          <p:nvPr>
            <p:ph type="title"/>
          </p:nvPr>
        </p:nvSpPr>
        <p:spPr>
          <a:xfrm>
            <a:off x="672703" y="-26789"/>
            <a:ext cx="9179719" cy="892969"/>
          </a:xfrm>
        </p:spPr>
        <p:txBody>
          <a:bodyPr anchor="b"/>
          <a:lstStyle/>
          <a:p>
            <a:pPr>
              <a:tabLst>
                <a:tab pos="669703" algn="l"/>
              </a:tabLst>
              <a:defRPr/>
            </a:pPr>
            <a:r>
              <a:rPr lang="en-US" dirty="0" smtClean="0"/>
              <a:t>The Beginning of Agriculture</a:t>
            </a:r>
          </a:p>
        </p:txBody>
      </p:sp>
      <p:sp>
        <p:nvSpPr>
          <p:cNvPr id="2775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39328" y="1151930"/>
            <a:ext cx="4063008" cy="4411266"/>
          </a:xfrm>
        </p:spPr>
        <p:txBody>
          <a:bodyPr anchor="ctr">
            <a:normAutofit fontScale="92500"/>
          </a:bodyPr>
          <a:lstStyle/>
          <a:p>
            <a:pPr marL="435307" indent="-346013"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Blip>
                <a:blip r:embed="rId5"/>
              </a:buBlip>
              <a:tabLst>
                <a:tab pos="721047" algn="l"/>
                <a:tab pos="977766" algn="l"/>
                <a:tab pos="977766" algn="l"/>
                <a:tab pos="977766" algn="l"/>
              </a:tabLst>
              <a:defRPr/>
            </a:pPr>
            <a:r>
              <a:rPr lang="en-US" smtClean="0">
                <a:solidFill>
                  <a:srgbClr val="000000"/>
                </a:solidFill>
              </a:rPr>
              <a:t>Farming began in different parts of the world at different times:</a:t>
            </a:r>
            <a:endParaRPr lang="en-US" sz="1400">
              <a:solidFill>
                <a:srgbClr val="000000"/>
              </a:solidFill>
            </a:endParaRPr>
          </a:p>
          <a:p>
            <a:pPr marL="692026" lvl="1" indent="-33485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Blip>
                <a:blip r:embed="rId6"/>
              </a:buBlip>
              <a:tabLst>
                <a:tab pos="721047" algn="l"/>
                <a:tab pos="977766" algn="l"/>
                <a:tab pos="977766" algn="l"/>
                <a:tab pos="977766" algn="l"/>
              </a:tabLst>
              <a:defRPr/>
            </a:pPr>
            <a:r>
              <a:rPr lang="en-US" sz="1700">
                <a:solidFill>
                  <a:srgbClr val="000000"/>
                </a:solidFill>
              </a:rPr>
              <a:t>Earliest evidence is found in the so-called </a:t>
            </a:r>
            <a:r>
              <a:rPr lang="ja-JP" altLang="en-US" sz="1700">
                <a:solidFill>
                  <a:srgbClr val="000000"/>
                </a:solidFill>
                <a:latin typeface="Arial"/>
              </a:rPr>
              <a:t>‘</a:t>
            </a:r>
            <a:r>
              <a:rPr lang="en-US" sz="1700" b="1">
                <a:solidFill>
                  <a:srgbClr val="000000"/>
                </a:solidFill>
              </a:rPr>
              <a:t>fertile crescent</a:t>
            </a:r>
            <a:r>
              <a:rPr lang="ja-JP" altLang="en-US" sz="1700">
                <a:solidFill>
                  <a:srgbClr val="000000"/>
                </a:solidFill>
                <a:latin typeface="Arial"/>
              </a:rPr>
              <a:t>’</a:t>
            </a:r>
            <a:r>
              <a:rPr lang="en-US" sz="1700">
                <a:solidFill>
                  <a:srgbClr val="000000"/>
                </a:solidFill>
              </a:rPr>
              <a:t> running from Egypt to the Persian Gulf about 10 000 years ago.</a:t>
            </a:r>
          </a:p>
          <a:p>
            <a:pPr marL="692026" lvl="1" indent="-33485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Blip>
                <a:blip r:embed="rId6"/>
              </a:buBlip>
              <a:tabLst>
                <a:tab pos="721047" algn="l"/>
                <a:tab pos="977766" algn="l"/>
                <a:tab pos="977766" algn="l"/>
                <a:tab pos="977766" algn="l"/>
              </a:tabLst>
              <a:defRPr/>
            </a:pPr>
            <a:r>
              <a:rPr lang="en-US" sz="1700">
                <a:solidFill>
                  <a:srgbClr val="000000"/>
                </a:solidFill>
              </a:rPr>
              <a:t>By about </a:t>
            </a:r>
            <a:r>
              <a:rPr lang="en-US" sz="1700" b="1">
                <a:solidFill>
                  <a:srgbClr val="000000"/>
                </a:solidFill>
              </a:rPr>
              <a:t>7 000</a:t>
            </a:r>
            <a:r>
              <a:rPr lang="en-US" sz="1700">
                <a:solidFill>
                  <a:srgbClr val="000000"/>
                </a:solidFill>
              </a:rPr>
              <a:t> years ago, </a:t>
            </a:r>
            <a:r>
              <a:rPr lang="en-US" sz="1700" b="1">
                <a:solidFill>
                  <a:srgbClr val="000000"/>
                </a:solidFill>
              </a:rPr>
              <a:t>agriculture</a:t>
            </a:r>
            <a:r>
              <a:rPr lang="en-US" sz="1700">
                <a:solidFill>
                  <a:srgbClr val="000000"/>
                </a:solidFill>
              </a:rPr>
              <a:t> became established in </a:t>
            </a:r>
            <a:r>
              <a:rPr lang="en-US" sz="1700" b="1">
                <a:solidFill>
                  <a:srgbClr val="000000"/>
                </a:solidFill>
              </a:rPr>
              <a:t>China</a:t>
            </a:r>
            <a:r>
              <a:rPr lang="en-US" sz="1700">
                <a:solidFill>
                  <a:srgbClr val="000000"/>
                </a:solidFill>
              </a:rPr>
              <a:t>.</a:t>
            </a:r>
          </a:p>
          <a:p>
            <a:pPr marL="692026" lvl="1" indent="-33485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Blip>
                <a:blip r:embed="rId6"/>
              </a:buBlip>
              <a:tabLst>
                <a:tab pos="721047" algn="l"/>
                <a:tab pos="977766" algn="l"/>
                <a:tab pos="977766" algn="l"/>
                <a:tab pos="977766" algn="l"/>
              </a:tabLst>
              <a:defRPr/>
            </a:pPr>
            <a:r>
              <a:rPr lang="en-US" sz="1700">
                <a:solidFill>
                  <a:srgbClr val="000000"/>
                </a:solidFill>
              </a:rPr>
              <a:t>This was followed by </a:t>
            </a:r>
            <a:r>
              <a:rPr lang="en-US" sz="1700" b="1">
                <a:solidFill>
                  <a:srgbClr val="000000"/>
                </a:solidFill>
              </a:rPr>
              <a:t>Mesoamerica</a:t>
            </a:r>
            <a:r>
              <a:rPr lang="en-US" sz="1700">
                <a:solidFill>
                  <a:srgbClr val="000000"/>
                </a:solidFill>
              </a:rPr>
              <a:t> (Guatemala, Honduras and southern Mexico) about </a:t>
            </a:r>
            <a:r>
              <a:rPr lang="en-US" sz="1700" b="1">
                <a:solidFill>
                  <a:srgbClr val="000000"/>
                </a:solidFill>
              </a:rPr>
              <a:t>5 000</a:t>
            </a:r>
            <a:r>
              <a:rPr lang="en-US" sz="1700">
                <a:solidFill>
                  <a:srgbClr val="000000"/>
                </a:solidFill>
              </a:rPr>
              <a:t> years ago.</a:t>
            </a:r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00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357438"/>
            <a:ext cx="5965031" cy="3539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278531" name="Rectangle 3"/>
          <p:cNvSpPr>
            <a:spLocks noGrp="1" noChangeArrowheads="1"/>
          </p:cNvSpPr>
          <p:nvPr>
            <p:ph type="title"/>
          </p:nvPr>
        </p:nvSpPr>
        <p:spPr>
          <a:xfrm>
            <a:off x="589359" y="-26789"/>
            <a:ext cx="9179719" cy="892969"/>
          </a:xfrm>
        </p:spPr>
        <p:txBody>
          <a:bodyPr anchor="b"/>
          <a:lstStyle/>
          <a:p>
            <a:pPr>
              <a:tabLst>
                <a:tab pos="669703" algn="l"/>
              </a:tabLst>
              <a:defRPr/>
            </a:pPr>
            <a:r>
              <a:rPr lang="en-US" dirty="0" smtClean="0"/>
              <a:t>The Beginning of Agriculture</a:t>
            </a:r>
          </a:p>
        </p:txBody>
      </p:sp>
      <p:grpSp>
        <p:nvGrpSpPr>
          <p:cNvPr id="52227" name="Group 4"/>
          <p:cNvGrpSpPr>
            <a:grpSpLocks/>
          </p:cNvGrpSpPr>
          <p:nvPr/>
        </p:nvGrpSpPr>
        <p:grpSpPr bwMode="auto">
          <a:xfrm>
            <a:off x="56927" y="149573"/>
            <a:ext cx="2809503" cy="3716982"/>
            <a:chOff x="0" y="0"/>
            <a:chExt cx="2517" cy="3329"/>
          </a:xfrm>
        </p:grpSpPr>
        <p:sp>
          <p:nvSpPr>
            <p:cNvPr id="278533" name="Line 5"/>
            <p:cNvSpPr>
              <a:spLocks noChangeShapeType="1"/>
            </p:cNvSpPr>
            <p:nvPr/>
          </p:nvSpPr>
          <p:spPr bwMode="auto">
            <a:xfrm rot="10800000">
              <a:off x="1660" y="2377"/>
              <a:ext cx="745" cy="9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25400" dist="12699" dir="5400000" algn="ctr" rotWithShape="0">
                      <a:schemeClr val="bg2">
                        <a:alpha val="2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8534" name="Rectangle 6"/>
            <p:cNvSpPr>
              <a:spLocks/>
            </p:cNvSpPr>
            <p:nvPr/>
          </p:nvSpPr>
          <p:spPr bwMode="auto">
            <a:xfrm>
              <a:off x="132" y="1697"/>
              <a:ext cx="1536" cy="1134"/>
            </a:xfrm>
            <a:prstGeom prst="rect">
              <a:avLst/>
            </a:prstGeom>
            <a:solidFill>
              <a:srgbClr val="A1C16D">
                <a:alpha val="5176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8535" name="Rectangle 7"/>
            <p:cNvSpPr>
              <a:spLocks/>
            </p:cNvSpPr>
            <p:nvPr/>
          </p:nvSpPr>
          <p:spPr bwMode="auto">
            <a:xfrm>
              <a:off x="265" y="1825"/>
              <a:ext cx="1264" cy="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80364" algn="ctr">
                <a:lnSpc>
                  <a:spcPct val="114000"/>
                </a:lnSpc>
                <a:tabLst>
                  <a:tab pos="366104" algn="l"/>
                </a:tabLst>
                <a:defRPr/>
              </a:pPr>
              <a:r>
                <a:rPr lang="en-US" sz="1500" b="1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Mesoamerica</a:t>
              </a:r>
              <a:endParaRPr lang="en-US" sz="13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endParaRPr>
            </a:p>
            <a:p>
              <a:pPr marL="80364" algn="ctr">
                <a:lnSpc>
                  <a:spcPct val="114000"/>
                </a:lnSpc>
                <a:tabLst>
                  <a:tab pos="366104" algn="l"/>
                </a:tabLst>
                <a:defRPr/>
              </a:pPr>
              <a:r>
                <a:rPr lang="en-US" sz="1000" i="1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Beans, maize, peppers,</a:t>
              </a:r>
            </a:p>
            <a:p>
              <a:pPr marL="80364" algn="ctr">
                <a:lnSpc>
                  <a:spcPct val="114000"/>
                </a:lnSpc>
                <a:tabLst>
                  <a:tab pos="366104" algn="l"/>
                </a:tabLst>
                <a:defRPr/>
              </a:pPr>
              <a:r>
                <a:rPr lang="en-US" sz="1000" i="1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squash, gourds, cotton,</a:t>
              </a:r>
            </a:p>
            <a:p>
              <a:pPr marL="80364" algn="ctr">
                <a:lnSpc>
                  <a:spcPct val="114000"/>
                </a:lnSpc>
                <a:tabLst>
                  <a:tab pos="366104" algn="l"/>
                </a:tabLst>
                <a:defRPr/>
              </a:pPr>
              <a:r>
                <a:rPr lang="en-US" sz="1000" i="1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guinea-pigs, llamas</a:t>
              </a:r>
            </a:p>
            <a:p>
              <a:pPr marL="80364" algn="ctr">
                <a:lnSpc>
                  <a:spcPct val="114000"/>
                </a:lnSpc>
                <a:tabLst>
                  <a:tab pos="366104" algn="l"/>
                </a:tabLst>
                <a:defRPr/>
              </a:pPr>
              <a:r>
                <a:rPr lang="en-US" sz="1300" b="1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5 000</a:t>
              </a:r>
              <a:r>
                <a:rPr lang="en-US" sz="13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 years ago</a:t>
              </a:r>
            </a:p>
          </p:txBody>
        </p:sp>
        <p:pic>
          <p:nvPicPr>
            <p:cNvPr id="278536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700000">
              <a:off x="202" y="534"/>
              <a:ext cx="2112" cy="1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52228" name="Group 9"/>
          <p:cNvGrpSpPr>
            <a:grpSpLocks/>
          </p:cNvGrpSpPr>
          <p:nvPr/>
        </p:nvGrpSpPr>
        <p:grpSpPr bwMode="auto">
          <a:xfrm>
            <a:off x="562570" y="3741539"/>
            <a:ext cx="2729136" cy="2532683"/>
            <a:chOff x="504" y="3352"/>
            <a:chExt cx="2445" cy="2269"/>
          </a:xfrm>
        </p:grpSpPr>
        <p:sp>
          <p:nvSpPr>
            <p:cNvPr id="278538" name="Line 10"/>
            <p:cNvSpPr>
              <a:spLocks noChangeShapeType="1"/>
            </p:cNvSpPr>
            <p:nvPr/>
          </p:nvSpPr>
          <p:spPr bwMode="auto">
            <a:xfrm flipH="1">
              <a:off x="2032" y="4255"/>
              <a:ext cx="917" cy="7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25400" dist="12699" dir="5400000" algn="ctr" rotWithShape="0">
                      <a:schemeClr val="bg2">
                        <a:alpha val="2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8539" name="Rectangle 11"/>
            <p:cNvSpPr>
              <a:spLocks/>
            </p:cNvSpPr>
            <p:nvPr/>
          </p:nvSpPr>
          <p:spPr bwMode="auto">
            <a:xfrm>
              <a:off x="504" y="4488"/>
              <a:ext cx="1536" cy="1133"/>
            </a:xfrm>
            <a:prstGeom prst="rect">
              <a:avLst/>
            </a:prstGeom>
            <a:solidFill>
              <a:srgbClr val="A1C16D">
                <a:alpha val="5176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8540" name="Rectangle 12"/>
            <p:cNvSpPr>
              <a:spLocks/>
            </p:cNvSpPr>
            <p:nvPr/>
          </p:nvSpPr>
          <p:spPr bwMode="auto">
            <a:xfrm>
              <a:off x="528" y="4568"/>
              <a:ext cx="1480" cy="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80364" algn="ctr">
                <a:lnSpc>
                  <a:spcPct val="118000"/>
                </a:lnSpc>
                <a:tabLst>
                  <a:tab pos="366104" algn="l"/>
                </a:tabLst>
                <a:defRPr/>
              </a:pPr>
              <a:r>
                <a:rPr lang="en-US" sz="1500" b="1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South America</a:t>
              </a:r>
              <a:endParaRPr lang="en-US" sz="15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endParaRPr>
            </a:p>
            <a:p>
              <a:pPr marL="80364" algn="ctr">
                <a:lnSpc>
                  <a:spcPct val="129000"/>
                </a:lnSpc>
                <a:tabLst>
                  <a:tab pos="366104" algn="l"/>
                </a:tabLst>
                <a:defRPr/>
              </a:pPr>
              <a:r>
                <a:rPr lang="en-US" sz="1000" i="1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Lima beans, potatoes, squash, beans, and pumpkins</a:t>
              </a:r>
            </a:p>
            <a:p>
              <a:pPr marL="80364" algn="ctr">
                <a:lnSpc>
                  <a:spcPct val="114000"/>
                </a:lnSpc>
                <a:tabLst>
                  <a:tab pos="366104" algn="l"/>
                </a:tabLst>
                <a:defRPr/>
              </a:pPr>
              <a:r>
                <a:rPr lang="en-US" sz="1300" b="1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5 000</a:t>
              </a:r>
              <a:r>
                <a:rPr lang="en-US" sz="13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 years ago</a:t>
              </a:r>
            </a:p>
          </p:txBody>
        </p:sp>
        <p:pic>
          <p:nvPicPr>
            <p:cNvPr id="278541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" y="3352"/>
              <a:ext cx="1608" cy="1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52229" name="Group 14"/>
          <p:cNvGrpSpPr>
            <a:grpSpLocks/>
          </p:cNvGrpSpPr>
          <p:nvPr/>
        </p:nvGrpSpPr>
        <p:grpSpPr bwMode="auto">
          <a:xfrm>
            <a:off x="3009305" y="4214812"/>
            <a:ext cx="3187898" cy="2425527"/>
            <a:chOff x="0" y="0"/>
            <a:chExt cx="2856" cy="2173"/>
          </a:xfrm>
        </p:grpSpPr>
        <p:sp>
          <p:nvSpPr>
            <p:cNvPr id="278543" name="Line 15"/>
            <p:cNvSpPr>
              <a:spLocks noChangeShapeType="1"/>
            </p:cNvSpPr>
            <p:nvPr/>
          </p:nvSpPr>
          <p:spPr bwMode="auto">
            <a:xfrm>
              <a:off x="1848" y="24"/>
              <a:ext cx="0" cy="10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25400" dist="12699" dir="5400000" algn="ctr" rotWithShape="0">
                      <a:schemeClr val="bg2">
                        <a:alpha val="2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8544" name="Rectangle 16"/>
            <p:cNvSpPr>
              <a:spLocks/>
            </p:cNvSpPr>
            <p:nvPr/>
          </p:nvSpPr>
          <p:spPr bwMode="auto">
            <a:xfrm>
              <a:off x="1352" y="1040"/>
              <a:ext cx="1504" cy="1133"/>
            </a:xfrm>
            <a:prstGeom prst="rect">
              <a:avLst/>
            </a:prstGeom>
            <a:solidFill>
              <a:srgbClr val="A1C16D">
                <a:alpha val="5176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8545" name="Rectangle 17"/>
            <p:cNvSpPr>
              <a:spLocks/>
            </p:cNvSpPr>
            <p:nvPr/>
          </p:nvSpPr>
          <p:spPr bwMode="auto">
            <a:xfrm>
              <a:off x="1432" y="1168"/>
              <a:ext cx="1336" cy="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80364" algn="ctr">
                <a:lnSpc>
                  <a:spcPct val="114000"/>
                </a:lnSpc>
                <a:tabLst>
                  <a:tab pos="366104" algn="l"/>
                </a:tabLst>
                <a:defRPr/>
              </a:pPr>
              <a:r>
                <a:rPr lang="en-US" sz="1500" b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Africa</a:t>
              </a:r>
              <a:endParaRPr lang="en-US" sz="13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endParaRPr>
            </a:p>
            <a:p>
              <a:pPr marL="80364" algn="ctr">
                <a:lnSpc>
                  <a:spcPct val="114000"/>
                </a:lnSpc>
                <a:tabLst>
                  <a:tab pos="366104" algn="l"/>
                </a:tabLst>
                <a:defRPr/>
              </a:pPr>
              <a:r>
                <a:rPr lang="en-US" sz="1000" i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Millets, sorghum, groundnuts, yams, dates, coffee, and melons</a:t>
              </a:r>
              <a:endParaRPr lang="en-US" sz="13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endParaRPr>
            </a:p>
            <a:p>
              <a:pPr marL="80364" algn="ctr">
                <a:lnSpc>
                  <a:spcPct val="114000"/>
                </a:lnSpc>
                <a:tabLst>
                  <a:tab pos="366104" algn="l"/>
                </a:tabLst>
                <a:defRPr/>
              </a:pPr>
              <a:r>
                <a:rPr lang="en-US" sz="13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&gt; </a:t>
              </a:r>
              <a:r>
                <a:rPr lang="en-US" sz="1300" b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4 000</a:t>
              </a:r>
              <a:r>
                <a:rPr lang="en-US" sz="13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 years ago</a:t>
              </a:r>
            </a:p>
          </p:txBody>
        </p:sp>
        <p:pic>
          <p:nvPicPr>
            <p:cNvPr id="278546" name="Picture 1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44"/>
              <a:ext cx="1544" cy="1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52230" name="Group 19"/>
          <p:cNvGrpSpPr>
            <a:grpSpLocks/>
          </p:cNvGrpSpPr>
          <p:nvPr/>
        </p:nvGrpSpPr>
        <p:grpSpPr bwMode="auto">
          <a:xfrm>
            <a:off x="6366867" y="1026914"/>
            <a:ext cx="2553891" cy="2402086"/>
            <a:chOff x="0" y="0"/>
            <a:chExt cx="2288" cy="2152"/>
          </a:xfrm>
        </p:grpSpPr>
        <p:sp>
          <p:nvSpPr>
            <p:cNvPr id="278548" name="Rectangle 20"/>
            <p:cNvSpPr>
              <a:spLocks/>
            </p:cNvSpPr>
            <p:nvPr/>
          </p:nvSpPr>
          <p:spPr bwMode="auto">
            <a:xfrm>
              <a:off x="0" y="0"/>
              <a:ext cx="1296" cy="1020"/>
            </a:xfrm>
            <a:prstGeom prst="rect">
              <a:avLst/>
            </a:prstGeom>
            <a:solidFill>
              <a:srgbClr val="A1C16D">
                <a:alpha val="5176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8549" name="Rectangle 21"/>
            <p:cNvSpPr>
              <a:spLocks/>
            </p:cNvSpPr>
            <p:nvPr/>
          </p:nvSpPr>
          <p:spPr bwMode="auto">
            <a:xfrm>
              <a:off x="83" y="152"/>
              <a:ext cx="1112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80364" algn="ctr">
                <a:lnSpc>
                  <a:spcPct val="118000"/>
                </a:lnSpc>
                <a:tabLst>
                  <a:tab pos="366104" algn="l"/>
                </a:tabLst>
                <a:defRPr/>
              </a:pPr>
              <a:r>
                <a:rPr lang="en-US" sz="1500" b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North China</a:t>
              </a:r>
              <a:endParaRPr lang="en-US" sz="15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endParaRPr>
            </a:p>
            <a:p>
              <a:pPr marL="80364" algn="ctr">
                <a:lnSpc>
                  <a:spcPct val="129000"/>
                </a:lnSpc>
                <a:tabLst>
                  <a:tab pos="366104" algn="l"/>
                </a:tabLst>
                <a:defRPr/>
              </a:pPr>
              <a:r>
                <a:rPr lang="en-US" sz="1000" i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Rice and millet</a:t>
              </a:r>
            </a:p>
            <a:p>
              <a:pPr marL="80364" algn="ctr">
                <a:lnSpc>
                  <a:spcPct val="114000"/>
                </a:lnSpc>
                <a:tabLst>
                  <a:tab pos="366104" algn="l"/>
                </a:tabLst>
                <a:defRPr/>
              </a:pPr>
              <a:endParaRPr lang="en-US" sz="10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endParaRPr>
            </a:p>
            <a:p>
              <a:pPr marL="80364" algn="ctr">
                <a:lnSpc>
                  <a:spcPct val="114000"/>
                </a:lnSpc>
                <a:tabLst>
                  <a:tab pos="366104" algn="l"/>
                </a:tabLst>
                <a:defRPr/>
              </a:pPr>
              <a:r>
                <a:rPr lang="en-US" sz="1300" b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7 000</a:t>
              </a:r>
              <a:r>
                <a:rPr lang="en-US" sz="13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 years ago</a:t>
              </a:r>
            </a:p>
          </p:txBody>
        </p:sp>
        <p:sp>
          <p:nvSpPr>
            <p:cNvPr id="278550" name="Line 22"/>
            <p:cNvSpPr>
              <a:spLocks noChangeShapeType="1"/>
            </p:cNvSpPr>
            <p:nvPr/>
          </p:nvSpPr>
          <p:spPr bwMode="auto">
            <a:xfrm rot="10800000">
              <a:off x="640" y="1023"/>
              <a:ext cx="0" cy="11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25400" dist="12699" dir="5400000" algn="ctr" rotWithShape="0">
                      <a:schemeClr val="bg2">
                        <a:alpha val="2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278551" name="Picture 2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4" y="32"/>
              <a:ext cx="1104" cy="10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52231" name="Group 24"/>
          <p:cNvGrpSpPr>
            <a:grpSpLocks/>
          </p:cNvGrpSpPr>
          <p:nvPr/>
        </p:nvGrpSpPr>
        <p:grpSpPr bwMode="auto">
          <a:xfrm>
            <a:off x="2857500" y="1026914"/>
            <a:ext cx="2848570" cy="2402086"/>
            <a:chOff x="0" y="0"/>
            <a:chExt cx="2552" cy="2152"/>
          </a:xfrm>
        </p:grpSpPr>
        <p:sp>
          <p:nvSpPr>
            <p:cNvPr id="278553" name="Rectangle 25"/>
            <p:cNvSpPr>
              <a:spLocks/>
            </p:cNvSpPr>
            <p:nvPr/>
          </p:nvSpPr>
          <p:spPr bwMode="auto">
            <a:xfrm>
              <a:off x="568" y="0"/>
              <a:ext cx="1984" cy="1020"/>
            </a:xfrm>
            <a:prstGeom prst="rect">
              <a:avLst/>
            </a:prstGeom>
            <a:solidFill>
              <a:srgbClr val="A1C16D">
                <a:alpha val="5176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8554" name="Rectangle 26"/>
            <p:cNvSpPr>
              <a:spLocks/>
            </p:cNvSpPr>
            <p:nvPr/>
          </p:nvSpPr>
          <p:spPr bwMode="auto">
            <a:xfrm>
              <a:off x="662" y="152"/>
              <a:ext cx="1784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80364" algn="ctr">
                <a:lnSpc>
                  <a:spcPct val="114000"/>
                </a:lnSpc>
                <a:tabLst>
                  <a:tab pos="366104" algn="l"/>
                </a:tabLst>
                <a:defRPr/>
              </a:pPr>
              <a:r>
                <a:rPr lang="en-US" sz="1500" b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Fertile Crescent</a:t>
              </a:r>
              <a:r>
                <a:rPr lang="en-US" sz="1000" i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Barley, wheat, emmer, einkorn, lentils, peas, sheep, goats, cattle</a:t>
              </a:r>
              <a:r>
                <a:rPr lang="en-US" sz="1300" b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10 000</a:t>
              </a:r>
              <a:r>
                <a:rPr lang="en-US" sz="13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 years ago</a:t>
              </a:r>
            </a:p>
          </p:txBody>
        </p:sp>
        <p:sp>
          <p:nvSpPr>
            <p:cNvPr id="278555" name="Line 27"/>
            <p:cNvSpPr>
              <a:spLocks noChangeShapeType="1"/>
            </p:cNvSpPr>
            <p:nvPr/>
          </p:nvSpPr>
          <p:spPr bwMode="auto">
            <a:xfrm rot="10800000">
              <a:off x="1912" y="1024"/>
              <a:ext cx="321" cy="110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25400" dist="12699" dir="5400000" algn="ctr" rotWithShape="0">
                      <a:schemeClr val="bg2">
                        <a:alpha val="2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278556" name="Picture 2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0"/>
              <a:ext cx="1817" cy="1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52232" name="Group 29"/>
          <p:cNvGrpSpPr>
            <a:grpSpLocks/>
          </p:cNvGrpSpPr>
          <p:nvPr/>
        </p:nvGrpSpPr>
        <p:grpSpPr bwMode="auto">
          <a:xfrm>
            <a:off x="6420446" y="4321969"/>
            <a:ext cx="3446859" cy="2282652"/>
            <a:chOff x="0" y="0"/>
            <a:chExt cx="3088" cy="2045"/>
          </a:xfrm>
        </p:grpSpPr>
        <p:sp>
          <p:nvSpPr>
            <p:cNvPr id="278558" name="Rectangle 30"/>
            <p:cNvSpPr>
              <a:spLocks/>
            </p:cNvSpPr>
            <p:nvPr/>
          </p:nvSpPr>
          <p:spPr bwMode="auto">
            <a:xfrm>
              <a:off x="0" y="912"/>
              <a:ext cx="1944" cy="1133"/>
            </a:xfrm>
            <a:prstGeom prst="rect">
              <a:avLst/>
            </a:prstGeom>
            <a:solidFill>
              <a:srgbClr val="A1C16D">
                <a:alpha val="5176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8559" name="Rectangle 31"/>
            <p:cNvSpPr>
              <a:spLocks/>
            </p:cNvSpPr>
            <p:nvPr/>
          </p:nvSpPr>
          <p:spPr bwMode="auto">
            <a:xfrm>
              <a:off x="152" y="1072"/>
              <a:ext cx="1648" cy="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80364" algn="ctr">
                <a:lnSpc>
                  <a:spcPct val="118000"/>
                </a:lnSpc>
                <a:tabLst>
                  <a:tab pos="366104" algn="l"/>
                </a:tabLst>
                <a:defRPr/>
              </a:pPr>
              <a:r>
                <a:rPr lang="en-US" sz="1500" b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Southeast Asia</a:t>
              </a:r>
              <a:endParaRPr lang="en-US" sz="15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endParaRPr>
            </a:p>
            <a:p>
              <a:pPr marL="80364" algn="ctr">
                <a:lnSpc>
                  <a:spcPct val="114000"/>
                </a:lnSpc>
                <a:tabLst>
                  <a:tab pos="366104" algn="l"/>
                </a:tabLst>
                <a:defRPr/>
              </a:pPr>
              <a:r>
                <a:rPr lang="en-US" sz="1000" i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Rice, bananas, sugar cane, tea, citrus fruits, coconuts, yam, millet, soya beans, taro, pigs</a:t>
              </a:r>
            </a:p>
            <a:p>
              <a:pPr marL="80364" algn="ctr">
                <a:lnSpc>
                  <a:spcPct val="114000"/>
                </a:lnSpc>
                <a:tabLst>
                  <a:tab pos="366104" algn="l"/>
                </a:tabLst>
                <a:defRPr/>
              </a:pPr>
              <a:r>
                <a:rPr lang="en-US" sz="13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&gt; </a:t>
              </a:r>
              <a:r>
                <a:rPr lang="en-US" sz="1300" b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4 000</a:t>
              </a:r>
              <a:r>
                <a:rPr lang="en-US" sz="13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 years ago</a:t>
              </a:r>
            </a:p>
          </p:txBody>
        </p:sp>
        <p:sp>
          <p:nvSpPr>
            <p:cNvPr id="278560" name="Line 32"/>
            <p:cNvSpPr>
              <a:spLocks noChangeShapeType="1"/>
            </p:cNvSpPr>
            <p:nvPr/>
          </p:nvSpPr>
          <p:spPr bwMode="auto">
            <a:xfrm>
              <a:off x="545" y="22"/>
              <a:ext cx="374" cy="90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25400" dist="12699" dir="5400000" algn="ctr" rotWithShape="0">
                      <a:schemeClr val="bg2">
                        <a:alpha val="2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278561" name="Picture 3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2" y="46"/>
              <a:ext cx="1616" cy="1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94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-8930" y="-8930"/>
            <a:ext cx="9179719" cy="812602"/>
          </a:xfrm>
        </p:spPr>
        <p:txBody>
          <a:bodyPr/>
          <a:lstStyle/>
          <a:p>
            <a:pPr>
              <a:tabLst>
                <a:tab pos="669703" algn="l"/>
              </a:tabLst>
              <a:defRPr/>
            </a:pPr>
            <a:r>
              <a:rPr lang="en-US" smtClean="0"/>
              <a:t>Evolution of Behavior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758" y="700980"/>
            <a:ext cx="7170539" cy="812602"/>
          </a:xfrm>
        </p:spPr>
        <p:txBody>
          <a:bodyPr>
            <a:normAutofit fontScale="92500"/>
          </a:bodyPr>
          <a:lstStyle/>
          <a:p>
            <a:pPr marL="435307" indent="-346013"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Blip>
                <a:blip r:embed="rId3"/>
              </a:buBlip>
              <a:tabLst>
                <a:tab pos="721047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</a:rPr>
              <a:t>Coupled with the brain</a:t>
            </a:r>
            <a:r>
              <a:rPr lang="en-AU" dirty="0" smtClean="0">
                <a:solidFill>
                  <a:srgbClr val="000000"/>
                </a:solidFill>
                <a:latin typeface="Arial"/>
              </a:rPr>
              <a:t>’</a:t>
            </a:r>
            <a:r>
              <a:rPr lang="en-US" dirty="0" smtClean="0">
                <a:solidFill>
                  <a:srgbClr val="000000"/>
                </a:solidFill>
              </a:rPr>
              <a:t>s evolutionary development is the increasingly complex behavior exhibited by hominids:</a:t>
            </a:r>
            <a:endParaRPr lang="en-US" sz="1700" dirty="0">
              <a:solidFill>
                <a:srgbClr val="000000"/>
              </a:solidFill>
            </a:endParaRPr>
          </a:p>
        </p:txBody>
      </p:sp>
      <p:grpSp>
        <p:nvGrpSpPr>
          <p:cNvPr id="7171" name="Group 4"/>
          <p:cNvGrpSpPr>
            <a:grpSpLocks/>
          </p:cNvGrpSpPr>
          <p:nvPr/>
        </p:nvGrpSpPr>
        <p:grpSpPr bwMode="auto">
          <a:xfrm>
            <a:off x="785812" y="1504652"/>
            <a:ext cx="7750969" cy="1509117"/>
            <a:chOff x="0" y="0"/>
            <a:chExt cx="6944" cy="1352"/>
          </a:xfrm>
        </p:grpSpPr>
        <p:sp>
          <p:nvSpPr>
            <p:cNvPr id="7181" name="Rectangle 5"/>
            <p:cNvSpPr>
              <a:spLocks/>
            </p:cNvSpPr>
            <p:nvPr/>
          </p:nvSpPr>
          <p:spPr bwMode="auto">
            <a:xfrm>
              <a:off x="0" y="0"/>
              <a:ext cx="6944" cy="1352"/>
            </a:xfrm>
            <a:prstGeom prst="rect">
              <a:avLst/>
            </a:prstGeom>
            <a:solidFill>
              <a:srgbClr val="FAFA64">
                <a:alpha val="61960"/>
              </a:srgbClr>
            </a:solidFill>
            <a:ln w="25400">
              <a:solidFill>
                <a:srgbClr val="FF00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Rectangle 6"/>
            <p:cNvSpPr>
              <a:spLocks/>
            </p:cNvSpPr>
            <p:nvPr/>
          </p:nvSpPr>
          <p:spPr bwMode="auto">
            <a:xfrm>
              <a:off x="328" y="200"/>
              <a:ext cx="6280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80364" algn="ctr">
                <a:lnSpc>
                  <a:spcPct val="111000"/>
                </a:lnSpc>
                <a:spcBef>
                  <a:spcPts val="352"/>
                </a:spcBef>
                <a:tabLst>
                  <a:tab pos="366104" algn="l"/>
                </a:tabLst>
              </a:pPr>
              <a:r>
                <a:rPr lang="en-US" sz="1700" b="1" dirty="0">
                  <a:solidFill>
                    <a:srgbClr val="171512"/>
                  </a:solidFill>
                  <a:latin typeface="Arial" charset="0"/>
                  <a:ea typeface="ＭＳ Ｐゴシック" charset="0"/>
                  <a:cs typeface="ＭＳ Ｐゴシック" charset="0"/>
                  <a:sym typeface="Arial" charset="0"/>
                </a:rPr>
                <a:t>The Modern Human Mind</a:t>
              </a:r>
              <a:endParaRPr lang="en-US" sz="1300" dirty="0">
                <a:solidFill>
                  <a:srgbClr val="171512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endParaRPr>
            </a:p>
            <a:p>
              <a:pPr marL="80364">
                <a:lnSpc>
                  <a:spcPct val="111000"/>
                </a:lnSpc>
                <a:spcBef>
                  <a:spcPts val="352"/>
                </a:spcBef>
                <a:tabLst>
                  <a:tab pos="366104" algn="l"/>
                </a:tabLst>
              </a:pPr>
              <a:r>
                <a:rPr lang="en-US" sz="1300" dirty="0">
                  <a:latin typeface="Arial" charset="0"/>
                  <a:ea typeface="ＭＳ Ｐゴシック" charset="0"/>
                  <a:cs typeface="ＭＳ Ｐゴシック" charset="0"/>
                  <a:sym typeface="Arial" charset="0"/>
                </a:rPr>
                <a:t>• </a:t>
              </a:r>
              <a:r>
                <a:rPr lang="en-US" sz="1400" dirty="0">
                  <a:latin typeface="Arial" charset="0"/>
                  <a:ea typeface="ＭＳ Ｐゴシック" charset="0"/>
                  <a:cs typeface="ＭＳ Ｐゴシック" charset="0"/>
                  <a:sym typeface="Arial" charset="0"/>
                </a:rPr>
                <a:t>Creating artifacts and images with symbolic meanings as a means of communication</a:t>
              </a:r>
            </a:p>
            <a:p>
              <a:pPr marL="80364">
                <a:lnSpc>
                  <a:spcPct val="111000"/>
                </a:lnSpc>
                <a:spcBef>
                  <a:spcPts val="703"/>
                </a:spcBef>
                <a:tabLst>
                  <a:tab pos="366104" algn="l"/>
                </a:tabLst>
              </a:pPr>
              <a:r>
                <a:rPr lang="en-US" sz="1400" dirty="0">
                  <a:latin typeface="Arial" charset="0"/>
                  <a:ea typeface="ＭＳ Ｐゴシック" charset="0"/>
                  <a:cs typeface="ＭＳ Ｐゴシック" charset="0"/>
                  <a:sym typeface="Arial" charset="0"/>
                </a:rPr>
                <a:t>• Using knowledge of animal habits, tools, advanced planning and communication to</a:t>
              </a:r>
              <a:br>
                <a:rPr lang="en-US" sz="1400" dirty="0">
                  <a:latin typeface="Arial" charset="0"/>
                  <a:ea typeface="ＭＳ Ｐゴシック" charset="0"/>
                  <a:cs typeface="ＭＳ Ｐゴシック" charset="0"/>
                  <a:sym typeface="Arial" charset="0"/>
                </a:rPr>
              </a:br>
              <a:r>
                <a:rPr lang="en-US" sz="1400" dirty="0">
                  <a:latin typeface="Arial" charset="0"/>
                  <a:ea typeface="ＭＳ Ｐゴシック" charset="0"/>
                  <a:cs typeface="ＭＳ Ｐゴシック" charset="0"/>
                  <a:sym typeface="Arial" charset="0"/>
                </a:rPr>
                <a:t>  coordinate the hunting of large game </a:t>
              </a:r>
            </a:p>
          </p:txBody>
        </p:sp>
      </p:grpSp>
      <p:grpSp>
        <p:nvGrpSpPr>
          <p:cNvPr id="7172" name="Group 7"/>
          <p:cNvGrpSpPr>
            <a:grpSpLocks/>
          </p:cNvGrpSpPr>
          <p:nvPr/>
        </p:nvGrpSpPr>
        <p:grpSpPr bwMode="auto">
          <a:xfrm>
            <a:off x="120551" y="3013769"/>
            <a:ext cx="2902148" cy="3303984"/>
            <a:chOff x="0" y="0"/>
            <a:chExt cx="2600" cy="2960"/>
          </a:xfrm>
        </p:grpSpPr>
        <p:sp>
          <p:nvSpPr>
            <p:cNvPr id="7179" name="Rectangle 8"/>
            <p:cNvSpPr>
              <a:spLocks/>
            </p:cNvSpPr>
            <p:nvPr/>
          </p:nvSpPr>
          <p:spPr bwMode="auto">
            <a:xfrm>
              <a:off x="0" y="848"/>
              <a:ext cx="2600" cy="2112"/>
            </a:xfrm>
            <a:prstGeom prst="rect">
              <a:avLst/>
            </a:prstGeom>
            <a:solidFill>
              <a:srgbClr val="97E944">
                <a:alpha val="63921"/>
              </a:srgbClr>
            </a:solidFill>
            <a:ln w="25400">
              <a:solidFill>
                <a:srgbClr val="3300FB"/>
              </a:solidFill>
              <a:miter lim="800000"/>
              <a:headEnd/>
              <a:tailEnd/>
            </a:ln>
          </p:spPr>
          <p:txBody>
            <a:bodyPr lIns="76200" tIns="76200" rIns="76200" bIns="76200"/>
            <a:lstStyle/>
            <a:p>
              <a:pPr marL="80364" algn="ctr">
                <a:tabLst>
                  <a:tab pos="366104" algn="l"/>
                </a:tabLst>
              </a:pPr>
              <a:r>
                <a:rPr lang="en-US" sz="1700" b="1" dirty="0">
                  <a:solidFill>
                    <a:srgbClr val="171512"/>
                  </a:solidFill>
                  <a:latin typeface="Arial" charset="0"/>
                  <a:ea typeface="ＭＳ Ｐゴシック" charset="0"/>
                  <a:cs typeface="ＭＳ Ｐゴシック" charset="0"/>
                  <a:sym typeface="Arial" charset="0"/>
                </a:rPr>
                <a:t>Natural History</a:t>
              </a:r>
            </a:p>
            <a:p>
              <a:pPr marL="80364" algn="ctr">
                <a:tabLst>
                  <a:tab pos="366104" algn="l"/>
                </a:tabLst>
              </a:pPr>
              <a:r>
                <a:rPr lang="en-US" sz="1700" b="1" dirty="0">
                  <a:solidFill>
                    <a:srgbClr val="171512"/>
                  </a:solidFill>
                  <a:latin typeface="Arial" charset="0"/>
                  <a:ea typeface="ＭＳ Ｐゴシック" charset="0"/>
                  <a:cs typeface="ＭＳ Ｐゴシック" charset="0"/>
                  <a:sym typeface="Arial" charset="0"/>
                </a:rPr>
                <a:t>Intelligence</a:t>
              </a:r>
              <a:endParaRPr lang="en-US" sz="1300" dirty="0">
                <a:solidFill>
                  <a:srgbClr val="171512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endParaRPr>
            </a:p>
            <a:p>
              <a:pPr marL="80364">
                <a:lnSpc>
                  <a:spcPct val="111000"/>
                </a:lnSpc>
                <a:spcBef>
                  <a:spcPts val="211"/>
                </a:spcBef>
                <a:tabLst>
                  <a:tab pos="366104" algn="l"/>
                </a:tabLst>
              </a:pPr>
              <a:r>
                <a:rPr lang="en-US" sz="1300" dirty="0">
                  <a:latin typeface="Arial" charset="0"/>
                  <a:ea typeface="ＭＳ Ｐゴシック" charset="0"/>
                  <a:cs typeface="ＭＳ Ｐゴシック" charset="0"/>
                  <a:sym typeface="Arial" charset="0"/>
                </a:rPr>
                <a:t>Predict the future by understanding:</a:t>
              </a:r>
            </a:p>
            <a:p>
              <a:pPr marL="80364">
                <a:lnSpc>
                  <a:spcPct val="111000"/>
                </a:lnSpc>
                <a:spcBef>
                  <a:spcPts val="211"/>
                </a:spcBef>
                <a:tabLst>
                  <a:tab pos="366104" algn="l"/>
                </a:tabLst>
              </a:pPr>
              <a:r>
                <a:rPr lang="en-US" sz="1300" dirty="0">
                  <a:latin typeface="Arial" charset="0"/>
                  <a:ea typeface="ＭＳ Ｐゴシック" charset="0"/>
                  <a:cs typeface="ＭＳ Ｐゴシック" charset="0"/>
                  <a:sym typeface="Arial" charset="0"/>
                </a:rPr>
                <a:t>• the habits of game</a:t>
              </a:r>
            </a:p>
            <a:p>
              <a:pPr marL="80364">
                <a:lnSpc>
                  <a:spcPct val="111000"/>
                </a:lnSpc>
                <a:spcBef>
                  <a:spcPts val="211"/>
                </a:spcBef>
                <a:tabLst>
                  <a:tab pos="366104" algn="l"/>
                </a:tabLst>
              </a:pPr>
              <a:r>
                <a:rPr lang="en-US" sz="1300" dirty="0">
                  <a:latin typeface="Arial" charset="0"/>
                  <a:ea typeface="ＭＳ Ｐゴシック" charset="0"/>
                  <a:cs typeface="ＭＳ Ｐゴシック" charset="0"/>
                  <a:sym typeface="Arial" charset="0"/>
                </a:rPr>
                <a:t>• the rhythms of the seasons</a:t>
              </a:r>
            </a:p>
            <a:p>
              <a:pPr marL="80364">
                <a:lnSpc>
                  <a:spcPct val="111000"/>
                </a:lnSpc>
                <a:spcBef>
                  <a:spcPts val="211"/>
                </a:spcBef>
                <a:tabLst>
                  <a:tab pos="366104" algn="l"/>
                </a:tabLst>
              </a:pPr>
              <a:r>
                <a:rPr lang="en-US" sz="1300" dirty="0">
                  <a:latin typeface="Arial" charset="0"/>
                  <a:ea typeface="ＭＳ Ｐゴシック" charset="0"/>
                  <a:cs typeface="ＭＳ Ｐゴシック" charset="0"/>
                  <a:sym typeface="Arial" charset="0"/>
                </a:rPr>
                <a:t>• the geography of the landscape</a:t>
              </a:r>
            </a:p>
          </p:txBody>
        </p:sp>
        <p:sp>
          <p:nvSpPr>
            <p:cNvPr id="244745" name="Line 9"/>
            <p:cNvSpPr>
              <a:spLocks noChangeShapeType="1"/>
            </p:cNvSpPr>
            <p:nvPr/>
          </p:nvSpPr>
          <p:spPr bwMode="auto">
            <a:xfrm>
              <a:off x="1304" y="0"/>
              <a:ext cx="0" cy="842"/>
            </a:xfrm>
            <a:prstGeom prst="line">
              <a:avLst/>
            </a:prstGeom>
            <a:noFill/>
            <a:ln w="203200">
              <a:solidFill>
                <a:srgbClr val="000000"/>
              </a:solidFill>
              <a:round/>
              <a:headEnd type="stealth" w="med" len="med"/>
              <a:tailEnd/>
            </a:ln>
            <a:effectLst>
              <a:outerShdw blurRad="25400" dist="12699" dir="5400000" algn="ctr" rotWithShape="0">
                <a:schemeClr val="bg2">
                  <a:alpha val="2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173" name="Group 10"/>
          <p:cNvGrpSpPr>
            <a:grpSpLocks/>
          </p:cNvGrpSpPr>
          <p:nvPr/>
        </p:nvGrpSpPr>
        <p:grpSpPr bwMode="auto">
          <a:xfrm>
            <a:off x="3125391" y="3013769"/>
            <a:ext cx="2902148" cy="3303984"/>
            <a:chOff x="0" y="0"/>
            <a:chExt cx="2600" cy="2960"/>
          </a:xfrm>
        </p:grpSpPr>
        <p:sp>
          <p:nvSpPr>
            <p:cNvPr id="7177" name="Rectangle 11"/>
            <p:cNvSpPr>
              <a:spLocks/>
            </p:cNvSpPr>
            <p:nvPr/>
          </p:nvSpPr>
          <p:spPr bwMode="auto">
            <a:xfrm>
              <a:off x="0" y="848"/>
              <a:ext cx="2600" cy="2112"/>
            </a:xfrm>
            <a:prstGeom prst="rect">
              <a:avLst/>
            </a:prstGeom>
            <a:solidFill>
              <a:srgbClr val="97E944">
                <a:alpha val="63921"/>
              </a:srgbClr>
            </a:solidFill>
            <a:ln w="25400">
              <a:solidFill>
                <a:srgbClr val="3300FB"/>
              </a:solidFill>
              <a:miter lim="800000"/>
              <a:headEnd/>
              <a:tailEnd/>
            </a:ln>
          </p:spPr>
          <p:txBody>
            <a:bodyPr lIns="76200" tIns="76200" rIns="76200" bIns="76200"/>
            <a:lstStyle/>
            <a:p>
              <a:pPr marL="80364" algn="ctr">
                <a:tabLst>
                  <a:tab pos="366104" algn="l"/>
                </a:tabLst>
              </a:pPr>
              <a:r>
                <a:rPr lang="en-US" sz="1700" b="1" dirty="0">
                  <a:solidFill>
                    <a:srgbClr val="171512"/>
                  </a:solidFill>
                  <a:latin typeface="Arial" charset="0"/>
                  <a:ea typeface="ＭＳ Ｐゴシック" charset="0"/>
                  <a:cs typeface="ＭＳ Ｐゴシック" charset="0"/>
                  <a:sym typeface="Arial" charset="0"/>
                </a:rPr>
                <a:t>Social</a:t>
              </a:r>
            </a:p>
            <a:p>
              <a:pPr marL="80364" algn="ctr">
                <a:tabLst>
                  <a:tab pos="366104" algn="l"/>
                </a:tabLst>
              </a:pPr>
              <a:r>
                <a:rPr lang="en-US" sz="1700" b="1" dirty="0">
                  <a:solidFill>
                    <a:srgbClr val="171512"/>
                  </a:solidFill>
                  <a:latin typeface="Arial" charset="0"/>
                  <a:ea typeface="ＭＳ Ｐゴシック" charset="0"/>
                  <a:cs typeface="ＭＳ Ｐゴシック" charset="0"/>
                  <a:sym typeface="Arial" charset="0"/>
                </a:rPr>
                <a:t>Intelligence</a:t>
              </a:r>
            </a:p>
            <a:p>
              <a:pPr marL="80364">
                <a:lnSpc>
                  <a:spcPct val="111000"/>
                </a:lnSpc>
                <a:spcBef>
                  <a:spcPts val="211"/>
                </a:spcBef>
                <a:tabLst>
                  <a:tab pos="366104" algn="l"/>
                </a:tabLst>
              </a:pPr>
              <a:r>
                <a:rPr lang="en-US" sz="1300" dirty="0">
                  <a:latin typeface="Arial" charset="0"/>
                  <a:ea typeface="ＭＳ Ｐゴシック" charset="0"/>
                  <a:cs typeface="ＭＳ Ｐゴシック" charset="0"/>
                  <a:sym typeface="Arial" charset="0"/>
                </a:rPr>
                <a:t>Group bonding behavior improves survival opportunities for members. Language allowed early humans to:</a:t>
              </a:r>
            </a:p>
            <a:p>
              <a:pPr marL="80364">
                <a:lnSpc>
                  <a:spcPct val="111000"/>
                </a:lnSpc>
                <a:spcBef>
                  <a:spcPts val="211"/>
                </a:spcBef>
                <a:tabLst>
                  <a:tab pos="366104" algn="l"/>
                </a:tabLst>
              </a:pPr>
              <a:r>
                <a:rPr lang="en-US" sz="1300" dirty="0">
                  <a:latin typeface="Arial" charset="0"/>
                  <a:ea typeface="ＭＳ Ｐゴシック" charset="0"/>
                  <a:cs typeface="ＭＳ Ｐゴシック" charset="0"/>
                  <a:sym typeface="Arial" charset="0"/>
                </a:rPr>
                <a:t>• communicate ideas</a:t>
              </a:r>
            </a:p>
            <a:p>
              <a:pPr marL="80364">
                <a:lnSpc>
                  <a:spcPct val="111000"/>
                </a:lnSpc>
                <a:spcBef>
                  <a:spcPts val="211"/>
                </a:spcBef>
                <a:tabLst>
                  <a:tab pos="366104" algn="l"/>
                </a:tabLst>
              </a:pPr>
              <a:r>
                <a:rPr lang="en-US" sz="1300" dirty="0">
                  <a:latin typeface="Arial" charset="0"/>
                  <a:ea typeface="ＭＳ Ｐゴシック" charset="0"/>
                  <a:cs typeface="ＭＳ Ｐゴシック" charset="0"/>
                  <a:sym typeface="Arial" charset="0"/>
                </a:rPr>
                <a:t>• plan survival strategies</a:t>
              </a:r>
            </a:p>
            <a:p>
              <a:pPr marL="80364">
                <a:lnSpc>
                  <a:spcPct val="111000"/>
                </a:lnSpc>
                <a:spcBef>
                  <a:spcPts val="211"/>
                </a:spcBef>
                <a:tabLst>
                  <a:tab pos="366104" algn="l"/>
                </a:tabLst>
              </a:pPr>
              <a:r>
                <a:rPr lang="en-US" sz="1300" dirty="0">
                  <a:latin typeface="Arial" charset="0"/>
                  <a:ea typeface="ＭＳ Ｐゴシック" charset="0"/>
                  <a:cs typeface="ＭＳ Ｐゴシック" charset="0"/>
                  <a:sym typeface="Arial" charset="0"/>
                </a:rPr>
                <a:t>• coordinate hunting and gathering</a:t>
              </a:r>
            </a:p>
          </p:txBody>
        </p:sp>
        <p:sp>
          <p:nvSpPr>
            <p:cNvPr id="244748" name="Line 12"/>
            <p:cNvSpPr>
              <a:spLocks noChangeShapeType="1"/>
            </p:cNvSpPr>
            <p:nvPr/>
          </p:nvSpPr>
          <p:spPr bwMode="auto">
            <a:xfrm>
              <a:off x="1304" y="0"/>
              <a:ext cx="0" cy="842"/>
            </a:xfrm>
            <a:prstGeom prst="line">
              <a:avLst/>
            </a:prstGeom>
            <a:noFill/>
            <a:ln w="203200">
              <a:solidFill>
                <a:srgbClr val="000000"/>
              </a:solidFill>
              <a:round/>
              <a:headEnd type="stealth" w="med" len="med"/>
              <a:tailEnd/>
            </a:ln>
            <a:effectLst>
              <a:outerShdw blurRad="25400" dist="12699" dir="5400000" algn="ctr" rotWithShape="0">
                <a:schemeClr val="bg2">
                  <a:alpha val="2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174" name="Group 13"/>
          <p:cNvGrpSpPr>
            <a:grpSpLocks/>
          </p:cNvGrpSpPr>
          <p:nvPr/>
        </p:nvGrpSpPr>
        <p:grpSpPr bwMode="auto">
          <a:xfrm>
            <a:off x="6148090" y="3025108"/>
            <a:ext cx="2902148" cy="3641080"/>
            <a:chOff x="0" y="0"/>
            <a:chExt cx="2600" cy="3262"/>
          </a:xfrm>
        </p:grpSpPr>
        <p:sp>
          <p:nvSpPr>
            <p:cNvPr id="7175" name="Rectangle 14"/>
            <p:cNvSpPr>
              <a:spLocks/>
            </p:cNvSpPr>
            <p:nvPr/>
          </p:nvSpPr>
          <p:spPr bwMode="auto">
            <a:xfrm>
              <a:off x="0" y="848"/>
              <a:ext cx="2600" cy="2414"/>
            </a:xfrm>
            <a:prstGeom prst="rect">
              <a:avLst/>
            </a:prstGeom>
            <a:solidFill>
              <a:srgbClr val="97E944">
                <a:alpha val="63921"/>
              </a:srgbClr>
            </a:solidFill>
            <a:ln w="25400">
              <a:solidFill>
                <a:srgbClr val="3300FB"/>
              </a:solidFill>
              <a:miter lim="800000"/>
              <a:headEnd/>
              <a:tailEnd/>
            </a:ln>
          </p:spPr>
          <p:txBody>
            <a:bodyPr lIns="76200" tIns="76200" rIns="76200" bIns="76200"/>
            <a:lstStyle/>
            <a:p>
              <a:pPr marL="80364" algn="ctr">
                <a:tabLst>
                  <a:tab pos="366104" algn="l"/>
                </a:tabLst>
              </a:pPr>
              <a:r>
                <a:rPr lang="en-US" sz="1700" b="1" dirty="0">
                  <a:solidFill>
                    <a:srgbClr val="171512"/>
                  </a:solidFill>
                  <a:latin typeface="Arial" charset="0"/>
                  <a:ea typeface="ＭＳ Ｐゴシック" charset="0"/>
                  <a:cs typeface="ＭＳ Ｐゴシック" charset="0"/>
                  <a:sym typeface="Arial" charset="0"/>
                </a:rPr>
                <a:t>Technical</a:t>
              </a:r>
            </a:p>
            <a:p>
              <a:pPr marL="80364" algn="ctr">
                <a:tabLst>
                  <a:tab pos="366104" algn="l"/>
                </a:tabLst>
              </a:pPr>
              <a:r>
                <a:rPr lang="en-US" sz="1700" b="1" dirty="0">
                  <a:solidFill>
                    <a:srgbClr val="171512"/>
                  </a:solidFill>
                  <a:latin typeface="Arial" charset="0"/>
                  <a:ea typeface="ＭＳ Ｐゴシック" charset="0"/>
                  <a:cs typeface="ＭＳ Ｐゴシック" charset="0"/>
                  <a:sym typeface="Arial" charset="0"/>
                </a:rPr>
                <a:t>Intelligence</a:t>
              </a:r>
            </a:p>
            <a:p>
              <a:pPr marL="80364">
                <a:lnSpc>
                  <a:spcPct val="111000"/>
                </a:lnSpc>
                <a:spcBef>
                  <a:spcPts val="211"/>
                </a:spcBef>
                <a:tabLst>
                  <a:tab pos="366104" algn="l"/>
                </a:tabLst>
              </a:pPr>
              <a:r>
                <a:rPr lang="en-US" sz="1300" dirty="0">
                  <a:latin typeface="Arial" charset="0"/>
                  <a:ea typeface="ＭＳ Ｐゴシック" charset="0"/>
                  <a:cs typeface="ＭＳ Ｐゴシック" charset="0"/>
                  <a:sym typeface="Arial" charset="0"/>
                </a:rPr>
                <a:t>Producing and using artifacts required an understanding of abstract ideas and physical processes:</a:t>
              </a:r>
            </a:p>
            <a:p>
              <a:pPr marL="80364">
                <a:lnSpc>
                  <a:spcPct val="111000"/>
                </a:lnSpc>
                <a:spcBef>
                  <a:spcPts val="211"/>
                </a:spcBef>
                <a:tabLst>
                  <a:tab pos="366104" algn="l"/>
                </a:tabLst>
              </a:pPr>
              <a:r>
                <a:rPr lang="en-US" sz="1300" dirty="0">
                  <a:latin typeface="Arial" charset="0"/>
                  <a:ea typeface="ＭＳ Ｐゴシック" charset="0"/>
                  <a:cs typeface="ＭＳ Ｐゴシック" charset="0"/>
                  <a:sym typeface="Arial" charset="0"/>
                </a:rPr>
                <a:t>• the fracturing behavior of stone</a:t>
              </a:r>
            </a:p>
            <a:p>
              <a:pPr marL="80364">
                <a:lnSpc>
                  <a:spcPct val="111000"/>
                </a:lnSpc>
                <a:spcBef>
                  <a:spcPts val="211"/>
                </a:spcBef>
                <a:tabLst>
                  <a:tab pos="366104" algn="l"/>
                </a:tabLst>
              </a:pPr>
              <a:r>
                <a:rPr lang="en-US" sz="1300" dirty="0">
                  <a:latin typeface="Arial" charset="0"/>
                  <a:ea typeface="ＭＳ Ｐゴシック" charset="0"/>
                  <a:cs typeface="ＭＳ Ｐゴシック" charset="0"/>
                  <a:sym typeface="Arial" charset="0"/>
                </a:rPr>
                <a:t>• best angles of striking stone</a:t>
              </a:r>
            </a:p>
            <a:p>
              <a:pPr marL="80364">
                <a:lnSpc>
                  <a:spcPct val="111000"/>
                </a:lnSpc>
                <a:spcBef>
                  <a:spcPts val="211"/>
                </a:spcBef>
                <a:tabLst>
                  <a:tab pos="366104" algn="l"/>
                </a:tabLst>
              </a:pPr>
              <a:r>
                <a:rPr lang="en-US" sz="1300" dirty="0">
                  <a:latin typeface="Arial" charset="0"/>
                  <a:ea typeface="ＭＳ Ｐゴシック" charset="0"/>
                  <a:cs typeface="ＭＳ Ｐゴシック" charset="0"/>
                  <a:sym typeface="Arial" charset="0"/>
                </a:rPr>
                <a:t>• how hard to strike a stone</a:t>
              </a:r>
            </a:p>
            <a:p>
              <a:pPr marL="80364">
                <a:lnSpc>
                  <a:spcPct val="111000"/>
                </a:lnSpc>
                <a:spcBef>
                  <a:spcPts val="211"/>
                </a:spcBef>
                <a:tabLst>
                  <a:tab pos="366104" algn="l"/>
                </a:tabLst>
              </a:pPr>
              <a:r>
                <a:rPr lang="en-US" sz="1300" dirty="0">
                  <a:latin typeface="Arial" charset="0"/>
                  <a:ea typeface="ＭＳ Ｐゴシック" charset="0"/>
                  <a:cs typeface="ＭＳ Ｐゴシック" charset="0"/>
                  <a:sym typeface="Arial" charset="0"/>
                </a:rPr>
                <a:t>• trajectory of a thrown projectile</a:t>
              </a:r>
            </a:p>
          </p:txBody>
        </p:sp>
        <p:sp>
          <p:nvSpPr>
            <p:cNvPr id="244751" name="Line 15"/>
            <p:cNvSpPr>
              <a:spLocks noChangeShapeType="1"/>
            </p:cNvSpPr>
            <p:nvPr/>
          </p:nvSpPr>
          <p:spPr bwMode="auto">
            <a:xfrm>
              <a:off x="1304" y="0"/>
              <a:ext cx="0" cy="842"/>
            </a:xfrm>
            <a:prstGeom prst="line">
              <a:avLst/>
            </a:prstGeom>
            <a:noFill/>
            <a:ln w="203200">
              <a:solidFill>
                <a:srgbClr val="000000"/>
              </a:solidFill>
              <a:round/>
              <a:headEnd type="stealth" w="med" len="med"/>
              <a:tailEnd/>
            </a:ln>
            <a:effectLst>
              <a:outerShdw blurRad="25400" dist="12699" dir="5400000" algn="ctr" rotWithShape="0">
                <a:schemeClr val="bg2">
                  <a:alpha val="2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9453" y="1689019"/>
            <a:ext cx="129838" cy="341919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1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Australopithecine 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Establishment of a ‘home base’</a:t>
            </a:r>
          </a:p>
          <a:p>
            <a:r>
              <a:rPr lang="en-US" sz="2800" dirty="0" smtClean="0"/>
              <a:t>The home base a was a place in which hunter and gatherers would leave from and return to when collecting food. </a:t>
            </a:r>
          </a:p>
          <a:p>
            <a:r>
              <a:rPr lang="en-US" sz="2800" dirty="0" smtClean="0"/>
              <a:t>Use of tools began to appear around 2.5 million years ago. Varied in size, generally shaped from river pebbles. </a:t>
            </a:r>
          </a:p>
          <a:p>
            <a:r>
              <a:rPr lang="en-US" sz="2800" dirty="0" smtClean="0"/>
              <a:t>These tools are known as  ‘</a:t>
            </a:r>
            <a:r>
              <a:rPr lang="en-US" sz="2800" b="1" dirty="0" err="1" smtClean="0"/>
              <a:t>Oldowan</a:t>
            </a:r>
            <a:r>
              <a:rPr lang="en-US" sz="2800" b="1" dirty="0" smtClean="0"/>
              <a:t> tools</a:t>
            </a:r>
            <a:r>
              <a:rPr lang="en-US" sz="2800" dirty="0" smtClean="0"/>
              <a:t>’ after the site where they were originally discovered.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11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1006" y="239986"/>
            <a:ext cx="5182048" cy="812602"/>
          </a:xfrm>
        </p:spPr>
        <p:txBody>
          <a:bodyPr anchor="b"/>
          <a:lstStyle/>
          <a:p>
            <a:pPr>
              <a:tabLst>
                <a:tab pos="669703" algn="l"/>
              </a:tabLst>
              <a:defRPr/>
            </a:pPr>
            <a:r>
              <a:rPr lang="en-US" dirty="0" err="1" smtClean="0"/>
              <a:t>Oldowan</a:t>
            </a:r>
            <a:r>
              <a:rPr lang="en-US" dirty="0" smtClean="0"/>
              <a:t> Tool Culture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285875"/>
            <a:ext cx="4937778" cy="5197078"/>
          </a:xfrm>
        </p:spPr>
        <p:txBody>
          <a:bodyPr lIns="0" tIns="0" rIns="0" bIns="0" anchor="ctr">
            <a:normAutofit/>
          </a:bodyPr>
          <a:lstStyle/>
          <a:p>
            <a:pPr marL="435307" indent="-346013"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Blip>
                <a:blip r:embed="rId3"/>
              </a:buBlip>
              <a:tabLst>
                <a:tab pos="721047" algn="l"/>
                <a:tab pos="721047" algn="l"/>
                <a:tab pos="977766" algn="l"/>
                <a:tab pos="977766" algn="l"/>
                <a:tab pos="977766" algn="l"/>
              </a:tabLst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First Appeared:	   </a:t>
            </a:r>
            <a:r>
              <a:rPr lang="en-US" sz="2400" b="1" dirty="0" smtClean="0">
                <a:solidFill>
                  <a:srgbClr val="000000"/>
                </a:solidFill>
              </a:rPr>
              <a:t>2.6</a:t>
            </a:r>
            <a:r>
              <a:rPr lang="en-US" sz="2400" dirty="0" smtClean="0">
                <a:solidFill>
                  <a:srgbClr val="000000"/>
                </a:solidFill>
              </a:rPr>
              <a:t> M </a:t>
            </a:r>
            <a:r>
              <a:rPr lang="en-US" sz="2400" dirty="0" err="1" smtClean="0">
                <a:solidFill>
                  <a:srgbClr val="000000"/>
                </a:solidFill>
              </a:rPr>
              <a:t>yrs</a:t>
            </a:r>
            <a:r>
              <a:rPr lang="en-US" sz="2400" dirty="0" smtClean="0">
                <a:solidFill>
                  <a:srgbClr val="000000"/>
                </a:solidFill>
              </a:rPr>
              <a:t> ago</a:t>
            </a:r>
          </a:p>
          <a:p>
            <a:pPr marL="435307" indent="-346013"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Blip>
                <a:blip r:embed="rId3"/>
              </a:buBlip>
              <a:tabLst>
                <a:tab pos="721047" algn="l"/>
                <a:tab pos="721047" algn="l"/>
                <a:tab pos="977766" algn="l"/>
                <a:tab pos="977766" algn="l"/>
                <a:tab pos="977766" algn="l"/>
              </a:tabLst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Associated Hominid:  </a:t>
            </a:r>
            <a:r>
              <a:rPr lang="en-US" sz="2400" b="1" dirty="0" err="1" smtClean="0">
                <a:solidFill>
                  <a:srgbClr val="000000"/>
                </a:solidFill>
              </a:rPr>
              <a:t>Australopithicine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b="1" i="1" dirty="0" smtClean="0">
                <a:solidFill>
                  <a:srgbClr val="000000"/>
                </a:solidFill>
              </a:rPr>
              <a:t>Homo </a:t>
            </a:r>
            <a:r>
              <a:rPr lang="en-US" sz="2400" b="1" i="1" dirty="0" err="1" smtClean="0">
                <a:solidFill>
                  <a:srgbClr val="000000"/>
                </a:solidFill>
              </a:rPr>
              <a:t>habilis</a:t>
            </a:r>
            <a:endParaRPr lang="en-US" sz="1600" b="1" i="1" dirty="0">
              <a:solidFill>
                <a:srgbClr val="000000"/>
              </a:solidFill>
              <a:ea typeface="ヒラギノ角ゴ Pro W6" charset="0"/>
              <a:cs typeface="ヒラギノ角ゴ Pro W6" charset="0"/>
            </a:endParaRPr>
          </a:p>
          <a:p>
            <a:pPr marL="692026" lvl="1" indent="-33485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Blip>
                <a:blip r:embed="rId4"/>
              </a:buBlip>
              <a:tabLst>
                <a:tab pos="721047" algn="l"/>
                <a:tab pos="721047" algn="l"/>
                <a:tab pos="977766" algn="l"/>
                <a:tab pos="977766" algn="l"/>
                <a:tab pos="977766" algn="l"/>
              </a:tabLst>
              <a:defRPr/>
            </a:pPr>
            <a:r>
              <a:rPr lang="en-US" dirty="0">
                <a:solidFill>
                  <a:srgbClr val="000000"/>
                </a:solidFill>
              </a:rPr>
              <a:t>These tools were simple </a:t>
            </a:r>
            <a:r>
              <a:rPr lang="en-US" b="1" dirty="0">
                <a:solidFill>
                  <a:srgbClr val="000000"/>
                </a:solidFill>
              </a:rPr>
              <a:t>river-worn pebbles</a:t>
            </a:r>
            <a:r>
              <a:rPr lang="en-US" dirty="0">
                <a:solidFill>
                  <a:srgbClr val="000000"/>
                </a:solidFill>
              </a:rPr>
              <a:t> that were crudely fashioned with only a few flakes being removed.</a:t>
            </a:r>
          </a:p>
          <a:p>
            <a:pPr marL="692026" lvl="1" indent="-33485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Blip>
                <a:blip r:embed="rId4"/>
              </a:buBlip>
              <a:tabLst>
                <a:tab pos="721047" algn="l"/>
                <a:tab pos="721047" algn="l"/>
                <a:tab pos="977766" algn="l"/>
                <a:tab pos="977766" algn="l"/>
                <a:tab pos="977766" algn="l"/>
              </a:tabLst>
              <a:defRPr/>
            </a:pPr>
            <a:r>
              <a:rPr lang="en-US" dirty="0">
                <a:solidFill>
                  <a:srgbClr val="000000"/>
                </a:solidFill>
              </a:rPr>
              <a:t>These tools typically had flakes knocked from several angles to produce a </a:t>
            </a:r>
            <a:r>
              <a:rPr lang="en-US" b="1" dirty="0">
                <a:solidFill>
                  <a:srgbClr val="000000"/>
                </a:solidFill>
              </a:rPr>
              <a:t>core</a:t>
            </a:r>
            <a:r>
              <a:rPr lang="en-US" dirty="0">
                <a:solidFill>
                  <a:srgbClr val="000000"/>
                </a:solidFill>
              </a:rPr>
              <a:t> with a </a:t>
            </a:r>
            <a:r>
              <a:rPr lang="en-US" b="1" dirty="0">
                <a:solidFill>
                  <a:srgbClr val="000000"/>
                </a:solidFill>
              </a:rPr>
              <a:t>cutting edge </a:t>
            </a:r>
            <a:r>
              <a:rPr lang="en-US" dirty="0">
                <a:solidFill>
                  <a:srgbClr val="000000"/>
                </a:solidFill>
              </a:rPr>
              <a:t>(e.g. chopper, discoid, polyhedron).</a:t>
            </a:r>
          </a:p>
          <a:p>
            <a:pPr marL="692026" lvl="1" indent="-33485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Blip>
                <a:blip r:embed="rId4"/>
              </a:buBlip>
              <a:tabLst>
                <a:tab pos="721047" algn="l"/>
                <a:tab pos="721047" algn="l"/>
                <a:tab pos="977766" algn="l"/>
                <a:tab pos="977766" algn="l"/>
                <a:tab pos="977766" algn="l"/>
              </a:tabLst>
              <a:defRPr/>
            </a:pPr>
            <a:r>
              <a:rPr lang="en-US" dirty="0">
                <a:solidFill>
                  <a:srgbClr val="000000"/>
                </a:solidFill>
              </a:rPr>
              <a:t>Although the cores may have been used as tools, it is known that the sharp flakes were also useful in cutting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marL="692026" lvl="1" indent="-33485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Blip>
                <a:blip r:embed="rId4"/>
              </a:buBlip>
              <a:tabLst>
                <a:tab pos="721047" algn="l"/>
                <a:tab pos="721047" algn="l"/>
                <a:tab pos="977766" algn="l"/>
                <a:tab pos="977766" algn="l"/>
                <a:tab pos="977766" algn="l"/>
              </a:tabLst>
              <a:defRPr/>
            </a:pPr>
            <a:r>
              <a:rPr lang="en-US" dirty="0">
                <a:solidFill>
                  <a:srgbClr val="000000"/>
                </a:solidFill>
              </a:rPr>
              <a:t>Also useful as a scraping tool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59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422" y="1052588"/>
            <a:ext cx="3062883" cy="1706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259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578" y="2982515"/>
            <a:ext cx="2645420" cy="35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2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-8930" y="-17860"/>
            <a:ext cx="9179719" cy="812602"/>
          </a:xfrm>
        </p:spPr>
        <p:txBody>
          <a:bodyPr anchor="b"/>
          <a:lstStyle/>
          <a:p>
            <a:pPr>
              <a:tabLst>
                <a:tab pos="669703" algn="l"/>
              </a:tabLst>
              <a:defRPr/>
            </a:pPr>
            <a:r>
              <a:rPr lang="en-US" smtClean="0"/>
              <a:t>Oldowan Tool Culture</a:t>
            </a:r>
          </a:p>
        </p:txBody>
      </p:sp>
      <p:grpSp>
        <p:nvGrpSpPr>
          <p:cNvPr id="23554" name="Group 3"/>
          <p:cNvGrpSpPr>
            <a:grpSpLocks/>
          </p:cNvGrpSpPr>
          <p:nvPr/>
        </p:nvGrpSpPr>
        <p:grpSpPr bwMode="auto">
          <a:xfrm>
            <a:off x="1026914" y="1205508"/>
            <a:ext cx="3672334" cy="2540496"/>
            <a:chOff x="0" y="0"/>
            <a:chExt cx="3290" cy="2276"/>
          </a:xfrm>
        </p:grpSpPr>
        <p:pic>
          <p:nvPicPr>
            <p:cNvPr id="260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32"/>
              <a:ext cx="1456" cy="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9999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6010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496"/>
              <a:ext cx="1610" cy="1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9999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60102" name="Rectangle 6"/>
            <p:cNvSpPr>
              <a:spLocks/>
            </p:cNvSpPr>
            <p:nvPr/>
          </p:nvSpPr>
          <p:spPr bwMode="auto">
            <a:xfrm>
              <a:off x="1010" y="0"/>
              <a:ext cx="1232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80364" algn="ctr">
                <a:tabLst>
                  <a:tab pos="366104" algn="l"/>
                </a:tabLst>
                <a:defRPr/>
              </a:pPr>
              <a:r>
                <a:rPr lang="en-US" sz="1300"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Flakes removed from 1 side only</a:t>
              </a:r>
            </a:p>
          </p:txBody>
        </p:sp>
        <p:sp>
          <p:nvSpPr>
            <p:cNvPr id="260103" name="Rectangle 7"/>
            <p:cNvSpPr>
              <a:spLocks/>
            </p:cNvSpPr>
            <p:nvPr/>
          </p:nvSpPr>
          <p:spPr bwMode="auto">
            <a:xfrm>
              <a:off x="1328" y="2016"/>
              <a:ext cx="912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80364">
                <a:lnSpc>
                  <a:spcPct val="113000"/>
                </a:lnSpc>
                <a:tabLst>
                  <a:tab pos="366104" algn="l"/>
                </a:tabLst>
                <a:defRPr/>
              </a:pPr>
              <a:r>
                <a:rPr lang="en-US" sz="1700" b="1"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Choppers</a:t>
              </a:r>
            </a:p>
          </p:txBody>
        </p:sp>
        <p:sp>
          <p:nvSpPr>
            <p:cNvPr id="260104" name="Line 8"/>
            <p:cNvSpPr>
              <a:spLocks noChangeShapeType="1"/>
            </p:cNvSpPr>
            <p:nvPr/>
          </p:nvSpPr>
          <p:spPr bwMode="auto">
            <a:xfrm rot="10800000">
              <a:off x="1664" y="384"/>
              <a:ext cx="302" cy="520"/>
            </a:xfrm>
            <a:prstGeom prst="line">
              <a:avLst/>
            </a:prstGeom>
            <a:noFill/>
            <a:ln w="25400">
              <a:solidFill>
                <a:srgbClr val="FF0017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3555" name="Group 9"/>
          <p:cNvGrpSpPr>
            <a:grpSpLocks/>
          </p:cNvGrpSpPr>
          <p:nvPr/>
        </p:nvGrpSpPr>
        <p:grpSpPr bwMode="auto">
          <a:xfrm>
            <a:off x="5500688" y="1134070"/>
            <a:ext cx="2240235" cy="2683371"/>
            <a:chOff x="0" y="0"/>
            <a:chExt cx="2007" cy="2404"/>
          </a:xfrm>
        </p:grpSpPr>
        <p:pic>
          <p:nvPicPr>
            <p:cNvPr id="260106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"/>
              <a:ext cx="1488" cy="1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9999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60107" name="Rectangle 11"/>
            <p:cNvSpPr>
              <a:spLocks/>
            </p:cNvSpPr>
            <p:nvPr/>
          </p:nvSpPr>
          <p:spPr bwMode="auto">
            <a:xfrm>
              <a:off x="32" y="0"/>
              <a:ext cx="1208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80364" algn="ctr">
                <a:tabLst>
                  <a:tab pos="366104" algn="l"/>
                </a:tabLst>
                <a:defRPr/>
              </a:pPr>
              <a:r>
                <a:rPr lang="en-US" sz="1300"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Flakes removed from 2 sides</a:t>
              </a:r>
            </a:p>
          </p:txBody>
        </p:sp>
        <p:sp>
          <p:nvSpPr>
            <p:cNvPr id="260108" name="Rectangle 12"/>
            <p:cNvSpPr>
              <a:spLocks/>
            </p:cNvSpPr>
            <p:nvPr/>
          </p:nvSpPr>
          <p:spPr bwMode="auto">
            <a:xfrm>
              <a:off x="168" y="2144"/>
              <a:ext cx="1161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80364">
                <a:lnSpc>
                  <a:spcPct val="113000"/>
                </a:lnSpc>
                <a:tabLst>
                  <a:tab pos="366104" algn="l"/>
                </a:tabLst>
                <a:defRPr/>
              </a:pPr>
              <a:r>
                <a:rPr lang="en-US" sz="1700" b="1"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Proto-Biface</a:t>
              </a:r>
            </a:p>
          </p:txBody>
        </p:sp>
        <p:sp>
          <p:nvSpPr>
            <p:cNvPr id="260109" name="Rectangle 13"/>
            <p:cNvSpPr>
              <a:spLocks/>
            </p:cNvSpPr>
            <p:nvPr/>
          </p:nvSpPr>
          <p:spPr bwMode="auto">
            <a:xfrm>
              <a:off x="1683" y="1520"/>
              <a:ext cx="324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80364">
                <a:lnSpc>
                  <a:spcPct val="117000"/>
                </a:lnSpc>
                <a:tabLst>
                  <a:tab pos="366104" algn="l"/>
                </a:tabLst>
                <a:defRPr/>
              </a:pPr>
              <a:r>
                <a:rPr lang="en-US" sz="1300"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Core</a:t>
              </a:r>
            </a:p>
          </p:txBody>
        </p:sp>
        <p:sp>
          <p:nvSpPr>
            <p:cNvPr id="260110" name="Line 14"/>
            <p:cNvSpPr>
              <a:spLocks noChangeShapeType="1"/>
            </p:cNvSpPr>
            <p:nvPr/>
          </p:nvSpPr>
          <p:spPr bwMode="auto">
            <a:xfrm>
              <a:off x="1320" y="1597"/>
              <a:ext cx="392" cy="0"/>
            </a:xfrm>
            <a:prstGeom prst="line">
              <a:avLst/>
            </a:prstGeom>
            <a:noFill/>
            <a:ln w="25400">
              <a:solidFill>
                <a:srgbClr val="FF0017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3556" name="Group 15"/>
          <p:cNvGrpSpPr>
            <a:grpSpLocks/>
          </p:cNvGrpSpPr>
          <p:nvPr/>
        </p:nvGrpSpPr>
        <p:grpSpPr bwMode="auto">
          <a:xfrm>
            <a:off x="2298279" y="4107656"/>
            <a:ext cx="4444752" cy="2611934"/>
            <a:chOff x="0" y="0"/>
            <a:chExt cx="3981" cy="2340"/>
          </a:xfrm>
        </p:grpSpPr>
        <p:pic>
          <p:nvPicPr>
            <p:cNvPr id="260112" name="Picture 1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4" y="760"/>
              <a:ext cx="1737" cy="1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9999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60113" name="Picture 1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" y="672"/>
              <a:ext cx="1563" cy="1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9999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60114" name="Rectangle 18"/>
            <p:cNvSpPr>
              <a:spLocks/>
            </p:cNvSpPr>
            <p:nvPr/>
          </p:nvSpPr>
          <p:spPr bwMode="auto">
            <a:xfrm>
              <a:off x="2724" y="2080"/>
              <a:ext cx="705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80364">
                <a:lnSpc>
                  <a:spcPct val="113000"/>
                </a:lnSpc>
                <a:tabLst>
                  <a:tab pos="366104" algn="l"/>
                </a:tabLst>
                <a:defRPr/>
              </a:pPr>
              <a:r>
                <a:rPr lang="en-US" sz="1700" b="1"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Discoid</a:t>
              </a:r>
            </a:p>
          </p:txBody>
        </p:sp>
        <p:sp>
          <p:nvSpPr>
            <p:cNvPr id="260115" name="Rectangle 19"/>
            <p:cNvSpPr>
              <a:spLocks/>
            </p:cNvSpPr>
            <p:nvPr/>
          </p:nvSpPr>
          <p:spPr bwMode="auto">
            <a:xfrm>
              <a:off x="1506" y="0"/>
              <a:ext cx="1298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80364" algn="ctr">
                <a:tabLst>
                  <a:tab pos="366104" algn="l"/>
                </a:tabLst>
                <a:defRPr/>
              </a:pPr>
              <a:r>
                <a:rPr lang="en-US" sz="1300"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Flakes removed from all sides</a:t>
              </a:r>
            </a:p>
          </p:txBody>
        </p:sp>
        <p:sp>
          <p:nvSpPr>
            <p:cNvPr id="260116" name="Rectangle 20"/>
            <p:cNvSpPr>
              <a:spLocks/>
            </p:cNvSpPr>
            <p:nvPr/>
          </p:nvSpPr>
          <p:spPr bwMode="auto">
            <a:xfrm>
              <a:off x="764" y="2080"/>
              <a:ext cx="1074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80364">
                <a:lnSpc>
                  <a:spcPct val="113000"/>
                </a:lnSpc>
                <a:tabLst>
                  <a:tab pos="366104" algn="l"/>
                </a:tabLst>
                <a:defRPr/>
              </a:pPr>
              <a:r>
                <a:rPr lang="en-US" sz="1700" b="1"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Polyhedron</a:t>
              </a:r>
            </a:p>
          </p:txBody>
        </p:sp>
        <p:sp>
          <p:nvSpPr>
            <p:cNvPr id="260117" name="Rectangle 21"/>
            <p:cNvSpPr>
              <a:spLocks/>
            </p:cNvSpPr>
            <p:nvPr/>
          </p:nvSpPr>
          <p:spPr bwMode="auto">
            <a:xfrm>
              <a:off x="0" y="1064"/>
              <a:ext cx="324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80364">
                <a:lnSpc>
                  <a:spcPct val="117000"/>
                </a:lnSpc>
                <a:tabLst>
                  <a:tab pos="366104" algn="l"/>
                </a:tabLst>
                <a:defRPr/>
              </a:pPr>
              <a:r>
                <a:rPr lang="en-US" sz="1300"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Core</a:t>
              </a:r>
            </a:p>
          </p:txBody>
        </p:sp>
        <p:sp>
          <p:nvSpPr>
            <p:cNvPr id="260118" name="Line 22"/>
            <p:cNvSpPr>
              <a:spLocks noChangeShapeType="1"/>
            </p:cNvSpPr>
            <p:nvPr/>
          </p:nvSpPr>
          <p:spPr bwMode="auto">
            <a:xfrm rot="10800000" flipH="1">
              <a:off x="1597" y="416"/>
              <a:ext cx="590" cy="371"/>
            </a:xfrm>
            <a:prstGeom prst="line">
              <a:avLst/>
            </a:prstGeom>
            <a:noFill/>
            <a:ln w="25400">
              <a:solidFill>
                <a:srgbClr val="FF0017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0119" name="Line 23"/>
            <p:cNvSpPr>
              <a:spLocks noChangeShapeType="1"/>
            </p:cNvSpPr>
            <p:nvPr/>
          </p:nvSpPr>
          <p:spPr bwMode="auto">
            <a:xfrm rot="10800000">
              <a:off x="2164" y="415"/>
              <a:ext cx="706" cy="562"/>
            </a:xfrm>
            <a:prstGeom prst="line">
              <a:avLst/>
            </a:prstGeom>
            <a:noFill/>
            <a:ln w="25400">
              <a:solidFill>
                <a:srgbClr val="FF0017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0120" name="Line 24"/>
            <p:cNvSpPr>
              <a:spLocks noChangeShapeType="1"/>
            </p:cNvSpPr>
            <p:nvPr/>
          </p:nvSpPr>
          <p:spPr bwMode="auto">
            <a:xfrm flipH="1">
              <a:off x="393" y="1131"/>
              <a:ext cx="435" cy="10"/>
            </a:xfrm>
            <a:prstGeom prst="line">
              <a:avLst/>
            </a:prstGeom>
            <a:noFill/>
            <a:ln w="25400">
              <a:solidFill>
                <a:srgbClr val="FF0017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842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Homo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07176"/>
            <a:ext cx="7556313" cy="4818988"/>
          </a:xfrm>
        </p:spPr>
        <p:txBody>
          <a:bodyPr/>
          <a:lstStyle/>
          <a:p>
            <a:r>
              <a:rPr lang="en-US" dirty="0" smtClean="0"/>
              <a:t>As evolution has occurred from Australopithecine to early Homo (</a:t>
            </a:r>
            <a:r>
              <a:rPr lang="en-US" dirty="0" err="1" smtClean="0"/>
              <a:t>eg</a:t>
            </a:r>
            <a:r>
              <a:rPr lang="en-US" dirty="0" smtClean="0"/>
              <a:t> Homo </a:t>
            </a:r>
            <a:r>
              <a:rPr lang="en-US" dirty="0" err="1" smtClean="0"/>
              <a:t>habilis</a:t>
            </a:r>
            <a:r>
              <a:rPr lang="en-US" dirty="0" smtClean="0"/>
              <a:t>), the overall size of the </a:t>
            </a:r>
            <a:r>
              <a:rPr lang="en-US" dirty="0" err="1" smtClean="0"/>
              <a:t>cerebrel</a:t>
            </a:r>
            <a:r>
              <a:rPr lang="en-US" dirty="0" smtClean="0"/>
              <a:t> cortex has increased.</a:t>
            </a:r>
          </a:p>
          <a:p>
            <a:r>
              <a:rPr lang="en-US" dirty="0" smtClean="0"/>
              <a:t>In order for growth of the brain to occur a species is required to consume a very high fat diet. Where is the fat obtained?</a:t>
            </a:r>
          </a:p>
          <a:p>
            <a:r>
              <a:rPr lang="en-US" dirty="0" smtClean="0"/>
              <a:t>Meat</a:t>
            </a:r>
          </a:p>
          <a:p>
            <a:r>
              <a:rPr lang="en-US" dirty="0" smtClean="0"/>
              <a:t>Evidence suggests that for early Homo, more often than not hunting parties would return empty handed. This indicates that for a regular supply of meat to be available ‘food sharing’ would have been necessary. </a:t>
            </a:r>
          </a:p>
          <a:p>
            <a:r>
              <a:rPr lang="en-US" dirty="0" smtClean="0"/>
              <a:t>This is an important social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26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H</a:t>
            </a:r>
            <a:r>
              <a:rPr lang="en-US" dirty="0" smtClean="0"/>
              <a:t>omo 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Early Homo were not only hunters but also scavengers</a:t>
            </a:r>
          </a:p>
          <a:p>
            <a:pPr marL="0" indent="0">
              <a:buNone/>
            </a:pPr>
            <a:r>
              <a:rPr lang="en-US" dirty="0" smtClean="0"/>
              <a:t>Fossil analysis of animal bones found gives indication that stone tools were not always used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32373" y="3576233"/>
            <a:ext cx="3555999" cy="29483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8474" y="2984501"/>
            <a:ext cx="4105276" cy="281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0"/>
              </a:spcBef>
              <a:buClr>
                <a:schemeClr val="accent1"/>
              </a:buClr>
              <a:buSzPct val="75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After close analysis of fossils scientists are able to determine the difference between stone tool marks and carnivorous tooth marks. 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2000"/>
              </a:spcBef>
              <a:buClr>
                <a:schemeClr val="accent1"/>
              </a:buClr>
              <a:buSzPct val="75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 of these bones suggest early Homo were both hunters and scavengers.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490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 erectus 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525963"/>
          </a:xfrm>
        </p:spPr>
        <p:txBody>
          <a:bodyPr/>
          <a:lstStyle/>
          <a:p>
            <a:r>
              <a:rPr lang="en-US" dirty="0" err="1" smtClean="0"/>
              <a:t>Hominin</a:t>
            </a:r>
            <a:r>
              <a:rPr lang="en-US" dirty="0" smtClean="0"/>
              <a:t> culture had now evolved to a point where environmental pressures were having little impact and species were choosing/manipulating their environment.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Homo erectus were able to make fire as well as build shelters which resulted in the environment having less of an impact on survival. </a:t>
            </a:r>
          </a:p>
          <a:p>
            <a:endParaRPr lang="en-US" dirty="0"/>
          </a:p>
          <a:p>
            <a:r>
              <a:rPr lang="en-US" dirty="0" smtClean="0"/>
              <a:t>Tool production had also changed. They were now using stone tools as ‘hand axes’ which were known as </a:t>
            </a:r>
            <a:r>
              <a:rPr lang="en-US" dirty="0" err="1" smtClean="0"/>
              <a:t>Acheulian</a:t>
            </a:r>
            <a:r>
              <a:rPr lang="en-US" dirty="0" smtClean="0"/>
              <a:t> tools.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3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2330</TotalTime>
  <Words>1433</Words>
  <Application>Microsoft Macintosh PowerPoint</Application>
  <PresentationFormat>On-screen Show (4:3)</PresentationFormat>
  <Paragraphs>185</Paragraphs>
  <Slides>25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Advantage</vt:lpstr>
      <vt:lpstr>Cultural Evolution</vt:lpstr>
      <vt:lpstr>Culture</vt:lpstr>
      <vt:lpstr>Evolution of Behavior</vt:lpstr>
      <vt:lpstr>Australopithecine culture</vt:lpstr>
      <vt:lpstr>Oldowan Tool Culture</vt:lpstr>
      <vt:lpstr>Oldowan Tool Culture</vt:lpstr>
      <vt:lpstr>Early Homo</vt:lpstr>
      <vt:lpstr>Early Homo cont. </vt:lpstr>
      <vt:lpstr>Homo erectus culture</vt:lpstr>
      <vt:lpstr>Acheulian Tool Culture</vt:lpstr>
      <vt:lpstr>Acheulian Tool Culture</vt:lpstr>
      <vt:lpstr>PowerPoint Presentation</vt:lpstr>
      <vt:lpstr>Homo erectus culture cont. </vt:lpstr>
      <vt:lpstr>Use of Fire</vt:lpstr>
      <vt:lpstr>Use of Fire</vt:lpstr>
      <vt:lpstr>Neanderthal culture</vt:lpstr>
      <vt:lpstr>Mousterian Tool Culture</vt:lpstr>
      <vt:lpstr>Mousterian Tool Culture</vt:lpstr>
      <vt:lpstr>Modern humans</vt:lpstr>
      <vt:lpstr>Modern humans cont. </vt:lpstr>
      <vt:lpstr>Modern humans cont. </vt:lpstr>
      <vt:lpstr>The Denisovans </vt:lpstr>
      <vt:lpstr>The Red Deer Cave people</vt:lpstr>
      <vt:lpstr>The Beginning of Agriculture</vt:lpstr>
      <vt:lpstr>The Beginning of Agriculture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Cultural Evolution</dc:title>
  <dc:creator>file</dc:creator>
  <cp:lastModifiedBy>file</cp:lastModifiedBy>
  <cp:revision>29</cp:revision>
  <cp:lastPrinted>2017-09-11T01:35:22Z</cp:lastPrinted>
  <dcterms:created xsi:type="dcterms:W3CDTF">2016-09-06T23:33:20Z</dcterms:created>
  <dcterms:modified xsi:type="dcterms:W3CDTF">2017-09-11T02:03:42Z</dcterms:modified>
</cp:coreProperties>
</file>