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6" r:id="rId3"/>
    <p:sldId id="260" r:id="rId4"/>
    <p:sldId id="276" r:id="rId5"/>
    <p:sldId id="277" r:id="rId6"/>
    <p:sldId id="262" r:id="rId7"/>
    <p:sldId id="264" r:id="rId8"/>
    <p:sldId id="265" r:id="rId9"/>
    <p:sldId id="263" r:id="rId10"/>
    <p:sldId id="266" r:id="rId11"/>
    <p:sldId id="267" r:id="rId12"/>
    <p:sldId id="271" r:id="rId13"/>
    <p:sldId id="272" r:id="rId14"/>
    <p:sldId id="269" r:id="rId15"/>
    <p:sldId id="270" r:id="rId16"/>
    <p:sldId id="27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Y David [John Forrest Secondary College]" userId="S::david.morey@education.wa.edu.au::75ed8336-e78f-4813-bc9f-d0b19357ceb3" providerId="AD" clId="Web-{81FBBD29-8560-7C26-576C-E68CB370D781}"/>
    <pc:docChg chg="modSld">
      <pc:chgData name="MOREY David [John Forrest Secondary College]" userId="S::david.morey@education.wa.edu.au::75ed8336-e78f-4813-bc9f-d0b19357ceb3" providerId="AD" clId="Web-{81FBBD29-8560-7C26-576C-E68CB370D781}" dt="2019-06-11T00:35:00.872" v="18" actId="20577"/>
      <pc:docMkLst>
        <pc:docMk/>
      </pc:docMkLst>
      <pc:sldChg chg="modSp">
        <pc:chgData name="MOREY David [John Forrest Secondary College]" userId="S::david.morey@education.wa.edu.au::75ed8336-e78f-4813-bc9f-d0b19357ceb3" providerId="AD" clId="Web-{81FBBD29-8560-7C26-576C-E68CB370D781}" dt="2019-06-11T00:34:59.904" v="16" actId="20577"/>
        <pc:sldMkLst>
          <pc:docMk/>
          <pc:sldMk cId="4072242902" sldId="272"/>
        </pc:sldMkLst>
        <pc:spChg chg="mod">
          <ac:chgData name="MOREY David [John Forrest Secondary College]" userId="S::david.morey@education.wa.edu.au::75ed8336-e78f-4813-bc9f-d0b19357ceb3" providerId="AD" clId="Web-{81FBBD29-8560-7C26-576C-E68CB370D781}" dt="2019-06-11T00:34:59.904" v="16" actId="20577"/>
          <ac:spMkLst>
            <pc:docMk/>
            <pc:sldMk cId="4072242902" sldId="272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6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6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2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6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9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4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6041-2C4E-0A4B-B68D-D9529325F19E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56041-2C4E-0A4B-B68D-D9529325F19E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630D-A76F-954F-8481-82CFFCCC6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Mutations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Duchenne Muscular Dystrophy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in mother which can be passed down to her son </a:t>
            </a:r>
          </a:p>
          <a:p>
            <a:r>
              <a:rPr lang="en-US" dirty="0"/>
              <a:t>Or mutation in the zygote </a:t>
            </a:r>
          </a:p>
          <a:p>
            <a:r>
              <a:rPr lang="en-US" dirty="0"/>
              <a:t>Wasting of muscles </a:t>
            </a:r>
            <a:br>
              <a:rPr lang="en-US" dirty="0"/>
            </a:br>
            <a:r>
              <a:rPr lang="en-US" dirty="0"/>
              <a:t>(legs first and later arms etc.) </a:t>
            </a:r>
          </a:p>
          <a:p>
            <a:r>
              <a:rPr lang="en-US" dirty="0"/>
              <a:t>Evident by 3-5 years due to muscle weakness</a:t>
            </a:r>
          </a:p>
          <a:p>
            <a:r>
              <a:rPr lang="en-US" dirty="0"/>
              <a:t>Death due to failure of respiratory muscles </a:t>
            </a:r>
          </a:p>
        </p:txBody>
      </p:sp>
    </p:spTree>
    <p:extLst>
      <p:ext uri="{BB962C8B-B14F-4D97-AF65-F5344CB8AC3E}">
        <p14:creationId xmlns:p14="http://schemas.microsoft.com/office/powerpoint/2010/main" val="325741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Cystic Fibrosis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of gene found on chromosome 7 </a:t>
            </a:r>
          </a:p>
          <a:p>
            <a:r>
              <a:rPr lang="en-US" dirty="0"/>
              <a:t>Gene codes for protein that regulates the passage for chloride ions across the cell membrane </a:t>
            </a:r>
          </a:p>
          <a:p>
            <a:r>
              <a:rPr lang="en-US" dirty="0"/>
              <a:t>Symptoms: salty-tasting skin; persistent coughing; wheezing or </a:t>
            </a:r>
            <a:r>
              <a:rPr lang="en-US" dirty="0" err="1"/>
              <a:t>pneuomnia</a:t>
            </a:r>
            <a:r>
              <a:rPr lang="en-US" dirty="0"/>
              <a:t>; digestive and other problems </a:t>
            </a:r>
          </a:p>
          <a:p>
            <a:r>
              <a:rPr lang="en-US" dirty="0"/>
              <a:t>Mutant allele is recessive </a:t>
            </a:r>
          </a:p>
        </p:txBody>
      </p:sp>
    </p:spTree>
    <p:extLst>
      <p:ext uri="{BB962C8B-B14F-4D97-AF65-F5344CB8AC3E}">
        <p14:creationId xmlns:p14="http://schemas.microsoft.com/office/powerpoint/2010/main" val="404338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Lethal Recessives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gene mutations produce a recessive allele </a:t>
            </a:r>
          </a:p>
          <a:p>
            <a:r>
              <a:rPr lang="en-US" dirty="0"/>
              <a:t>Some mutations are lethal if they are not masked by a dominant normal allele</a:t>
            </a:r>
          </a:p>
          <a:p>
            <a:r>
              <a:rPr lang="en-US" dirty="0"/>
              <a:t>Causes death of embryo of </a:t>
            </a:r>
            <a:r>
              <a:rPr lang="en-US" dirty="0" err="1"/>
              <a:t>foetus</a:t>
            </a:r>
            <a:r>
              <a:rPr lang="en-US" dirty="0"/>
              <a:t> (miscarriage)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Tay-</a:t>
            </a:r>
            <a:r>
              <a:rPr lang="en-US" b="1" dirty="0" err="1">
                <a:solidFill>
                  <a:srgbClr val="000090"/>
                </a:solidFill>
              </a:rPr>
              <a:t>sachs</a:t>
            </a:r>
            <a:r>
              <a:rPr lang="en-US" b="1" dirty="0">
                <a:solidFill>
                  <a:srgbClr val="000090"/>
                </a:solidFill>
              </a:rPr>
              <a:t> disease (TSD) </a:t>
            </a:r>
            <a:r>
              <a:rPr lang="en-US" b="1" i="1" dirty="0">
                <a:solidFill>
                  <a:srgbClr val="000090"/>
                </a:solidFill>
              </a:rPr>
              <a:t>In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Disorder of lipid metabolism</a:t>
            </a:r>
          </a:p>
          <a:p>
            <a:r>
              <a:rPr lang="en-US" dirty="0"/>
              <a:t>Autosomal recessive </a:t>
            </a:r>
          </a:p>
          <a:p>
            <a:r>
              <a:rPr lang="en-US" dirty="0"/>
              <a:t>Condition is lethal due to missing enzyme </a:t>
            </a:r>
          </a:p>
          <a:p>
            <a:r>
              <a:rPr lang="en-US" dirty="0"/>
              <a:t>Results in fatty substance in the nervous system </a:t>
            </a:r>
          </a:p>
          <a:p>
            <a:r>
              <a:rPr lang="en-US" dirty="0"/>
              <a:t>Symptoms: develop normally for first few months, deteriorates, mental and physical disabilities surface – death in early childhood </a:t>
            </a:r>
          </a:p>
        </p:txBody>
      </p:sp>
    </p:spTree>
    <p:extLst>
      <p:ext uri="{BB962C8B-B14F-4D97-AF65-F5344CB8AC3E}">
        <p14:creationId xmlns:p14="http://schemas.microsoft.com/office/powerpoint/2010/main" val="407224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722" y="678407"/>
            <a:ext cx="8075478" cy="52707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What would the frequency of the defective CF allele for be like in a gene pool? </a:t>
            </a:r>
            <a:br>
              <a:rPr lang="en-US" b="1" dirty="0">
                <a:solidFill>
                  <a:srgbClr val="000090"/>
                </a:solidFill>
              </a:rPr>
            </a:br>
            <a:br>
              <a:rPr lang="en-US" b="1" dirty="0">
                <a:solidFill>
                  <a:srgbClr val="000090"/>
                </a:solidFill>
              </a:rPr>
            </a:br>
            <a:r>
              <a:rPr lang="en-US" b="1" dirty="0">
                <a:solidFill>
                  <a:srgbClr val="000090"/>
                </a:solidFill>
              </a:rPr>
              <a:t>High or low frequency? </a:t>
            </a:r>
            <a:br>
              <a:rPr lang="en-US" b="1" dirty="0">
                <a:solidFill>
                  <a:srgbClr val="000090"/>
                </a:solidFill>
              </a:rPr>
            </a:br>
            <a:r>
              <a:rPr lang="en-US" b="1" dirty="0">
                <a:solidFill>
                  <a:srgbClr val="000090"/>
                </a:solidFill>
              </a:rPr>
              <a:t>Why so? </a:t>
            </a:r>
          </a:p>
        </p:txBody>
      </p:sp>
    </p:spTree>
    <p:extLst>
      <p:ext uri="{BB962C8B-B14F-4D97-AF65-F5344CB8AC3E}">
        <p14:creationId xmlns:p14="http://schemas.microsoft.com/office/powerpoint/2010/main" val="417765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Cystic Fibrosis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the Cystic Fibrosis Foundation of Australia;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in 2500 babies are born with CF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in 25 people carry the CF gene</a:t>
            </a:r>
          </a:p>
        </p:txBody>
      </p:sp>
    </p:spTree>
    <p:extLst>
      <p:ext uri="{BB962C8B-B14F-4D97-AF65-F5344CB8AC3E}">
        <p14:creationId xmlns:p14="http://schemas.microsoft.com/office/powerpoint/2010/main" val="400731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9C6D-AA73-E2DA-83DE-7ED149B4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FB65-2775-3D97-A4C7-7B58A74EC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0823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Three of the most common types of mutations are:</a:t>
            </a:r>
            <a:br>
              <a:rPr lang="en-AU" dirty="0"/>
            </a:br>
            <a:r>
              <a:rPr lang="en-AU" dirty="0"/>
              <a:t>1. </a:t>
            </a:r>
            <a:r>
              <a:rPr lang="en-AU" b="1" dirty="0"/>
              <a:t>POINT MUTATION </a:t>
            </a:r>
            <a:r>
              <a:rPr lang="en-AU" dirty="0"/>
              <a:t>(one base is substituted for another) </a:t>
            </a:r>
          </a:p>
          <a:p>
            <a:pPr lvl="2"/>
            <a:r>
              <a:rPr lang="en-AU" dirty="0"/>
              <a:t>If a point mutation changes the amino acid, it’s called a MISSENSE mutation.</a:t>
            </a:r>
          </a:p>
          <a:p>
            <a:pPr lvl="2"/>
            <a:r>
              <a:rPr lang="en-AU" dirty="0"/>
              <a:t>If a point mutation does not change the amino acid, it’s called a SILENT mutation.</a:t>
            </a:r>
          </a:p>
          <a:p>
            <a:pPr lvl="2"/>
            <a:r>
              <a:rPr lang="en-AU" dirty="0"/>
              <a:t>If a point mutation changes the amino acid to a “stop,” it’s called a NONSENSE mutation. </a:t>
            </a:r>
          </a:p>
          <a:p>
            <a:pPr marL="0" indent="0">
              <a:buNone/>
            </a:pPr>
            <a:r>
              <a:rPr lang="en-AU" dirty="0"/>
              <a:t>2. </a:t>
            </a:r>
            <a:r>
              <a:rPr lang="en-AU" b="1" dirty="0"/>
              <a:t>INSERTION </a:t>
            </a:r>
            <a:r>
              <a:rPr lang="en-AU" dirty="0"/>
              <a:t>(an extra base, or bases, is inserted) </a:t>
            </a:r>
          </a:p>
          <a:p>
            <a:pPr marL="0" indent="0">
              <a:buNone/>
            </a:pPr>
            <a:r>
              <a:rPr lang="en-AU" dirty="0"/>
              <a:t>3. </a:t>
            </a:r>
            <a:r>
              <a:rPr lang="en-AU" b="1" dirty="0"/>
              <a:t>DELETION </a:t>
            </a:r>
            <a:r>
              <a:rPr lang="en-AU" dirty="0"/>
              <a:t>(a base, or bases, is lost) </a:t>
            </a:r>
          </a:p>
          <a:p>
            <a:r>
              <a:rPr lang="en-AU" dirty="0"/>
              <a:t>Deletion and insertion may cause what’s called a </a:t>
            </a:r>
            <a:r>
              <a:rPr lang="en-AU" b="1" dirty="0"/>
              <a:t>FRAMESHIFT</a:t>
            </a:r>
            <a:r>
              <a:rPr lang="en-AU" dirty="0"/>
              <a:t>, meaning the reading frame changes. These are typically one of the most serious types of mutations.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3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Chromosomal mutations</a:t>
            </a:r>
          </a:p>
        </p:txBody>
      </p:sp>
      <p:pic>
        <p:nvPicPr>
          <p:cNvPr id="4" name="Picture 3" descr="Screen Shot 2016-06-10 at 2.15.56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4" y="1193517"/>
            <a:ext cx="8686800" cy="51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Apply your knowledge!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happened to Peter Parkers genes after he was bitten by the spider? </a:t>
            </a:r>
          </a:p>
          <a:p>
            <a:r>
              <a:rPr lang="en-US" dirty="0"/>
              <a:t>What was the mutagen? </a:t>
            </a:r>
          </a:p>
          <a:p>
            <a:r>
              <a:rPr lang="en-US" dirty="0"/>
              <a:t>Peter Parker and Mary Jane had a baby, the baby did not develop any special ability. </a:t>
            </a:r>
            <a:br>
              <a:rPr lang="en-US" dirty="0"/>
            </a:br>
            <a:r>
              <a:rPr lang="en-US" dirty="0"/>
              <a:t>What does this say about Peter Parker’s mutation?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331" y="3705146"/>
            <a:ext cx="2696669" cy="29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8100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94" y="5034762"/>
            <a:ext cx="1761249" cy="1761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993" y="267252"/>
            <a:ext cx="3979601" cy="2017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" y="4389883"/>
            <a:ext cx="3948991" cy="2468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017" y="4428320"/>
            <a:ext cx="3382415" cy="2367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47" y="2502098"/>
            <a:ext cx="2788792" cy="1394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7067" y="2285078"/>
            <a:ext cx="3066937" cy="1929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341" y="2285077"/>
            <a:ext cx="3026979" cy="27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1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Quick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What is the name given to a group of organisms of the same species living together in a particular place at a particular time?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Define a gene pool 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What are the two main types of mutations?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Name one difference between somatic and germline mutations</a:t>
            </a:r>
          </a:p>
        </p:txBody>
      </p:sp>
    </p:spTree>
    <p:extLst>
      <p:ext uri="{BB962C8B-B14F-4D97-AF65-F5344CB8AC3E}">
        <p14:creationId xmlns:p14="http://schemas.microsoft.com/office/powerpoint/2010/main" val="100317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Quick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Population</a:t>
            </a:r>
            <a:br>
              <a:rPr lang="en-US" dirty="0">
                <a:solidFill>
                  <a:srgbClr val="3366FF"/>
                </a:solidFill>
              </a:rPr>
            </a:br>
            <a:endParaRPr lang="en-US" dirty="0">
              <a:solidFill>
                <a:srgbClr val="3366FF"/>
              </a:solidFill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The sum of all alleles in a given population </a:t>
            </a:r>
            <a:br>
              <a:rPr lang="en-US" dirty="0">
                <a:solidFill>
                  <a:srgbClr val="3366FF"/>
                </a:solidFill>
              </a:rPr>
            </a:br>
            <a:endParaRPr lang="en-US" dirty="0">
              <a:solidFill>
                <a:srgbClr val="3366FF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Gene and chromosomal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3366FF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Somatic</a:t>
            </a:r>
            <a:br>
              <a:rPr lang="en-US" dirty="0">
                <a:solidFill>
                  <a:srgbClr val="3366FF"/>
                </a:solidFill>
              </a:rPr>
            </a:br>
            <a:r>
              <a:rPr lang="en-US" i="1" dirty="0">
                <a:solidFill>
                  <a:srgbClr val="3366FF"/>
                </a:solidFill>
              </a:rPr>
              <a:t>individuals affected, occurs in body cells</a:t>
            </a:r>
            <a:br>
              <a:rPr lang="en-US" i="1" dirty="0">
                <a:solidFill>
                  <a:srgbClr val="3366FF"/>
                </a:solidFill>
              </a:rPr>
            </a:br>
            <a:r>
              <a:rPr lang="en-US" dirty="0">
                <a:solidFill>
                  <a:srgbClr val="3366FF"/>
                </a:solidFill>
              </a:rPr>
              <a:t>Germline</a:t>
            </a:r>
            <a:br>
              <a:rPr lang="en-US" dirty="0">
                <a:solidFill>
                  <a:srgbClr val="3366FF"/>
                </a:solidFill>
              </a:rPr>
            </a:br>
            <a:r>
              <a:rPr lang="en-US" i="1" dirty="0">
                <a:solidFill>
                  <a:srgbClr val="3366FF"/>
                </a:solidFill>
              </a:rPr>
              <a:t>offspring affected, occurs in gametes</a:t>
            </a:r>
          </a:p>
        </p:txBody>
      </p:sp>
    </p:spTree>
    <p:extLst>
      <p:ext uri="{BB962C8B-B14F-4D97-AF65-F5344CB8AC3E}">
        <p14:creationId xmlns:p14="http://schemas.microsoft.com/office/powerpoint/2010/main" val="263900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Gene 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Affects individual genes </a:t>
            </a:r>
          </a:p>
          <a:p>
            <a:r>
              <a:rPr lang="en-US" dirty="0"/>
              <a:t>Genes code for proteins</a:t>
            </a:r>
          </a:p>
          <a:p>
            <a:r>
              <a:rPr lang="en-US" dirty="0"/>
              <a:t>Disruption of base sequences may result in</a:t>
            </a:r>
          </a:p>
          <a:p>
            <a:pPr lvl="1">
              <a:buFontTx/>
              <a:buChar char="-"/>
            </a:pPr>
            <a:r>
              <a:rPr lang="en-US" dirty="0"/>
              <a:t>No change </a:t>
            </a:r>
          </a:p>
          <a:p>
            <a:pPr lvl="1">
              <a:buFontTx/>
              <a:buChar char="-"/>
            </a:pPr>
            <a:r>
              <a:rPr lang="en-US" dirty="0"/>
              <a:t>Change of protein structure </a:t>
            </a:r>
          </a:p>
          <a:p>
            <a:pPr lvl="1">
              <a:buFontTx/>
              <a:buChar char="-"/>
            </a:pPr>
            <a:r>
              <a:rPr lang="en-US" dirty="0"/>
              <a:t>Disrupt protein production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Point 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 change in just one base sequence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124104"/>
            <a:ext cx="8385081" cy="44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7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9144000" cy="64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8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Albinism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566" cy="4525963"/>
          </a:xfrm>
        </p:spPr>
        <p:txBody>
          <a:bodyPr/>
          <a:lstStyle/>
          <a:p>
            <a:r>
              <a:rPr lang="en-US" dirty="0"/>
              <a:t>Absence of pigment in hair, skin and eyes</a:t>
            </a:r>
          </a:p>
          <a:p>
            <a:r>
              <a:rPr lang="en-US" dirty="0"/>
              <a:t>Hair – whitish blonde </a:t>
            </a:r>
          </a:p>
          <a:p>
            <a:r>
              <a:rPr lang="en-US" dirty="0"/>
              <a:t>Skin – extremely pale </a:t>
            </a:r>
          </a:p>
          <a:p>
            <a:r>
              <a:rPr lang="en-US" dirty="0"/>
              <a:t>Eyes – pinkish </a:t>
            </a:r>
          </a:p>
          <a:p>
            <a:r>
              <a:rPr lang="en-US" dirty="0"/>
              <a:t>Mutation of the genes </a:t>
            </a:r>
            <a:br>
              <a:rPr lang="en-US" dirty="0"/>
            </a:br>
            <a:r>
              <a:rPr lang="en-US" dirty="0"/>
              <a:t>involved in melanin </a:t>
            </a:r>
            <a:br>
              <a:rPr lang="en-US" dirty="0"/>
            </a:br>
            <a:r>
              <a:rPr lang="en-US" dirty="0"/>
              <a:t>production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48" y="3913886"/>
            <a:ext cx="4167052" cy="29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4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563</Words>
  <Application>Microsoft Macintosh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Gene Mutations</vt:lpstr>
      <vt:lpstr>Apply your knowledge!</vt:lpstr>
      <vt:lpstr>PowerPoint Presentation</vt:lpstr>
      <vt:lpstr>Quick quiz</vt:lpstr>
      <vt:lpstr>Quick quiz</vt:lpstr>
      <vt:lpstr>Gene mutations</vt:lpstr>
      <vt:lpstr>Point mutation</vt:lpstr>
      <vt:lpstr>PowerPoint Presentation</vt:lpstr>
      <vt:lpstr>Albinism </vt:lpstr>
      <vt:lpstr>Duchenne Muscular Dystrophy</vt:lpstr>
      <vt:lpstr>Cystic Fibrosis </vt:lpstr>
      <vt:lpstr>Lethal Recessives </vt:lpstr>
      <vt:lpstr>Tay-sachs disease (TSD) In Syllabus</vt:lpstr>
      <vt:lpstr>What would the frequency of the defective CF allele for be like in a gene pool?   High or low frequency?  Why so? </vt:lpstr>
      <vt:lpstr>Cystic Fibrosis</vt:lpstr>
      <vt:lpstr>Gene Mutations</vt:lpstr>
      <vt:lpstr>Chromosomal mutations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 Tu</dc:creator>
  <cp:lastModifiedBy>MOREY David [John Forrest Secondary College]</cp:lastModifiedBy>
  <cp:revision>23</cp:revision>
  <dcterms:created xsi:type="dcterms:W3CDTF">2016-06-09T17:05:02Z</dcterms:created>
  <dcterms:modified xsi:type="dcterms:W3CDTF">2022-06-13T07:10:15Z</dcterms:modified>
</cp:coreProperties>
</file>