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E376F-6BC5-CB4F-ACC9-BF7670C9744C}" v="1" dt="2021-06-18T04:23:5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5820" autoAdjust="0"/>
  </p:normalViewPr>
  <p:slideViewPr>
    <p:cSldViewPr snapToGrid="0" snapToObjects="1">
      <p:cViewPr varScale="1">
        <p:scale>
          <a:sx n="113" d="100"/>
          <a:sy n="113" d="100"/>
        </p:scale>
        <p:origin x="1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9476-C057-C84E-BA51-E68C360B8671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96A3-623D-214C-B583-112E220A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Jewish</a:t>
            </a:r>
            <a:r>
              <a:rPr lang="en-US" baseline="0" dirty="0"/>
              <a:t> populations – small and isolated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196A3-623D-214C-B583-112E220A6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17, 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Evolutionary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0" y="716325"/>
            <a:ext cx="7635942" cy="5470119"/>
          </a:xfrm>
        </p:spPr>
        <p:txBody>
          <a:bodyPr>
            <a:normAutofit/>
          </a:bodyPr>
          <a:lstStyle/>
          <a:p>
            <a:r>
              <a:rPr lang="en-US" dirty="0"/>
              <a:t>Tay-Sachs disease (TSD) – hereditary disorder of lipid metabolism, occurs most frequently in Ashkenazi Jewish people. Death usually occurs by 4-5 years old.</a:t>
            </a:r>
          </a:p>
          <a:p>
            <a:r>
              <a:rPr lang="en-US" dirty="0"/>
              <a:t>Worldwide frequency is 1:500 000. In Jewish populations 1:2 500</a:t>
            </a:r>
          </a:p>
          <a:p>
            <a:r>
              <a:rPr lang="en-US" dirty="0"/>
              <a:t>Thought to be caused by a combination of natural selection and random genetic drift</a:t>
            </a:r>
          </a:p>
          <a:p>
            <a:r>
              <a:rPr lang="en-US" dirty="0"/>
              <a:t>Due to discrimination, Ashkenazi Jews found themselves in overcrowded ghettos, increasing chance of TB</a:t>
            </a:r>
          </a:p>
          <a:p>
            <a:r>
              <a:rPr lang="en-US" dirty="0"/>
              <a:t>Heterozygous individuals are resistant to Tuberculosis (TB). </a:t>
            </a:r>
          </a:p>
        </p:txBody>
      </p:sp>
    </p:spTree>
    <p:extLst>
      <p:ext uri="{BB962C8B-B14F-4D97-AF65-F5344CB8AC3E}">
        <p14:creationId xmlns:p14="http://schemas.microsoft.com/office/powerpoint/2010/main" val="2233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78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 through natural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782"/>
            <a:ext cx="7024742" cy="4003848"/>
          </a:xfrm>
        </p:spPr>
        <p:txBody>
          <a:bodyPr/>
          <a:lstStyle/>
          <a:p>
            <a:r>
              <a:rPr lang="en-US" dirty="0"/>
              <a:t>Evolution – gradual change in the characteristics of a species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Charles Darwin created the theory of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25125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/>
              <a:t>Natural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61068"/>
            <a:ext cx="6777317" cy="4071562"/>
          </a:xfrm>
        </p:spPr>
        <p:txBody>
          <a:bodyPr/>
          <a:lstStyle/>
          <a:p>
            <a:r>
              <a:rPr lang="en-US" dirty="0"/>
              <a:t>Based on 3 observations: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Variation: Members of a species vary and these variations are passed on to offspring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Birth rate: Living organisms reproduce at a far greater rate than that at which their food and resource supply will support. Results in overcrowding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Nature’s balance: Although birth rate is high, each species maintained their numbers at relatively constant level</a:t>
            </a:r>
          </a:p>
        </p:txBody>
      </p:sp>
    </p:spTree>
    <p:extLst>
      <p:ext uri="{BB962C8B-B14F-4D97-AF65-F5344CB8AC3E}">
        <p14:creationId xmlns:p14="http://schemas.microsoft.com/office/powerpoint/2010/main" val="35336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78934"/>
            <a:ext cx="6777317" cy="5053696"/>
          </a:xfrm>
        </p:spPr>
        <p:txBody>
          <a:bodyPr/>
          <a:lstStyle/>
          <a:p>
            <a:pPr marL="68580" indent="0">
              <a:buNone/>
            </a:pPr>
            <a:r>
              <a:rPr lang="en-US" u="sng" dirty="0"/>
              <a:t>Darwin </a:t>
            </a:r>
            <a:r>
              <a:rPr lang="en-US" u="sng" dirty="0" err="1"/>
              <a:t>realised</a:t>
            </a:r>
            <a:r>
              <a:rPr lang="en-US" u="sng" dirty="0"/>
              <a:t> that:</a:t>
            </a:r>
          </a:p>
          <a:p>
            <a:r>
              <a:rPr lang="en-US" dirty="0"/>
              <a:t>There must have been a </a:t>
            </a:r>
            <a:r>
              <a:rPr lang="en-US" b="1" i="1" dirty="0"/>
              <a:t>struggle for existence</a:t>
            </a:r>
          </a:p>
          <a:p>
            <a:r>
              <a:rPr lang="en-US" dirty="0"/>
              <a:t>Those with characteristics best suited to their environment are more likely to survive (</a:t>
            </a:r>
            <a:r>
              <a:rPr lang="en-US" b="1" i="1" dirty="0"/>
              <a:t>survival of the fittest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Survival of the fittest is possible because of variation in a species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95" y="4083424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0824"/>
            <a:ext cx="6777317" cy="5214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Gradually over time, the characteristics of a population change so it becomes better suited to its environment. </a:t>
            </a:r>
          </a:p>
          <a:p>
            <a:r>
              <a:rPr lang="en-US" dirty="0"/>
              <a:t>Where environments are changing, characteristics that enhance survival will enable surviving generations to gradually adapt to it</a:t>
            </a:r>
          </a:p>
          <a:p>
            <a:r>
              <a:rPr lang="en-US" dirty="0"/>
              <a:t>Adaptations take many, many generations to develop</a:t>
            </a:r>
          </a:p>
          <a:p>
            <a:pPr marL="68580" indent="0">
              <a:buNone/>
            </a:pPr>
            <a:endParaRPr lang="en-US" b="1" dirty="0"/>
          </a:p>
          <a:p>
            <a:r>
              <a:rPr lang="en-US" b="1" dirty="0"/>
              <a:t>Natural selection and allele frequencies – If the environment </a:t>
            </a:r>
            <a:r>
              <a:rPr lang="en-US" b="1" dirty="0" err="1"/>
              <a:t>favours</a:t>
            </a:r>
            <a:r>
              <a:rPr lang="en-US" b="1" dirty="0"/>
              <a:t> a particular characteristic, then frequency for this alleles will increase, over time</a:t>
            </a:r>
          </a:p>
        </p:txBody>
      </p:sp>
    </p:spTree>
    <p:extLst>
      <p:ext uri="{BB962C8B-B14F-4D97-AF65-F5344CB8AC3E}">
        <p14:creationId xmlns:p14="http://schemas.microsoft.com/office/powerpoint/2010/main" val="32848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7000"/>
            <a:ext cx="8255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687294"/>
            <a:ext cx="7575176" cy="1483370"/>
          </a:xfrm>
        </p:spPr>
        <p:txBody>
          <a:bodyPr>
            <a:normAutofit/>
          </a:bodyPr>
          <a:lstStyle/>
          <a:p>
            <a:r>
              <a:rPr lang="en-US" dirty="0"/>
              <a:t>Natural Selection case-study: Sickle-cell </a:t>
            </a:r>
            <a:r>
              <a:rPr lang="en-US" dirty="0" err="1"/>
              <a:t>anaemia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962860" cy="3508977"/>
          </a:xfrm>
        </p:spPr>
        <p:txBody>
          <a:bodyPr>
            <a:normAutofit fontScale="92500"/>
          </a:bodyPr>
          <a:lstStyle/>
          <a:p>
            <a:r>
              <a:rPr lang="en-US" dirty="0"/>
              <a:t>Sickle-cell </a:t>
            </a:r>
            <a:r>
              <a:rPr lang="en-US" dirty="0" err="1"/>
              <a:t>anaemia</a:t>
            </a:r>
            <a:r>
              <a:rPr lang="en-US" dirty="0"/>
              <a:t>– a disease that causes red-blood cells to have a sickle shape</a:t>
            </a:r>
          </a:p>
          <a:p>
            <a:r>
              <a:rPr lang="en-US" dirty="0"/>
              <a:t>Causes person to experience dizziness, shortness of breath, due to lack of oxygen</a:t>
            </a:r>
          </a:p>
          <a:p>
            <a:r>
              <a:rPr lang="en-US" dirty="0"/>
              <a:t>Disease is usually fatal in homozygote recessive individuals (</a:t>
            </a:r>
            <a:r>
              <a:rPr lang="en-US" dirty="0" err="1"/>
              <a:t>ss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23" y="2991224"/>
            <a:ext cx="304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70000"/>
            <a:ext cx="7024742" cy="4562630"/>
          </a:xfrm>
        </p:spPr>
        <p:txBody>
          <a:bodyPr/>
          <a:lstStyle/>
          <a:p>
            <a:r>
              <a:rPr lang="en-US" dirty="0"/>
              <a:t>The heterozygote (</a:t>
            </a:r>
            <a:r>
              <a:rPr lang="en-US" dirty="0" err="1"/>
              <a:t>Ss</a:t>
            </a:r>
            <a:r>
              <a:rPr lang="en-US" dirty="0"/>
              <a:t>) has some sickled cells and some normal RBC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/>
              <a:t>Ss</a:t>
            </a:r>
            <a:r>
              <a:rPr lang="en-US" dirty="0"/>
              <a:t> individuals are more resistant to malaria than homozygote </a:t>
            </a:r>
            <a:r>
              <a:rPr lang="en-US" dirty="0" err="1"/>
              <a:t>normals</a:t>
            </a:r>
            <a:r>
              <a:rPr lang="en-US" dirty="0"/>
              <a:t> (SS)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Malaria is said to be a </a:t>
            </a:r>
            <a:r>
              <a:rPr lang="en-US" u="sng" dirty="0"/>
              <a:t>selective agent </a:t>
            </a:r>
            <a:r>
              <a:rPr lang="en-US" dirty="0"/>
              <a:t>for the sickle-cell allele</a:t>
            </a:r>
          </a:p>
        </p:txBody>
      </p:sp>
    </p:spTree>
    <p:extLst>
      <p:ext uri="{BB962C8B-B14F-4D97-AF65-F5344CB8AC3E}">
        <p14:creationId xmlns:p14="http://schemas.microsoft.com/office/powerpoint/2010/main" val="4080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06753"/>
            <a:ext cx="7024744" cy="1143000"/>
          </a:xfrm>
        </p:spPr>
        <p:txBody>
          <a:bodyPr/>
          <a:lstStyle/>
          <a:p>
            <a:r>
              <a:rPr lang="en-US" dirty="0"/>
              <a:t>Speciation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588"/>
            <a:ext cx="6777317" cy="4204041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Isolation is a barrier to gene flow. Reproductive isolation may lead to the development of separate gene pools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Different environments </a:t>
            </a:r>
            <a:r>
              <a:rPr lang="en-US" dirty="0" err="1"/>
              <a:t>favour</a:t>
            </a:r>
            <a:r>
              <a:rPr lang="en-US" dirty="0"/>
              <a:t> different alleles and allele frequencies change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Over many generations, the populations may become so great that even if the barriers to breeding were removed, interbreeding would no longer be possible</a:t>
            </a:r>
          </a:p>
        </p:txBody>
      </p:sp>
    </p:spTree>
    <p:extLst>
      <p:ext uri="{BB962C8B-B14F-4D97-AF65-F5344CB8AC3E}">
        <p14:creationId xmlns:p14="http://schemas.microsoft.com/office/powerpoint/2010/main" val="39457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791882"/>
            <a:ext cx="2736626" cy="5040747"/>
          </a:xfrm>
        </p:spPr>
        <p:txBody>
          <a:bodyPr/>
          <a:lstStyle/>
          <a:p>
            <a:r>
              <a:rPr lang="en-US" dirty="0"/>
              <a:t>When this happens, </a:t>
            </a:r>
            <a:r>
              <a:rPr lang="en-US" u="sng" dirty="0"/>
              <a:t>speciation</a:t>
            </a:r>
            <a:r>
              <a:rPr lang="en-US" dirty="0"/>
              <a:t> is said to have occurred – where 2 distinct species have arisen</a:t>
            </a:r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4" y="149688"/>
            <a:ext cx="3331180" cy="70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56164"/>
            <a:ext cx="7024744" cy="1143000"/>
          </a:xfrm>
        </p:spPr>
        <p:txBody>
          <a:bodyPr/>
          <a:lstStyle/>
          <a:p>
            <a:r>
              <a:rPr lang="en-US" dirty="0"/>
              <a:t>Gene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04" y="1774533"/>
            <a:ext cx="7505691" cy="4444471"/>
          </a:xfrm>
        </p:spPr>
        <p:txBody>
          <a:bodyPr/>
          <a:lstStyle/>
          <a:p>
            <a:r>
              <a:rPr lang="en-US" dirty="0"/>
              <a:t>Population- group of the same organisms of the same species living together in a particular place at a particular time</a:t>
            </a:r>
          </a:p>
          <a:p>
            <a:r>
              <a:rPr lang="en-US" dirty="0"/>
              <a:t>Gene pool – sum of all alleles in a population</a:t>
            </a:r>
          </a:p>
          <a:p>
            <a:r>
              <a:rPr lang="en-US" dirty="0"/>
              <a:t>Allele frequency – how often an allele occurs in a gene pool</a:t>
            </a:r>
          </a:p>
          <a:p>
            <a:r>
              <a:rPr lang="en-US" dirty="0"/>
              <a:t>Allele frequency for the alleles for blue eyes in a Scandinavian population is greater than that of an African population. Vice versa for brown eyes.</a:t>
            </a:r>
          </a:p>
        </p:txBody>
      </p:sp>
    </p:spTree>
    <p:extLst>
      <p:ext uri="{BB962C8B-B14F-4D97-AF65-F5344CB8AC3E}">
        <p14:creationId xmlns:p14="http://schemas.microsoft.com/office/powerpoint/2010/main" val="34266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to allele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30" y="1599164"/>
            <a:ext cx="6974180" cy="4233465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u="sng" dirty="0"/>
              <a:t>Mutations</a:t>
            </a:r>
          </a:p>
          <a:p>
            <a:r>
              <a:rPr lang="en-US" dirty="0"/>
              <a:t>Variations in offspring which are not found in the parents. Can occur quite suddenly or by chance. </a:t>
            </a:r>
          </a:p>
          <a:p>
            <a:pPr lvl="1"/>
            <a:r>
              <a:rPr lang="en-US" dirty="0"/>
              <a:t>Gene mutation – changes in DNA of a single gene</a:t>
            </a:r>
          </a:p>
          <a:p>
            <a:pPr lvl="1"/>
            <a:r>
              <a:rPr lang="en-US" dirty="0"/>
              <a:t>Chromosomal mutations – where part or all of a chromosome is affected</a:t>
            </a:r>
          </a:p>
          <a:p>
            <a:r>
              <a:rPr lang="en-US" dirty="0"/>
              <a:t>Somatic mutation – mutation in body cells</a:t>
            </a:r>
          </a:p>
          <a:p>
            <a:r>
              <a:rPr lang="en-US" dirty="0" err="1"/>
              <a:t>Germline</a:t>
            </a:r>
            <a:r>
              <a:rPr lang="en-US" dirty="0"/>
              <a:t> mutation – mutation in gametes</a:t>
            </a:r>
          </a:p>
        </p:txBody>
      </p:sp>
    </p:spTree>
    <p:extLst>
      <p:ext uri="{BB962C8B-B14F-4D97-AF65-F5344CB8AC3E}">
        <p14:creationId xmlns:p14="http://schemas.microsoft.com/office/powerpoint/2010/main" val="33420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07048"/>
            <a:ext cx="6777317" cy="4965436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2"/>
            </a:pPr>
            <a:r>
              <a:rPr lang="en-US" u="sng" dirty="0"/>
              <a:t>Natural Selection</a:t>
            </a:r>
          </a:p>
          <a:p>
            <a:r>
              <a:rPr lang="en-US" dirty="0"/>
              <a:t>Natural selection – when </a:t>
            </a:r>
            <a:r>
              <a:rPr lang="en-AU" dirty="0"/>
              <a:t>the environment favours an organism's phenotype, or </a:t>
            </a:r>
            <a:r>
              <a:rPr lang="en-AU" b="1" dirty="0"/>
              <a:t>observable features</a:t>
            </a:r>
            <a:r>
              <a:rPr lang="en-AU" dirty="0"/>
              <a:t>. </a:t>
            </a:r>
          </a:p>
          <a:p>
            <a:r>
              <a:rPr lang="en-US" dirty="0"/>
              <a:t>In large populations, the proportion of alleles for each generation is much the same</a:t>
            </a:r>
          </a:p>
          <a:p>
            <a:r>
              <a:rPr lang="en-US" dirty="0"/>
              <a:t>However, if a selection pressure induces natural selection, then over time these proportions will change</a:t>
            </a:r>
          </a:p>
          <a:p>
            <a:r>
              <a:rPr lang="en-US" dirty="0"/>
              <a:t>Not random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44247"/>
            <a:ext cx="6777317" cy="5535239"/>
          </a:xfrm>
        </p:spPr>
        <p:txBody>
          <a:bodyPr/>
          <a:lstStyle/>
          <a:p>
            <a:pPr marL="525780" indent="-457200">
              <a:buFont typeface="+mj-lt"/>
              <a:buAutoNum type="arabicPeriod" startAt="3"/>
            </a:pPr>
            <a:r>
              <a:rPr lang="en-US" u="sng" dirty="0"/>
              <a:t>Random Genetic Drift</a:t>
            </a:r>
          </a:p>
          <a:p>
            <a:r>
              <a:rPr lang="en-US" dirty="0"/>
              <a:t>Random genetic drift - </a:t>
            </a:r>
            <a:r>
              <a:rPr lang="en-US" b="1" dirty="0"/>
              <a:t>Small populations</a:t>
            </a:r>
            <a:r>
              <a:rPr lang="en-US" dirty="0"/>
              <a:t> often have </a:t>
            </a:r>
            <a:r>
              <a:rPr lang="en-US" b="1" dirty="0"/>
              <a:t>random</a:t>
            </a:r>
            <a:r>
              <a:rPr lang="en-US" dirty="0"/>
              <a:t> variation in allele frequencies</a:t>
            </a:r>
          </a:p>
          <a:p>
            <a:endParaRPr lang="en-US" dirty="0"/>
          </a:p>
          <a:p>
            <a:r>
              <a:rPr lang="en-US" u="sng" dirty="0"/>
              <a:t>Founder effect</a:t>
            </a:r>
          </a:p>
          <a:p>
            <a:pPr lvl="1"/>
            <a:r>
              <a:rPr lang="en-US" dirty="0"/>
              <a:t>Small group moves to a new area and establishes a community which expands</a:t>
            </a:r>
          </a:p>
          <a:p>
            <a:pPr lvl="1"/>
            <a:r>
              <a:rPr lang="en-US" dirty="0"/>
              <a:t>Migrant population unlikely to be genetically representative of original population</a:t>
            </a:r>
          </a:p>
          <a:p>
            <a:pPr lvl="1"/>
            <a:r>
              <a:rPr lang="en-US" dirty="0"/>
              <a:t>Show traits which are not typical of original population</a:t>
            </a:r>
          </a:p>
        </p:txBody>
      </p:sp>
    </p:spTree>
    <p:extLst>
      <p:ext uri="{BB962C8B-B14F-4D97-AF65-F5344CB8AC3E}">
        <p14:creationId xmlns:p14="http://schemas.microsoft.com/office/powerpoint/2010/main" val="68454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9877"/>
            <a:ext cx="7024744" cy="665393"/>
          </a:xfrm>
        </p:spPr>
        <p:txBody>
          <a:bodyPr>
            <a:normAutofit fontScale="90000"/>
          </a:bodyPr>
          <a:lstStyle/>
          <a:p>
            <a:r>
              <a:rPr lang="en-US" dirty="0"/>
              <a:t>Founder Effect</a:t>
            </a:r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5" r="-25155"/>
          <a:stretch>
            <a:fillRect/>
          </a:stretch>
        </p:blipFill>
        <p:spPr>
          <a:xfrm>
            <a:off x="1042988" y="1504950"/>
            <a:ext cx="6777037" cy="4327525"/>
          </a:xfrm>
        </p:spPr>
      </p:pic>
    </p:spTree>
    <p:extLst>
      <p:ext uri="{BB962C8B-B14F-4D97-AF65-F5344CB8AC3E}">
        <p14:creationId xmlns:p14="http://schemas.microsoft.com/office/powerpoint/2010/main" val="25602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8208"/>
            <a:ext cx="6777317" cy="4774421"/>
          </a:xfrm>
        </p:spPr>
        <p:txBody>
          <a:bodyPr/>
          <a:lstStyle/>
          <a:p>
            <a:pPr marL="525780" indent="-457200">
              <a:buFont typeface="+mj-lt"/>
              <a:buAutoNum type="arabicPeriod" startAt="4"/>
            </a:pPr>
            <a:r>
              <a:rPr lang="en-US" u="sng" dirty="0"/>
              <a:t>Migration</a:t>
            </a:r>
          </a:p>
          <a:p>
            <a:r>
              <a:rPr lang="en-US" dirty="0"/>
              <a:t>Migration – gene flow from one population to another</a:t>
            </a:r>
          </a:p>
          <a:p>
            <a:r>
              <a:rPr lang="en-US" dirty="0"/>
              <a:t>If immigrants bring alleles that are not already in the population, then the allele frequencies for that gene will be altered</a:t>
            </a:r>
          </a:p>
          <a:p>
            <a:r>
              <a:rPr lang="en-US" dirty="0" err="1"/>
              <a:t>Eg</a:t>
            </a:r>
            <a:r>
              <a:rPr lang="en-US" dirty="0"/>
              <a:t>: China’s population all had Rh+ blood. Europeans migrated to China, bringing Rh- allele to the country and changing the allele frequencies for Rhesus factor</a:t>
            </a:r>
          </a:p>
        </p:txBody>
      </p:sp>
    </p:spTree>
    <p:extLst>
      <p:ext uri="{BB962C8B-B14F-4D97-AF65-F5344CB8AC3E}">
        <p14:creationId xmlns:p14="http://schemas.microsoft.com/office/powerpoint/2010/main" val="32945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27968"/>
            <a:ext cx="6777317" cy="4904662"/>
          </a:xfrm>
        </p:spPr>
        <p:txBody>
          <a:bodyPr/>
          <a:lstStyle/>
          <a:p>
            <a:pPr marL="525780" indent="-457200">
              <a:buFont typeface="+mj-lt"/>
              <a:buAutoNum type="arabicPeriod" startAt="5"/>
            </a:pPr>
            <a:r>
              <a:rPr lang="en-US" u="sng" dirty="0"/>
              <a:t>Barriers to gene flow</a:t>
            </a:r>
          </a:p>
          <a:p>
            <a:r>
              <a:rPr lang="en-US" dirty="0"/>
              <a:t>Populations often kept apart by barriers that inhibit interbreeding between them</a:t>
            </a:r>
          </a:p>
          <a:p>
            <a:r>
              <a:rPr lang="en-US" dirty="0"/>
              <a:t>Different environments mean different selection pressures, resulting in different alleles being </a:t>
            </a:r>
            <a:r>
              <a:rPr lang="en-US" dirty="0" err="1"/>
              <a:t>favoured</a:t>
            </a:r>
            <a:r>
              <a:rPr lang="en-US" dirty="0"/>
              <a:t> and therefore different allele frequencies</a:t>
            </a:r>
          </a:p>
          <a:p>
            <a:pPr lvl="1"/>
            <a:r>
              <a:rPr lang="en-US" dirty="0"/>
              <a:t>Geographical barriers: oceans, mountains, deserts</a:t>
            </a:r>
          </a:p>
          <a:p>
            <a:pPr lvl="1"/>
            <a:r>
              <a:rPr lang="en-US" dirty="0"/>
              <a:t>Sociocultural barriers: economic status, religion, social position, educational background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88450"/>
            <a:ext cx="6777317" cy="4644180"/>
          </a:xfrm>
        </p:spPr>
        <p:txBody>
          <a:bodyPr/>
          <a:lstStyle/>
          <a:p>
            <a:pPr marL="525780" indent="-457200">
              <a:buFont typeface="+mj-lt"/>
              <a:buAutoNum type="arabicPeriod" startAt="6"/>
            </a:pPr>
            <a:r>
              <a:rPr lang="en-US" u="sng" dirty="0"/>
              <a:t>Genetic diseases</a:t>
            </a:r>
          </a:p>
          <a:p>
            <a:r>
              <a:rPr lang="en-US" dirty="0"/>
              <a:t>Genetic disease leads to changes in allele frequency – an allele causing a fatal disease would be expected to be gradually eliminated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8608</TotalTime>
  <Words>815</Words>
  <Application>Microsoft Macintosh PowerPoint</Application>
  <PresentationFormat>On-screen Show (4:3)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Austin</vt:lpstr>
      <vt:lpstr>Evolutionary Mechanisms</vt:lpstr>
      <vt:lpstr>Gene pools</vt:lpstr>
      <vt:lpstr>Changes to allele frequencies</vt:lpstr>
      <vt:lpstr>PowerPoint Presentation</vt:lpstr>
      <vt:lpstr>PowerPoint Presentation</vt:lpstr>
      <vt:lpstr>Founder Effect</vt:lpstr>
      <vt:lpstr>PowerPoint Presentation</vt:lpstr>
      <vt:lpstr>PowerPoint Presentation</vt:lpstr>
      <vt:lpstr>PowerPoint Presentation</vt:lpstr>
      <vt:lpstr>PowerPoint Presentation</vt:lpstr>
      <vt:lpstr>Evolution through natural selection</vt:lpstr>
      <vt:lpstr>Natural Selection</vt:lpstr>
      <vt:lpstr>PowerPoint Presentation</vt:lpstr>
      <vt:lpstr>PowerPoint Presentation</vt:lpstr>
      <vt:lpstr>PowerPoint Presentation</vt:lpstr>
      <vt:lpstr>Natural Selection case-study: Sickle-cell anaemia</vt:lpstr>
      <vt:lpstr>PowerPoint Presentation</vt:lpstr>
      <vt:lpstr>Speciation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Mechanisms</dc:title>
  <dc:creator>Rachel Hawes</dc:creator>
  <cp:lastModifiedBy>MOREY David [John Forrest Secondary College]</cp:lastModifiedBy>
  <cp:revision>45</cp:revision>
  <dcterms:created xsi:type="dcterms:W3CDTF">2013-09-01T23:07:45Z</dcterms:created>
  <dcterms:modified xsi:type="dcterms:W3CDTF">2022-06-20T07:21:54Z</dcterms:modified>
</cp:coreProperties>
</file>