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72" r:id="rId14"/>
    <p:sldId id="267" r:id="rId15"/>
    <p:sldId id="268" r:id="rId16"/>
    <p:sldId id="269" r:id="rId17"/>
    <p:sldId id="270" r:id="rId18"/>
    <p:sldId id="273" r:id="rId19"/>
    <p:sldId id="274" r:id="rId20"/>
    <p:sldId id="276" r:id="rId21"/>
    <p:sldId id="278" r:id="rId22"/>
    <p:sldId id="275"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07" d="100"/>
          <a:sy n="107" d="100"/>
        </p:scale>
        <p:origin x="176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Y David [John Forrest Secondary College]" userId="75ed8336-e78f-4813-bc9f-d0b19357ceb3" providerId="ADAL" clId="{C362913B-5AD7-0348-A672-4FCFB804E618}"/>
    <pc:docChg chg="modSld">
      <pc:chgData name="MOREY David [John Forrest Secondary College]" userId="75ed8336-e78f-4813-bc9f-d0b19357ceb3" providerId="ADAL" clId="{C362913B-5AD7-0348-A672-4FCFB804E618}" dt="2022-08-22T06:25:38.957" v="1" actId="114"/>
      <pc:docMkLst>
        <pc:docMk/>
      </pc:docMkLst>
      <pc:sldChg chg="modSp mod">
        <pc:chgData name="MOREY David [John Forrest Secondary College]" userId="75ed8336-e78f-4813-bc9f-d0b19357ceb3" providerId="ADAL" clId="{C362913B-5AD7-0348-A672-4FCFB804E618}" dt="2022-08-22T06:25:38.957" v="1" actId="114"/>
        <pc:sldMkLst>
          <pc:docMk/>
          <pc:sldMk cId="3182205359" sldId="274"/>
        </pc:sldMkLst>
        <pc:spChg chg="mod">
          <ac:chgData name="MOREY David [John Forrest Secondary College]" userId="75ed8336-e78f-4813-bc9f-d0b19357ceb3" providerId="ADAL" clId="{C362913B-5AD7-0348-A672-4FCFB804E618}" dt="2022-08-22T06:25:38.957" v="1" actId="114"/>
          <ac:spMkLst>
            <pc:docMk/>
            <pc:sldMk cId="3182205359" sldId="27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AU"/>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AU"/>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AU"/>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8/22/22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8/22/22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8/22/22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AU"/>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AU"/>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8/22/22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AU"/>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8/22/22</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62247"/>
            <a:ext cx="7543800" cy="2593975"/>
          </a:xfrm>
        </p:spPr>
        <p:txBody>
          <a:bodyPr/>
          <a:lstStyle/>
          <a:p>
            <a:r>
              <a:rPr lang="en-US" dirty="0"/>
              <a:t>Human Ancestors</a:t>
            </a:r>
          </a:p>
        </p:txBody>
      </p:sp>
      <p:sp>
        <p:nvSpPr>
          <p:cNvPr id="3" name="Subtitle 2"/>
          <p:cNvSpPr>
            <a:spLocks noGrp="1"/>
          </p:cNvSpPr>
          <p:nvPr>
            <p:ph type="subTitle" idx="1"/>
          </p:nvPr>
        </p:nvSpPr>
        <p:spPr/>
        <p:txBody>
          <a:bodyPr/>
          <a:lstStyle/>
          <a:p>
            <a:endParaRPr lang="en-US" dirty="0"/>
          </a:p>
        </p:txBody>
      </p:sp>
      <p:pic>
        <p:nvPicPr>
          <p:cNvPr id="4" name="Picture 3" descr="human_fossil_borders_fraud_pic-1.jpg"/>
          <p:cNvPicPr>
            <a:picLocks noChangeAspect="1"/>
          </p:cNvPicPr>
          <p:nvPr/>
        </p:nvPicPr>
        <p:blipFill rotWithShape="1">
          <a:blip r:embed="rId2">
            <a:extLst>
              <a:ext uri="{28A0092B-C50C-407E-A947-70E740481C1C}">
                <a14:useLocalDpi xmlns:a14="http://schemas.microsoft.com/office/drawing/2010/main" val="0"/>
              </a:ext>
            </a:extLst>
          </a:blip>
          <a:srcRect b="7766"/>
          <a:stretch/>
        </p:blipFill>
        <p:spPr>
          <a:xfrm>
            <a:off x="2138188" y="854952"/>
            <a:ext cx="4211675" cy="4146819"/>
          </a:xfrm>
          <a:prstGeom prst="rect">
            <a:avLst/>
          </a:prstGeom>
        </p:spPr>
      </p:pic>
    </p:spTree>
    <p:extLst>
      <p:ext uri="{BB962C8B-B14F-4D97-AF65-F5344CB8AC3E}">
        <p14:creationId xmlns:p14="http://schemas.microsoft.com/office/powerpoint/2010/main" val="323377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78"/>
            <a:ext cx="7620000" cy="1143000"/>
          </a:xfrm>
        </p:spPr>
        <p:txBody>
          <a:bodyPr/>
          <a:lstStyle/>
          <a:p>
            <a:r>
              <a:rPr lang="en-US" sz="3600" dirty="0"/>
              <a:t>Anatomical features of Australopithecus</a:t>
            </a:r>
          </a:p>
        </p:txBody>
      </p:sp>
      <p:pic>
        <p:nvPicPr>
          <p:cNvPr id="4" name="Content Placeholder 3" descr="Untitl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34" r="-825"/>
          <a:stretch/>
        </p:blipFill>
        <p:spPr>
          <a:xfrm>
            <a:off x="1012849" y="1030048"/>
            <a:ext cx="6969726" cy="5552595"/>
          </a:xfrm>
        </p:spPr>
      </p:pic>
    </p:spTree>
    <p:extLst>
      <p:ext uri="{BB962C8B-B14F-4D97-AF65-F5344CB8AC3E}">
        <p14:creationId xmlns:p14="http://schemas.microsoft.com/office/powerpoint/2010/main" val="282274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Variation within Australopithecines</a:t>
            </a:r>
          </a:p>
        </p:txBody>
      </p:sp>
      <p:sp>
        <p:nvSpPr>
          <p:cNvPr id="3" name="Content Placeholder 2"/>
          <p:cNvSpPr>
            <a:spLocks noGrp="1"/>
          </p:cNvSpPr>
          <p:nvPr>
            <p:ph idx="1"/>
          </p:nvPr>
        </p:nvSpPr>
        <p:spPr/>
        <p:txBody>
          <a:bodyPr/>
          <a:lstStyle/>
          <a:p>
            <a:pPr marL="114300" indent="0">
              <a:buNone/>
            </a:pPr>
            <a:r>
              <a:rPr lang="en-US" i="1" dirty="0" err="1"/>
              <a:t>Paranthropus</a:t>
            </a:r>
            <a:r>
              <a:rPr lang="en-US" i="1" dirty="0"/>
              <a:t> </a:t>
            </a:r>
            <a:r>
              <a:rPr lang="en-US" i="1" dirty="0" err="1"/>
              <a:t>robustus</a:t>
            </a:r>
            <a:r>
              <a:rPr lang="en-US" i="1" dirty="0"/>
              <a:t> </a:t>
            </a:r>
            <a:r>
              <a:rPr lang="en-US" dirty="0"/>
              <a:t>and </a:t>
            </a:r>
            <a:r>
              <a:rPr lang="en-US" i="1" dirty="0"/>
              <a:t>Australopithecus </a:t>
            </a:r>
            <a:r>
              <a:rPr lang="en-US" i="1" dirty="0" err="1"/>
              <a:t>afarensis</a:t>
            </a:r>
            <a:r>
              <a:rPr lang="en-US" i="1" dirty="0"/>
              <a:t> </a:t>
            </a:r>
            <a:r>
              <a:rPr lang="en-US" dirty="0"/>
              <a:t>are both very similar species of Australopithecines, however there are some key anatomical differences. </a:t>
            </a:r>
          </a:p>
          <a:p>
            <a:pPr marL="114300" indent="0">
              <a:buNone/>
            </a:pPr>
            <a:endParaRPr lang="en-US" i="1" dirty="0"/>
          </a:p>
          <a:p>
            <a:pPr marL="114300" indent="0">
              <a:buNone/>
            </a:pPr>
            <a:r>
              <a:rPr lang="en-US" dirty="0"/>
              <a:t>Fossil remains of Australopithecines have shown two main variations – a </a:t>
            </a:r>
            <a:r>
              <a:rPr lang="en-US" b="1" dirty="0" err="1"/>
              <a:t>gracile</a:t>
            </a:r>
            <a:r>
              <a:rPr lang="en-US" dirty="0"/>
              <a:t> (slender) body shape and a more </a:t>
            </a:r>
            <a:r>
              <a:rPr lang="en-US" b="1" dirty="0"/>
              <a:t>robust</a:t>
            </a:r>
            <a:r>
              <a:rPr lang="en-US" dirty="0"/>
              <a:t> (heavier) body shape. </a:t>
            </a:r>
          </a:p>
          <a:p>
            <a:pPr marL="114300" indent="0">
              <a:buNone/>
            </a:pPr>
            <a:endParaRPr lang="en-US" dirty="0"/>
          </a:p>
          <a:p>
            <a:r>
              <a:rPr lang="en-US" dirty="0" err="1"/>
              <a:t>Paranthropus</a:t>
            </a:r>
            <a:r>
              <a:rPr lang="en-US" dirty="0"/>
              <a:t> </a:t>
            </a:r>
            <a:r>
              <a:rPr lang="en-US" dirty="0" err="1"/>
              <a:t>robustus</a:t>
            </a:r>
            <a:r>
              <a:rPr lang="en-US" dirty="0"/>
              <a:t> is an example of a robust form.</a:t>
            </a:r>
          </a:p>
          <a:p>
            <a:r>
              <a:rPr lang="en-US" dirty="0"/>
              <a:t>Australopithecus </a:t>
            </a:r>
            <a:r>
              <a:rPr lang="en-US" dirty="0" err="1"/>
              <a:t>afarensis</a:t>
            </a:r>
            <a:r>
              <a:rPr lang="en-US" dirty="0"/>
              <a:t> is an example of a </a:t>
            </a:r>
            <a:r>
              <a:rPr lang="en-US" dirty="0" err="1"/>
              <a:t>gracile</a:t>
            </a:r>
            <a:r>
              <a:rPr lang="en-US" dirty="0"/>
              <a:t> form. </a:t>
            </a:r>
          </a:p>
          <a:p>
            <a:pPr marL="114300" indent="0">
              <a:buNone/>
            </a:pPr>
            <a:endParaRPr lang="en-US" dirty="0"/>
          </a:p>
        </p:txBody>
      </p:sp>
    </p:spTree>
    <p:extLst>
      <p:ext uri="{BB962C8B-B14F-4D97-AF65-F5344CB8AC3E}">
        <p14:creationId xmlns:p14="http://schemas.microsoft.com/office/powerpoint/2010/main" val="321435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titl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318" r="-1481"/>
          <a:stretch/>
        </p:blipFill>
        <p:spPr>
          <a:xfrm>
            <a:off x="3136011" y="458927"/>
            <a:ext cx="4250462" cy="5941873"/>
          </a:xfrm>
        </p:spPr>
      </p:pic>
      <p:sp>
        <p:nvSpPr>
          <p:cNvPr id="5" name="TextBox 4"/>
          <p:cNvSpPr txBox="1"/>
          <p:nvPr/>
        </p:nvSpPr>
        <p:spPr>
          <a:xfrm>
            <a:off x="609060" y="1295796"/>
            <a:ext cx="2526951" cy="2031325"/>
          </a:xfrm>
          <a:prstGeom prst="rect">
            <a:avLst/>
          </a:prstGeom>
          <a:noFill/>
        </p:spPr>
        <p:txBody>
          <a:bodyPr wrap="square" rtlCol="0">
            <a:spAutoFit/>
          </a:bodyPr>
          <a:lstStyle/>
          <a:p>
            <a:r>
              <a:rPr lang="en-US" dirty="0"/>
              <a:t>On the diagram label the major anatomical differences between a robust and </a:t>
            </a:r>
            <a:r>
              <a:rPr lang="en-US" dirty="0" err="1"/>
              <a:t>gracile</a:t>
            </a:r>
            <a:r>
              <a:rPr lang="en-US" dirty="0"/>
              <a:t> </a:t>
            </a:r>
            <a:r>
              <a:rPr lang="en-US" dirty="0" err="1"/>
              <a:t>Austrlopithecine</a:t>
            </a:r>
            <a:r>
              <a:rPr lang="en-US" dirty="0"/>
              <a:t>. Give a species name to each of the skeletons</a:t>
            </a:r>
          </a:p>
        </p:txBody>
      </p:sp>
    </p:spTree>
    <p:extLst>
      <p:ext uri="{BB962C8B-B14F-4D97-AF65-F5344CB8AC3E}">
        <p14:creationId xmlns:p14="http://schemas.microsoft.com/office/powerpoint/2010/main" val="305702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pressure for bipedalism?</a:t>
            </a:r>
          </a:p>
        </p:txBody>
      </p:sp>
      <p:pic>
        <p:nvPicPr>
          <p:cNvPr id="4" name="Content Placeholder 3" descr="16898549-Homo-Habilis-Human-Evolution-Stock-Photo.jpg"/>
          <p:cNvPicPr>
            <a:picLocks noGrp="1" noChangeAspect="1"/>
          </p:cNvPicPr>
          <p:nvPr>
            <p:ph idx="1"/>
          </p:nvPr>
        </p:nvPicPr>
        <p:blipFill>
          <a:blip r:embed="rId2">
            <a:extLst>
              <a:ext uri="{28A0092B-C50C-407E-A947-70E740481C1C}">
                <a14:useLocalDpi xmlns:a14="http://schemas.microsoft.com/office/drawing/2010/main" val="0"/>
              </a:ext>
            </a:extLst>
          </a:blip>
          <a:srcRect t="7957" b="7957"/>
          <a:stretch>
            <a:fillRect/>
          </a:stretch>
        </p:blipFill>
        <p:spPr/>
      </p:pic>
    </p:spTree>
    <p:extLst>
      <p:ext uri="{BB962C8B-B14F-4D97-AF65-F5344CB8AC3E}">
        <p14:creationId xmlns:p14="http://schemas.microsoft.com/office/powerpoint/2010/main" val="29957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 </a:t>
            </a:r>
            <a:r>
              <a:rPr lang="en-US" dirty="0" err="1"/>
              <a:t>habilis</a:t>
            </a:r>
            <a:endParaRPr lang="en-US" dirty="0"/>
          </a:p>
        </p:txBody>
      </p:sp>
      <p:pic>
        <p:nvPicPr>
          <p:cNvPr id="4" name="Content Placeholder 3" descr="Untitl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212" r="967"/>
          <a:stretch/>
        </p:blipFill>
        <p:spPr>
          <a:xfrm>
            <a:off x="4418924" y="1509494"/>
            <a:ext cx="3447022" cy="4800600"/>
          </a:xfrm>
        </p:spPr>
      </p:pic>
      <p:sp>
        <p:nvSpPr>
          <p:cNvPr id="5" name="TextBox 4"/>
          <p:cNvSpPr txBox="1"/>
          <p:nvPr/>
        </p:nvSpPr>
        <p:spPr>
          <a:xfrm>
            <a:off x="142546" y="1509494"/>
            <a:ext cx="4107917" cy="3693319"/>
          </a:xfrm>
          <a:prstGeom prst="rect">
            <a:avLst/>
          </a:prstGeom>
          <a:noFill/>
        </p:spPr>
        <p:txBody>
          <a:bodyPr wrap="square" rtlCol="0">
            <a:spAutoFit/>
          </a:bodyPr>
          <a:lstStyle/>
          <a:p>
            <a:pPr marL="285750" indent="-285750">
              <a:buFont typeface="Arial"/>
              <a:buChar char="•"/>
            </a:pPr>
            <a:r>
              <a:rPr lang="en-US" dirty="0"/>
              <a:t>Homo </a:t>
            </a:r>
            <a:r>
              <a:rPr lang="en-US" dirty="0" err="1"/>
              <a:t>habilis</a:t>
            </a:r>
            <a:r>
              <a:rPr lang="en-US" dirty="0"/>
              <a:t> (handy man)</a:t>
            </a:r>
          </a:p>
          <a:p>
            <a:pPr marL="285750" indent="-285750">
              <a:buFont typeface="Arial"/>
              <a:buChar char="•"/>
            </a:pPr>
            <a:endParaRPr lang="en-US" dirty="0"/>
          </a:p>
          <a:p>
            <a:pPr marL="285750" indent="-285750">
              <a:buFont typeface="Arial"/>
              <a:buChar char="•"/>
            </a:pPr>
            <a:r>
              <a:rPr lang="en-US" dirty="0"/>
              <a:t>First discovered in Olduvai Gorge (again in Eastern Africa) by </a:t>
            </a:r>
            <a:r>
              <a:rPr lang="en-US" dirty="0" err="1"/>
              <a:t>Dr</a:t>
            </a:r>
            <a:r>
              <a:rPr lang="en-US" dirty="0"/>
              <a:t> Louis Leakey, Prof Phillip Tobias and </a:t>
            </a:r>
            <a:r>
              <a:rPr lang="en-US" dirty="0" err="1"/>
              <a:t>Dr</a:t>
            </a:r>
            <a:r>
              <a:rPr lang="en-US" dirty="0"/>
              <a:t> John Napier. </a:t>
            </a:r>
          </a:p>
          <a:p>
            <a:endParaRPr lang="en-US" dirty="0"/>
          </a:p>
          <a:p>
            <a:pPr marL="285750" indent="-285750">
              <a:buFont typeface="Arial"/>
              <a:buChar char="•"/>
            </a:pPr>
            <a:r>
              <a:rPr lang="en-US" dirty="0"/>
              <a:t>Believed to have lived </a:t>
            </a:r>
            <a:r>
              <a:rPr lang="en-US" dirty="0" err="1"/>
              <a:t>approx</a:t>
            </a:r>
            <a:r>
              <a:rPr lang="en-US" dirty="0"/>
              <a:t> 1.6-1.9 million years ago. </a:t>
            </a:r>
          </a:p>
          <a:p>
            <a:endParaRPr lang="en-US" dirty="0"/>
          </a:p>
          <a:p>
            <a:r>
              <a:rPr lang="en-US" dirty="0"/>
              <a:t>http://</a:t>
            </a:r>
            <a:r>
              <a:rPr lang="en-US" dirty="0" err="1"/>
              <a:t>hoopermuseum.earthsci.carleton.ca</a:t>
            </a:r>
            <a:r>
              <a:rPr lang="en-US" dirty="0"/>
              <a:t>/</a:t>
            </a:r>
            <a:r>
              <a:rPr lang="en-US" dirty="0" err="1"/>
              <a:t>emily</a:t>
            </a:r>
            <a:r>
              <a:rPr lang="en-US" dirty="0"/>
              <a:t>/</a:t>
            </a:r>
            <a:r>
              <a:rPr lang="en-US" dirty="0" err="1"/>
              <a:t>eighth.html</a:t>
            </a:r>
            <a:endParaRPr lang="en-US" dirty="0"/>
          </a:p>
        </p:txBody>
      </p:sp>
    </p:spTree>
    <p:extLst>
      <p:ext uri="{BB962C8B-B14F-4D97-AF65-F5344CB8AC3E}">
        <p14:creationId xmlns:p14="http://schemas.microsoft.com/office/powerpoint/2010/main" val="326593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 erectus</a:t>
            </a:r>
          </a:p>
        </p:txBody>
      </p:sp>
      <p:pic>
        <p:nvPicPr>
          <p:cNvPr id="4" name="Content Placeholder 3" descr="79538-004-F996FC7F.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2" r="-1721"/>
          <a:stretch/>
        </p:blipFill>
        <p:spPr>
          <a:xfrm>
            <a:off x="5005982" y="1600200"/>
            <a:ext cx="3071218" cy="4800600"/>
          </a:xfrm>
        </p:spPr>
      </p:pic>
      <p:sp>
        <p:nvSpPr>
          <p:cNvPr id="5" name="TextBox 4"/>
          <p:cNvSpPr txBox="1"/>
          <p:nvPr/>
        </p:nvSpPr>
        <p:spPr>
          <a:xfrm>
            <a:off x="570184" y="1600200"/>
            <a:ext cx="3939452" cy="4524316"/>
          </a:xfrm>
          <a:prstGeom prst="rect">
            <a:avLst/>
          </a:prstGeom>
          <a:noFill/>
        </p:spPr>
        <p:txBody>
          <a:bodyPr wrap="square" rtlCol="0">
            <a:spAutoFit/>
          </a:bodyPr>
          <a:lstStyle/>
          <a:p>
            <a:pPr marL="285750" indent="-285750">
              <a:buFont typeface="Arial"/>
              <a:buChar char="•"/>
            </a:pPr>
            <a:r>
              <a:rPr lang="en-US" dirty="0"/>
              <a:t>Homo erectus (upright man)</a:t>
            </a:r>
          </a:p>
          <a:p>
            <a:endParaRPr lang="en-US" dirty="0"/>
          </a:p>
          <a:p>
            <a:pPr marL="285750" indent="-285750">
              <a:buFont typeface="Arial"/>
              <a:buChar char="•"/>
            </a:pPr>
            <a:r>
              <a:rPr lang="en-US" dirty="0"/>
              <a:t>First discovered near Java (Indonesia) by Eugene Dubois. </a:t>
            </a:r>
          </a:p>
          <a:p>
            <a:endParaRPr lang="en-US" dirty="0"/>
          </a:p>
          <a:p>
            <a:pPr marL="285750" indent="-285750">
              <a:buFont typeface="Arial"/>
              <a:buChar char="•"/>
            </a:pPr>
            <a:r>
              <a:rPr lang="en-US" dirty="0"/>
              <a:t>Believed to have lived </a:t>
            </a:r>
            <a:r>
              <a:rPr lang="en-US" dirty="0" err="1"/>
              <a:t>approx</a:t>
            </a:r>
            <a:r>
              <a:rPr lang="en-US" dirty="0"/>
              <a:t> 1.4m – 300,000 years ago. </a:t>
            </a:r>
          </a:p>
          <a:p>
            <a:endParaRPr lang="en-US" dirty="0"/>
          </a:p>
          <a:p>
            <a:pPr marL="285750" indent="-285750">
              <a:buFont typeface="Arial"/>
              <a:buChar char="•"/>
            </a:pPr>
            <a:r>
              <a:rPr lang="en-US" dirty="0"/>
              <a:t>Many fossil discoveries have been made across Africa, Asia and Europe, although it is believed to have originated in Africa. </a:t>
            </a:r>
          </a:p>
          <a:p>
            <a:endParaRPr lang="en-US" dirty="0"/>
          </a:p>
          <a:p>
            <a:r>
              <a:rPr lang="en-US" dirty="0"/>
              <a:t>http://</a:t>
            </a:r>
            <a:r>
              <a:rPr lang="en-US" dirty="0" err="1"/>
              <a:t>hoopermuseum.earthsci.carleton.ca</a:t>
            </a:r>
            <a:r>
              <a:rPr lang="en-US" dirty="0"/>
              <a:t>/</a:t>
            </a:r>
            <a:r>
              <a:rPr lang="en-US" dirty="0" err="1"/>
              <a:t>emily</a:t>
            </a:r>
            <a:r>
              <a:rPr lang="en-US" dirty="0"/>
              <a:t>/</a:t>
            </a:r>
            <a:r>
              <a:rPr lang="en-US" dirty="0" err="1"/>
              <a:t>nineth.html</a:t>
            </a:r>
            <a:endParaRPr lang="en-US" dirty="0"/>
          </a:p>
        </p:txBody>
      </p:sp>
    </p:spTree>
    <p:extLst>
      <p:ext uri="{BB962C8B-B14F-4D97-AF65-F5344CB8AC3E}">
        <p14:creationId xmlns:p14="http://schemas.microsoft.com/office/powerpoint/2010/main" val="253907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to modern humans </a:t>
            </a:r>
          </a:p>
        </p:txBody>
      </p:sp>
      <p:sp>
        <p:nvSpPr>
          <p:cNvPr id="3" name="Content Placeholder 2"/>
          <p:cNvSpPr>
            <a:spLocks noGrp="1"/>
          </p:cNvSpPr>
          <p:nvPr>
            <p:ph idx="1"/>
          </p:nvPr>
        </p:nvSpPr>
        <p:spPr>
          <a:xfrm>
            <a:off x="457200" y="1600200"/>
            <a:ext cx="3894195" cy="4800600"/>
          </a:xfrm>
        </p:spPr>
        <p:txBody>
          <a:bodyPr>
            <a:normAutofit fontScale="92500" lnSpcReduction="20000"/>
          </a:bodyPr>
          <a:lstStyle/>
          <a:p>
            <a:r>
              <a:rPr lang="en-US" dirty="0"/>
              <a:t>Skull found in 1933 in </a:t>
            </a:r>
            <a:r>
              <a:rPr lang="en-US" dirty="0" err="1"/>
              <a:t>Steinheim</a:t>
            </a:r>
            <a:r>
              <a:rPr lang="en-US" dirty="0"/>
              <a:t> (Germany) which was not fully representative of Homo erectus or Homo sapiens.</a:t>
            </a:r>
          </a:p>
          <a:p>
            <a:endParaRPr lang="en-US" dirty="0"/>
          </a:p>
          <a:p>
            <a:r>
              <a:rPr lang="en-US" dirty="0"/>
              <a:t>Therefore believe to be a species within the transition phase between the two. </a:t>
            </a:r>
          </a:p>
          <a:p>
            <a:endParaRPr lang="en-US" dirty="0"/>
          </a:p>
          <a:p>
            <a:r>
              <a:rPr lang="en-US" dirty="0"/>
              <a:t>Large cranial capacity and similar contours to Homo sapiens, as well as a more prominent forehead than that of Homo erectus. </a:t>
            </a:r>
          </a:p>
          <a:p>
            <a:endParaRPr lang="en-US" dirty="0"/>
          </a:p>
          <a:p>
            <a:r>
              <a:rPr lang="en-US" dirty="0"/>
              <a:t>Estimated age of 250,000 – 350,000 years old</a:t>
            </a:r>
          </a:p>
        </p:txBody>
      </p:sp>
      <p:pic>
        <p:nvPicPr>
          <p:cNvPr id="4" name="Picture 3" descr="Untitled.png"/>
          <p:cNvPicPr>
            <a:picLocks noChangeAspect="1"/>
          </p:cNvPicPr>
          <p:nvPr/>
        </p:nvPicPr>
        <p:blipFill rotWithShape="1">
          <a:blip r:embed="rId2">
            <a:extLst>
              <a:ext uri="{28A0092B-C50C-407E-A947-70E740481C1C}">
                <a14:useLocalDpi xmlns:a14="http://schemas.microsoft.com/office/drawing/2010/main" val="0"/>
              </a:ext>
            </a:extLst>
          </a:blip>
          <a:srcRect l="3469"/>
          <a:stretch/>
        </p:blipFill>
        <p:spPr>
          <a:xfrm>
            <a:off x="4351395" y="2537095"/>
            <a:ext cx="4157636" cy="3042209"/>
          </a:xfrm>
          <a:prstGeom prst="rect">
            <a:avLst/>
          </a:prstGeom>
        </p:spPr>
      </p:pic>
    </p:spTree>
    <p:extLst>
      <p:ext uri="{BB962C8B-B14F-4D97-AF65-F5344CB8AC3E}">
        <p14:creationId xmlns:p14="http://schemas.microsoft.com/office/powerpoint/2010/main" val="425596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to modern humans cont.</a:t>
            </a:r>
          </a:p>
        </p:txBody>
      </p:sp>
      <p:sp>
        <p:nvSpPr>
          <p:cNvPr id="3" name="Content Placeholder 2"/>
          <p:cNvSpPr>
            <a:spLocks noGrp="1"/>
          </p:cNvSpPr>
          <p:nvPr>
            <p:ph idx="1"/>
          </p:nvPr>
        </p:nvSpPr>
        <p:spPr/>
        <p:txBody>
          <a:bodyPr/>
          <a:lstStyle/>
          <a:p>
            <a:r>
              <a:rPr lang="en-US" dirty="0"/>
              <a:t>1 million year old cranium discovered Eritrea (East Africa) between 1995 and 1997. Again, believed to be a transition between Homo erectus and Homo sapiens.</a:t>
            </a:r>
          </a:p>
          <a:p>
            <a:endParaRPr lang="en-US" dirty="0"/>
          </a:p>
          <a:p>
            <a:r>
              <a:rPr lang="en-US" dirty="0"/>
              <a:t>European hominids of this form have been named Homo </a:t>
            </a:r>
            <a:r>
              <a:rPr lang="en-US" dirty="0" err="1"/>
              <a:t>heidelbergensis</a:t>
            </a:r>
            <a:r>
              <a:rPr lang="en-US" dirty="0"/>
              <a:t>, named after a mandible was discovered near Heidelberg (Germany) in 1907. </a:t>
            </a:r>
          </a:p>
          <a:p>
            <a:endParaRPr lang="en-US" dirty="0"/>
          </a:p>
          <a:p>
            <a:r>
              <a:rPr lang="en-US" dirty="0"/>
              <a:t>Believed to be common ancestor of both modern humans in Africa as well as Neanderthals in Europe. </a:t>
            </a:r>
          </a:p>
          <a:p>
            <a:endParaRPr lang="en-US" dirty="0"/>
          </a:p>
          <a:p>
            <a:pPr marL="114300" indent="0">
              <a:buNone/>
            </a:pPr>
            <a:endParaRPr lang="en-US" dirty="0"/>
          </a:p>
        </p:txBody>
      </p:sp>
    </p:spTree>
    <p:extLst>
      <p:ext uri="{BB962C8B-B14F-4D97-AF65-F5344CB8AC3E}">
        <p14:creationId xmlns:p14="http://schemas.microsoft.com/office/powerpoint/2010/main" val="136486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to modern humans cont.</a:t>
            </a:r>
          </a:p>
        </p:txBody>
      </p:sp>
      <p:sp>
        <p:nvSpPr>
          <p:cNvPr id="3" name="Content Placeholder 2"/>
          <p:cNvSpPr>
            <a:spLocks noGrp="1"/>
          </p:cNvSpPr>
          <p:nvPr>
            <p:ph idx="1"/>
          </p:nvPr>
        </p:nvSpPr>
        <p:spPr/>
        <p:txBody>
          <a:bodyPr/>
          <a:lstStyle/>
          <a:p>
            <a:pPr marL="114300" indent="0">
              <a:buNone/>
            </a:pPr>
            <a:r>
              <a:rPr lang="en-US" dirty="0"/>
              <a:t>A different theory</a:t>
            </a:r>
            <a:r>
              <a:rPr lang="is-IS" dirty="0"/>
              <a:t>…..</a:t>
            </a:r>
          </a:p>
          <a:p>
            <a:pPr marL="114300" indent="0">
              <a:buNone/>
            </a:pPr>
            <a:endParaRPr lang="is-IS" dirty="0"/>
          </a:p>
          <a:p>
            <a:r>
              <a:rPr lang="is-IS" dirty="0"/>
              <a:t>6 individual fossils found in Gran Dolina (Spain) dated to approximated 780,000 years ago. </a:t>
            </a:r>
          </a:p>
          <a:p>
            <a:pPr marL="114300" indent="0">
              <a:buNone/>
            </a:pPr>
            <a:endParaRPr lang="is-IS" dirty="0"/>
          </a:p>
          <a:p>
            <a:r>
              <a:rPr lang="is-IS" dirty="0"/>
              <a:t>Thought to be representative of a different species, Homo antecessor. </a:t>
            </a:r>
          </a:p>
          <a:p>
            <a:pPr marL="114300" indent="0">
              <a:buNone/>
            </a:pPr>
            <a:endParaRPr lang="is-IS" dirty="0"/>
          </a:p>
          <a:p>
            <a:r>
              <a:rPr lang="is-IS" dirty="0"/>
              <a:t>Some scientists believe this species evolved into: </a:t>
            </a:r>
          </a:p>
          <a:p>
            <a:pPr marL="868680" lvl="1" indent="-457200">
              <a:buFont typeface="+mj-lt"/>
              <a:buAutoNum type="arabicPeriod"/>
            </a:pPr>
            <a:r>
              <a:rPr lang="is-IS" dirty="0"/>
              <a:t>Homo heidelbergensis and then Neanderthals in Europe</a:t>
            </a:r>
          </a:p>
          <a:p>
            <a:pPr marL="868680" lvl="1" indent="-457200">
              <a:buFont typeface="+mj-lt"/>
              <a:buAutoNum type="arabicPeriod"/>
            </a:pPr>
            <a:r>
              <a:rPr lang="is-IS" dirty="0"/>
              <a:t>Homo sapiens in Africa</a:t>
            </a:r>
            <a:endParaRPr lang="en-US" dirty="0"/>
          </a:p>
        </p:txBody>
      </p:sp>
    </p:spTree>
    <p:extLst>
      <p:ext uri="{BB962C8B-B14F-4D97-AF65-F5344CB8AC3E}">
        <p14:creationId xmlns:p14="http://schemas.microsoft.com/office/powerpoint/2010/main" val="295451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Neanderthals</a:t>
            </a:r>
          </a:p>
        </p:txBody>
      </p:sp>
      <p:sp>
        <p:nvSpPr>
          <p:cNvPr id="3" name="Content Placeholder 2"/>
          <p:cNvSpPr>
            <a:spLocks noGrp="1"/>
          </p:cNvSpPr>
          <p:nvPr>
            <p:ph idx="1"/>
          </p:nvPr>
        </p:nvSpPr>
        <p:spPr>
          <a:xfrm>
            <a:off x="457200" y="1600200"/>
            <a:ext cx="4411133" cy="4800600"/>
          </a:xfrm>
        </p:spPr>
        <p:txBody>
          <a:bodyPr>
            <a:normAutofit fontScale="92500" lnSpcReduction="10000"/>
          </a:bodyPr>
          <a:lstStyle/>
          <a:p>
            <a:r>
              <a:rPr lang="en-US" dirty="0"/>
              <a:t>First fossils discovered in 1856 in a cave in the </a:t>
            </a:r>
            <a:r>
              <a:rPr lang="en-US" dirty="0" err="1"/>
              <a:t>Neander</a:t>
            </a:r>
            <a:r>
              <a:rPr lang="en-US" dirty="0"/>
              <a:t> Valley (Germany)</a:t>
            </a:r>
          </a:p>
          <a:p>
            <a:endParaRPr lang="en-US" dirty="0"/>
          </a:p>
          <a:p>
            <a:r>
              <a:rPr lang="en-US" dirty="0"/>
              <a:t>Suggested as being only a side branch on the pathway to modern humans. This was confirmed using comparative DNA to determine it was it’s own species – </a:t>
            </a:r>
            <a:r>
              <a:rPr lang="en-US" i="1" dirty="0"/>
              <a:t>Homo </a:t>
            </a:r>
            <a:r>
              <a:rPr lang="en-US" i="1" dirty="0" err="1"/>
              <a:t>neanderthalensis</a:t>
            </a:r>
            <a:r>
              <a:rPr lang="en-US" i="1" dirty="0"/>
              <a:t>. </a:t>
            </a:r>
          </a:p>
          <a:p>
            <a:endParaRPr lang="en-US" dirty="0"/>
          </a:p>
          <a:p>
            <a:r>
              <a:rPr lang="en-US" dirty="0"/>
              <a:t>Evidence suggests that Homo sapiens and </a:t>
            </a:r>
            <a:r>
              <a:rPr lang="en-US" i="1" dirty="0"/>
              <a:t>Homo </a:t>
            </a:r>
            <a:r>
              <a:rPr lang="en-US" i="1" dirty="0" err="1"/>
              <a:t>neanderthaensis</a:t>
            </a:r>
            <a:r>
              <a:rPr lang="en-US" i="1" dirty="0"/>
              <a:t> </a:t>
            </a:r>
            <a:r>
              <a:rPr lang="en-US" dirty="0"/>
              <a:t>lived within the same time period in Europe.</a:t>
            </a:r>
          </a:p>
        </p:txBody>
      </p:sp>
      <p:pic>
        <p:nvPicPr>
          <p:cNvPr id="5" name="Content Placeholder 3" descr="1429126357.png"/>
          <p:cNvPicPr>
            <a:picLocks noChangeAspect="1"/>
          </p:cNvPicPr>
          <p:nvPr/>
        </p:nvPicPr>
        <p:blipFill rotWithShape="1">
          <a:blip r:embed="rId2">
            <a:extLst>
              <a:ext uri="{28A0092B-C50C-407E-A947-70E740481C1C}">
                <a14:useLocalDpi xmlns:a14="http://schemas.microsoft.com/office/drawing/2010/main" val="0"/>
              </a:ext>
            </a:extLst>
          </a:blip>
          <a:srcRect l="56223" t="6542" r="21971"/>
          <a:stretch/>
        </p:blipFill>
        <p:spPr>
          <a:xfrm>
            <a:off x="5196417" y="1809751"/>
            <a:ext cx="2713414" cy="3767667"/>
          </a:xfrm>
          <a:prstGeom prst="rect">
            <a:avLst/>
          </a:prstGeom>
        </p:spPr>
      </p:pic>
    </p:spTree>
    <p:extLst>
      <p:ext uri="{BB962C8B-B14F-4D97-AF65-F5344CB8AC3E}">
        <p14:creationId xmlns:p14="http://schemas.microsoft.com/office/powerpoint/2010/main" val="318220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 Darwin – The Descent of Man</a:t>
            </a:r>
          </a:p>
        </p:txBody>
      </p:sp>
      <p:pic>
        <p:nvPicPr>
          <p:cNvPr id="6" name="Content Placeholder 5" descr="imgres.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570" r="-5211"/>
          <a:stretch/>
        </p:blipFill>
        <p:spPr>
          <a:xfrm>
            <a:off x="336926" y="1716821"/>
            <a:ext cx="3136013" cy="4800600"/>
          </a:xfrm>
        </p:spPr>
      </p:pic>
      <p:sp>
        <p:nvSpPr>
          <p:cNvPr id="7" name="TextBox 6"/>
          <p:cNvSpPr txBox="1"/>
          <p:nvPr/>
        </p:nvSpPr>
        <p:spPr>
          <a:xfrm>
            <a:off x="3783949" y="1716821"/>
            <a:ext cx="4293252" cy="4401205"/>
          </a:xfrm>
          <a:prstGeom prst="rect">
            <a:avLst/>
          </a:prstGeom>
          <a:noFill/>
        </p:spPr>
        <p:txBody>
          <a:bodyPr wrap="square" rtlCol="0">
            <a:spAutoFit/>
          </a:bodyPr>
          <a:lstStyle/>
          <a:p>
            <a:r>
              <a:rPr lang="en-US" sz="2000" dirty="0"/>
              <a:t>In 1871 Charles Darwin published the book ‘The Descent of Man’</a:t>
            </a:r>
          </a:p>
          <a:p>
            <a:endParaRPr lang="en-US" sz="2000" dirty="0"/>
          </a:p>
          <a:p>
            <a:r>
              <a:rPr lang="en-US" sz="2000" dirty="0"/>
              <a:t>He proposed that because humans and apes have many structural similarities then they may share a common ancestor. </a:t>
            </a:r>
          </a:p>
          <a:p>
            <a:endParaRPr lang="en-US" sz="2000" dirty="0"/>
          </a:p>
          <a:p>
            <a:r>
              <a:rPr lang="en-US" sz="2000" dirty="0"/>
              <a:t>This claim by Darwin sparked many scientists into wanting to investigate his claims. This was due to the fact that at the time the claims were made there was very little fossil evidence to support them. </a:t>
            </a:r>
          </a:p>
        </p:txBody>
      </p:sp>
    </p:spTree>
    <p:extLst>
      <p:ext uri="{BB962C8B-B14F-4D97-AF65-F5344CB8AC3E}">
        <p14:creationId xmlns:p14="http://schemas.microsoft.com/office/powerpoint/2010/main" val="1900813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Neanderthals</a:t>
            </a:r>
          </a:p>
        </p:txBody>
      </p:sp>
      <p:sp>
        <p:nvSpPr>
          <p:cNvPr id="3" name="Content Placeholder 2"/>
          <p:cNvSpPr>
            <a:spLocks noGrp="1"/>
          </p:cNvSpPr>
          <p:nvPr>
            <p:ph idx="1"/>
          </p:nvPr>
        </p:nvSpPr>
        <p:spPr>
          <a:xfrm>
            <a:off x="457200" y="1600200"/>
            <a:ext cx="7620000" cy="3109383"/>
          </a:xfrm>
        </p:spPr>
        <p:txBody>
          <a:bodyPr/>
          <a:lstStyle/>
          <a:p>
            <a:pPr marL="114300" indent="0">
              <a:buNone/>
            </a:pPr>
            <a:r>
              <a:rPr lang="en-US" dirty="0"/>
              <a:t>Characteristics of Homo </a:t>
            </a:r>
            <a:r>
              <a:rPr lang="en-US" dirty="0" err="1"/>
              <a:t>neanderthalensis</a:t>
            </a:r>
            <a:r>
              <a:rPr lang="en-US" dirty="0"/>
              <a:t> include:</a:t>
            </a:r>
          </a:p>
          <a:p>
            <a:r>
              <a:rPr lang="en-US" sz="2000" dirty="0"/>
              <a:t>Low but large skull</a:t>
            </a:r>
          </a:p>
          <a:p>
            <a:r>
              <a:rPr lang="en-US" sz="2000" dirty="0"/>
              <a:t>Prominent brow ridges</a:t>
            </a:r>
          </a:p>
          <a:p>
            <a:r>
              <a:rPr lang="en-US" sz="2000" dirty="0"/>
              <a:t>Large brain (larger than humans)</a:t>
            </a:r>
          </a:p>
          <a:p>
            <a:r>
              <a:rPr lang="en-US" sz="2000" dirty="0"/>
              <a:t>Drawn out back of skull</a:t>
            </a:r>
          </a:p>
          <a:p>
            <a:r>
              <a:rPr lang="en-US" sz="2000" dirty="0"/>
              <a:t>Lack of definite chin</a:t>
            </a:r>
          </a:p>
          <a:p>
            <a:r>
              <a:rPr lang="en-US" sz="2000" dirty="0"/>
              <a:t>Swept back cheekbones</a:t>
            </a:r>
          </a:p>
          <a:p>
            <a:r>
              <a:rPr lang="en-US" sz="2000" dirty="0"/>
              <a:t>Some </a:t>
            </a:r>
            <a:r>
              <a:rPr lang="en-US" sz="2000" dirty="0" err="1"/>
              <a:t>prognathism</a:t>
            </a:r>
            <a:endParaRPr lang="en-US" sz="2000" dirty="0"/>
          </a:p>
          <a:p>
            <a:endParaRPr lang="en-US" dirty="0"/>
          </a:p>
        </p:txBody>
      </p:sp>
      <p:pic>
        <p:nvPicPr>
          <p:cNvPr id="5" name="Picture 4"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4771998"/>
            <a:ext cx="5175250" cy="1858866"/>
          </a:xfrm>
          <a:prstGeom prst="rect">
            <a:avLst/>
          </a:prstGeom>
        </p:spPr>
      </p:pic>
    </p:spTree>
    <p:extLst>
      <p:ext uri="{BB962C8B-B14F-4D97-AF65-F5344CB8AC3E}">
        <p14:creationId xmlns:p14="http://schemas.microsoft.com/office/powerpoint/2010/main" val="129645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humans</a:t>
            </a:r>
          </a:p>
        </p:txBody>
      </p:sp>
      <p:sp>
        <p:nvSpPr>
          <p:cNvPr id="3" name="Content Placeholder 2"/>
          <p:cNvSpPr>
            <a:spLocks noGrp="1"/>
          </p:cNvSpPr>
          <p:nvPr>
            <p:ph idx="1"/>
          </p:nvPr>
        </p:nvSpPr>
        <p:spPr/>
        <p:txBody>
          <a:bodyPr/>
          <a:lstStyle/>
          <a:p>
            <a:pPr marL="114300" indent="0">
              <a:buNone/>
            </a:pPr>
            <a:r>
              <a:rPr lang="en-US" dirty="0"/>
              <a:t>Fossils discovered near Les </a:t>
            </a:r>
            <a:r>
              <a:rPr lang="en-US" dirty="0" err="1"/>
              <a:t>Eyzies</a:t>
            </a:r>
            <a:r>
              <a:rPr lang="en-US" dirty="0"/>
              <a:t> (France) under an overhanging cliff. </a:t>
            </a:r>
          </a:p>
          <a:p>
            <a:endParaRPr lang="en-US" dirty="0"/>
          </a:p>
          <a:p>
            <a:pPr marL="114300" indent="0">
              <a:buNone/>
            </a:pPr>
            <a:r>
              <a:rPr lang="en-US" dirty="0"/>
              <a:t>Referred to as Cro-Magnon people. </a:t>
            </a:r>
          </a:p>
          <a:p>
            <a:pPr lvl="1"/>
            <a:r>
              <a:rPr lang="en-US" dirty="0" err="1"/>
              <a:t>Cro</a:t>
            </a:r>
            <a:r>
              <a:rPr lang="en-US" dirty="0"/>
              <a:t> -hole or cavity</a:t>
            </a:r>
          </a:p>
          <a:p>
            <a:pPr lvl="1"/>
            <a:r>
              <a:rPr lang="en-US" dirty="0" err="1"/>
              <a:t>Magnon</a:t>
            </a:r>
            <a:r>
              <a:rPr lang="en-US" dirty="0"/>
              <a:t> – Name of the owner of the land</a:t>
            </a:r>
          </a:p>
          <a:p>
            <a:pPr lvl="1"/>
            <a:endParaRPr lang="en-US" dirty="0"/>
          </a:p>
          <a:p>
            <a:pPr marL="411480" lvl="1" indent="0">
              <a:buNone/>
            </a:pPr>
            <a:r>
              <a:rPr lang="en-US" dirty="0"/>
              <a:t>Classed as Homo sapiens due to features such as large cranium with reduced brow ridges, smaller jaw with less </a:t>
            </a:r>
            <a:r>
              <a:rPr lang="en-US" dirty="0" err="1"/>
              <a:t>prognathism</a:t>
            </a:r>
            <a:r>
              <a:rPr lang="en-US" dirty="0"/>
              <a:t>, smaller teeth and a developed chin. Fossils have been date from 40,000 to 10,00 years ago. </a:t>
            </a:r>
          </a:p>
          <a:p>
            <a:pPr marL="411480" lvl="1" indent="0">
              <a:buNone/>
            </a:pPr>
            <a:endParaRPr lang="en-US" dirty="0"/>
          </a:p>
        </p:txBody>
      </p:sp>
    </p:spTree>
    <p:extLst>
      <p:ext uri="{BB962C8B-B14F-4D97-AF65-F5344CB8AC3E}">
        <p14:creationId xmlns:p14="http://schemas.microsoft.com/office/powerpoint/2010/main" val="177368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1429126357.png"/>
          <p:cNvPicPr>
            <a:picLocks noGrp="1" noChangeAspect="1"/>
          </p:cNvPicPr>
          <p:nvPr>
            <p:ph idx="1"/>
          </p:nvPr>
        </p:nvPicPr>
        <p:blipFill>
          <a:blip r:embed="rId2">
            <a:extLst>
              <a:ext uri="{28A0092B-C50C-407E-A947-70E740481C1C}">
                <a14:useLocalDpi xmlns:a14="http://schemas.microsoft.com/office/drawing/2010/main" val="0"/>
              </a:ext>
            </a:extLst>
          </a:blip>
          <a:srcRect t="-47230" b="-47230"/>
          <a:stretch>
            <a:fillRect/>
          </a:stretch>
        </p:blipFill>
        <p:spPr/>
      </p:pic>
    </p:spTree>
    <p:extLst>
      <p:ext uri="{BB962C8B-B14F-4D97-AF65-F5344CB8AC3E}">
        <p14:creationId xmlns:p14="http://schemas.microsoft.com/office/powerpoint/2010/main" val="293593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dirty="0"/>
              <a:t>Using the information available in your textbook (</a:t>
            </a:r>
            <a:r>
              <a:rPr lang="en-US" dirty="0" err="1"/>
              <a:t>pg</a:t>
            </a:r>
            <a:r>
              <a:rPr lang="en-US" dirty="0"/>
              <a:t> 287-288), construct a timeline of the research conducted between the publication of Darwin’s book in 1871 and 1893. </a:t>
            </a:r>
          </a:p>
          <a:p>
            <a:endParaRPr lang="en-US" dirty="0"/>
          </a:p>
          <a:p>
            <a:r>
              <a:rPr lang="en-US" dirty="0"/>
              <a:t>Your timeline should include information such as significant researchers, discoveries made, locations of discoveries etc. </a:t>
            </a:r>
          </a:p>
          <a:p>
            <a:endParaRPr lang="en-US" dirty="0"/>
          </a:p>
          <a:p>
            <a:r>
              <a:rPr lang="en-US" dirty="0"/>
              <a:t>Questions? </a:t>
            </a:r>
          </a:p>
          <a:p>
            <a:endParaRPr lang="en-US" dirty="0"/>
          </a:p>
          <a:p>
            <a:r>
              <a:rPr lang="en-US" dirty="0"/>
              <a:t>You have got 20 minutes – go!</a:t>
            </a:r>
          </a:p>
        </p:txBody>
      </p:sp>
    </p:spTree>
    <p:extLst>
      <p:ext uri="{BB962C8B-B14F-4D97-AF65-F5344CB8AC3E}">
        <p14:creationId xmlns:p14="http://schemas.microsoft.com/office/powerpoint/2010/main" val="182818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the environment on </a:t>
            </a:r>
            <a:r>
              <a:rPr lang="en-US" dirty="0" err="1"/>
              <a:t>hominin</a:t>
            </a:r>
            <a:r>
              <a:rPr lang="en-US" dirty="0"/>
              <a:t> evolution</a:t>
            </a:r>
          </a:p>
        </p:txBody>
      </p:sp>
      <p:sp>
        <p:nvSpPr>
          <p:cNvPr id="3" name="Content Placeholder 2"/>
          <p:cNvSpPr>
            <a:spLocks noGrp="1"/>
          </p:cNvSpPr>
          <p:nvPr>
            <p:ph idx="1"/>
          </p:nvPr>
        </p:nvSpPr>
        <p:spPr/>
        <p:txBody>
          <a:bodyPr/>
          <a:lstStyle/>
          <a:p>
            <a:endParaRPr lang="en-US" dirty="0"/>
          </a:p>
          <a:p>
            <a:r>
              <a:rPr lang="en-US" dirty="0"/>
              <a:t>From previous chapters we know that evolution occurred as a result of environmental pressures.</a:t>
            </a:r>
          </a:p>
          <a:p>
            <a:endParaRPr lang="en-US" dirty="0"/>
          </a:p>
          <a:p>
            <a:r>
              <a:rPr lang="en-US" dirty="0"/>
              <a:t>Greater reliance on bipedal locomotion due to the shift from near continuous forest to wooded savannah/grassland, </a:t>
            </a:r>
            <a:r>
              <a:rPr lang="en-US" dirty="0" err="1"/>
              <a:t>approx</a:t>
            </a:r>
            <a:r>
              <a:rPr lang="en-US" dirty="0"/>
              <a:t> 5-6 million years ago.</a:t>
            </a:r>
          </a:p>
          <a:p>
            <a:endParaRPr lang="en-US" dirty="0"/>
          </a:p>
          <a:p>
            <a:r>
              <a:rPr lang="en-US" dirty="0"/>
              <a:t>Many arboreal species struggled to survive in this new environment – why?</a:t>
            </a:r>
          </a:p>
          <a:p>
            <a:endParaRPr lang="en-US" dirty="0"/>
          </a:p>
          <a:p>
            <a:r>
              <a:rPr lang="en-US" dirty="0"/>
              <a:t>What are reasons why these species evolved?</a:t>
            </a:r>
          </a:p>
          <a:p>
            <a:pPr marL="114300" indent="0">
              <a:buNone/>
            </a:pPr>
            <a:endParaRPr lang="en-US" dirty="0"/>
          </a:p>
        </p:txBody>
      </p:sp>
    </p:spTree>
    <p:extLst>
      <p:ext uri="{BB962C8B-B14F-4D97-AF65-F5344CB8AC3E}">
        <p14:creationId xmlns:p14="http://schemas.microsoft.com/office/powerpoint/2010/main" val="335929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Australopithecines</a:t>
            </a:r>
          </a:p>
        </p:txBody>
      </p:sp>
      <p:sp>
        <p:nvSpPr>
          <p:cNvPr id="3" name="Content Placeholder 2"/>
          <p:cNvSpPr>
            <a:spLocks noGrp="1"/>
          </p:cNvSpPr>
          <p:nvPr>
            <p:ph idx="1"/>
          </p:nvPr>
        </p:nvSpPr>
        <p:spPr>
          <a:xfrm>
            <a:off x="457199" y="1600200"/>
            <a:ext cx="7318035" cy="3557068"/>
          </a:xfrm>
        </p:spPr>
        <p:txBody>
          <a:bodyPr>
            <a:normAutofit/>
          </a:bodyPr>
          <a:lstStyle/>
          <a:p>
            <a:r>
              <a:rPr lang="en-US" sz="2400" dirty="0"/>
              <a:t>The first Australopithecine fossil was found in a limestone quarry not far from the town of </a:t>
            </a:r>
            <a:r>
              <a:rPr lang="en-US" sz="2400" dirty="0" err="1"/>
              <a:t>Tuang</a:t>
            </a:r>
            <a:r>
              <a:rPr lang="en-US" sz="2400" dirty="0"/>
              <a:t> in the North West province of South Africa. </a:t>
            </a:r>
          </a:p>
          <a:p>
            <a:endParaRPr lang="en-US" sz="2400" dirty="0"/>
          </a:p>
          <a:p>
            <a:r>
              <a:rPr lang="en-US" sz="2400" dirty="0"/>
              <a:t>The fossil scull was sent to Australian anatomist Raymond Dart who upon deep analysis concluded that the fossil did not belong to any ape group (although it did show strong resemblance to juvenile gorilla skull)</a:t>
            </a:r>
          </a:p>
          <a:p>
            <a:endParaRPr lang="en-US" dirty="0"/>
          </a:p>
          <a:p>
            <a:endParaRPr lang="en-US" dirty="0"/>
          </a:p>
        </p:txBody>
      </p:sp>
    </p:spTree>
    <p:extLst>
      <p:ext uri="{BB962C8B-B14F-4D97-AF65-F5344CB8AC3E}">
        <p14:creationId xmlns:p14="http://schemas.microsoft.com/office/powerpoint/2010/main" val="7979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Australopithecines</a:t>
            </a:r>
          </a:p>
        </p:txBody>
      </p:sp>
      <p:pic>
        <p:nvPicPr>
          <p:cNvPr id="4" name="Content Placeholder 3" descr="07_12_Foundations.jpg"/>
          <p:cNvPicPr>
            <a:picLocks noGrp="1" noChangeAspect="1"/>
          </p:cNvPicPr>
          <p:nvPr>
            <p:ph idx="1"/>
          </p:nvPr>
        </p:nvPicPr>
        <p:blipFill rotWithShape="1">
          <a:blip r:embed="rId2">
            <a:extLst>
              <a:ext uri="{28A0092B-C50C-407E-A947-70E740481C1C}">
                <a14:useLocalDpi xmlns:a14="http://schemas.microsoft.com/office/drawing/2010/main" val="0"/>
              </a:ext>
            </a:extLst>
          </a:blip>
          <a:srcRect l="-688" r="-944"/>
          <a:stretch/>
        </p:blipFill>
        <p:spPr>
          <a:xfrm>
            <a:off x="4574430" y="1600200"/>
            <a:ext cx="3602526" cy="4800600"/>
          </a:xfrm>
          <a:prstGeom prst="rect">
            <a:avLst/>
          </a:prstGeom>
        </p:spPr>
      </p:pic>
      <p:sp>
        <p:nvSpPr>
          <p:cNvPr id="6" name="TextBox 5"/>
          <p:cNvSpPr txBox="1"/>
          <p:nvPr/>
        </p:nvSpPr>
        <p:spPr>
          <a:xfrm>
            <a:off x="457200" y="1600200"/>
            <a:ext cx="3935808" cy="3693319"/>
          </a:xfrm>
          <a:prstGeom prst="rect">
            <a:avLst/>
          </a:prstGeom>
          <a:noFill/>
        </p:spPr>
        <p:txBody>
          <a:bodyPr wrap="square" rtlCol="0">
            <a:spAutoFit/>
          </a:bodyPr>
          <a:lstStyle/>
          <a:p>
            <a:pPr marL="285750" indent="-285750">
              <a:buFont typeface="Arial"/>
              <a:buChar char="•"/>
            </a:pPr>
            <a:r>
              <a:rPr lang="en-US" dirty="0"/>
              <a:t>The species was believed to have existed around 2.5 million years ago. </a:t>
            </a:r>
          </a:p>
          <a:p>
            <a:endParaRPr lang="en-US" dirty="0"/>
          </a:p>
          <a:p>
            <a:pPr marL="285750" indent="-285750">
              <a:buFont typeface="Arial"/>
              <a:buChar char="•"/>
            </a:pPr>
            <a:r>
              <a:rPr lang="en-US" dirty="0"/>
              <a:t>Dart named it Australopithecus </a:t>
            </a:r>
            <a:r>
              <a:rPr lang="en-US" dirty="0" err="1"/>
              <a:t>Africanus</a:t>
            </a:r>
            <a:r>
              <a:rPr lang="en-US" dirty="0"/>
              <a:t> (the southern ape of Africa)</a:t>
            </a:r>
          </a:p>
          <a:p>
            <a:pPr marL="285750" indent="-285750">
              <a:buFont typeface="Arial"/>
              <a:buChar char="•"/>
            </a:pPr>
            <a:endParaRPr lang="en-US" dirty="0"/>
          </a:p>
          <a:p>
            <a:pPr marL="285750" indent="-285750">
              <a:buFont typeface="Arial"/>
              <a:buChar char="•"/>
            </a:pPr>
            <a:r>
              <a:rPr lang="en-US" dirty="0"/>
              <a:t>It was believed to be a midpoint between ape and man</a:t>
            </a:r>
          </a:p>
          <a:p>
            <a:pPr marL="285750" indent="-285750">
              <a:buFont typeface="Arial"/>
              <a:buChar char="•"/>
            </a:pPr>
            <a:endParaRPr lang="en-US" dirty="0"/>
          </a:p>
          <a:p>
            <a:pPr marL="285750" indent="-285750">
              <a:buFont typeface="Arial"/>
              <a:buChar char="•"/>
            </a:pPr>
            <a:r>
              <a:rPr lang="en-US" dirty="0"/>
              <a:t>Dart published an article ‘Nature’ which presented his finding, though it was met with </a:t>
            </a:r>
            <a:r>
              <a:rPr lang="en-US" dirty="0" err="1"/>
              <a:t>scepticism</a:t>
            </a:r>
            <a:r>
              <a:rPr lang="en-US" dirty="0"/>
              <a:t>. </a:t>
            </a:r>
          </a:p>
        </p:txBody>
      </p:sp>
    </p:spTree>
    <p:extLst>
      <p:ext uri="{BB962C8B-B14F-4D97-AF65-F5344CB8AC3E}">
        <p14:creationId xmlns:p14="http://schemas.microsoft.com/office/powerpoint/2010/main" val="9616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Australopithecines</a:t>
            </a:r>
          </a:p>
        </p:txBody>
      </p:sp>
      <p:sp>
        <p:nvSpPr>
          <p:cNvPr id="3" name="Content Placeholder 2"/>
          <p:cNvSpPr>
            <a:spLocks noGrp="1"/>
          </p:cNvSpPr>
          <p:nvPr>
            <p:ph idx="1"/>
          </p:nvPr>
        </p:nvSpPr>
        <p:spPr/>
        <p:txBody>
          <a:bodyPr/>
          <a:lstStyle/>
          <a:p>
            <a:r>
              <a:rPr lang="en-US" dirty="0"/>
              <a:t>Many other fossil remains have been discovered throughout South Eastern Africa which have contributed to the Australopithecine fossil records. </a:t>
            </a:r>
          </a:p>
          <a:p>
            <a:r>
              <a:rPr lang="en-US" dirty="0"/>
              <a:t>These include:</a:t>
            </a:r>
          </a:p>
          <a:p>
            <a:pPr lvl="1"/>
            <a:r>
              <a:rPr lang="en-US" i="1" dirty="0" err="1"/>
              <a:t>Paranthropus</a:t>
            </a:r>
            <a:r>
              <a:rPr lang="en-US" i="1" dirty="0"/>
              <a:t> </a:t>
            </a:r>
            <a:r>
              <a:rPr lang="en-US" i="1" dirty="0" err="1"/>
              <a:t>robustus</a:t>
            </a:r>
            <a:r>
              <a:rPr lang="en-US" i="1" dirty="0"/>
              <a:t> – </a:t>
            </a:r>
            <a:r>
              <a:rPr lang="en-US" dirty="0"/>
              <a:t>skull discovered in South African cave (believed to be approx. 2.7 million years old)</a:t>
            </a:r>
          </a:p>
          <a:p>
            <a:pPr lvl="1"/>
            <a:r>
              <a:rPr lang="en-US" dirty="0"/>
              <a:t>Australopithecus </a:t>
            </a:r>
            <a:r>
              <a:rPr lang="en-US" dirty="0" err="1"/>
              <a:t>afarensis</a:t>
            </a:r>
            <a:r>
              <a:rPr lang="en-US" dirty="0"/>
              <a:t> (Lucy) – 40% skeletal remains discovered in </a:t>
            </a:r>
            <a:r>
              <a:rPr lang="en-US" dirty="0" err="1"/>
              <a:t>Hadar</a:t>
            </a:r>
            <a:r>
              <a:rPr lang="en-US" dirty="0"/>
              <a:t> (believed to be 3- 3.6 million years old)</a:t>
            </a:r>
          </a:p>
          <a:p>
            <a:pPr lvl="1"/>
            <a:r>
              <a:rPr lang="en-US" dirty="0"/>
              <a:t>23 </a:t>
            </a:r>
            <a:r>
              <a:rPr lang="en-US" dirty="0" err="1"/>
              <a:t>metre</a:t>
            </a:r>
            <a:r>
              <a:rPr lang="en-US" dirty="0"/>
              <a:t> long trail of footprints – found in volcanic ash in </a:t>
            </a:r>
            <a:r>
              <a:rPr lang="en-US" dirty="0" err="1"/>
              <a:t>Laetoli</a:t>
            </a:r>
            <a:r>
              <a:rPr lang="en-US" dirty="0"/>
              <a:t>, believed to be that of 3 hominids. Potassium-argon dating and stratigraphy placed footprints </a:t>
            </a:r>
            <a:r>
              <a:rPr lang="en-US" dirty="0" err="1"/>
              <a:t>approx</a:t>
            </a:r>
            <a:r>
              <a:rPr lang="en-US" dirty="0"/>
              <a:t> 3.56 million years ago. Believed to be Australopithecus </a:t>
            </a:r>
            <a:r>
              <a:rPr lang="en-US" dirty="0" err="1"/>
              <a:t>afarensis</a:t>
            </a:r>
            <a:r>
              <a:rPr lang="en-US" dirty="0"/>
              <a:t>.  </a:t>
            </a:r>
          </a:p>
          <a:p>
            <a:pPr lvl="1"/>
            <a:endParaRPr lang="en-US" i="1" dirty="0"/>
          </a:p>
        </p:txBody>
      </p:sp>
    </p:spTree>
    <p:extLst>
      <p:ext uri="{BB962C8B-B14F-4D97-AF65-F5344CB8AC3E}">
        <p14:creationId xmlns:p14="http://schemas.microsoft.com/office/powerpoint/2010/main" val="161356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Lucy	</a:t>
            </a:r>
          </a:p>
        </p:txBody>
      </p:sp>
      <p:sp>
        <p:nvSpPr>
          <p:cNvPr id="3" name="Content Placeholder 2"/>
          <p:cNvSpPr>
            <a:spLocks noGrp="1"/>
          </p:cNvSpPr>
          <p:nvPr>
            <p:ph idx="1"/>
          </p:nvPr>
        </p:nvSpPr>
        <p:spPr/>
        <p:txBody>
          <a:bodyPr/>
          <a:lstStyle/>
          <a:p>
            <a:r>
              <a:rPr lang="en-US" dirty="0"/>
              <a:t>http://</a:t>
            </a:r>
            <a:r>
              <a:rPr lang="en-US" dirty="0" err="1"/>
              <a:t>www.bbc.com</a:t>
            </a:r>
            <a:r>
              <a:rPr lang="en-US" dirty="0"/>
              <a:t>/earth/story/20141127-lucy-fossil-revealed-our-origins</a:t>
            </a:r>
          </a:p>
        </p:txBody>
      </p:sp>
    </p:spTree>
    <p:extLst>
      <p:ext uri="{BB962C8B-B14F-4D97-AF65-F5344CB8AC3E}">
        <p14:creationId xmlns:p14="http://schemas.microsoft.com/office/powerpoint/2010/main" val="414248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Australopithecus </a:t>
            </a:r>
            <a:r>
              <a:rPr lang="en-US" dirty="0" err="1"/>
              <a:t>afarensis</a:t>
            </a:r>
            <a:endParaRPr lang="en-US" dirty="0"/>
          </a:p>
        </p:txBody>
      </p:sp>
      <p:pic>
        <p:nvPicPr>
          <p:cNvPr id="4" name="Content Placeholder 3" descr="841fbee49d3e90ff146f45a90b74739a.jpg"/>
          <p:cNvPicPr>
            <a:picLocks noGrp="1" noChangeAspect="1"/>
          </p:cNvPicPr>
          <p:nvPr>
            <p:ph idx="1"/>
          </p:nvPr>
        </p:nvPicPr>
        <p:blipFill>
          <a:blip r:embed="rId2">
            <a:extLst>
              <a:ext uri="{28A0092B-C50C-407E-A947-70E740481C1C}">
                <a14:useLocalDpi xmlns:a14="http://schemas.microsoft.com/office/drawing/2010/main" val="0"/>
              </a:ext>
            </a:extLst>
          </a:blip>
          <a:srcRect l="-56605" r="-56605"/>
          <a:stretch>
            <a:fillRect/>
          </a:stretch>
        </p:blipFill>
        <p:spPr/>
      </p:pic>
    </p:spTree>
    <p:extLst>
      <p:ext uri="{BB962C8B-B14F-4D97-AF65-F5344CB8AC3E}">
        <p14:creationId xmlns:p14="http://schemas.microsoft.com/office/powerpoint/2010/main" val="1424789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8579</TotalTime>
  <Words>1060</Words>
  <Application>Microsoft Macintosh PowerPoint</Application>
  <PresentationFormat>On-screen Show (4:3)</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Adjacency</vt:lpstr>
      <vt:lpstr>Human Ancestors</vt:lpstr>
      <vt:lpstr>Charles Darwin – The Descent of Man</vt:lpstr>
      <vt:lpstr>Task:</vt:lpstr>
      <vt:lpstr>Effect of the environment on hominin evolution</vt:lpstr>
      <vt:lpstr>Australopithecines</vt:lpstr>
      <vt:lpstr>Australopithecines</vt:lpstr>
      <vt:lpstr>Australopithecines</vt:lpstr>
      <vt:lpstr>Lucy </vt:lpstr>
      <vt:lpstr>Australopithecus afarensis</vt:lpstr>
      <vt:lpstr>Anatomical features of Australopithecus</vt:lpstr>
      <vt:lpstr>Variation within Australopithecines</vt:lpstr>
      <vt:lpstr>PowerPoint Presentation</vt:lpstr>
      <vt:lpstr>Selection pressure for bipedalism?</vt:lpstr>
      <vt:lpstr>Homo habilis</vt:lpstr>
      <vt:lpstr>Homo erectus</vt:lpstr>
      <vt:lpstr>Transition to modern humans </vt:lpstr>
      <vt:lpstr>Transition to modern humans cont.</vt:lpstr>
      <vt:lpstr>Transition to modern humans cont.</vt:lpstr>
      <vt:lpstr>Neanderthals</vt:lpstr>
      <vt:lpstr>Neanderthals</vt:lpstr>
      <vt:lpstr>Modern humans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Ancestors</dc:title>
  <dc:creator>file</dc:creator>
  <cp:lastModifiedBy>MOREY David [John Forrest Secondary College]</cp:lastModifiedBy>
  <cp:revision>36</cp:revision>
  <dcterms:created xsi:type="dcterms:W3CDTF">2016-08-23T02:45:02Z</dcterms:created>
  <dcterms:modified xsi:type="dcterms:W3CDTF">2022-08-22T06:25:46Z</dcterms:modified>
</cp:coreProperties>
</file>