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117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Suleiman Ali" userId="e66a2eda-f20d-4734-8106-f44af1adf6b0" providerId="ADAL" clId="{BD28D05C-5386-4A83-9A61-712C20D4EA03}"/>
    <pc:docChg chg="custSel modSld">
      <pc:chgData name="Adam Suleiman Ali" userId="e66a2eda-f20d-4734-8106-f44af1adf6b0" providerId="ADAL" clId="{BD28D05C-5386-4A83-9A61-712C20D4EA03}" dt="2022-02-11T03:54:12.712" v="31" actId="13926"/>
      <pc:docMkLst>
        <pc:docMk/>
      </pc:docMkLst>
      <pc:sldChg chg="modSp mod">
        <pc:chgData name="Adam Suleiman Ali" userId="e66a2eda-f20d-4734-8106-f44af1adf6b0" providerId="ADAL" clId="{BD28D05C-5386-4A83-9A61-712C20D4EA03}" dt="2022-02-11T03:53:04.235" v="30" actId="13926"/>
        <pc:sldMkLst>
          <pc:docMk/>
          <pc:sldMk cId="0" sldId="274"/>
        </pc:sldMkLst>
        <pc:spChg chg="mod">
          <ac:chgData name="Adam Suleiman Ali" userId="e66a2eda-f20d-4734-8106-f44af1adf6b0" providerId="ADAL" clId="{BD28D05C-5386-4A83-9A61-712C20D4EA03}" dt="2022-02-11T03:53:04.235" v="30" actId="13926"/>
          <ac:spMkLst>
            <pc:docMk/>
            <pc:sldMk cId="0" sldId="274"/>
            <ac:spMk id="5" creationId="{00000000-0000-0000-0000-000000000000}"/>
          </ac:spMkLst>
        </pc:spChg>
      </pc:sldChg>
      <pc:sldChg chg="modSp mod">
        <pc:chgData name="Adam Suleiman Ali" userId="e66a2eda-f20d-4734-8106-f44af1adf6b0" providerId="ADAL" clId="{BD28D05C-5386-4A83-9A61-712C20D4EA03}" dt="2022-02-11T03:54:12.712" v="31" actId="13926"/>
        <pc:sldMkLst>
          <pc:docMk/>
          <pc:sldMk cId="0" sldId="275"/>
        </pc:sldMkLst>
        <pc:spChg chg="mod">
          <ac:chgData name="Adam Suleiman Ali" userId="e66a2eda-f20d-4734-8106-f44af1adf6b0" providerId="ADAL" clId="{BD28D05C-5386-4A83-9A61-712C20D4EA03}" dt="2022-02-11T03:54:12.712" v="31" actId="13926"/>
          <ac:spMkLst>
            <pc:docMk/>
            <pc:sldMk cId="0" sldId="275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4B3C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4B3C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4B3C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6B7D72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4B3C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4B3C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4B3C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6B7D72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9299" y="2228850"/>
            <a:ext cx="4199255" cy="478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14923" y="2228850"/>
            <a:ext cx="4213225" cy="478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4B3C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4B3C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4B3C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6B7D72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4B3C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4B3C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4B3C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8021" y="3395748"/>
            <a:ext cx="7157257" cy="247303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25938" y="3395748"/>
            <a:ext cx="1197032" cy="246888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169274" y="3594100"/>
            <a:ext cx="911225" cy="2075180"/>
          </a:xfrm>
          <a:custGeom>
            <a:avLst/>
            <a:gdLst/>
            <a:ahLst/>
            <a:cxnLst/>
            <a:rect l="l" t="t" r="r" b="b"/>
            <a:pathLst>
              <a:path w="911225" h="2075179">
                <a:moveTo>
                  <a:pt x="911225" y="0"/>
                </a:moveTo>
                <a:lnTo>
                  <a:pt x="0" y="0"/>
                </a:lnTo>
                <a:lnTo>
                  <a:pt x="0" y="2074862"/>
                </a:lnTo>
                <a:lnTo>
                  <a:pt x="911225" y="2074862"/>
                </a:lnTo>
                <a:lnTo>
                  <a:pt x="911225" y="0"/>
                </a:lnTo>
                <a:close/>
              </a:path>
            </a:pathLst>
          </a:custGeom>
          <a:solidFill>
            <a:srgbClr val="C2BA65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169273" y="3594100"/>
            <a:ext cx="911225" cy="2075180"/>
          </a:xfrm>
          <a:custGeom>
            <a:avLst/>
            <a:gdLst/>
            <a:ahLst/>
            <a:cxnLst/>
            <a:rect l="l" t="t" r="r" b="b"/>
            <a:pathLst>
              <a:path w="911225" h="2075179">
                <a:moveTo>
                  <a:pt x="0" y="0"/>
                </a:moveTo>
                <a:lnTo>
                  <a:pt x="911224" y="0"/>
                </a:lnTo>
                <a:lnTo>
                  <a:pt x="911224" y="2074862"/>
                </a:lnTo>
                <a:lnTo>
                  <a:pt x="0" y="2074862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7E8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3287" y="3513138"/>
            <a:ext cx="6946900" cy="2244725"/>
          </a:xfrm>
          <a:custGeom>
            <a:avLst/>
            <a:gdLst/>
            <a:ahLst/>
            <a:cxnLst/>
            <a:rect l="l" t="t" r="r" b="b"/>
            <a:pathLst>
              <a:path w="6946900" h="2244725">
                <a:moveTo>
                  <a:pt x="6946898" y="0"/>
                </a:moveTo>
                <a:lnTo>
                  <a:pt x="0" y="0"/>
                </a:lnTo>
                <a:lnTo>
                  <a:pt x="0" y="2244723"/>
                </a:lnTo>
                <a:lnTo>
                  <a:pt x="6946898" y="2244723"/>
                </a:lnTo>
                <a:lnTo>
                  <a:pt x="69468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94833" y="3595158"/>
            <a:ext cx="6764020" cy="2080895"/>
          </a:xfrm>
          <a:custGeom>
            <a:avLst/>
            <a:gdLst/>
            <a:ahLst/>
            <a:cxnLst/>
            <a:rect l="l" t="t" r="r" b="b"/>
            <a:pathLst>
              <a:path w="6764020" h="2080895">
                <a:moveTo>
                  <a:pt x="0" y="2116"/>
                </a:moveTo>
                <a:lnTo>
                  <a:pt x="0" y="947"/>
                </a:lnTo>
                <a:lnTo>
                  <a:pt x="947" y="0"/>
                </a:lnTo>
                <a:lnTo>
                  <a:pt x="2116" y="0"/>
                </a:lnTo>
                <a:lnTo>
                  <a:pt x="6761690" y="0"/>
                </a:lnTo>
                <a:lnTo>
                  <a:pt x="6762859" y="0"/>
                </a:lnTo>
                <a:lnTo>
                  <a:pt x="6763806" y="947"/>
                </a:lnTo>
                <a:lnTo>
                  <a:pt x="6763806" y="2116"/>
                </a:lnTo>
                <a:lnTo>
                  <a:pt x="6763806" y="2078565"/>
                </a:lnTo>
                <a:lnTo>
                  <a:pt x="6763806" y="2079734"/>
                </a:lnTo>
                <a:lnTo>
                  <a:pt x="6762859" y="2080682"/>
                </a:lnTo>
                <a:lnTo>
                  <a:pt x="6761690" y="2080682"/>
                </a:lnTo>
                <a:lnTo>
                  <a:pt x="2116" y="2080682"/>
                </a:lnTo>
                <a:lnTo>
                  <a:pt x="947" y="2080682"/>
                </a:lnTo>
                <a:lnTo>
                  <a:pt x="0" y="2079734"/>
                </a:lnTo>
                <a:lnTo>
                  <a:pt x="0" y="2078565"/>
                </a:lnTo>
                <a:lnTo>
                  <a:pt x="0" y="2116"/>
                </a:lnTo>
                <a:close/>
              </a:path>
              <a:path w="6764020" h="2080895">
                <a:moveTo>
                  <a:pt x="4233" y="4233"/>
                </a:moveTo>
                <a:lnTo>
                  <a:pt x="6759573" y="4233"/>
                </a:lnTo>
                <a:lnTo>
                  <a:pt x="6759573" y="2076449"/>
                </a:lnTo>
                <a:lnTo>
                  <a:pt x="4233" y="2076449"/>
                </a:lnTo>
                <a:lnTo>
                  <a:pt x="4233" y="4233"/>
                </a:lnTo>
                <a:close/>
              </a:path>
            </a:pathLst>
          </a:custGeom>
          <a:ln w="3175">
            <a:solidFill>
              <a:srgbClr val="7E8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4B3C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4B3C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4B3C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0262" y="830263"/>
            <a:ext cx="8397874" cy="111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6B7D72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9614" y="2130235"/>
            <a:ext cx="859917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04639" y="6891079"/>
            <a:ext cx="245427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64B3C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93139" y="6891079"/>
            <a:ext cx="496569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64B3C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50618" y="6891079"/>
            <a:ext cx="24574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64B3C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0124" y="5016500"/>
            <a:ext cx="6753225" cy="654050"/>
          </a:xfrm>
          <a:prstGeom prst="rect">
            <a:avLst/>
          </a:prstGeom>
          <a:solidFill>
            <a:srgbClr val="A4B1A9"/>
          </a:solidFill>
        </p:spPr>
        <p:txBody>
          <a:bodyPr vert="horz" wrap="square" lIns="0" tIns="134620" rIns="0" bIns="0" rtlCol="0">
            <a:spAutoFit/>
          </a:bodyPr>
          <a:lstStyle/>
          <a:p>
            <a:pPr marL="496570">
              <a:lnSpc>
                <a:spcPct val="100000"/>
              </a:lnSpc>
              <a:spcBef>
                <a:spcPts val="1060"/>
              </a:spcBef>
              <a:tabLst>
                <a:tab pos="1226185" algn="l"/>
                <a:tab pos="1494790" algn="l"/>
                <a:tab pos="2521585" algn="l"/>
                <a:tab pos="3113405" algn="l"/>
                <a:tab pos="4057015" algn="l"/>
                <a:tab pos="5231130" algn="l"/>
                <a:tab pos="5718175" algn="l"/>
              </a:tabLst>
            </a:pPr>
            <a:r>
              <a:rPr sz="1800" b="1" spc="-20" dirty="0">
                <a:solidFill>
                  <a:srgbClr val="FFFFFF"/>
                </a:solidFill>
                <a:latin typeface="Tahoma"/>
                <a:cs typeface="Tahoma"/>
              </a:rPr>
              <a:t>UNIT	</a:t>
            </a:r>
            <a:r>
              <a:rPr sz="1800" b="1" spc="-140" dirty="0">
                <a:solidFill>
                  <a:srgbClr val="FFFFFF"/>
                </a:solidFill>
                <a:latin typeface="Tahoma"/>
                <a:cs typeface="Tahoma"/>
              </a:rPr>
              <a:t>4	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CELLS:	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THE	</a:t>
            </a:r>
            <a:r>
              <a:rPr sz="1800" spc="120" dirty="0">
                <a:solidFill>
                  <a:srgbClr val="FFFFFF"/>
                </a:solidFill>
                <a:latin typeface="Verdana"/>
                <a:cs typeface="Verdana"/>
              </a:rPr>
              <a:t>BASIC	</a:t>
            </a:r>
            <a:r>
              <a:rPr sz="1800" spc="105" dirty="0">
                <a:solidFill>
                  <a:srgbClr val="FFFFFF"/>
                </a:solidFill>
                <a:latin typeface="Verdana"/>
                <a:cs typeface="Verdana"/>
              </a:rPr>
              <a:t>THEOR</a:t>
            </a:r>
            <a:r>
              <a:rPr sz="18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Y	</a:t>
            </a:r>
            <a:r>
              <a:rPr sz="1800" spc="140" dirty="0">
                <a:solidFill>
                  <a:srgbClr val="FFFFFF"/>
                </a:solidFill>
                <a:latin typeface="Verdana"/>
                <a:cs typeface="Verdana"/>
              </a:rPr>
              <a:t>OF	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LIFE</a:t>
            </a:r>
            <a:r>
              <a:rPr sz="18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0124" y="3600450"/>
            <a:ext cx="6753225" cy="14160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500">
              <a:latin typeface="Times New Roman"/>
              <a:cs typeface="Times New Roman"/>
            </a:endParaRPr>
          </a:p>
          <a:p>
            <a:pPr marL="242570">
              <a:lnSpc>
                <a:spcPct val="100000"/>
              </a:lnSpc>
            </a:pPr>
            <a:r>
              <a:rPr sz="3200" spc="-5" dirty="0">
                <a:solidFill>
                  <a:srgbClr val="47534C"/>
                </a:solidFill>
                <a:latin typeface="Palatino Linotype"/>
                <a:cs typeface="Palatino Linotype"/>
              </a:rPr>
              <a:t>CELL</a:t>
            </a:r>
            <a:r>
              <a:rPr sz="3200" spc="-130" dirty="0">
                <a:solidFill>
                  <a:srgbClr val="47534C"/>
                </a:solidFill>
                <a:latin typeface="Palatino Linotype"/>
                <a:cs typeface="Palatino Linotype"/>
              </a:rPr>
              <a:t> </a:t>
            </a:r>
            <a:r>
              <a:rPr sz="3200" spc="-5" dirty="0">
                <a:solidFill>
                  <a:srgbClr val="47534C"/>
                </a:solidFill>
                <a:latin typeface="Palatino Linotype"/>
                <a:cs typeface="Palatino Linotype"/>
              </a:rPr>
              <a:t>STRUCTURE</a:t>
            </a:r>
            <a:r>
              <a:rPr sz="3200" spc="-15" dirty="0">
                <a:solidFill>
                  <a:srgbClr val="47534C"/>
                </a:solidFill>
                <a:latin typeface="Palatino Linotype"/>
                <a:cs typeface="Palatino Linotype"/>
              </a:rPr>
              <a:t> </a:t>
            </a:r>
            <a:r>
              <a:rPr sz="3200" dirty="0">
                <a:solidFill>
                  <a:srgbClr val="47534C"/>
                </a:solidFill>
                <a:latin typeface="Palatino Linotype"/>
                <a:cs typeface="Palatino Linotype"/>
              </a:rPr>
              <a:t>&amp;</a:t>
            </a:r>
            <a:r>
              <a:rPr sz="3200" spc="-10" dirty="0">
                <a:solidFill>
                  <a:srgbClr val="47534C"/>
                </a:solidFill>
                <a:latin typeface="Palatino Linotype"/>
                <a:cs typeface="Palatino Linotype"/>
              </a:rPr>
              <a:t> </a:t>
            </a:r>
            <a:r>
              <a:rPr sz="3200" spc="-5" dirty="0">
                <a:solidFill>
                  <a:srgbClr val="47534C"/>
                </a:solidFill>
                <a:latin typeface="Palatino Linotype"/>
                <a:cs typeface="Palatino Linotype"/>
              </a:rPr>
              <a:t>FUNCTION</a:t>
            </a:r>
            <a:endParaRPr sz="32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2395" rIns="0" bIns="0" rtlCol="0">
            <a:spAutoFit/>
          </a:bodyPr>
          <a:lstStyle/>
          <a:p>
            <a:pPr marL="31115" marR="285750">
              <a:lnSpc>
                <a:spcPts val="3900"/>
              </a:lnSpc>
              <a:spcBef>
                <a:spcPts val="885"/>
              </a:spcBef>
            </a:pPr>
            <a:r>
              <a:rPr spc="-5" dirty="0"/>
              <a:t>MOVEMENT OF </a:t>
            </a:r>
            <a:r>
              <a:rPr spc="-30" dirty="0"/>
              <a:t>MATERIALS </a:t>
            </a:r>
            <a:r>
              <a:rPr spc="-5" dirty="0"/>
              <a:t>THROUGH </a:t>
            </a:r>
            <a:r>
              <a:rPr spc="-8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CELL</a:t>
            </a:r>
            <a:r>
              <a:rPr spc="-125" dirty="0"/>
              <a:t> </a:t>
            </a:r>
            <a:r>
              <a:rPr spc="-5" dirty="0"/>
              <a:t>MEMBRANE: OSMOSIS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9614" y="2180908"/>
            <a:ext cx="8138159" cy="1854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00"/>
              </a:spcBef>
              <a:buClr>
                <a:srgbClr val="93A299"/>
              </a:buClr>
              <a:buFont typeface="Arial MT"/>
              <a:buChar char="•"/>
              <a:tabLst>
                <a:tab pos="241300" algn="l"/>
              </a:tabLst>
            </a:pPr>
            <a:r>
              <a:rPr sz="2500" spc="-4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-95" dirty="0">
                <a:solidFill>
                  <a:srgbClr val="564B3C"/>
                </a:solidFill>
                <a:latin typeface="Verdana"/>
                <a:cs typeface="Verdana"/>
              </a:rPr>
              <a:t>f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l</a:t>
            </a:r>
            <a:r>
              <a:rPr sz="2500" spc="-65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i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h</a:t>
            </a:r>
            <a:r>
              <a:rPr sz="2500" spc="-145" dirty="0">
                <a:solidFill>
                  <a:srgbClr val="564B3C"/>
                </a:solidFill>
                <a:latin typeface="Verdana"/>
                <a:cs typeface="Verdana"/>
              </a:rPr>
              <a:t>y</a:t>
            </a:r>
            <a:r>
              <a:rPr sz="2500" spc="140" dirty="0">
                <a:solidFill>
                  <a:srgbClr val="564B3C"/>
                </a:solidFill>
                <a:latin typeface="Verdana"/>
                <a:cs typeface="Verdana"/>
              </a:rPr>
              <a:t>p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310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endParaRPr sz="2500">
              <a:latin typeface="Verdana"/>
              <a:cs typeface="Verdana"/>
            </a:endParaRPr>
          </a:p>
          <a:p>
            <a:pPr marL="533400" lvl="1" indent="-228600">
              <a:lnSpc>
                <a:spcPct val="100000"/>
              </a:lnSpc>
              <a:spcBef>
                <a:spcPts val="600"/>
              </a:spcBef>
              <a:buClr>
                <a:srgbClr val="CF543F"/>
              </a:buClr>
              <a:buFont typeface="Arial MT"/>
              <a:buChar char="•"/>
              <a:tabLst>
                <a:tab pos="533400" algn="l"/>
              </a:tabLst>
            </a:pPr>
            <a:r>
              <a:rPr sz="2500" spc="15" dirty="0">
                <a:solidFill>
                  <a:srgbClr val="564B3C"/>
                </a:solidFill>
                <a:latin typeface="Verdana"/>
                <a:cs typeface="Verdana"/>
              </a:rPr>
              <a:t>concentration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564B3C"/>
                </a:solidFill>
                <a:latin typeface="Verdana"/>
                <a:cs typeface="Verdana"/>
              </a:rPr>
              <a:t>of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114" dirty="0">
                <a:solidFill>
                  <a:srgbClr val="564B3C"/>
                </a:solidFill>
                <a:latin typeface="Verdana"/>
                <a:cs typeface="Verdana"/>
              </a:rPr>
              <a:t>solutes</a:t>
            </a:r>
            <a:r>
              <a:rPr sz="2500" spc="-18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45" dirty="0">
                <a:solidFill>
                  <a:srgbClr val="564B3C"/>
                </a:solidFill>
                <a:latin typeface="Verdana"/>
                <a:cs typeface="Verdana"/>
              </a:rPr>
              <a:t>outside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260" dirty="0">
                <a:solidFill>
                  <a:srgbClr val="564B3C"/>
                </a:solidFill>
                <a:latin typeface="Verdana"/>
                <a:cs typeface="Verdana"/>
              </a:rPr>
              <a:t>is</a:t>
            </a:r>
            <a:r>
              <a:rPr sz="2500" spc="-18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535" dirty="0">
                <a:solidFill>
                  <a:srgbClr val="564B3C"/>
                </a:solidFill>
                <a:latin typeface="Verdana"/>
                <a:cs typeface="Verdana"/>
              </a:rPr>
              <a:t>&lt;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165" dirty="0">
                <a:solidFill>
                  <a:srgbClr val="564B3C"/>
                </a:solidFill>
                <a:latin typeface="Verdana"/>
                <a:cs typeface="Verdana"/>
              </a:rPr>
              <a:t>it</a:t>
            </a:r>
            <a:r>
              <a:rPr sz="2500" spc="-18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260" dirty="0">
                <a:solidFill>
                  <a:srgbClr val="564B3C"/>
                </a:solidFill>
                <a:latin typeface="Verdana"/>
                <a:cs typeface="Verdana"/>
              </a:rPr>
              <a:t>is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80" dirty="0">
                <a:solidFill>
                  <a:srgbClr val="564B3C"/>
                </a:solidFill>
                <a:latin typeface="Verdana"/>
                <a:cs typeface="Verdana"/>
              </a:rPr>
              <a:t>inside</a:t>
            </a:r>
            <a:r>
              <a:rPr sz="2500" spc="-18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15" dirty="0">
                <a:solidFill>
                  <a:srgbClr val="564B3C"/>
                </a:solidFill>
                <a:latin typeface="Verdana"/>
                <a:cs typeface="Verdana"/>
              </a:rPr>
              <a:t>cell</a:t>
            </a:r>
            <a:endParaRPr sz="2500">
              <a:latin typeface="Verdana"/>
              <a:cs typeface="Verdana"/>
            </a:endParaRPr>
          </a:p>
          <a:p>
            <a:pPr marL="533400" lvl="1" indent="-228600">
              <a:lnSpc>
                <a:spcPct val="100000"/>
              </a:lnSpc>
              <a:spcBef>
                <a:spcPts val="600"/>
              </a:spcBef>
              <a:buClr>
                <a:srgbClr val="CF543F"/>
              </a:buClr>
              <a:buFont typeface="Arial MT"/>
              <a:buChar char="•"/>
              <a:tabLst>
                <a:tab pos="533400" algn="l"/>
              </a:tabLst>
            </a:pPr>
            <a:r>
              <a:rPr sz="2500" spc="210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500" spc="2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ll </a:t>
            </a:r>
            <a:r>
              <a:rPr sz="2500" spc="30" dirty="0">
                <a:solidFill>
                  <a:srgbClr val="564B3C"/>
                </a:solidFill>
                <a:latin typeface="Verdana"/>
                <a:cs typeface="Verdana"/>
              </a:rPr>
              <a:t>w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ill </a:t>
            </a:r>
            <a:r>
              <a:rPr sz="2500" spc="120" dirty="0">
                <a:solidFill>
                  <a:srgbClr val="564B3C"/>
                </a:solidFill>
                <a:latin typeface="Verdana"/>
                <a:cs typeface="Verdana"/>
              </a:rPr>
              <a:t>g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30" dirty="0">
                <a:solidFill>
                  <a:srgbClr val="564B3C"/>
                </a:solidFill>
                <a:latin typeface="Verdana"/>
                <a:cs typeface="Verdana"/>
              </a:rPr>
              <a:t>w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31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endParaRPr sz="2500">
              <a:latin typeface="Verdana"/>
              <a:cs typeface="Verdana"/>
            </a:endParaRPr>
          </a:p>
          <a:p>
            <a:pPr marL="533400" lvl="1" indent="-228600">
              <a:lnSpc>
                <a:spcPct val="100000"/>
              </a:lnSpc>
              <a:spcBef>
                <a:spcPts val="600"/>
              </a:spcBef>
              <a:buClr>
                <a:srgbClr val="CF543F"/>
              </a:buClr>
              <a:buFont typeface="Arial MT"/>
              <a:buChar char="•"/>
              <a:tabLst>
                <a:tab pos="533400" algn="l"/>
              </a:tabLst>
            </a:pPr>
            <a:r>
              <a:rPr sz="2500" spc="210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500" spc="2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ll </a:t>
            </a:r>
            <a:r>
              <a:rPr sz="2500" spc="30" dirty="0">
                <a:solidFill>
                  <a:srgbClr val="564B3C"/>
                </a:solidFill>
                <a:latin typeface="Verdana"/>
                <a:cs typeface="Verdana"/>
              </a:rPr>
              <a:t>w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ill 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30" dirty="0">
                <a:solidFill>
                  <a:srgbClr val="564B3C"/>
                </a:solidFill>
                <a:latin typeface="Verdana"/>
                <a:cs typeface="Verdana"/>
              </a:rPr>
              <a:t>w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ll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03512" y="4811712"/>
            <a:ext cx="2447925" cy="13398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64175" y="4143375"/>
            <a:ext cx="2632073" cy="21304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10</a:t>
            </a:fld>
            <a:endParaRPr spc="-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2395" rIns="0" bIns="0" rtlCol="0">
            <a:spAutoFit/>
          </a:bodyPr>
          <a:lstStyle/>
          <a:p>
            <a:pPr marL="31115" marR="285750">
              <a:lnSpc>
                <a:spcPts val="3900"/>
              </a:lnSpc>
              <a:spcBef>
                <a:spcPts val="885"/>
              </a:spcBef>
            </a:pPr>
            <a:r>
              <a:rPr spc="-5" dirty="0"/>
              <a:t>MOVEMENT OF </a:t>
            </a:r>
            <a:r>
              <a:rPr spc="-30" dirty="0"/>
              <a:t>MATERIALS </a:t>
            </a:r>
            <a:r>
              <a:rPr spc="-5" dirty="0"/>
              <a:t>THROUGH </a:t>
            </a:r>
            <a:r>
              <a:rPr spc="-8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CELL</a:t>
            </a:r>
            <a:r>
              <a:rPr spc="-125" dirty="0"/>
              <a:t> </a:t>
            </a:r>
            <a:r>
              <a:rPr spc="-5" dirty="0"/>
              <a:t>MEMBRANE: OSMOSIS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7462" y="2162176"/>
            <a:ext cx="4230686" cy="42163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5012" y="2162176"/>
            <a:ext cx="4210049" cy="419576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11</a:t>
            </a:fld>
            <a:endParaRPr spc="-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2395" rIns="0" bIns="0" rtlCol="0">
            <a:spAutoFit/>
          </a:bodyPr>
          <a:lstStyle/>
          <a:p>
            <a:pPr marL="31115" marR="285750">
              <a:lnSpc>
                <a:spcPts val="3900"/>
              </a:lnSpc>
              <a:spcBef>
                <a:spcPts val="885"/>
              </a:spcBef>
            </a:pPr>
            <a:r>
              <a:rPr spc="-5" dirty="0"/>
              <a:t>MOVEMENT OF </a:t>
            </a:r>
            <a:r>
              <a:rPr spc="-30" dirty="0"/>
              <a:t>MATERIALS </a:t>
            </a:r>
            <a:r>
              <a:rPr spc="-5" dirty="0"/>
              <a:t>THROUGH </a:t>
            </a:r>
            <a:r>
              <a:rPr spc="-8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CELL</a:t>
            </a:r>
            <a:r>
              <a:rPr spc="-125" dirty="0"/>
              <a:t> </a:t>
            </a:r>
            <a:r>
              <a:rPr spc="-5" dirty="0"/>
              <a:t>MEMBRANE: OSMOSIS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9614" y="2009458"/>
            <a:ext cx="7481570" cy="2311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00"/>
              </a:spcBef>
              <a:buClr>
                <a:srgbClr val="93A299"/>
              </a:buClr>
              <a:buFont typeface="Arial MT"/>
              <a:buChar char="•"/>
              <a:tabLst>
                <a:tab pos="241300" algn="l"/>
              </a:tabLst>
            </a:pPr>
            <a:r>
              <a:rPr sz="2500" spc="-4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-95" dirty="0">
                <a:solidFill>
                  <a:srgbClr val="564B3C"/>
                </a:solidFill>
                <a:latin typeface="Verdana"/>
                <a:cs typeface="Verdana"/>
              </a:rPr>
              <a:t>f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l</a:t>
            </a:r>
            <a:r>
              <a:rPr sz="2500" spc="-65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i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i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310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endParaRPr sz="2500">
              <a:latin typeface="Verdana"/>
              <a:cs typeface="Verdana"/>
            </a:endParaRPr>
          </a:p>
          <a:p>
            <a:pPr marL="533400" lvl="1" indent="-228600">
              <a:lnSpc>
                <a:spcPct val="100000"/>
              </a:lnSpc>
              <a:spcBef>
                <a:spcPts val="600"/>
              </a:spcBef>
              <a:buClr>
                <a:srgbClr val="CF543F"/>
              </a:buClr>
              <a:buFont typeface="Arial MT"/>
              <a:buChar char="•"/>
              <a:tabLst>
                <a:tab pos="533400" algn="l"/>
              </a:tabLst>
            </a:pPr>
            <a:r>
              <a:rPr sz="2500" spc="15" dirty="0">
                <a:solidFill>
                  <a:srgbClr val="564B3C"/>
                </a:solidFill>
                <a:latin typeface="Verdana"/>
                <a:cs typeface="Verdana"/>
              </a:rPr>
              <a:t>concentration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564B3C"/>
                </a:solidFill>
                <a:latin typeface="Verdana"/>
                <a:cs typeface="Verdana"/>
              </a:rPr>
              <a:t>of</a:t>
            </a:r>
            <a:r>
              <a:rPr sz="2500" spc="-18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80" dirty="0">
                <a:solidFill>
                  <a:srgbClr val="564B3C"/>
                </a:solidFill>
                <a:latin typeface="Verdana"/>
                <a:cs typeface="Verdana"/>
              </a:rPr>
              <a:t>solute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45" dirty="0">
                <a:solidFill>
                  <a:srgbClr val="564B3C"/>
                </a:solidFill>
                <a:latin typeface="Verdana"/>
                <a:cs typeface="Verdana"/>
              </a:rPr>
              <a:t>outside</a:t>
            </a:r>
            <a:r>
              <a:rPr sz="2500" spc="-18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260" dirty="0">
                <a:solidFill>
                  <a:srgbClr val="564B3C"/>
                </a:solidFill>
                <a:latin typeface="Verdana"/>
                <a:cs typeface="Verdana"/>
              </a:rPr>
              <a:t>is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535" dirty="0">
                <a:solidFill>
                  <a:srgbClr val="564B3C"/>
                </a:solidFill>
                <a:latin typeface="Verdana"/>
                <a:cs typeface="Verdana"/>
              </a:rPr>
              <a:t>=</a:t>
            </a:r>
            <a:r>
              <a:rPr sz="2500" spc="-18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80" dirty="0">
                <a:solidFill>
                  <a:srgbClr val="564B3C"/>
                </a:solidFill>
                <a:latin typeface="Verdana"/>
                <a:cs typeface="Verdana"/>
              </a:rPr>
              <a:t>inside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15" dirty="0">
                <a:solidFill>
                  <a:srgbClr val="564B3C"/>
                </a:solidFill>
                <a:latin typeface="Verdana"/>
                <a:cs typeface="Verdana"/>
              </a:rPr>
              <a:t>cell</a:t>
            </a:r>
            <a:endParaRPr sz="2500">
              <a:latin typeface="Verdana"/>
              <a:cs typeface="Verdana"/>
            </a:endParaRPr>
          </a:p>
          <a:p>
            <a:pPr marL="533400" lvl="1" indent="-228600">
              <a:lnSpc>
                <a:spcPct val="100000"/>
              </a:lnSpc>
              <a:spcBef>
                <a:spcPts val="600"/>
              </a:spcBef>
              <a:buClr>
                <a:srgbClr val="CF543F"/>
              </a:buClr>
              <a:buFont typeface="Arial MT"/>
              <a:buChar char="•"/>
              <a:tabLst>
                <a:tab pos="533400" algn="l"/>
              </a:tabLst>
            </a:pPr>
            <a:r>
              <a:rPr sz="2500" spc="30" dirty="0">
                <a:solidFill>
                  <a:srgbClr val="564B3C"/>
                </a:solidFill>
                <a:latin typeface="Verdana"/>
                <a:cs typeface="Verdana"/>
              </a:rPr>
              <a:t>no</a:t>
            </a:r>
            <a:r>
              <a:rPr sz="2500" spc="-20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564B3C"/>
                </a:solidFill>
                <a:latin typeface="Verdana"/>
                <a:cs typeface="Verdana"/>
              </a:rPr>
              <a:t>net</a:t>
            </a:r>
            <a:r>
              <a:rPr sz="2500" spc="-19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15" dirty="0">
                <a:solidFill>
                  <a:srgbClr val="564B3C"/>
                </a:solidFill>
                <a:latin typeface="Verdana"/>
                <a:cs typeface="Verdana"/>
              </a:rPr>
              <a:t>movement</a:t>
            </a:r>
            <a:r>
              <a:rPr sz="2500" spc="-19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564B3C"/>
                </a:solidFill>
                <a:latin typeface="Verdana"/>
                <a:cs typeface="Verdana"/>
              </a:rPr>
              <a:t>of</a:t>
            </a:r>
            <a:r>
              <a:rPr sz="2500" spc="-20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564B3C"/>
                </a:solidFill>
                <a:latin typeface="Verdana"/>
                <a:cs typeface="Verdana"/>
              </a:rPr>
              <a:t>water</a:t>
            </a:r>
            <a:endParaRPr sz="2500">
              <a:latin typeface="Verdana"/>
              <a:cs typeface="Verdana"/>
            </a:endParaRPr>
          </a:p>
          <a:p>
            <a:pPr marL="533400" lvl="1" indent="-228600">
              <a:lnSpc>
                <a:spcPct val="100000"/>
              </a:lnSpc>
              <a:spcBef>
                <a:spcPts val="600"/>
              </a:spcBef>
              <a:buClr>
                <a:srgbClr val="CF543F"/>
              </a:buClr>
              <a:buFont typeface="Arial MT"/>
              <a:buChar char="•"/>
              <a:tabLst>
                <a:tab pos="533400" algn="l"/>
              </a:tabLst>
            </a:pP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140" dirty="0">
                <a:solidFill>
                  <a:srgbClr val="564B3C"/>
                </a:solidFill>
                <a:latin typeface="Verdana"/>
                <a:cs typeface="Verdana"/>
              </a:rPr>
              <a:t>q</a:t>
            </a:r>
            <a:r>
              <a:rPr sz="2500" spc="-65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ili</a:t>
            </a:r>
            <a:r>
              <a:rPr sz="2500" spc="140" dirty="0">
                <a:solidFill>
                  <a:srgbClr val="564B3C"/>
                </a:solidFill>
                <a:latin typeface="Verdana"/>
                <a:cs typeface="Verdana"/>
              </a:rPr>
              <a:t>b</a:t>
            </a:r>
            <a:r>
              <a:rPr sz="2500" spc="-31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-65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500" spc="-90" dirty="0">
                <a:solidFill>
                  <a:srgbClr val="564B3C"/>
                </a:solidFill>
                <a:latin typeface="Verdana"/>
                <a:cs typeface="Verdana"/>
              </a:rPr>
              <a:t>m</a:t>
            </a:r>
            <a:endParaRPr sz="2500">
              <a:latin typeface="Verdana"/>
              <a:cs typeface="Verdana"/>
            </a:endParaRPr>
          </a:p>
          <a:p>
            <a:pPr marL="533400" lvl="1" indent="-228600">
              <a:lnSpc>
                <a:spcPct val="100000"/>
              </a:lnSpc>
              <a:spcBef>
                <a:spcPts val="600"/>
              </a:spcBef>
              <a:buClr>
                <a:srgbClr val="CF543F"/>
              </a:buClr>
              <a:buFont typeface="Arial MT"/>
              <a:buChar char="•"/>
              <a:tabLst>
                <a:tab pos="533400" algn="l"/>
              </a:tabLst>
            </a:pP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155" dirty="0">
                <a:solidFill>
                  <a:srgbClr val="564B3C"/>
                </a:solidFill>
                <a:latin typeface="Verdana"/>
                <a:cs typeface="Verdana"/>
              </a:rPr>
              <a:t>d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l 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-95" dirty="0">
                <a:solidFill>
                  <a:srgbClr val="564B3C"/>
                </a:solidFill>
                <a:latin typeface="Verdana"/>
                <a:cs typeface="Verdana"/>
              </a:rPr>
              <a:t>v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-32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30" dirty="0">
                <a:solidFill>
                  <a:srgbClr val="564B3C"/>
                </a:solidFill>
                <a:latin typeface="Verdana"/>
                <a:cs typeface="Verdana"/>
              </a:rPr>
              <a:t>m</a:t>
            </a:r>
            <a:r>
              <a:rPr sz="2500" spc="10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564B3C"/>
                </a:solidFill>
                <a:latin typeface="Verdana"/>
                <a:cs typeface="Verdana"/>
              </a:rPr>
              <a:t>f</a:t>
            </a:r>
            <a:r>
              <a:rPr sz="2500" spc="10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31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55" dirty="0">
                <a:solidFill>
                  <a:srgbClr val="564B3C"/>
                </a:solidFill>
                <a:latin typeface="Verdana"/>
                <a:cs typeface="Verdana"/>
              </a:rPr>
              <a:t>ma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l </a:t>
            </a:r>
            <a:r>
              <a:rPr sz="2500" spc="210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500" spc="2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ll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3500" y="4776788"/>
            <a:ext cx="7335836" cy="200966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12</a:t>
            </a:fld>
            <a:endParaRPr spc="-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2395" rIns="0" bIns="0" rtlCol="0">
            <a:spAutoFit/>
          </a:bodyPr>
          <a:lstStyle/>
          <a:p>
            <a:pPr marL="31115" marR="285750">
              <a:lnSpc>
                <a:spcPts val="3900"/>
              </a:lnSpc>
              <a:spcBef>
                <a:spcPts val="885"/>
              </a:spcBef>
            </a:pPr>
            <a:r>
              <a:rPr spc="-5" dirty="0"/>
              <a:t>MOVEMENT OF </a:t>
            </a:r>
            <a:r>
              <a:rPr spc="-30" dirty="0"/>
              <a:t>MATERIALS </a:t>
            </a:r>
            <a:r>
              <a:rPr spc="-5" dirty="0"/>
              <a:t>THROUGH </a:t>
            </a:r>
            <a:r>
              <a:rPr spc="-8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CELL</a:t>
            </a:r>
            <a:r>
              <a:rPr spc="-125" dirty="0"/>
              <a:t> </a:t>
            </a:r>
            <a:r>
              <a:rPr spc="-5" dirty="0"/>
              <a:t>MEMBRANE: OSMOSIS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35262" y="2162176"/>
            <a:ext cx="4706936" cy="470693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13</a:t>
            </a:fld>
            <a:endParaRPr spc="-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2395" rIns="0" bIns="0" rtlCol="0">
            <a:spAutoFit/>
          </a:bodyPr>
          <a:lstStyle/>
          <a:p>
            <a:pPr marL="31115" marR="285750">
              <a:lnSpc>
                <a:spcPts val="3900"/>
              </a:lnSpc>
              <a:spcBef>
                <a:spcPts val="885"/>
              </a:spcBef>
            </a:pPr>
            <a:r>
              <a:rPr spc="-5" dirty="0"/>
              <a:t>MOVEMENT OF </a:t>
            </a:r>
            <a:r>
              <a:rPr spc="-30" dirty="0"/>
              <a:t>MATERIALS </a:t>
            </a:r>
            <a:r>
              <a:rPr spc="-5" dirty="0"/>
              <a:t>THROUGH </a:t>
            </a:r>
            <a:r>
              <a:rPr spc="-8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CELL</a:t>
            </a:r>
            <a:r>
              <a:rPr spc="-125" dirty="0"/>
              <a:t> </a:t>
            </a:r>
            <a:r>
              <a:rPr spc="-5" dirty="0"/>
              <a:t>MEMBRANE: OSMOSIS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6600" y="2105026"/>
            <a:ext cx="8594723" cy="450532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14</a:t>
            </a:fld>
            <a:endParaRPr spc="-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2395" rIns="0" bIns="0" rtlCol="0">
            <a:spAutoFit/>
          </a:bodyPr>
          <a:lstStyle/>
          <a:p>
            <a:pPr marL="31115" marR="285750">
              <a:lnSpc>
                <a:spcPts val="3900"/>
              </a:lnSpc>
              <a:spcBef>
                <a:spcPts val="885"/>
              </a:spcBef>
            </a:pPr>
            <a:r>
              <a:rPr spc="-5" dirty="0"/>
              <a:t>MOVEMENT OF </a:t>
            </a:r>
            <a:r>
              <a:rPr spc="-30" dirty="0"/>
              <a:t>MATERIALS </a:t>
            </a:r>
            <a:r>
              <a:rPr spc="-5" dirty="0"/>
              <a:t>THROUGH </a:t>
            </a:r>
            <a:r>
              <a:rPr spc="-8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CELL</a:t>
            </a:r>
            <a:r>
              <a:rPr spc="-125" dirty="0"/>
              <a:t> </a:t>
            </a:r>
            <a:r>
              <a:rPr spc="-5" dirty="0"/>
              <a:t>MEMBRANE: DIFFUSION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9614" y="2372995"/>
            <a:ext cx="6101080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72390" indent="-228600">
              <a:lnSpc>
                <a:spcPct val="100000"/>
              </a:lnSpc>
              <a:spcBef>
                <a:spcPts val="100"/>
              </a:spcBef>
              <a:buClr>
                <a:srgbClr val="93A299"/>
              </a:buClr>
              <a:buFont typeface="Arial MT"/>
              <a:buChar char="•"/>
              <a:tabLst>
                <a:tab pos="241300" algn="l"/>
              </a:tabLst>
            </a:pPr>
            <a:r>
              <a:rPr sz="2500" b="1" u="heavy" spc="-75" dirty="0">
                <a:solidFill>
                  <a:srgbClr val="564B3C"/>
                </a:solidFill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plasmolysis</a:t>
            </a:r>
            <a:r>
              <a:rPr sz="2500" b="1" spc="-75" dirty="0">
                <a:solidFill>
                  <a:srgbClr val="564B3C"/>
                </a:solidFill>
                <a:latin typeface="Tahoma"/>
                <a:cs typeface="Tahoma"/>
              </a:rPr>
              <a:t> </a:t>
            </a:r>
            <a:r>
              <a:rPr sz="2500" spc="-340" dirty="0">
                <a:solidFill>
                  <a:srgbClr val="564B3C"/>
                </a:solidFill>
                <a:latin typeface="Verdana"/>
                <a:cs typeface="Verdana"/>
              </a:rPr>
              <a:t>– </a:t>
            </a:r>
            <a:r>
              <a:rPr sz="2500" spc="-45" dirty="0">
                <a:solidFill>
                  <a:srgbClr val="564B3C"/>
                </a:solidFill>
                <a:latin typeface="Verdana"/>
                <a:cs typeface="Verdana"/>
              </a:rPr>
              <a:t>process </a:t>
            </a:r>
            <a:r>
              <a:rPr sz="2500" spc="-125" dirty="0">
                <a:solidFill>
                  <a:srgbClr val="564B3C"/>
                </a:solidFill>
                <a:latin typeface="Verdana"/>
                <a:cs typeface="Verdana"/>
              </a:rPr>
              <a:t>in </a:t>
            </a:r>
            <a:r>
              <a:rPr sz="2500" spc="-10" dirty="0">
                <a:solidFill>
                  <a:srgbClr val="564B3C"/>
                </a:solidFill>
                <a:latin typeface="Verdana"/>
                <a:cs typeface="Verdana"/>
              </a:rPr>
              <a:t>plant </a:t>
            </a:r>
            <a:r>
              <a:rPr sz="2500" spc="-55" dirty="0">
                <a:solidFill>
                  <a:srgbClr val="564B3C"/>
                </a:solidFill>
                <a:latin typeface="Verdana"/>
                <a:cs typeface="Verdana"/>
              </a:rPr>
              <a:t>cells </a:t>
            </a:r>
            <a:r>
              <a:rPr sz="2500" spc="-5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30" dirty="0">
                <a:solidFill>
                  <a:srgbClr val="564B3C"/>
                </a:solidFill>
                <a:latin typeface="Verdana"/>
                <a:cs typeface="Verdana"/>
              </a:rPr>
              <a:t>w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h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32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85" dirty="0">
                <a:solidFill>
                  <a:srgbClr val="564B3C"/>
                </a:solidFill>
                <a:latin typeface="Verdana"/>
                <a:cs typeface="Verdana"/>
              </a:rPr>
              <a:t>cy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140" dirty="0">
                <a:solidFill>
                  <a:srgbClr val="564B3C"/>
                </a:solidFill>
                <a:latin typeface="Verdana"/>
                <a:cs typeface="Verdana"/>
              </a:rPr>
              <a:t>p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l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-90" dirty="0">
                <a:solidFill>
                  <a:srgbClr val="564B3C"/>
                </a:solidFill>
                <a:latin typeface="Verdana"/>
                <a:cs typeface="Verdana"/>
              </a:rPr>
              <a:t>m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140" dirty="0">
                <a:solidFill>
                  <a:srgbClr val="564B3C"/>
                </a:solidFill>
                <a:latin typeface="Verdana"/>
                <a:cs typeface="Verdana"/>
              </a:rPr>
              <a:t>p</a:t>
            </a:r>
            <a:r>
              <a:rPr sz="2500" spc="-65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ll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500" spc="30" dirty="0">
                <a:solidFill>
                  <a:srgbClr val="564B3C"/>
                </a:solidFill>
                <a:latin typeface="Verdana"/>
                <a:cs typeface="Verdana"/>
              </a:rPr>
              <a:t>w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y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185" dirty="0">
                <a:solidFill>
                  <a:srgbClr val="564B3C"/>
                </a:solidFill>
                <a:latin typeface="Verdana"/>
                <a:cs typeface="Verdana"/>
              </a:rPr>
              <a:t>f</a:t>
            </a:r>
            <a:r>
              <a:rPr sz="2500" spc="-240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90" dirty="0">
                <a:solidFill>
                  <a:srgbClr val="564B3C"/>
                </a:solidFill>
                <a:latin typeface="Verdana"/>
                <a:cs typeface="Verdana"/>
              </a:rPr>
              <a:t>m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210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500" spc="2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215" dirty="0">
                <a:solidFill>
                  <a:srgbClr val="564B3C"/>
                </a:solidFill>
                <a:latin typeface="Verdana"/>
                <a:cs typeface="Verdana"/>
              </a:rPr>
              <a:t>ll  </a:t>
            </a:r>
            <a:r>
              <a:rPr sz="2500" spc="30" dirty="0">
                <a:solidFill>
                  <a:srgbClr val="564B3C"/>
                </a:solidFill>
                <a:latin typeface="Verdana"/>
                <a:cs typeface="Verdana"/>
              </a:rPr>
              <a:t>w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ll </a:t>
            </a:r>
            <a:r>
              <a:rPr sz="2500" spc="155" dirty="0">
                <a:solidFill>
                  <a:srgbClr val="564B3C"/>
                </a:solidFill>
                <a:latin typeface="Verdana"/>
                <a:cs typeface="Verdana"/>
              </a:rPr>
              <a:t>d</a:t>
            </a:r>
            <a:r>
              <a:rPr sz="2500" spc="-65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l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ss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95" dirty="0">
                <a:solidFill>
                  <a:srgbClr val="564B3C"/>
                </a:solidFill>
                <a:latin typeface="Verdana"/>
                <a:cs typeface="Verdana"/>
              </a:rPr>
              <a:t>f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30" dirty="0">
                <a:solidFill>
                  <a:srgbClr val="564B3C"/>
                </a:solidFill>
                <a:latin typeface="Verdana"/>
                <a:cs typeface="Verdana"/>
              </a:rPr>
              <a:t>w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31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h</a:t>
            </a:r>
            <a:r>
              <a:rPr sz="2500" spc="-32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65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500" spc="120" dirty="0">
                <a:solidFill>
                  <a:srgbClr val="564B3C"/>
                </a:solidFill>
                <a:latin typeface="Verdana"/>
                <a:cs typeface="Verdana"/>
              </a:rPr>
              <a:t>g</a:t>
            </a:r>
            <a:r>
              <a:rPr sz="2500" spc="-45" dirty="0">
                <a:solidFill>
                  <a:srgbClr val="564B3C"/>
                </a:solidFill>
                <a:latin typeface="Verdana"/>
                <a:cs typeface="Verdana"/>
              </a:rPr>
              <a:t>h  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20" dirty="0">
                <a:solidFill>
                  <a:srgbClr val="564B3C"/>
                </a:solidFill>
                <a:latin typeface="Verdana"/>
                <a:cs typeface="Verdana"/>
              </a:rPr>
              <a:t>m</a:t>
            </a:r>
            <a:r>
              <a:rPr sz="2500" spc="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-220" dirty="0">
                <a:solidFill>
                  <a:srgbClr val="564B3C"/>
                </a:solidFill>
                <a:latin typeface="Verdana"/>
                <a:cs typeface="Verdana"/>
              </a:rPr>
              <a:t>.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200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175" dirty="0">
                <a:solidFill>
                  <a:srgbClr val="564B3C"/>
                </a:solidFill>
                <a:latin typeface="Verdana"/>
                <a:cs typeface="Verdana"/>
              </a:rPr>
              <a:t>cc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500" spc="-31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i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h</a:t>
            </a:r>
            <a:r>
              <a:rPr sz="2500" spc="-145" dirty="0">
                <a:solidFill>
                  <a:srgbClr val="564B3C"/>
                </a:solidFill>
                <a:latin typeface="Verdana"/>
                <a:cs typeface="Verdana"/>
              </a:rPr>
              <a:t>y</a:t>
            </a:r>
            <a:r>
              <a:rPr sz="2500" spc="140" dirty="0">
                <a:solidFill>
                  <a:srgbClr val="564B3C"/>
                </a:solidFill>
                <a:latin typeface="Verdana"/>
                <a:cs typeface="Verdana"/>
              </a:rPr>
              <a:t>p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31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245" dirty="0">
                <a:solidFill>
                  <a:srgbClr val="564B3C"/>
                </a:solidFill>
                <a:latin typeface="Verdana"/>
                <a:cs typeface="Verdana"/>
              </a:rPr>
              <a:t>c  </a:t>
            </a:r>
            <a:r>
              <a:rPr sz="2500" spc="-110" dirty="0">
                <a:solidFill>
                  <a:srgbClr val="564B3C"/>
                </a:solidFill>
                <a:latin typeface="Verdana"/>
                <a:cs typeface="Verdana"/>
              </a:rPr>
              <a:t>solution.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3A299"/>
              </a:buClr>
              <a:buFont typeface="Arial MT"/>
              <a:buChar char="•"/>
            </a:pPr>
            <a:endParaRPr sz="3450">
              <a:latin typeface="Verdana"/>
              <a:cs typeface="Verdana"/>
            </a:endParaRPr>
          </a:p>
          <a:p>
            <a:pPr marL="241300" marR="5080" indent="-228600">
              <a:lnSpc>
                <a:spcPct val="100000"/>
              </a:lnSpc>
              <a:buClr>
                <a:srgbClr val="93A299"/>
              </a:buClr>
              <a:buFont typeface="Arial MT"/>
              <a:buChar char="•"/>
              <a:tabLst>
                <a:tab pos="241300" algn="l"/>
              </a:tabLst>
            </a:pPr>
            <a:r>
              <a:rPr sz="2500" b="1" u="heavy" spc="-75" dirty="0">
                <a:solidFill>
                  <a:srgbClr val="564B3C"/>
                </a:solidFill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cytolysis</a:t>
            </a:r>
            <a:r>
              <a:rPr sz="2500" b="1" spc="-40" dirty="0">
                <a:solidFill>
                  <a:srgbClr val="564B3C"/>
                </a:solidFill>
                <a:latin typeface="Tahoma"/>
                <a:cs typeface="Tahoma"/>
              </a:rPr>
              <a:t> </a:t>
            </a:r>
            <a:r>
              <a:rPr sz="2500" spc="-340" dirty="0">
                <a:solidFill>
                  <a:srgbClr val="564B3C"/>
                </a:solidFill>
                <a:latin typeface="Verdana"/>
                <a:cs typeface="Verdana"/>
              </a:rPr>
              <a:t>–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260" dirty="0">
                <a:solidFill>
                  <a:srgbClr val="564B3C"/>
                </a:solidFill>
                <a:latin typeface="Verdana"/>
                <a:cs typeface="Verdana"/>
              </a:rPr>
              <a:t>ca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175" dirty="0">
                <a:solidFill>
                  <a:srgbClr val="564B3C"/>
                </a:solidFill>
                <a:latin typeface="Verdana"/>
                <a:cs typeface="Verdana"/>
              </a:rPr>
              <a:t>cc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500" spc="-31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i</a:t>
            </a:r>
            <a:r>
              <a:rPr sz="2500" spc="-95" dirty="0">
                <a:solidFill>
                  <a:srgbClr val="564B3C"/>
                </a:solidFill>
                <a:latin typeface="Verdana"/>
                <a:cs typeface="Verdana"/>
              </a:rPr>
              <a:t>f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210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500" spc="2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ll i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i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145" dirty="0">
                <a:solidFill>
                  <a:srgbClr val="564B3C"/>
                </a:solidFill>
                <a:latin typeface="Verdana"/>
                <a:cs typeface="Verdana"/>
              </a:rPr>
              <a:t>a  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h</a:t>
            </a:r>
            <a:r>
              <a:rPr sz="2500" spc="-145" dirty="0">
                <a:solidFill>
                  <a:srgbClr val="564B3C"/>
                </a:solidFill>
                <a:latin typeface="Verdana"/>
                <a:cs typeface="Verdana"/>
              </a:rPr>
              <a:t>y</a:t>
            </a:r>
            <a:r>
              <a:rPr sz="2500" spc="140" dirty="0">
                <a:solidFill>
                  <a:srgbClr val="564B3C"/>
                </a:solidFill>
                <a:latin typeface="Verdana"/>
                <a:cs typeface="Verdana"/>
              </a:rPr>
              <a:t>p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310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l</a:t>
            </a:r>
            <a:r>
              <a:rPr sz="2500" spc="-65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32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-65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l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120" dirty="0">
                <a:solidFill>
                  <a:srgbClr val="564B3C"/>
                </a:solidFill>
                <a:latin typeface="Verdana"/>
                <a:cs typeface="Verdana"/>
              </a:rPr>
              <a:t>g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i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l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30" dirty="0">
                <a:solidFill>
                  <a:srgbClr val="564B3C"/>
                </a:solidFill>
                <a:latin typeface="Verdana"/>
                <a:cs typeface="Verdana"/>
              </a:rPr>
              <a:t>w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280" dirty="0">
                <a:solidFill>
                  <a:srgbClr val="564B3C"/>
                </a:solidFill>
                <a:latin typeface="Verdana"/>
                <a:cs typeface="Verdana"/>
              </a:rPr>
              <a:t>r  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254" dirty="0">
                <a:solidFill>
                  <a:srgbClr val="564B3C"/>
                </a:solidFill>
                <a:latin typeface="Verdana"/>
                <a:cs typeface="Verdana"/>
              </a:rPr>
              <a:t>x</a:t>
            </a:r>
            <a:r>
              <a:rPr sz="2500" spc="-175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26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l 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20" dirty="0">
                <a:solidFill>
                  <a:srgbClr val="564B3C"/>
                </a:solidFill>
                <a:latin typeface="Verdana"/>
                <a:cs typeface="Verdana"/>
              </a:rPr>
              <a:t>m</a:t>
            </a:r>
            <a:r>
              <a:rPr sz="2500" spc="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310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140" dirty="0">
                <a:solidFill>
                  <a:srgbClr val="564B3C"/>
                </a:solidFill>
                <a:latin typeface="Verdana"/>
                <a:cs typeface="Verdana"/>
              </a:rPr>
              <a:t>p</a:t>
            </a:r>
            <a:r>
              <a:rPr sz="2500" spc="-32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ss</a:t>
            </a:r>
            <a:r>
              <a:rPr sz="2500" spc="-65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500" spc="-32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75" dirty="0">
                <a:solidFill>
                  <a:srgbClr val="564B3C"/>
                </a:solidFill>
                <a:latin typeface="Verdana"/>
                <a:cs typeface="Verdana"/>
              </a:rPr>
              <a:t>&amp;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fl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15" dirty="0">
                <a:solidFill>
                  <a:srgbClr val="564B3C"/>
                </a:solidFill>
                <a:latin typeface="Verdana"/>
                <a:cs typeface="Verdana"/>
              </a:rPr>
              <a:t>w  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95" dirty="0">
                <a:solidFill>
                  <a:srgbClr val="564B3C"/>
                </a:solidFill>
                <a:latin typeface="Verdana"/>
                <a:cs typeface="Verdana"/>
              </a:rPr>
              <a:t>f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30" dirty="0">
                <a:solidFill>
                  <a:srgbClr val="564B3C"/>
                </a:solidFill>
                <a:latin typeface="Verdana"/>
                <a:cs typeface="Verdana"/>
              </a:rPr>
              <a:t>w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31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i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210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500" spc="2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ll</a:t>
            </a:r>
            <a:r>
              <a:rPr sz="2500" spc="-220" dirty="0">
                <a:solidFill>
                  <a:srgbClr val="564B3C"/>
                </a:solidFill>
                <a:latin typeface="Verdana"/>
                <a:cs typeface="Verdana"/>
              </a:rPr>
              <a:t>.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10398" y="2339975"/>
            <a:ext cx="2286000" cy="42036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15</a:t>
            </a:fld>
            <a:endParaRPr spc="-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5255" rIns="0" bIns="0" rtlCol="0">
            <a:spAutoFit/>
          </a:bodyPr>
          <a:lstStyle/>
          <a:p>
            <a:pPr marL="31115" marR="139700">
              <a:lnSpc>
                <a:spcPct val="100000"/>
              </a:lnSpc>
              <a:spcBef>
                <a:spcPts val="1065"/>
              </a:spcBef>
            </a:pPr>
            <a:r>
              <a:rPr sz="3000" spc="-5" dirty="0"/>
              <a:t>MOVEMENT OF </a:t>
            </a:r>
            <a:r>
              <a:rPr sz="3000" spc="-30" dirty="0"/>
              <a:t>MATERIALS</a:t>
            </a:r>
            <a:r>
              <a:rPr sz="3000" spc="-5" dirty="0"/>
              <a:t> THROUGH</a:t>
            </a:r>
            <a:r>
              <a:rPr sz="3000" spc="-10" dirty="0"/>
              <a:t> </a:t>
            </a:r>
            <a:r>
              <a:rPr sz="3000" spc="-5" dirty="0"/>
              <a:t>THE </a:t>
            </a:r>
            <a:r>
              <a:rPr sz="3000" spc="-735" dirty="0"/>
              <a:t> </a:t>
            </a:r>
            <a:r>
              <a:rPr sz="3000" spc="-5" dirty="0"/>
              <a:t>CELL</a:t>
            </a:r>
            <a:r>
              <a:rPr sz="3000" spc="-120" dirty="0"/>
              <a:t> </a:t>
            </a:r>
            <a:r>
              <a:rPr sz="3000" spc="-5" dirty="0"/>
              <a:t>MEMBRANE: </a:t>
            </a:r>
            <a:r>
              <a:rPr sz="3000" spc="-65" dirty="0"/>
              <a:t>FACILITATED</a:t>
            </a:r>
            <a:r>
              <a:rPr sz="3000" spc="-10" dirty="0"/>
              <a:t> </a:t>
            </a:r>
            <a:r>
              <a:rPr sz="3000" spc="-5" dirty="0"/>
              <a:t>DIFFUSION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729614" y="2199958"/>
            <a:ext cx="80130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93A299"/>
              </a:buClr>
              <a:buFont typeface="Arial MT"/>
              <a:buChar char="•"/>
              <a:tabLst>
                <a:tab pos="241300" algn="l"/>
              </a:tabLst>
            </a:pPr>
            <a:r>
              <a:rPr sz="2500" b="1" u="heavy" spc="-50" dirty="0">
                <a:solidFill>
                  <a:srgbClr val="564B3C"/>
                </a:solidFill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facilitated </a:t>
            </a:r>
            <a:r>
              <a:rPr sz="2500" b="1" u="heavy" spc="-125" dirty="0">
                <a:solidFill>
                  <a:srgbClr val="564B3C"/>
                </a:solidFill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diffusion</a:t>
            </a:r>
            <a:r>
              <a:rPr sz="2500" b="1" spc="-125" dirty="0">
                <a:solidFill>
                  <a:srgbClr val="564B3C"/>
                </a:solidFill>
                <a:latin typeface="Tahoma"/>
                <a:cs typeface="Tahoma"/>
              </a:rPr>
              <a:t> </a:t>
            </a:r>
            <a:r>
              <a:rPr sz="2500" spc="-340" dirty="0">
                <a:solidFill>
                  <a:srgbClr val="564B3C"/>
                </a:solidFill>
                <a:latin typeface="Verdana"/>
                <a:cs typeface="Verdana"/>
              </a:rPr>
              <a:t>–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b="1" spc="-125" dirty="0">
                <a:solidFill>
                  <a:srgbClr val="A23A28"/>
                </a:solidFill>
                <a:latin typeface="Tahoma"/>
                <a:cs typeface="Tahoma"/>
              </a:rPr>
              <a:t>diffusion </a:t>
            </a:r>
            <a:r>
              <a:rPr sz="2500" b="1" spc="-105" dirty="0">
                <a:solidFill>
                  <a:srgbClr val="A23A28"/>
                </a:solidFill>
                <a:latin typeface="Tahoma"/>
                <a:cs typeface="Tahoma"/>
              </a:rPr>
              <a:t>of </a:t>
            </a:r>
            <a:r>
              <a:rPr sz="2500" b="1" spc="-80" dirty="0">
                <a:solidFill>
                  <a:srgbClr val="A23A28"/>
                </a:solidFill>
                <a:latin typeface="Tahoma"/>
                <a:cs typeface="Tahoma"/>
              </a:rPr>
              <a:t>materials 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across </a:t>
            </a:r>
            <a:r>
              <a:rPr sz="2500" b="1" spc="150" dirty="0">
                <a:solidFill>
                  <a:srgbClr val="A23A28"/>
                </a:solidFill>
                <a:latin typeface="Tahoma"/>
                <a:cs typeface="Tahoma"/>
              </a:rPr>
              <a:t>a </a:t>
            </a:r>
            <a:r>
              <a:rPr sz="2500" b="1" spc="-720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15" dirty="0">
                <a:solidFill>
                  <a:srgbClr val="A23A28"/>
                </a:solidFill>
                <a:latin typeface="Tahoma"/>
                <a:cs typeface="Tahoma"/>
              </a:rPr>
              <a:t>cell</a:t>
            </a:r>
            <a:r>
              <a:rPr sz="2500" b="1" spc="-40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dirty="0">
                <a:solidFill>
                  <a:srgbClr val="A23A28"/>
                </a:solidFill>
                <a:latin typeface="Tahoma"/>
                <a:cs typeface="Tahoma"/>
              </a:rPr>
              <a:t>membrane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90" dirty="0">
                <a:solidFill>
                  <a:srgbClr val="A23A28"/>
                </a:solidFill>
                <a:latin typeface="Tahoma"/>
                <a:cs typeface="Tahoma"/>
              </a:rPr>
              <a:t>assisted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35" dirty="0">
                <a:solidFill>
                  <a:srgbClr val="A23A28"/>
                </a:solidFill>
                <a:latin typeface="Tahoma"/>
                <a:cs typeface="Tahoma"/>
              </a:rPr>
              <a:t>by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70" dirty="0">
                <a:solidFill>
                  <a:srgbClr val="A23A28"/>
                </a:solidFill>
                <a:latin typeface="Tahoma"/>
                <a:cs typeface="Tahoma"/>
              </a:rPr>
              <a:t>carrier</a:t>
            </a:r>
            <a:r>
              <a:rPr sz="2500" b="1" spc="-40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0" dirty="0">
                <a:solidFill>
                  <a:srgbClr val="A23A28"/>
                </a:solidFill>
                <a:latin typeface="Tahoma"/>
                <a:cs typeface="Tahoma"/>
              </a:rPr>
              <a:t>molecules</a:t>
            </a:r>
            <a:endParaRPr sz="25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2587" y="3098800"/>
            <a:ext cx="6837361" cy="37782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16</a:t>
            </a:fld>
            <a:endParaRPr spc="-1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5255" rIns="0" bIns="0" rtlCol="0">
            <a:spAutoFit/>
          </a:bodyPr>
          <a:lstStyle/>
          <a:p>
            <a:pPr marL="31115" marR="139700">
              <a:lnSpc>
                <a:spcPct val="100000"/>
              </a:lnSpc>
              <a:spcBef>
                <a:spcPts val="1065"/>
              </a:spcBef>
            </a:pPr>
            <a:r>
              <a:rPr sz="3000" spc="-5" dirty="0"/>
              <a:t>MOVEMENT OF </a:t>
            </a:r>
            <a:r>
              <a:rPr sz="3000" spc="-30" dirty="0"/>
              <a:t>MATERIALS</a:t>
            </a:r>
            <a:r>
              <a:rPr sz="3000" spc="-5" dirty="0"/>
              <a:t> THROUGH</a:t>
            </a:r>
            <a:r>
              <a:rPr sz="3000" spc="-10" dirty="0"/>
              <a:t> </a:t>
            </a:r>
            <a:r>
              <a:rPr sz="3000" spc="-5" dirty="0"/>
              <a:t>THE </a:t>
            </a:r>
            <a:r>
              <a:rPr sz="3000" spc="-735" dirty="0"/>
              <a:t> </a:t>
            </a:r>
            <a:r>
              <a:rPr sz="3000" spc="-5" dirty="0"/>
              <a:t>CELL</a:t>
            </a:r>
            <a:r>
              <a:rPr sz="3000" spc="-120" dirty="0"/>
              <a:t> </a:t>
            </a:r>
            <a:r>
              <a:rPr sz="3000" spc="-5" dirty="0"/>
              <a:t>MEMBRANE: </a:t>
            </a:r>
            <a:r>
              <a:rPr sz="3000" spc="-65" dirty="0"/>
              <a:t>FACILITATED</a:t>
            </a:r>
            <a:r>
              <a:rPr sz="3000" spc="-10" dirty="0"/>
              <a:t> </a:t>
            </a:r>
            <a:r>
              <a:rPr sz="3000" spc="-5" dirty="0"/>
              <a:t>DIFFUSION</a:t>
            </a:r>
            <a:endParaRPr sz="300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6600" y="2170113"/>
            <a:ext cx="8574086" cy="44830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17</a:t>
            </a:fld>
            <a:endParaRPr spc="-1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5255" rIns="0" bIns="0" rtlCol="0">
            <a:spAutoFit/>
          </a:bodyPr>
          <a:lstStyle/>
          <a:p>
            <a:pPr marL="31115" marR="139700">
              <a:lnSpc>
                <a:spcPct val="100000"/>
              </a:lnSpc>
              <a:spcBef>
                <a:spcPts val="1065"/>
              </a:spcBef>
            </a:pPr>
            <a:r>
              <a:rPr sz="3000" spc="-5" dirty="0"/>
              <a:t>MOVEMENT OF </a:t>
            </a:r>
            <a:r>
              <a:rPr sz="3000" spc="-30" dirty="0"/>
              <a:t>MATERIALS</a:t>
            </a:r>
            <a:r>
              <a:rPr sz="3000" spc="-5" dirty="0"/>
              <a:t> THROUGH</a:t>
            </a:r>
            <a:r>
              <a:rPr sz="3000" spc="-10" dirty="0"/>
              <a:t> </a:t>
            </a:r>
            <a:r>
              <a:rPr sz="3000" spc="-5" dirty="0"/>
              <a:t>THE </a:t>
            </a:r>
            <a:r>
              <a:rPr sz="3000" spc="-735" dirty="0"/>
              <a:t> </a:t>
            </a:r>
            <a:r>
              <a:rPr sz="3000" spc="-5" dirty="0"/>
              <a:t>CELL</a:t>
            </a:r>
            <a:r>
              <a:rPr sz="3000" spc="-120" dirty="0"/>
              <a:t> </a:t>
            </a:r>
            <a:r>
              <a:rPr sz="3000" spc="-5" dirty="0"/>
              <a:t>MEMBRANE:</a:t>
            </a:r>
            <a:r>
              <a:rPr sz="3000" spc="-114" dirty="0"/>
              <a:t> </a:t>
            </a:r>
            <a:r>
              <a:rPr sz="3000" spc="-5" dirty="0"/>
              <a:t>ACTIVE</a:t>
            </a:r>
            <a:r>
              <a:rPr sz="3000" spc="-10" dirty="0"/>
              <a:t> </a:t>
            </a:r>
            <a:r>
              <a:rPr sz="3000" spc="-15" dirty="0"/>
              <a:t>TRANSPORT</a:t>
            </a:r>
            <a:endParaRPr sz="300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7350" y="2154238"/>
            <a:ext cx="6842123" cy="46926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18</a:t>
            </a:fld>
            <a:endParaRPr spc="-1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5255" rIns="0" bIns="0" rtlCol="0">
            <a:spAutoFit/>
          </a:bodyPr>
          <a:lstStyle/>
          <a:p>
            <a:pPr marL="31115" marR="139700">
              <a:lnSpc>
                <a:spcPct val="100000"/>
              </a:lnSpc>
              <a:spcBef>
                <a:spcPts val="1065"/>
              </a:spcBef>
            </a:pPr>
            <a:r>
              <a:rPr sz="3000" spc="-5" dirty="0"/>
              <a:t>MOVEMENT OF </a:t>
            </a:r>
            <a:r>
              <a:rPr sz="3000" spc="-30" dirty="0"/>
              <a:t>MATERIALS</a:t>
            </a:r>
            <a:r>
              <a:rPr sz="3000" spc="-5" dirty="0"/>
              <a:t> THROUGH</a:t>
            </a:r>
            <a:r>
              <a:rPr sz="3000" spc="-10" dirty="0"/>
              <a:t> </a:t>
            </a:r>
            <a:r>
              <a:rPr sz="3000" spc="-5" dirty="0"/>
              <a:t>THE </a:t>
            </a:r>
            <a:r>
              <a:rPr sz="3000" spc="-735" dirty="0"/>
              <a:t> </a:t>
            </a:r>
            <a:r>
              <a:rPr sz="3000" spc="-5" dirty="0"/>
              <a:t>CELL</a:t>
            </a:r>
            <a:r>
              <a:rPr sz="3000" spc="-120" dirty="0"/>
              <a:t> </a:t>
            </a:r>
            <a:r>
              <a:rPr sz="3000" spc="-5" dirty="0"/>
              <a:t>MEMBRANE:</a:t>
            </a:r>
            <a:r>
              <a:rPr sz="3000" spc="-114" dirty="0"/>
              <a:t> </a:t>
            </a:r>
            <a:r>
              <a:rPr sz="3000" spc="-5" dirty="0"/>
              <a:t>ACTIVE</a:t>
            </a:r>
            <a:r>
              <a:rPr sz="3000" spc="-10" dirty="0"/>
              <a:t> </a:t>
            </a:r>
            <a:r>
              <a:rPr sz="3000" spc="-15" dirty="0"/>
              <a:t>TRANSPORT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729614" y="2238058"/>
            <a:ext cx="8295640" cy="46217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313690" indent="-228600">
              <a:lnSpc>
                <a:spcPct val="100000"/>
              </a:lnSpc>
              <a:spcBef>
                <a:spcPts val="100"/>
              </a:spcBef>
              <a:buClr>
                <a:srgbClr val="93A299"/>
              </a:buClr>
              <a:buFont typeface="Arial MT"/>
              <a:buChar char="•"/>
              <a:tabLst>
                <a:tab pos="241300" algn="l"/>
              </a:tabLst>
            </a:pPr>
            <a:r>
              <a:rPr sz="2500" b="1" u="heavy" spc="5" dirty="0">
                <a:solidFill>
                  <a:srgbClr val="564B3C"/>
                </a:solidFill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active</a:t>
            </a:r>
            <a:r>
              <a:rPr sz="2500" b="1" u="heavy" spc="-35" dirty="0">
                <a:solidFill>
                  <a:srgbClr val="564B3C"/>
                </a:solidFill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 </a:t>
            </a:r>
            <a:r>
              <a:rPr sz="2500" b="1" u="heavy" spc="-130" dirty="0">
                <a:solidFill>
                  <a:srgbClr val="564B3C"/>
                </a:solidFill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transport</a:t>
            </a:r>
            <a:r>
              <a:rPr sz="2500" b="1" spc="-40" dirty="0">
                <a:solidFill>
                  <a:srgbClr val="564B3C"/>
                </a:solidFill>
                <a:latin typeface="Tahoma"/>
                <a:cs typeface="Tahoma"/>
              </a:rPr>
              <a:t> </a:t>
            </a:r>
            <a:r>
              <a:rPr sz="2500" spc="-310" dirty="0">
                <a:solidFill>
                  <a:srgbClr val="564B3C"/>
                </a:solidFill>
                <a:latin typeface="Verdana"/>
                <a:cs typeface="Verdana"/>
              </a:rPr>
              <a:t>-</a:t>
            </a:r>
            <a:r>
              <a:rPr sz="2500" spc="-17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b="1" spc="-6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energy-requiring</a:t>
            </a:r>
            <a:r>
              <a:rPr sz="2500" b="1" spc="-3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500" b="1" spc="-2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process</a:t>
            </a:r>
            <a:r>
              <a:rPr sz="2500" b="1" spc="-3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500" b="1" spc="-1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that </a:t>
            </a:r>
            <a:r>
              <a:rPr sz="2500" b="1" spc="-13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500" b="1" spc="-2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moves</a:t>
            </a:r>
            <a:r>
              <a:rPr sz="2500" b="1" spc="-4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500" b="1" spc="-6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material</a:t>
            </a:r>
            <a:r>
              <a:rPr sz="2500" b="1" spc="-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across</a:t>
            </a:r>
            <a:r>
              <a:rPr sz="2500" b="1" spc="-4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500" b="1" spc="15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a</a:t>
            </a:r>
            <a:r>
              <a:rPr sz="2500" b="1" spc="-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500" b="1" spc="1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cell</a:t>
            </a:r>
            <a:r>
              <a:rPr sz="2500" b="1" spc="-4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500" b="1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membrane</a:t>
            </a:r>
            <a:r>
              <a:rPr sz="2500" b="1" spc="-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500" b="1" spc="-5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against</a:t>
            </a:r>
            <a:r>
              <a:rPr sz="2500" b="1" spc="-4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500" b="1" spc="15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a </a:t>
            </a:r>
            <a:r>
              <a:rPr sz="2500" b="1" spc="-71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500" b="1" spc="-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concentration</a:t>
            </a:r>
            <a:r>
              <a:rPr sz="2500" b="1" spc="-4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difference</a:t>
            </a:r>
            <a:endParaRPr sz="2500" dirty="0">
              <a:highlight>
                <a:srgbClr val="FFFF00"/>
              </a:highlight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93A299"/>
              </a:buClr>
              <a:buFont typeface="Arial MT"/>
              <a:buChar char="•"/>
            </a:pPr>
            <a:endParaRPr sz="3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3A299"/>
              </a:buClr>
              <a:buFont typeface="Arial MT"/>
              <a:buChar char="•"/>
            </a:pPr>
            <a:endParaRPr sz="345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93A299"/>
              </a:buClr>
              <a:buFont typeface="Arial MT"/>
              <a:buChar char="•"/>
              <a:tabLst>
                <a:tab pos="241300" algn="l"/>
              </a:tabLst>
            </a:pPr>
            <a:r>
              <a:rPr sz="2500" spc="-204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2</a:t>
            </a:r>
            <a:r>
              <a:rPr sz="2500" spc="-19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500" spc="-13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types:</a:t>
            </a:r>
            <a:endParaRPr sz="25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533400" marR="1544320" lvl="1" indent="-228600">
              <a:lnSpc>
                <a:spcPct val="100000"/>
              </a:lnSpc>
              <a:spcBef>
                <a:spcPts val="600"/>
              </a:spcBef>
              <a:buClr>
                <a:srgbClr val="CF543F"/>
              </a:buClr>
              <a:buFont typeface="Arial MT"/>
              <a:buChar char="•"/>
              <a:tabLst>
                <a:tab pos="533400" algn="l"/>
              </a:tabLst>
            </a:pPr>
            <a:r>
              <a:rPr sz="2500" spc="-19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i</a:t>
            </a:r>
            <a:r>
              <a:rPr sz="2500" spc="-6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n</a:t>
            </a:r>
            <a:r>
              <a:rPr sz="2500" spc="15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d</a:t>
            </a:r>
            <a:r>
              <a:rPr sz="2500" spc="-19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i</a:t>
            </a:r>
            <a:r>
              <a:rPr sz="2500" spc="-9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v</a:t>
            </a:r>
            <a:r>
              <a:rPr sz="2500" spc="-19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i</a:t>
            </a:r>
            <a:r>
              <a:rPr sz="2500" spc="15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d</a:t>
            </a:r>
            <a:r>
              <a:rPr sz="2500" spc="-6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u</a:t>
            </a:r>
            <a:r>
              <a:rPr sz="2500" spc="204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a</a:t>
            </a:r>
            <a:r>
              <a:rPr sz="2500" spc="-19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l </a:t>
            </a:r>
            <a:r>
              <a:rPr sz="2500" spc="2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m</a:t>
            </a:r>
            <a:r>
              <a:rPr sz="2500" spc="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o</a:t>
            </a:r>
            <a:r>
              <a:rPr sz="2500" spc="-19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l</a:t>
            </a:r>
            <a:r>
              <a:rPr sz="2500" spc="13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e</a:t>
            </a:r>
            <a:r>
              <a:rPr sz="2500" spc="11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c</a:t>
            </a:r>
            <a:r>
              <a:rPr sz="2500" spc="13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u</a:t>
            </a:r>
            <a:r>
              <a:rPr sz="2500" spc="-19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l</a:t>
            </a:r>
            <a:r>
              <a:rPr sz="2500" spc="13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e</a:t>
            </a:r>
            <a:r>
              <a:rPr sz="2500" spc="-33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s</a:t>
            </a:r>
            <a:r>
              <a:rPr sz="2500" spc="-19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500" spc="204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a</a:t>
            </a:r>
            <a:r>
              <a:rPr sz="2500" spc="-32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r</a:t>
            </a:r>
            <a:r>
              <a:rPr sz="2500" spc="13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e</a:t>
            </a:r>
            <a:r>
              <a:rPr sz="2500" spc="-19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500" spc="26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ca</a:t>
            </a:r>
            <a:r>
              <a:rPr sz="2500" spc="-31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rr</a:t>
            </a:r>
            <a:r>
              <a:rPr sz="2500" spc="-19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i</a:t>
            </a:r>
            <a:r>
              <a:rPr sz="2500" spc="13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e</a:t>
            </a:r>
            <a:r>
              <a:rPr sz="2500" spc="15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d</a:t>
            </a:r>
            <a:r>
              <a:rPr sz="2500" spc="-19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500" spc="-14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t</a:t>
            </a:r>
            <a:r>
              <a:rPr sz="2500" spc="-6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h</a:t>
            </a:r>
            <a:r>
              <a:rPr sz="2500" spc="-32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r</a:t>
            </a:r>
            <a:r>
              <a:rPr sz="2500" spc="114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o</a:t>
            </a:r>
            <a:r>
              <a:rPr sz="2500" spc="-6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u</a:t>
            </a:r>
            <a:r>
              <a:rPr sz="2500" spc="12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g</a:t>
            </a:r>
            <a:r>
              <a:rPr sz="2500" spc="-4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h  </a:t>
            </a:r>
            <a:r>
              <a:rPr sz="2500" spc="-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membrane-associated</a:t>
            </a:r>
            <a:r>
              <a:rPr sz="2500" spc="-19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500" spc="-4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pumps</a:t>
            </a:r>
            <a:endParaRPr sz="25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533400" marR="5080" lvl="1" indent="-228600">
              <a:lnSpc>
                <a:spcPct val="100000"/>
              </a:lnSpc>
              <a:spcBef>
                <a:spcPts val="600"/>
              </a:spcBef>
              <a:buClr>
                <a:srgbClr val="CF543F"/>
              </a:buClr>
              <a:buFont typeface="Arial MT"/>
              <a:buChar char="•"/>
              <a:tabLst>
                <a:tab pos="533400" algn="l"/>
              </a:tabLst>
            </a:pPr>
            <a:r>
              <a:rPr sz="2500" spc="-1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large</a:t>
            </a:r>
            <a:r>
              <a:rPr sz="2500" spc="-19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500" spc="-5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amounts</a:t>
            </a:r>
            <a:r>
              <a:rPr sz="2500" spc="-18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of</a:t>
            </a:r>
            <a:r>
              <a:rPr sz="2500" spc="-18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500" spc="-5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material</a:t>
            </a:r>
            <a:r>
              <a:rPr sz="2500" spc="-18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are</a:t>
            </a:r>
            <a:r>
              <a:rPr sz="2500" spc="-18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500" spc="-5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transported</a:t>
            </a:r>
            <a:r>
              <a:rPr sz="2500" spc="-18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through </a:t>
            </a:r>
            <a:r>
              <a:rPr sz="2500" spc="-86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500" spc="2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m</a:t>
            </a:r>
            <a:r>
              <a:rPr sz="2500" spc="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o</a:t>
            </a:r>
            <a:r>
              <a:rPr sz="2500" spc="-9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v</a:t>
            </a:r>
            <a:r>
              <a:rPr sz="2500" spc="13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e</a:t>
            </a:r>
            <a:r>
              <a:rPr sz="2500" spc="3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m</a:t>
            </a:r>
            <a:r>
              <a:rPr sz="2500" spc="1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e</a:t>
            </a:r>
            <a:r>
              <a:rPr sz="2500" spc="-6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n</a:t>
            </a:r>
            <a:r>
              <a:rPr sz="2500" spc="-14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t</a:t>
            </a:r>
            <a:r>
              <a:rPr sz="2500" spc="-33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s</a:t>
            </a:r>
            <a:r>
              <a:rPr sz="2500" spc="-19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500" spc="114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o</a:t>
            </a:r>
            <a:r>
              <a:rPr sz="2500" spc="-9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f</a:t>
            </a:r>
            <a:r>
              <a:rPr sz="2500" spc="-19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500" spc="-14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t</a:t>
            </a:r>
            <a:r>
              <a:rPr sz="2500" spc="-6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h</a:t>
            </a:r>
            <a:r>
              <a:rPr sz="2500" spc="13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e</a:t>
            </a:r>
            <a:r>
              <a:rPr sz="2500" spc="-19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500" spc="21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c</a:t>
            </a:r>
            <a:r>
              <a:rPr sz="2500" spc="23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e</a:t>
            </a:r>
            <a:r>
              <a:rPr sz="2500" spc="-19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ll </a:t>
            </a:r>
            <a:r>
              <a:rPr sz="2500" spc="3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m</a:t>
            </a:r>
            <a:r>
              <a:rPr sz="2500" spc="1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e</a:t>
            </a:r>
            <a:r>
              <a:rPr sz="2500" spc="3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mb</a:t>
            </a:r>
            <a:r>
              <a:rPr sz="2500" spc="-31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r</a:t>
            </a:r>
            <a:r>
              <a:rPr sz="2500" spc="204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a</a:t>
            </a:r>
            <a:r>
              <a:rPr sz="2500" spc="-6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n</a:t>
            </a:r>
            <a:r>
              <a:rPr sz="2500" spc="13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e</a:t>
            </a:r>
            <a:r>
              <a:rPr lang="en-US" sz="2500" spc="135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 – Vesicular transport</a:t>
            </a:r>
            <a:endParaRPr sz="2500" dirty="0">
              <a:highlight>
                <a:srgbClr val="FFFF00"/>
              </a:highlight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8362" y="3144838"/>
            <a:ext cx="2822573" cy="161131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19</a:t>
            </a:fld>
            <a:endParaRPr spc="-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2395" rIns="0" bIns="0" rtlCol="0">
            <a:spAutoFit/>
          </a:bodyPr>
          <a:lstStyle/>
          <a:p>
            <a:pPr marL="31115" marR="285750">
              <a:lnSpc>
                <a:spcPts val="3900"/>
              </a:lnSpc>
              <a:spcBef>
                <a:spcPts val="885"/>
              </a:spcBef>
            </a:pPr>
            <a:r>
              <a:rPr spc="-5" dirty="0"/>
              <a:t>MOVEMENT OF </a:t>
            </a:r>
            <a:r>
              <a:rPr spc="-30" dirty="0"/>
              <a:t>MATERIALS </a:t>
            </a:r>
            <a:r>
              <a:rPr spc="-5" dirty="0"/>
              <a:t>THROUGH </a:t>
            </a:r>
            <a:r>
              <a:rPr spc="-8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CELL</a:t>
            </a:r>
            <a:r>
              <a:rPr spc="-125" dirty="0"/>
              <a:t> </a:t>
            </a:r>
            <a:r>
              <a:rPr spc="-5" dirty="0"/>
              <a:t>MEMBRANE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2</a:t>
            </a:fld>
            <a:endParaRPr spc="-100" dirty="0"/>
          </a:p>
        </p:txBody>
      </p:sp>
      <p:sp>
        <p:nvSpPr>
          <p:cNvPr id="5" name="object 5"/>
          <p:cNvSpPr txBox="1"/>
          <p:nvPr/>
        </p:nvSpPr>
        <p:spPr>
          <a:xfrm>
            <a:off x="962977" y="2088768"/>
            <a:ext cx="7860665" cy="268605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5"/>
              </a:spcBef>
              <a:buClr>
                <a:srgbClr val="93A299"/>
              </a:buClr>
              <a:buFont typeface="Arial MT"/>
              <a:buChar char="•"/>
              <a:tabLst>
                <a:tab pos="241300" algn="l"/>
              </a:tabLst>
            </a:pPr>
            <a:r>
              <a:rPr sz="2700" spc="-80" dirty="0">
                <a:solidFill>
                  <a:srgbClr val="564B3C"/>
                </a:solidFill>
                <a:latin typeface="Verdana"/>
                <a:cs typeface="Verdana"/>
              </a:rPr>
              <a:t>D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700" spc="-36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700" spc="120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700" spc="140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700" spc="-360" dirty="0">
                <a:solidFill>
                  <a:srgbClr val="564B3C"/>
                </a:solidFill>
                <a:latin typeface="Verdana"/>
                <a:cs typeface="Verdana"/>
              </a:rPr>
              <a:t>ss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-15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700" spc="-65" dirty="0">
                <a:solidFill>
                  <a:srgbClr val="564B3C"/>
                </a:solidFill>
                <a:latin typeface="Verdana"/>
                <a:cs typeface="Verdana"/>
              </a:rPr>
              <a:t>h</a:t>
            </a:r>
            <a:r>
              <a:rPr sz="2700" spc="14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150" dirty="0">
                <a:solidFill>
                  <a:srgbClr val="564B3C"/>
                </a:solidFill>
                <a:latin typeface="Verdana"/>
                <a:cs typeface="Verdana"/>
              </a:rPr>
              <a:t>p</a:t>
            </a:r>
            <a:r>
              <a:rPr sz="2700" spc="-360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700" spc="12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700" spc="225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700" spc="250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700" spc="-360" dirty="0">
                <a:solidFill>
                  <a:srgbClr val="564B3C"/>
                </a:solidFill>
                <a:latin typeface="Verdana"/>
                <a:cs typeface="Verdana"/>
              </a:rPr>
              <a:t>ss</a:t>
            </a:r>
            <a:r>
              <a:rPr sz="2700" spc="14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700" spc="-36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12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700" spc="-105" dirty="0">
                <a:solidFill>
                  <a:srgbClr val="564B3C"/>
                </a:solidFill>
                <a:latin typeface="Verdana"/>
                <a:cs typeface="Verdana"/>
              </a:rPr>
              <a:t>f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165" dirty="0">
                <a:solidFill>
                  <a:srgbClr val="564B3C"/>
                </a:solidFill>
                <a:latin typeface="Verdana"/>
                <a:cs typeface="Verdana"/>
              </a:rPr>
              <a:t>d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700" spc="-100" dirty="0">
                <a:solidFill>
                  <a:srgbClr val="564B3C"/>
                </a:solidFill>
                <a:latin typeface="Verdana"/>
                <a:cs typeface="Verdana"/>
              </a:rPr>
              <a:t>f</a:t>
            </a:r>
            <a:r>
              <a:rPr sz="2700" spc="-65" dirty="0">
                <a:solidFill>
                  <a:srgbClr val="564B3C"/>
                </a:solidFill>
                <a:latin typeface="Verdana"/>
                <a:cs typeface="Verdana"/>
              </a:rPr>
              <a:t>f</a:t>
            </a:r>
            <a:r>
              <a:rPr sz="2700" spc="-114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700" spc="-36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700" spc="12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700" spc="-65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220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700" spc="-65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700" spc="165" dirty="0">
                <a:solidFill>
                  <a:srgbClr val="564B3C"/>
                </a:solidFill>
                <a:latin typeface="Verdana"/>
                <a:cs typeface="Verdana"/>
              </a:rPr>
              <a:t>d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12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700" spc="-36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700" spc="20" dirty="0">
                <a:solidFill>
                  <a:srgbClr val="564B3C"/>
                </a:solidFill>
                <a:latin typeface="Verdana"/>
                <a:cs typeface="Verdana"/>
              </a:rPr>
              <a:t>m</a:t>
            </a:r>
            <a:r>
              <a:rPr sz="2700" spc="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700" spc="-36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700" spc="-36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700" spc="-235" dirty="0">
                <a:solidFill>
                  <a:srgbClr val="564B3C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  <a:p>
            <a:pPr marL="241300" marR="1069340" indent="-228600">
              <a:lnSpc>
                <a:spcPct val="109600"/>
              </a:lnSpc>
              <a:spcBef>
                <a:spcPts val="600"/>
              </a:spcBef>
              <a:buClr>
                <a:srgbClr val="93A299"/>
              </a:buClr>
              <a:buFont typeface="Arial MT"/>
              <a:buChar char="•"/>
              <a:tabLst>
                <a:tab pos="241300" algn="l"/>
              </a:tabLst>
            </a:pPr>
            <a:r>
              <a:rPr sz="2700" spc="-150" dirty="0">
                <a:solidFill>
                  <a:srgbClr val="564B3C"/>
                </a:solidFill>
                <a:latin typeface="Verdana"/>
                <a:cs typeface="Verdana"/>
              </a:rPr>
              <a:t>Distinguish</a:t>
            </a:r>
            <a:r>
              <a:rPr sz="2700" spc="-20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55" dirty="0">
                <a:solidFill>
                  <a:srgbClr val="564B3C"/>
                </a:solidFill>
                <a:latin typeface="Verdana"/>
                <a:cs typeface="Verdana"/>
              </a:rPr>
              <a:t>between</a:t>
            </a:r>
            <a:r>
              <a:rPr sz="2700" spc="-19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-75" dirty="0">
                <a:solidFill>
                  <a:srgbClr val="564B3C"/>
                </a:solidFill>
                <a:latin typeface="Verdana"/>
                <a:cs typeface="Verdana"/>
              </a:rPr>
              <a:t>passive</a:t>
            </a:r>
            <a:r>
              <a:rPr sz="2700" spc="-19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105" dirty="0">
                <a:solidFill>
                  <a:srgbClr val="564B3C"/>
                </a:solidFill>
                <a:latin typeface="Verdana"/>
                <a:cs typeface="Verdana"/>
              </a:rPr>
              <a:t>and</a:t>
            </a:r>
            <a:r>
              <a:rPr sz="2700" spc="-19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40" dirty="0">
                <a:solidFill>
                  <a:srgbClr val="564B3C"/>
                </a:solidFill>
                <a:latin typeface="Verdana"/>
                <a:cs typeface="Verdana"/>
              </a:rPr>
              <a:t>active </a:t>
            </a:r>
            <a:r>
              <a:rPr sz="2700" spc="-93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-114" dirty="0">
                <a:solidFill>
                  <a:srgbClr val="564B3C"/>
                </a:solidFill>
                <a:latin typeface="Verdana"/>
                <a:cs typeface="Verdana"/>
              </a:rPr>
              <a:t>transport.</a:t>
            </a:r>
            <a:endParaRPr sz="2700">
              <a:latin typeface="Verdana"/>
              <a:cs typeface="Verdana"/>
            </a:endParaRPr>
          </a:p>
          <a:p>
            <a:pPr marL="241300" marR="129539" indent="-228600">
              <a:lnSpc>
                <a:spcPct val="112700"/>
              </a:lnSpc>
              <a:spcBef>
                <a:spcPts val="1795"/>
              </a:spcBef>
              <a:buClr>
                <a:srgbClr val="93A299"/>
              </a:buClr>
              <a:buFont typeface="Arial MT"/>
              <a:buChar char="•"/>
              <a:tabLst>
                <a:tab pos="241300" algn="l"/>
              </a:tabLst>
            </a:pPr>
            <a:r>
              <a:rPr sz="2700" b="1" spc="60" dirty="0">
                <a:solidFill>
                  <a:srgbClr val="564B3C"/>
                </a:solidFill>
                <a:latin typeface="Tahoma"/>
                <a:cs typeface="Tahoma"/>
              </a:rPr>
              <a:t>Vocabu</a:t>
            </a:r>
            <a:r>
              <a:rPr sz="2700" b="1" spc="25" dirty="0">
                <a:solidFill>
                  <a:srgbClr val="564B3C"/>
                </a:solidFill>
                <a:latin typeface="Tahoma"/>
                <a:cs typeface="Tahoma"/>
              </a:rPr>
              <a:t>l</a:t>
            </a:r>
            <a:r>
              <a:rPr sz="2700" b="1" spc="-45" dirty="0">
                <a:solidFill>
                  <a:srgbClr val="564B3C"/>
                </a:solidFill>
                <a:latin typeface="Tahoma"/>
                <a:cs typeface="Tahoma"/>
              </a:rPr>
              <a:t>ary</a:t>
            </a:r>
            <a:r>
              <a:rPr sz="2700" spc="-480" dirty="0">
                <a:solidFill>
                  <a:srgbClr val="564B3C"/>
                </a:solidFill>
                <a:latin typeface="Verdana"/>
                <a:cs typeface="Verdana"/>
              </a:rPr>
              <a:t>: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165" dirty="0">
                <a:solidFill>
                  <a:srgbClr val="564B3C"/>
                </a:solidFill>
                <a:latin typeface="Verdana"/>
                <a:cs typeface="Verdana"/>
              </a:rPr>
              <a:t>d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700" spc="-100" dirty="0">
                <a:solidFill>
                  <a:srgbClr val="564B3C"/>
                </a:solidFill>
                <a:latin typeface="Verdana"/>
                <a:cs typeface="Verdana"/>
              </a:rPr>
              <a:t>f</a:t>
            </a:r>
            <a:r>
              <a:rPr sz="2700" spc="-65" dirty="0">
                <a:solidFill>
                  <a:srgbClr val="564B3C"/>
                </a:solidFill>
                <a:latin typeface="Verdana"/>
                <a:cs typeface="Verdana"/>
              </a:rPr>
              <a:t>f</a:t>
            </a:r>
            <a:r>
              <a:rPr sz="2700" spc="-114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700" spc="-36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700" spc="12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700" spc="-65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700" spc="-235" dirty="0">
                <a:solidFill>
                  <a:srgbClr val="564B3C"/>
                </a:solidFill>
                <a:latin typeface="Verdana"/>
                <a:cs typeface="Verdana"/>
              </a:rPr>
              <a:t>,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-36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700" spc="14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l</a:t>
            </a:r>
            <a:r>
              <a:rPr sz="2700" spc="14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700" spc="105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700" spc="75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700" spc="-105" dirty="0">
                <a:solidFill>
                  <a:srgbClr val="564B3C"/>
                </a:solidFill>
                <a:latin typeface="Verdana"/>
                <a:cs typeface="Verdana"/>
              </a:rPr>
              <a:t>v</a:t>
            </a:r>
            <a:r>
              <a:rPr sz="2700" spc="14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l</a:t>
            </a:r>
            <a:r>
              <a:rPr sz="2700" spc="-155" dirty="0">
                <a:solidFill>
                  <a:srgbClr val="564B3C"/>
                </a:solidFill>
                <a:latin typeface="Verdana"/>
                <a:cs typeface="Verdana"/>
              </a:rPr>
              <a:t>y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150" dirty="0">
                <a:solidFill>
                  <a:srgbClr val="564B3C"/>
                </a:solidFill>
                <a:latin typeface="Verdana"/>
                <a:cs typeface="Verdana"/>
              </a:rPr>
              <a:t>p</a:t>
            </a:r>
            <a:r>
              <a:rPr sz="2700" spc="14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700" spc="-270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700" spc="30" dirty="0">
                <a:solidFill>
                  <a:srgbClr val="564B3C"/>
                </a:solidFill>
                <a:latin typeface="Verdana"/>
                <a:cs typeface="Verdana"/>
              </a:rPr>
              <a:t>m</a:t>
            </a:r>
            <a:r>
              <a:rPr sz="2700" spc="1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700" spc="220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700" spc="150" dirty="0">
                <a:solidFill>
                  <a:srgbClr val="564B3C"/>
                </a:solidFill>
                <a:latin typeface="Verdana"/>
                <a:cs typeface="Verdana"/>
              </a:rPr>
              <a:t>b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l</a:t>
            </a:r>
            <a:r>
              <a:rPr sz="2700" spc="14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700" spc="-229" dirty="0">
                <a:solidFill>
                  <a:srgbClr val="564B3C"/>
                </a:solidFill>
                <a:latin typeface="Verdana"/>
                <a:cs typeface="Verdana"/>
              </a:rPr>
              <a:t>,  </a:t>
            </a:r>
            <a:r>
              <a:rPr sz="2700" spc="12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700" spc="-36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700" spc="20" dirty="0">
                <a:solidFill>
                  <a:srgbClr val="564B3C"/>
                </a:solidFill>
                <a:latin typeface="Verdana"/>
                <a:cs typeface="Verdana"/>
              </a:rPr>
              <a:t>m</a:t>
            </a:r>
            <a:r>
              <a:rPr sz="2700" spc="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700" spc="-36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700" spc="-36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700" spc="-235" dirty="0">
                <a:solidFill>
                  <a:srgbClr val="564B3C"/>
                </a:solidFill>
                <a:latin typeface="Verdana"/>
                <a:cs typeface="Verdana"/>
              </a:rPr>
              <a:t>,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60" dirty="0">
                <a:solidFill>
                  <a:srgbClr val="564B3C"/>
                </a:solidFill>
                <a:latin typeface="Verdana"/>
                <a:cs typeface="Verdana"/>
              </a:rPr>
              <a:t>fa</a:t>
            </a:r>
            <a:r>
              <a:rPr sz="2700" spc="65" dirty="0">
                <a:solidFill>
                  <a:srgbClr val="564B3C"/>
                </a:solidFill>
                <a:latin typeface="Verdana"/>
                <a:cs typeface="Verdana"/>
              </a:rPr>
              <a:t>ci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li</a:t>
            </a:r>
            <a:r>
              <a:rPr sz="2700" spc="-15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700" spc="220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700" spc="-15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700" spc="14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700" spc="165" dirty="0">
                <a:solidFill>
                  <a:srgbClr val="564B3C"/>
                </a:solidFill>
                <a:latin typeface="Verdana"/>
                <a:cs typeface="Verdana"/>
              </a:rPr>
              <a:t>d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165" dirty="0">
                <a:solidFill>
                  <a:srgbClr val="564B3C"/>
                </a:solidFill>
                <a:latin typeface="Verdana"/>
                <a:cs typeface="Verdana"/>
              </a:rPr>
              <a:t>d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700" spc="-100" dirty="0">
                <a:solidFill>
                  <a:srgbClr val="564B3C"/>
                </a:solidFill>
                <a:latin typeface="Verdana"/>
                <a:cs typeface="Verdana"/>
              </a:rPr>
              <a:t>f</a:t>
            </a:r>
            <a:r>
              <a:rPr sz="2700" spc="-65" dirty="0">
                <a:solidFill>
                  <a:srgbClr val="564B3C"/>
                </a:solidFill>
                <a:latin typeface="Verdana"/>
                <a:cs typeface="Verdana"/>
              </a:rPr>
              <a:t>f</a:t>
            </a:r>
            <a:r>
              <a:rPr sz="2700" spc="-114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700" spc="-36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700" spc="12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700" spc="-65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700" spc="-235" dirty="0">
                <a:solidFill>
                  <a:srgbClr val="564B3C"/>
                </a:solidFill>
                <a:latin typeface="Verdana"/>
                <a:cs typeface="Verdana"/>
              </a:rPr>
              <a:t>,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220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700" spc="105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700" spc="75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700" spc="-105" dirty="0">
                <a:solidFill>
                  <a:srgbClr val="564B3C"/>
                </a:solidFill>
                <a:latin typeface="Verdana"/>
                <a:cs typeface="Verdana"/>
              </a:rPr>
              <a:t>v</a:t>
            </a:r>
            <a:r>
              <a:rPr sz="2700" spc="14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-15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700" spc="-34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700" spc="220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700" spc="-65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700" spc="-36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700" spc="150" dirty="0">
                <a:solidFill>
                  <a:srgbClr val="564B3C"/>
                </a:solidFill>
                <a:latin typeface="Verdana"/>
                <a:cs typeface="Verdana"/>
              </a:rPr>
              <a:t>p</a:t>
            </a:r>
            <a:r>
              <a:rPr sz="2700" spc="12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700" spc="-34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700" spc="-15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5255" rIns="0" bIns="0" rtlCol="0">
            <a:spAutoFit/>
          </a:bodyPr>
          <a:lstStyle/>
          <a:p>
            <a:pPr marL="31115" marR="139700">
              <a:lnSpc>
                <a:spcPct val="100000"/>
              </a:lnSpc>
              <a:spcBef>
                <a:spcPts val="1065"/>
              </a:spcBef>
            </a:pPr>
            <a:r>
              <a:rPr sz="3000" spc="-5" dirty="0"/>
              <a:t>MOVEMENT OF </a:t>
            </a:r>
            <a:r>
              <a:rPr sz="3000" spc="-30" dirty="0"/>
              <a:t>MATERIALS</a:t>
            </a:r>
            <a:r>
              <a:rPr sz="3000" spc="-5" dirty="0"/>
              <a:t> THROUGH</a:t>
            </a:r>
            <a:r>
              <a:rPr sz="3000" spc="-10" dirty="0"/>
              <a:t> </a:t>
            </a:r>
            <a:r>
              <a:rPr sz="3000" spc="-5" dirty="0"/>
              <a:t>THE </a:t>
            </a:r>
            <a:r>
              <a:rPr sz="3000" spc="-735" dirty="0"/>
              <a:t> </a:t>
            </a:r>
            <a:r>
              <a:rPr sz="3000" spc="-5" dirty="0"/>
              <a:t>CELL</a:t>
            </a:r>
            <a:r>
              <a:rPr sz="3000" spc="-120" dirty="0"/>
              <a:t> </a:t>
            </a:r>
            <a:r>
              <a:rPr sz="3000" spc="-5" dirty="0"/>
              <a:t>MEMBRANE:</a:t>
            </a:r>
            <a:r>
              <a:rPr sz="3000" spc="-114" dirty="0"/>
              <a:t> </a:t>
            </a:r>
            <a:r>
              <a:rPr sz="3000" spc="-5" dirty="0"/>
              <a:t>ACTIVE</a:t>
            </a:r>
            <a:r>
              <a:rPr sz="3000" spc="-10" dirty="0"/>
              <a:t> </a:t>
            </a:r>
            <a:r>
              <a:rPr sz="3000" spc="-15" dirty="0"/>
              <a:t>TRANSPORT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729614" y="2130235"/>
            <a:ext cx="8224520" cy="28803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1300" marR="451484" indent="-228600">
              <a:lnSpc>
                <a:spcPct val="101499"/>
              </a:lnSpc>
              <a:spcBef>
                <a:spcPts val="55"/>
              </a:spcBef>
              <a:buClr>
                <a:srgbClr val="93A299"/>
              </a:buClr>
              <a:buFont typeface="Arial MT"/>
              <a:buChar char="•"/>
              <a:tabLst>
                <a:tab pos="241300" algn="l"/>
                <a:tab pos="2545080" algn="l"/>
              </a:tabLst>
            </a:pP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l</a:t>
            </a:r>
            <a:r>
              <a:rPr sz="2400" spc="195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400" spc="-30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400" spc="114" dirty="0">
                <a:solidFill>
                  <a:srgbClr val="564B3C"/>
                </a:solidFill>
                <a:latin typeface="Verdana"/>
                <a:cs typeface="Verdana"/>
              </a:rPr>
              <a:t>g</a:t>
            </a:r>
            <a:r>
              <a:rPr sz="2400" spc="130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400" spc="15" dirty="0">
                <a:solidFill>
                  <a:srgbClr val="564B3C"/>
                </a:solidFill>
                <a:latin typeface="Verdana"/>
                <a:cs typeface="Verdana"/>
              </a:rPr>
              <a:t>m</a:t>
            </a:r>
            <a:r>
              <a:rPr sz="2400" spc="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400" spc="-60" dirty="0">
                <a:solidFill>
                  <a:srgbClr val="564B3C"/>
                </a:solidFill>
                <a:latin typeface="Verdana"/>
                <a:cs typeface="Verdana"/>
              </a:rPr>
              <a:t>un</a:t>
            </a:r>
            <a:r>
              <a:rPr sz="2400" spc="-135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400" spc="-32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564B3C"/>
                </a:solidFill>
                <a:latin typeface="Verdana"/>
                <a:cs typeface="Verdana"/>
              </a:rPr>
              <a:t>	</a:t>
            </a:r>
            <a:r>
              <a:rPr sz="2400" spc="110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400" spc="-95" dirty="0">
                <a:solidFill>
                  <a:srgbClr val="564B3C"/>
                </a:solidFill>
                <a:latin typeface="Verdana"/>
                <a:cs typeface="Verdana"/>
              </a:rPr>
              <a:t>f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564B3C"/>
                </a:solidFill>
                <a:latin typeface="Verdana"/>
                <a:cs typeface="Verdana"/>
              </a:rPr>
              <a:t>ma</a:t>
            </a:r>
            <a:r>
              <a:rPr sz="2400" spc="-135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400" spc="130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400" spc="-30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400" spc="195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l </a:t>
            </a:r>
            <a:r>
              <a:rPr sz="2400" spc="195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400" spc="-31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400" spc="130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400" spc="-30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400" spc="195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4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400" spc="-32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400" spc="135" dirty="0">
                <a:solidFill>
                  <a:srgbClr val="564B3C"/>
                </a:solidFill>
                <a:latin typeface="Verdana"/>
                <a:cs typeface="Verdana"/>
              </a:rPr>
              <a:t>p</a:t>
            </a:r>
            <a:r>
              <a:rPr sz="2400" spc="110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400" spc="-30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400" spc="-135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400" spc="130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400" spc="145" dirty="0">
                <a:solidFill>
                  <a:srgbClr val="564B3C"/>
                </a:solidFill>
                <a:latin typeface="Verdana"/>
                <a:cs typeface="Verdana"/>
              </a:rPr>
              <a:t>d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400" spc="-60" dirty="0">
                <a:solidFill>
                  <a:srgbClr val="564B3C"/>
                </a:solidFill>
                <a:latin typeface="Verdana"/>
                <a:cs typeface="Verdana"/>
              </a:rPr>
              <a:t>h</a:t>
            </a:r>
            <a:r>
              <a:rPr sz="2400" spc="-31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400" spc="110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400" spc="-60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400" spc="114" dirty="0">
                <a:solidFill>
                  <a:srgbClr val="564B3C"/>
                </a:solidFill>
                <a:latin typeface="Verdana"/>
                <a:cs typeface="Verdana"/>
              </a:rPr>
              <a:t>g</a:t>
            </a:r>
            <a:r>
              <a:rPr sz="2400" spc="-40" dirty="0">
                <a:solidFill>
                  <a:srgbClr val="564B3C"/>
                </a:solidFill>
                <a:latin typeface="Verdana"/>
                <a:cs typeface="Verdana"/>
              </a:rPr>
              <a:t>h  </a:t>
            </a:r>
            <a:r>
              <a:rPr sz="2400" spc="15" dirty="0">
                <a:solidFill>
                  <a:srgbClr val="564B3C"/>
                </a:solidFill>
                <a:latin typeface="Verdana"/>
                <a:cs typeface="Verdana"/>
              </a:rPr>
              <a:t>m</a:t>
            </a:r>
            <a:r>
              <a:rPr sz="2400" spc="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400" spc="-95" dirty="0">
                <a:solidFill>
                  <a:srgbClr val="564B3C"/>
                </a:solidFill>
                <a:latin typeface="Verdana"/>
                <a:cs typeface="Verdana"/>
              </a:rPr>
              <a:t>v</a:t>
            </a:r>
            <a:r>
              <a:rPr sz="2400" spc="130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400" spc="25" dirty="0">
                <a:solidFill>
                  <a:srgbClr val="564B3C"/>
                </a:solidFill>
                <a:latin typeface="Verdana"/>
                <a:cs typeface="Verdana"/>
              </a:rPr>
              <a:t>m</a:t>
            </a:r>
            <a:r>
              <a:rPr sz="2400" spc="10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400" spc="-135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400" spc="-32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400" spc="-95" dirty="0">
                <a:solidFill>
                  <a:srgbClr val="564B3C"/>
                </a:solidFill>
                <a:latin typeface="Verdana"/>
                <a:cs typeface="Verdana"/>
              </a:rPr>
              <a:t>f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400" spc="-60" dirty="0">
                <a:solidFill>
                  <a:srgbClr val="564B3C"/>
                </a:solidFill>
                <a:latin typeface="Verdana"/>
                <a:cs typeface="Verdana"/>
              </a:rPr>
              <a:t>h</a:t>
            </a:r>
            <a:r>
              <a:rPr sz="2400" spc="130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400" spc="200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400" spc="22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ll </a:t>
            </a:r>
            <a:r>
              <a:rPr sz="2400" spc="25" dirty="0">
                <a:solidFill>
                  <a:srgbClr val="564B3C"/>
                </a:solidFill>
                <a:latin typeface="Verdana"/>
                <a:cs typeface="Verdana"/>
              </a:rPr>
              <a:t>m</a:t>
            </a:r>
            <a:r>
              <a:rPr sz="2400" spc="10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400" spc="25" dirty="0">
                <a:solidFill>
                  <a:srgbClr val="564B3C"/>
                </a:solidFill>
                <a:latin typeface="Verdana"/>
                <a:cs typeface="Verdana"/>
              </a:rPr>
              <a:t>mb</a:t>
            </a:r>
            <a:r>
              <a:rPr sz="2400" spc="-30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400" spc="195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4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400" spc="130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400" spc="-210" dirty="0">
                <a:solidFill>
                  <a:srgbClr val="564B3C"/>
                </a:solidFill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  <a:p>
            <a:pPr marL="533400" marR="5080" lvl="1" indent="-228600">
              <a:lnSpc>
                <a:spcPct val="101499"/>
              </a:lnSpc>
              <a:spcBef>
                <a:spcPts val="455"/>
              </a:spcBef>
              <a:buClr>
                <a:srgbClr val="CF543F"/>
              </a:buClr>
              <a:buFont typeface="Arial MT"/>
              <a:buChar char="•"/>
              <a:tabLst>
                <a:tab pos="533400" algn="l"/>
              </a:tabLst>
            </a:pPr>
            <a:r>
              <a:rPr sz="2400" b="1" u="heavy" spc="-35" dirty="0">
                <a:solidFill>
                  <a:srgbClr val="564B3C"/>
                </a:solidFill>
                <a:highlight>
                  <a:srgbClr val="FFFF00"/>
                </a:highlight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endocytosi</a:t>
            </a:r>
            <a:r>
              <a:rPr sz="2400" b="1" u="heavy" spc="-30" dirty="0">
                <a:solidFill>
                  <a:srgbClr val="564B3C"/>
                </a:solidFill>
                <a:highlight>
                  <a:srgbClr val="FFFF00"/>
                </a:highlight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s</a:t>
            </a:r>
            <a:r>
              <a:rPr sz="2400" b="1" spc="-40" dirty="0">
                <a:solidFill>
                  <a:srgbClr val="564B3C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spc="-33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–</a:t>
            </a:r>
            <a:r>
              <a:rPr sz="2400" spc="-18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b="1" spc="-6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taking</a:t>
            </a:r>
            <a:r>
              <a:rPr sz="2400" b="1" spc="-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materia</a:t>
            </a:r>
            <a:r>
              <a:rPr sz="2400" b="1" spc="-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l </a:t>
            </a:r>
            <a:r>
              <a:rPr sz="2400" b="1" spc="-12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into</a:t>
            </a:r>
            <a:r>
              <a:rPr sz="2400" b="1" spc="-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the</a:t>
            </a:r>
            <a:r>
              <a:rPr sz="2400" b="1" spc="-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cel</a:t>
            </a:r>
            <a:r>
              <a:rPr sz="2400" b="1" spc="1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l</a:t>
            </a:r>
            <a:r>
              <a:rPr sz="2400" b="1" spc="-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b="1" spc="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by</a:t>
            </a:r>
            <a:r>
              <a:rPr sz="2400" b="1" spc="-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b="1" spc="-1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means  </a:t>
            </a:r>
            <a:r>
              <a:rPr sz="2400" b="1" spc="-10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of</a:t>
            </a:r>
            <a:r>
              <a:rPr sz="2400" b="1" spc="-4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infolding,</a:t>
            </a:r>
            <a:r>
              <a:rPr sz="2400" b="1" spc="-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or</a:t>
            </a:r>
            <a:r>
              <a:rPr sz="2400" b="1" spc="-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b="1" spc="-1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pockets,</a:t>
            </a:r>
            <a:r>
              <a:rPr sz="2400" b="1" spc="-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b="1" spc="-10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of</a:t>
            </a:r>
            <a:r>
              <a:rPr sz="2400" b="1" spc="-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the</a:t>
            </a:r>
            <a:r>
              <a:rPr sz="2400" b="1" spc="-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cell</a:t>
            </a:r>
            <a:r>
              <a:rPr sz="2400" b="1" spc="-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membrane</a:t>
            </a:r>
            <a:endParaRPr sz="2400" dirty="0">
              <a:highlight>
                <a:srgbClr val="FFFF00"/>
              </a:highlight>
              <a:latin typeface="Tahoma"/>
              <a:cs typeface="Tahoma"/>
            </a:endParaRPr>
          </a:p>
          <a:p>
            <a:pPr marL="812800" lvl="2" indent="-228600">
              <a:lnSpc>
                <a:spcPct val="100000"/>
              </a:lnSpc>
              <a:spcBef>
                <a:spcPts val="595"/>
              </a:spcBef>
              <a:buClr>
                <a:srgbClr val="B5AE53"/>
              </a:buClr>
              <a:buFont typeface="Arial MT"/>
              <a:buChar char="•"/>
              <a:tabLst>
                <a:tab pos="812800" algn="l"/>
              </a:tabLst>
            </a:pPr>
            <a:r>
              <a:rPr sz="2400" b="1" u="heavy" spc="-5" dirty="0">
                <a:solidFill>
                  <a:srgbClr val="564B3C"/>
                </a:solidFill>
                <a:highlight>
                  <a:srgbClr val="FFFF00"/>
                </a:highlight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phagocytos</a:t>
            </a:r>
            <a:r>
              <a:rPr sz="2400" b="1" u="heavy" spc="-10" dirty="0">
                <a:solidFill>
                  <a:srgbClr val="564B3C"/>
                </a:solidFill>
                <a:highlight>
                  <a:srgbClr val="FFFF00"/>
                </a:highlight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i</a:t>
            </a:r>
            <a:r>
              <a:rPr sz="2400" b="1" u="heavy" spc="-180" dirty="0">
                <a:solidFill>
                  <a:srgbClr val="564B3C"/>
                </a:solidFill>
                <a:highlight>
                  <a:srgbClr val="FFFF00"/>
                </a:highlight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s</a:t>
            </a:r>
            <a:r>
              <a:rPr sz="2400" b="1" spc="-40" dirty="0">
                <a:solidFill>
                  <a:srgbClr val="564B3C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spc="-33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–</a:t>
            </a:r>
            <a:r>
              <a:rPr sz="2400" spc="-18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b="1" spc="-28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t</a:t>
            </a:r>
            <a:r>
              <a:rPr sz="2400" b="1" spc="14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a</a:t>
            </a:r>
            <a:r>
              <a:rPr sz="2400" b="1" spc="-5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k</a:t>
            </a:r>
            <a:r>
              <a:rPr sz="2400" b="1" spc="11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e</a:t>
            </a:r>
            <a:r>
              <a:rPr sz="2400" b="1" spc="-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b="1" spc="-15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i</a:t>
            </a:r>
            <a:r>
              <a:rPr sz="2400" b="1" spc="-10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n</a:t>
            </a:r>
            <a:r>
              <a:rPr sz="2400" b="1" spc="-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b="1" spc="-15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l</a:t>
            </a:r>
            <a:r>
              <a:rPr sz="2400" b="1" spc="14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a</a:t>
            </a:r>
            <a:r>
              <a:rPr sz="2400" b="1" spc="-28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r</a:t>
            </a:r>
            <a:r>
              <a:rPr sz="2400" b="1" spc="7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g</a:t>
            </a:r>
            <a:r>
              <a:rPr sz="2400" b="1" spc="11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e</a:t>
            </a:r>
            <a:r>
              <a:rPr sz="2400" b="1" spc="-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b="1" spc="7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p</a:t>
            </a:r>
            <a:r>
              <a:rPr sz="2400" b="1" spc="14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a</a:t>
            </a:r>
            <a:r>
              <a:rPr sz="2400" b="1" spc="-28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rt</a:t>
            </a:r>
            <a:r>
              <a:rPr sz="2400" b="1" spc="-15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i</a:t>
            </a:r>
            <a:r>
              <a:rPr sz="2400" b="1" spc="26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c</a:t>
            </a:r>
            <a:r>
              <a:rPr sz="2400" b="1" spc="-15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l</a:t>
            </a:r>
            <a:r>
              <a:rPr sz="2400" b="1" spc="10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e</a:t>
            </a:r>
            <a:r>
              <a:rPr sz="2400" b="1" spc="-18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s</a:t>
            </a:r>
            <a:r>
              <a:rPr sz="2400" b="1" spc="-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b="1" spc="-18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(</a:t>
            </a:r>
            <a:r>
              <a:rPr sz="2400" b="1" spc="4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“e</a:t>
            </a:r>
            <a:r>
              <a:rPr sz="2400" b="1" spc="14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a</a:t>
            </a:r>
            <a:r>
              <a:rPr sz="2400" b="1" spc="-28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t</a:t>
            </a:r>
            <a:r>
              <a:rPr sz="2400" b="1" spc="-15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i</a:t>
            </a:r>
            <a:r>
              <a:rPr sz="2400" b="1" spc="-10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n</a:t>
            </a:r>
            <a:r>
              <a:rPr sz="2400" b="1" spc="7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g</a:t>
            </a:r>
            <a:r>
              <a:rPr sz="2400" b="1" spc="-10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”)</a:t>
            </a:r>
            <a:endParaRPr sz="2400" dirty="0">
              <a:highlight>
                <a:srgbClr val="FFFF00"/>
              </a:highlight>
              <a:latin typeface="Tahoma"/>
              <a:cs typeface="Tahoma"/>
            </a:endParaRPr>
          </a:p>
          <a:p>
            <a:pPr marL="812800" lvl="2" indent="-228600">
              <a:lnSpc>
                <a:spcPct val="100000"/>
              </a:lnSpc>
              <a:spcBef>
                <a:spcPts val="520"/>
              </a:spcBef>
              <a:buClr>
                <a:srgbClr val="B5AE53"/>
              </a:buClr>
              <a:buFont typeface="Arial MT"/>
              <a:buChar char="•"/>
              <a:tabLst>
                <a:tab pos="812800" algn="l"/>
              </a:tabLst>
            </a:pPr>
            <a:r>
              <a:rPr sz="2400" b="1" u="heavy" spc="-55" dirty="0">
                <a:solidFill>
                  <a:srgbClr val="564B3C"/>
                </a:solidFill>
                <a:highlight>
                  <a:srgbClr val="FFFF00"/>
                </a:highlight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pinocytosis</a:t>
            </a:r>
            <a:r>
              <a:rPr sz="2400" b="1" spc="-40" dirty="0">
                <a:solidFill>
                  <a:srgbClr val="564B3C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spc="-33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–</a:t>
            </a:r>
            <a:r>
              <a:rPr sz="2400" spc="-18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take</a:t>
            </a:r>
            <a:r>
              <a:rPr sz="2400" b="1" spc="-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in</a:t>
            </a:r>
            <a:r>
              <a:rPr sz="2400" b="1" spc="-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liquid</a:t>
            </a:r>
            <a:r>
              <a:rPr sz="2400" b="1" spc="-3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b="1" spc="-9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(“drinking”)</a:t>
            </a:r>
            <a:endParaRPr sz="2400" dirty="0">
              <a:highlight>
                <a:srgbClr val="FFFF00"/>
              </a:highlight>
              <a:latin typeface="Tahoma"/>
              <a:cs typeface="Tahoma"/>
            </a:endParaRPr>
          </a:p>
          <a:p>
            <a:pPr marL="533400" lvl="1" indent="-228600">
              <a:lnSpc>
                <a:spcPct val="100000"/>
              </a:lnSpc>
              <a:spcBef>
                <a:spcPts val="620"/>
              </a:spcBef>
              <a:buClr>
                <a:srgbClr val="CF543F"/>
              </a:buClr>
              <a:buFont typeface="Arial MT"/>
              <a:buChar char="•"/>
              <a:tabLst>
                <a:tab pos="533400" algn="l"/>
              </a:tabLst>
            </a:pPr>
            <a:r>
              <a:rPr sz="2400" b="1" u="heavy" spc="-45" dirty="0">
                <a:solidFill>
                  <a:srgbClr val="564B3C"/>
                </a:solidFill>
                <a:highlight>
                  <a:srgbClr val="FFFF00"/>
                </a:highlight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exocytosi</a:t>
            </a:r>
            <a:r>
              <a:rPr sz="2400" b="1" u="heavy" spc="-40" dirty="0">
                <a:solidFill>
                  <a:srgbClr val="564B3C"/>
                </a:solidFill>
                <a:highlight>
                  <a:srgbClr val="FFFF00"/>
                </a:highlight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s</a:t>
            </a:r>
            <a:r>
              <a:rPr sz="2400" b="1" spc="-40" dirty="0">
                <a:solidFill>
                  <a:srgbClr val="564B3C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spc="-33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–</a:t>
            </a:r>
            <a:r>
              <a:rPr sz="2400" spc="-180" dirty="0">
                <a:solidFill>
                  <a:srgbClr val="564B3C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l</a:t>
            </a:r>
            <a:r>
              <a:rPr sz="2400" b="1" spc="-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a</a:t>
            </a:r>
            <a:r>
              <a:rPr sz="2400" b="1" spc="-9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r</a:t>
            </a:r>
            <a:r>
              <a:rPr sz="2400" b="1" spc="-12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g</a:t>
            </a:r>
            <a:r>
              <a:rPr sz="2400" b="1" spc="11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e</a:t>
            </a:r>
            <a:r>
              <a:rPr sz="2400" b="1" spc="-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b="1" spc="-1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molecule</a:t>
            </a:r>
            <a:r>
              <a:rPr sz="2400" b="1" spc="-1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s</a:t>
            </a:r>
            <a:r>
              <a:rPr sz="2400" b="1" spc="-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remove</a:t>
            </a:r>
            <a:r>
              <a:rPr sz="2400" b="1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d</a:t>
            </a:r>
            <a:r>
              <a:rPr sz="2400" b="1" spc="-3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from</a:t>
            </a:r>
            <a:r>
              <a:rPr sz="2400" b="1" spc="-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the</a:t>
            </a:r>
            <a:r>
              <a:rPr sz="2400" b="1" spc="-3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A23A28"/>
                </a:solidFill>
                <a:highlight>
                  <a:srgbClr val="FFFF00"/>
                </a:highlight>
                <a:latin typeface="Tahoma"/>
                <a:cs typeface="Tahoma"/>
              </a:rPr>
              <a:t>cell</a:t>
            </a:r>
            <a:endParaRPr sz="2400" dirty="0">
              <a:highlight>
                <a:srgbClr val="FFFF00"/>
              </a:highlight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3475" y="5073650"/>
            <a:ext cx="2303462" cy="18256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81575" y="5057775"/>
            <a:ext cx="2303461" cy="18256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20</a:t>
            </a:fld>
            <a:endParaRPr spc="-1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5255" rIns="0" bIns="0" rtlCol="0">
            <a:spAutoFit/>
          </a:bodyPr>
          <a:lstStyle/>
          <a:p>
            <a:pPr marL="31115" marR="139700">
              <a:lnSpc>
                <a:spcPct val="100000"/>
              </a:lnSpc>
              <a:spcBef>
                <a:spcPts val="1065"/>
              </a:spcBef>
            </a:pPr>
            <a:r>
              <a:rPr sz="3000" spc="-5" dirty="0"/>
              <a:t>MOVEMENT OF </a:t>
            </a:r>
            <a:r>
              <a:rPr sz="3000" spc="-30" dirty="0"/>
              <a:t>MATERIALS</a:t>
            </a:r>
            <a:r>
              <a:rPr sz="3000" spc="-5" dirty="0"/>
              <a:t> THROUGH</a:t>
            </a:r>
            <a:r>
              <a:rPr sz="3000" spc="-10" dirty="0"/>
              <a:t> </a:t>
            </a:r>
            <a:r>
              <a:rPr sz="3000" spc="-5" dirty="0"/>
              <a:t>THE </a:t>
            </a:r>
            <a:r>
              <a:rPr sz="3000" spc="-735" dirty="0"/>
              <a:t> </a:t>
            </a:r>
            <a:r>
              <a:rPr sz="3000" spc="-5" dirty="0"/>
              <a:t>CELL</a:t>
            </a:r>
            <a:r>
              <a:rPr sz="3000" spc="-120" dirty="0"/>
              <a:t> </a:t>
            </a:r>
            <a:r>
              <a:rPr sz="3000" spc="-5" dirty="0"/>
              <a:t>MEMBRANE:</a:t>
            </a:r>
            <a:r>
              <a:rPr sz="3000" spc="-114" dirty="0"/>
              <a:t> </a:t>
            </a:r>
            <a:r>
              <a:rPr sz="3000" spc="-5" dirty="0"/>
              <a:t>ACTIVE</a:t>
            </a:r>
            <a:r>
              <a:rPr sz="3000" spc="-10" dirty="0"/>
              <a:t> </a:t>
            </a:r>
            <a:r>
              <a:rPr sz="3000" spc="-15" dirty="0"/>
              <a:t>TRANSPORT</a:t>
            </a:r>
            <a:endParaRPr sz="300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8000" y="2190751"/>
            <a:ext cx="7129461" cy="462279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21</a:t>
            </a:fld>
            <a:endParaRPr spc="-1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5255" rIns="0" bIns="0" rtlCol="0">
            <a:spAutoFit/>
          </a:bodyPr>
          <a:lstStyle/>
          <a:p>
            <a:pPr marL="31115" marR="139700">
              <a:lnSpc>
                <a:spcPct val="100000"/>
              </a:lnSpc>
              <a:spcBef>
                <a:spcPts val="1065"/>
              </a:spcBef>
            </a:pPr>
            <a:r>
              <a:rPr sz="3000" spc="-5" dirty="0"/>
              <a:t>MOVEMENT OF </a:t>
            </a:r>
            <a:r>
              <a:rPr sz="3000" spc="-30" dirty="0"/>
              <a:t>MATERIALS</a:t>
            </a:r>
            <a:r>
              <a:rPr sz="3000" spc="-5" dirty="0"/>
              <a:t> THROUGH</a:t>
            </a:r>
            <a:r>
              <a:rPr sz="3000" spc="-10" dirty="0"/>
              <a:t> </a:t>
            </a:r>
            <a:r>
              <a:rPr sz="3000" spc="-5" dirty="0"/>
              <a:t>THE </a:t>
            </a:r>
            <a:r>
              <a:rPr sz="3000" spc="-735" dirty="0"/>
              <a:t> </a:t>
            </a:r>
            <a:r>
              <a:rPr sz="3000" spc="-5" dirty="0"/>
              <a:t>CELL</a:t>
            </a:r>
            <a:r>
              <a:rPr sz="3000" spc="-120" dirty="0"/>
              <a:t> </a:t>
            </a:r>
            <a:r>
              <a:rPr sz="3000" spc="-5" dirty="0"/>
              <a:t>MEMBRANE:</a:t>
            </a:r>
            <a:r>
              <a:rPr sz="3000" spc="-114" dirty="0"/>
              <a:t> </a:t>
            </a:r>
            <a:r>
              <a:rPr sz="3000" spc="-5" dirty="0"/>
              <a:t>ACTIVE</a:t>
            </a:r>
            <a:r>
              <a:rPr sz="3000" spc="-10" dirty="0"/>
              <a:t> </a:t>
            </a:r>
            <a:r>
              <a:rPr sz="3000" spc="-15" dirty="0"/>
              <a:t>TRANSPORT</a:t>
            </a:r>
            <a:endParaRPr sz="300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62150" y="2147888"/>
            <a:ext cx="6310311" cy="47275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22</a:t>
            </a:fld>
            <a:endParaRPr spc="-1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5255" rIns="0" bIns="0" rtlCol="0">
            <a:spAutoFit/>
          </a:bodyPr>
          <a:lstStyle/>
          <a:p>
            <a:pPr marL="31115" marR="139700">
              <a:lnSpc>
                <a:spcPct val="100000"/>
              </a:lnSpc>
              <a:spcBef>
                <a:spcPts val="1065"/>
              </a:spcBef>
            </a:pPr>
            <a:r>
              <a:rPr sz="3000" spc="-5" dirty="0"/>
              <a:t>MOVEMENT OF </a:t>
            </a:r>
            <a:r>
              <a:rPr sz="3000" spc="-30" dirty="0"/>
              <a:t>MATERIALS</a:t>
            </a:r>
            <a:r>
              <a:rPr sz="3000" spc="-5" dirty="0"/>
              <a:t> THROUGH</a:t>
            </a:r>
            <a:r>
              <a:rPr sz="3000" spc="-10" dirty="0"/>
              <a:t> </a:t>
            </a:r>
            <a:r>
              <a:rPr sz="3000" spc="-5" dirty="0"/>
              <a:t>THE </a:t>
            </a:r>
            <a:r>
              <a:rPr sz="3000" spc="-735" dirty="0"/>
              <a:t> </a:t>
            </a:r>
            <a:r>
              <a:rPr sz="3000" spc="-5" dirty="0"/>
              <a:t>CELL</a:t>
            </a:r>
            <a:r>
              <a:rPr sz="3000" spc="-120" dirty="0"/>
              <a:t> </a:t>
            </a:r>
            <a:r>
              <a:rPr sz="3000" spc="-5" dirty="0"/>
              <a:t>MEMBRANE:</a:t>
            </a:r>
            <a:r>
              <a:rPr sz="3000" spc="-114" dirty="0"/>
              <a:t> </a:t>
            </a:r>
            <a:r>
              <a:rPr sz="3000" spc="-5" dirty="0"/>
              <a:t>ACTIVE</a:t>
            </a:r>
            <a:r>
              <a:rPr sz="3000" spc="-10" dirty="0"/>
              <a:t> </a:t>
            </a:r>
            <a:r>
              <a:rPr sz="3000" spc="-15" dirty="0"/>
              <a:t>TRANSPORT</a:t>
            </a:r>
            <a:endParaRPr sz="300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1362" y="2173288"/>
            <a:ext cx="6162673" cy="46164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23</a:t>
            </a:fld>
            <a:endParaRPr spc="-1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5255" rIns="0" bIns="0" rtlCol="0">
            <a:spAutoFit/>
          </a:bodyPr>
          <a:lstStyle/>
          <a:p>
            <a:pPr marL="31115" marR="139700">
              <a:lnSpc>
                <a:spcPct val="100000"/>
              </a:lnSpc>
              <a:spcBef>
                <a:spcPts val="1065"/>
              </a:spcBef>
            </a:pPr>
            <a:r>
              <a:rPr sz="3000" spc="-5" dirty="0"/>
              <a:t>MOVEMENT OF </a:t>
            </a:r>
            <a:r>
              <a:rPr sz="3000" spc="-30" dirty="0"/>
              <a:t>MATERIALS</a:t>
            </a:r>
            <a:r>
              <a:rPr sz="3000" spc="-5" dirty="0"/>
              <a:t> THROUGH</a:t>
            </a:r>
            <a:r>
              <a:rPr sz="3000" spc="-10" dirty="0"/>
              <a:t> </a:t>
            </a:r>
            <a:r>
              <a:rPr sz="3000" spc="-5" dirty="0"/>
              <a:t>THE </a:t>
            </a:r>
            <a:r>
              <a:rPr sz="3000" spc="-735" dirty="0"/>
              <a:t> </a:t>
            </a:r>
            <a:r>
              <a:rPr sz="3000" spc="-5" dirty="0"/>
              <a:t>CELL</a:t>
            </a:r>
            <a:r>
              <a:rPr sz="3000" spc="-120" dirty="0"/>
              <a:t> </a:t>
            </a:r>
            <a:r>
              <a:rPr sz="3000" spc="-5" dirty="0"/>
              <a:t>MEMBRANE:</a:t>
            </a:r>
            <a:r>
              <a:rPr sz="3000" spc="-114" dirty="0"/>
              <a:t> </a:t>
            </a:r>
            <a:r>
              <a:rPr sz="3000" spc="-5" dirty="0"/>
              <a:t>ACTIVE</a:t>
            </a:r>
            <a:r>
              <a:rPr sz="3000" spc="-10" dirty="0"/>
              <a:t> </a:t>
            </a:r>
            <a:r>
              <a:rPr sz="3000" spc="-15" dirty="0"/>
              <a:t>TRANSPORT</a:t>
            </a:r>
            <a:endParaRPr sz="300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6275" y="2160588"/>
            <a:ext cx="6245223" cy="46783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24</a:t>
            </a:fld>
            <a:endParaRPr spc="-1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5255" rIns="0" bIns="0" rtlCol="0">
            <a:spAutoFit/>
          </a:bodyPr>
          <a:lstStyle/>
          <a:p>
            <a:pPr marL="31115" marR="139700">
              <a:lnSpc>
                <a:spcPct val="100000"/>
              </a:lnSpc>
              <a:spcBef>
                <a:spcPts val="1065"/>
              </a:spcBef>
            </a:pPr>
            <a:r>
              <a:rPr sz="3000" spc="-5" dirty="0"/>
              <a:t>MOVEMENT OF </a:t>
            </a:r>
            <a:r>
              <a:rPr sz="3000" spc="-30" dirty="0"/>
              <a:t>MATERIALS</a:t>
            </a:r>
            <a:r>
              <a:rPr sz="3000" spc="-5" dirty="0"/>
              <a:t> THROUGH</a:t>
            </a:r>
            <a:r>
              <a:rPr sz="3000" spc="-10" dirty="0"/>
              <a:t> </a:t>
            </a:r>
            <a:r>
              <a:rPr sz="3000" spc="-5" dirty="0"/>
              <a:t>THE </a:t>
            </a:r>
            <a:r>
              <a:rPr sz="3000" spc="-735" dirty="0"/>
              <a:t> </a:t>
            </a:r>
            <a:r>
              <a:rPr sz="3000" spc="-5" dirty="0"/>
              <a:t>CELL</a:t>
            </a:r>
            <a:r>
              <a:rPr sz="3000" spc="-120" dirty="0"/>
              <a:t> </a:t>
            </a:r>
            <a:r>
              <a:rPr sz="3000" spc="-5" dirty="0"/>
              <a:t>MEMBRANE:</a:t>
            </a:r>
            <a:r>
              <a:rPr sz="3000" spc="-114" dirty="0"/>
              <a:t> </a:t>
            </a:r>
            <a:r>
              <a:rPr sz="3000" spc="-5" dirty="0"/>
              <a:t>ACTIVE</a:t>
            </a:r>
            <a:r>
              <a:rPr sz="3000" spc="-10" dirty="0"/>
              <a:t> </a:t>
            </a:r>
            <a:r>
              <a:rPr sz="3000" spc="-15" dirty="0"/>
              <a:t>TRANSPORT</a:t>
            </a:r>
            <a:endParaRPr sz="300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3325" y="2128838"/>
            <a:ext cx="7646986" cy="468471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25</a:t>
            </a:fld>
            <a:endParaRPr spc="-1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5255" rIns="0" bIns="0" rtlCol="0">
            <a:spAutoFit/>
          </a:bodyPr>
          <a:lstStyle/>
          <a:p>
            <a:pPr marL="31115" marR="139700">
              <a:lnSpc>
                <a:spcPct val="100000"/>
              </a:lnSpc>
              <a:spcBef>
                <a:spcPts val="1065"/>
              </a:spcBef>
            </a:pPr>
            <a:r>
              <a:rPr sz="3000" spc="-5" dirty="0"/>
              <a:t>MOVEMENT OF </a:t>
            </a:r>
            <a:r>
              <a:rPr sz="3000" spc="-30" dirty="0"/>
              <a:t>MATERIALS</a:t>
            </a:r>
            <a:r>
              <a:rPr sz="3000" spc="-5" dirty="0"/>
              <a:t> THROUGH</a:t>
            </a:r>
            <a:r>
              <a:rPr sz="3000" spc="-10" dirty="0"/>
              <a:t> </a:t>
            </a:r>
            <a:r>
              <a:rPr sz="3000" spc="-5" dirty="0"/>
              <a:t>THE </a:t>
            </a:r>
            <a:r>
              <a:rPr sz="3000" spc="-735" dirty="0"/>
              <a:t> </a:t>
            </a:r>
            <a:r>
              <a:rPr sz="3000" spc="-5" dirty="0"/>
              <a:t>CELL</a:t>
            </a:r>
            <a:r>
              <a:rPr sz="3000" spc="-120" dirty="0"/>
              <a:t> </a:t>
            </a:r>
            <a:r>
              <a:rPr sz="3000" spc="-5" dirty="0"/>
              <a:t>MEMBRANE:</a:t>
            </a:r>
            <a:r>
              <a:rPr sz="3000" spc="-114" dirty="0"/>
              <a:t> </a:t>
            </a:r>
            <a:r>
              <a:rPr sz="3000" spc="-5" dirty="0"/>
              <a:t>ACTIVE</a:t>
            </a:r>
            <a:r>
              <a:rPr sz="3000" spc="-10" dirty="0"/>
              <a:t> </a:t>
            </a:r>
            <a:r>
              <a:rPr sz="3000" spc="-15" dirty="0"/>
              <a:t>TRANSPORT</a:t>
            </a:r>
            <a:endParaRPr sz="300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7350" y="2154238"/>
            <a:ext cx="6842123" cy="46926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26</a:t>
            </a:fld>
            <a:endParaRPr spc="-1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27363" y="731519"/>
            <a:ext cx="8604250" cy="6398260"/>
            <a:chOff x="727363" y="731519"/>
            <a:chExt cx="8604250" cy="63982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7363" y="731519"/>
              <a:ext cx="8603672" cy="13341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3913" y="822326"/>
              <a:ext cx="8410573" cy="630713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8037" y="1026478"/>
            <a:ext cx="14897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000000"/>
                </a:solidFill>
                <a:latin typeface="Tahoma"/>
                <a:cs typeface="Tahoma"/>
              </a:rPr>
              <a:t>Cytoplasm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8075" y="1758950"/>
            <a:ext cx="889635" cy="5842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127000">
              <a:lnSpc>
                <a:spcPts val="2000"/>
              </a:lnSpc>
              <a:spcBef>
                <a:spcPts val="500"/>
              </a:spcBef>
            </a:pPr>
            <a:r>
              <a:rPr sz="2000" b="1" spc="-15" dirty="0">
                <a:latin typeface="Tahoma"/>
                <a:cs typeface="Tahoma"/>
              </a:rPr>
              <a:t>Food 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vesicle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6312" y="3962400"/>
            <a:ext cx="1346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70" dirty="0">
                <a:latin typeface="Tahoma"/>
                <a:cs typeface="Tahoma"/>
              </a:rPr>
              <a:t>Lysosomes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6012" y="4867275"/>
            <a:ext cx="1397635" cy="5842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500"/>
              </a:spcBef>
            </a:pPr>
            <a:r>
              <a:rPr sz="2000" b="1" spc="-45" dirty="0">
                <a:latin typeface="Tahoma"/>
                <a:cs typeface="Tahoma"/>
              </a:rPr>
              <a:t>Plasma 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membrane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0450" y="4940300"/>
            <a:ext cx="1711325" cy="8382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5080" algn="ctr">
              <a:lnSpc>
                <a:spcPts val="2000"/>
              </a:lnSpc>
              <a:spcBef>
                <a:spcPts val="500"/>
              </a:spcBef>
            </a:pPr>
            <a:r>
              <a:rPr sz="2000" b="1" spc="-75" dirty="0">
                <a:latin typeface="Tahoma"/>
                <a:cs typeface="Tahoma"/>
              </a:rPr>
              <a:t>Digestion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b="1" spc="-85" dirty="0">
                <a:latin typeface="Tahoma"/>
                <a:cs typeface="Tahoma"/>
              </a:rPr>
              <a:t>of </a:t>
            </a:r>
            <a:r>
              <a:rPr sz="2000" b="1" spc="-80" dirty="0">
                <a:latin typeface="Tahoma"/>
                <a:cs typeface="Tahoma"/>
              </a:rPr>
              <a:t> </a:t>
            </a:r>
            <a:r>
              <a:rPr sz="2000" b="1" spc="-15" dirty="0">
                <a:latin typeface="Tahoma"/>
                <a:cs typeface="Tahoma"/>
              </a:rPr>
              <a:t>food</a:t>
            </a:r>
            <a:r>
              <a:rPr sz="2000" b="1" spc="-110" dirty="0">
                <a:latin typeface="Tahoma"/>
                <a:cs typeface="Tahoma"/>
              </a:rPr>
              <a:t> </a:t>
            </a:r>
            <a:r>
              <a:rPr sz="2000" b="1" spc="-45" dirty="0">
                <a:latin typeface="Tahoma"/>
                <a:cs typeface="Tahoma"/>
              </a:rPr>
              <a:t>particles </a:t>
            </a:r>
            <a:r>
              <a:rPr sz="2000" b="1" spc="-570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or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b="1" spc="-25" dirty="0">
                <a:latin typeface="Tahoma"/>
                <a:cs typeface="Tahoma"/>
              </a:rPr>
              <a:t>cells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59362" y="1060451"/>
            <a:ext cx="1610995" cy="12636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algn="ctr">
              <a:lnSpc>
                <a:spcPts val="2000"/>
              </a:lnSpc>
              <a:spcBef>
                <a:spcPts val="500"/>
              </a:spcBef>
            </a:pPr>
            <a:r>
              <a:rPr sz="2000" b="1" spc="-140" dirty="0">
                <a:latin typeface="Tahoma"/>
                <a:cs typeface="Tahoma"/>
              </a:rPr>
              <a:t>En</a:t>
            </a:r>
            <a:r>
              <a:rPr sz="2000" b="1" spc="60" dirty="0">
                <a:latin typeface="Tahoma"/>
                <a:cs typeface="Tahoma"/>
              </a:rPr>
              <a:t>d</a:t>
            </a:r>
            <a:r>
              <a:rPr sz="2000" b="1" spc="40" dirty="0">
                <a:latin typeface="Tahoma"/>
                <a:cs typeface="Tahoma"/>
              </a:rPr>
              <a:t>o</a:t>
            </a:r>
            <a:r>
              <a:rPr sz="2000" b="1" spc="60" dirty="0">
                <a:latin typeface="Tahoma"/>
                <a:cs typeface="Tahoma"/>
              </a:rPr>
              <a:t>p</a:t>
            </a:r>
            <a:r>
              <a:rPr sz="2000" b="1" spc="-130" dirty="0">
                <a:latin typeface="Tahoma"/>
                <a:cs typeface="Tahoma"/>
              </a:rPr>
              <a:t>l</a:t>
            </a:r>
            <a:r>
              <a:rPr sz="2000" b="1" spc="120" dirty="0">
                <a:latin typeface="Tahoma"/>
                <a:cs typeface="Tahoma"/>
              </a:rPr>
              <a:t>a</a:t>
            </a:r>
            <a:r>
              <a:rPr sz="2000" b="1" spc="-155" dirty="0">
                <a:latin typeface="Tahoma"/>
                <a:cs typeface="Tahoma"/>
              </a:rPr>
              <a:t>s</a:t>
            </a:r>
            <a:r>
              <a:rPr sz="2000" b="1" spc="-35" dirty="0">
                <a:latin typeface="Tahoma"/>
                <a:cs typeface="Tahoma"/>
              </a:rPr>
              <a:t>m</a:t>
            </a:r>
            <a:r>
              <a:rPr sz="2000" b="1" spc="-130" dirty="0">
                <a:latin typeface="Tahoma"/>
                <a:cs typeface="Tahoma"/>
              </a:rPr>
              <a:t>i</a:t>
            </a:r>
            <a:r>
              <a:rPr sz="2000" b="1" spc="155" dirty="0">
                <a:latin typeface="Tahoma"/>
                <a:cs typeface="Tahoma"/>
              </a:rPr>
              <a:t>c  </a:t>
            </a:r>
            <a:r>
              <a:rPr sz="2000" b="1" spc="-65" dirty="0">
                <a:latin typeface="Tahoma"/>
                <a:cs typeface="Tahoma"/>
              </a:rPr>
              <a:t>reticulum</a:t>
            </a:r>
            <a:endParaRPr sz="2000">
              <a:latin typeface="Tahoma"/>
              <a:cs typeface="Tahoma"/>
            </a:endParaRPr>
          </a:p>
          <a:p>
            <a:pPr marL="194945" marR="147320" indent="14604" algn="ctr">
              <a:lnSpc>
                <a:spcPts val="2000"/>
              </a:lnSpc>
              <a:spcBef>
                <a:spcPts val="1350"/>
              </a:spcBef>
            </a:pPr>
            <a:r>
              <a:rPr sz="2000" b="1" spc="5" dirty="0">
                <a:latin typeface="Tahoma"/>
                <a:cs typeface="Tahoma"/>
              </a:rPr>
              <a:t>Golgi </a:t>
            </a:r>
            <a:r>
              <a:rPr sz="2000" b="1" spc="10" dirty="0">
                <a:latin typeface="Tahoma"/>
                <a:cs typeface="Tahoma"/>
              </a:rPr>
              <a:t> </a:t>
            </a:r>
            <a:r>
              <a:rPr sz="2000" b="1" spc="-25" dirty="0">
                <a:latin typeface="Tahoma"/>
                <a:cs typeface="Tahoma"/>
              </a:rPr>
              <a:t>apparatus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88137" y="4059238"/>
            <a:ext cx="2611120" cy="120840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617345" marR="5080" indent="-127000">
              <a:lnSpc>
                <a:spcPts val="2000"/>
              </a:lnSpc>
              <a:spcBef>
                <a:spcPts val="500"/>
              </a:spcBef>
            </a:pPr>
            <a:r>
              <a:rPr sz="2000" b="1" spc="-110" dirty="0">
                <a:latin typeface="Tahoma"/>
                <a:cs typeface="Tahoma"/>
              </a:rPr>
              <a:t>Transport  </a:t>
            </a:r>
            <a:r>
              <a:rPr sz="2000" b="1" spc="-5" dirty="0">
                <a:latin typeface="Tahoma"/>
                <a:cs typeface="Tahoma"/>
              </a:rPr>
              <a:t>vesicle</a:t>
            </a:r>
            <a:endParaRPr sz="2000">
              <a:latin typeface="Tahoma"/>
              <a:cs typeface="Tahoma"/>
            </a:endParaRPr>
          </a:p>
          <a:p>
            <a:pPr marL="457200" marR="523875" indent="-444500">
              <a:lnSpc>
                <a:spcPts val="2000"/>
              </a:lnSpc>
              <a:spcBef>
                <a:spcPts val="910"/>
              </a:spcBef>
            </a:pPr>
            <a:r>
              <a:rPr sz="2000" b="1" spc="25" dirty="0">
                <a:latin typeface="Tahoma"/>
                <a:cs typeface="Tahoma"/>
              </a:rPr>
              <a:t>Old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o</a:t>
            </a:r>
            <a:r>
              <a:rPr sz="2000" b="1" spc="-75" dirty="0">
                <a:latin typeface="Tahoma"/>
                <a:cs typeface="Tahoma"/>
              </a:rPr>
              <a:t>r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55" dirty="0">
                <a:latin typeface="Tahoma"/>
                <a:cs typeface="Tahoma"/>
              </a:rPr>
              <a:t>damaged  </a:t>
            </a:r>
            <a:r>
              <a:rPr sz="2000" b="1" spc="-25" dirty="0">
                <a:latin typeface="Tahoma"/>
                <a:cs typeface="Tahoma"/>
              </a:rPr>
              <a:t>organelle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39035" y="5564187"/>
            <a:ext cx="1417320" cy="8382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algn="ctr">
              <a:lnSpc>
                <a:spcPts val="2000"/>
              </a:lnSpc>
              <a:spcBef>
                <a:spcPts val="500"/>
              </a:spcBef>
            </a:pPr>
            <a:r>
              <a:rPr sz="2000" b="1" spc="-50" dirty="0">
                <a:latin typeface="Tahoma"/>
                <a:cs typeface="Tahoma"/>
              </a:rPr>
              <a:t>Breakdown  </a:t>
            </a:r>
            <a:r>
              <a:rPr sz="2000" b="1" spc="-85" dirty="0">
                <a:latin typeface="Tahoma"/>
                <a:cs typeface="Tahoma"/>
              </a:rPr>
              <a:t>of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b="1" spc="-15" dirty="0">
                <a:latin typeface="Tahoma"/>
                <a:cs typeface="Tahoma"/>
              </a:rPr>
              <a:t>old 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25" dirty="0">
                <a:latin typeface="Tahoma"/>
                <a:cs typeface="Tahoma"/>
              </a:rPr>
              <a:t>organelle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49462" y="1277938"/>
            <a:ext cx="6075680" cy="4886325"/>
            <a:chOff x="2049462" y="1277938"/>
            <a:chExt cx="6075680" cy="4886325"/>
          </a:xfrm>
        </p:grpSpPr>
        <p:sp>
          <p:nvSpPr>
            <p:cNvPr id="15" name="object 15"/>
            <p:cNvSpPr/>
            <p:nvPr/>
          </p:nvSpPr>
          <p:spPr>
            <a:xfrm>
              <a:off x="2055812" y="4878388"/>
              <a:ext cx="771525" cy="170180"/>
            </a:xfrm>
            <a:custGeom>
              <a:avLst/>
              <a:gdLst/>
              <a:ahLst/>
              <a:cxnLst/>
              <a:rect l="l" t="t" r="r" b="b"/>
              <a:pathLst>
                <a:path w="771525" h="170179">
                  <a:moveTo>
                    <a:pt x="0" y="169861"/>
                  </a:moveTo>
                  <a:lnTo>
                    <a:pt x="771524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1699" y="2003425"/>
              <a:ext cx="300355" cy="222250"/>
            </a:xfrm>
            <a:custGeom>
              <a:avLst/>
              <a:gdLst/>
              <a:ahLst/>
              <a:cxnLst/>
              <a:rect l="l" t="t" r="r" b="b"/>
              <a:pathLst>
                <a:path w="300354" h="222250">
                  <a:moveTo>
                    <a:pt x="300037" y="0"/>
                  </a:moveTo>
                  <a:lnTo>
                    <a:pt x="0" y="22224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68798" y="4576762"/>
              <a:ext cx="1905" cy="419100"/>
            </a:xfrm>
            <a:custGeom>
              <a:avLst/>
              <a:gdLst/>
              <a:ahLst/>
              <a:cxnLst/>
              <a:rect l="l" t="t" r="r" b="b"/>
              <a:pathLst>
                <a:path w="1904" h="419100">
                  <a:moveTo>
                    <a:pt x="0" y="0"/>
                  </a:moveTo>
                  <a:lnTo>
                    <a:pt x="1587" y="41910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87899" y="3244850"/>
              <a:ext cx="352425" cy="770255"/>
            </a:xfrm>
            <a:custGeom>
              <a:avLst/>
              <a:gdLst/>
              <a:ahLst/>
              <a:cxnLst/>
              <a:rect l="l" t="t" r="r" b="b"/>
              <a:pathLst>
                <a:path w="352425" h="770254">
                  <a:moveTo>
                    <a:pt x="0" y="0"/>
                  </a:moveTo>
                  <a:lnTo>
                    <a:pt x="352424" y="7699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78512" y="4246563"/>
              <a:ext cx="561975" cy="222250"/>
            </a:xfrm>
            <a:custGeom>
              <a:avLst/>
              <a:gdLst/>
              <a:ahLst/>
              <a:cxnLst/>
              <a:rect l="l" t="t" r="r" b="b"/>
              <a:pathLst>
                <a:path w="561975" h="222250">
                  <a:moveTo>
                    <a:pt x="0" y="0"/>
                  </a:moveTo>
                  <a:lnTo>
                    <a:pt x="561974" y="22224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10511" y="4022725"/>
              <a:ext cx="208279" cy="195580"/>
            </a:xfrm>
            <a:custGeom>
              <a:avLst/>
              <a:gdLst/>
              <a:ahLst/>
              <a:cxnLst/>
              <a:rect l="l" t="t" r="r" b="b"/>
              <a:pathLst>
                <a:path w="208279" h="195579">
                  <a:moveTo>
                    <a:pt x="0" y="0"/>
                  </a:moveTo>
                  <a:lnTo>
                    <a:pt x="207961" y="19526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64348" y="5086349"/>
              <a:ext cx="234950" cy="170180"/>
            </a:xfrm>
            <a:custGeom>
              <a:avLst/>
              <a:gdLst/>
              <a:ahLst/>
              <a:cxnLst/>
              <a:rect l="l" t="t" r="r" b="b"/>
              <a:pathLst>
                <a:path w="234950" h="170179">
                  <a:moveTo>
                    <a:pt x="234949" y="0"/>
                  </a:moveTo>
                  <a:lnTo>
                    <a:pt x="0" y="16986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18398" y="6027737"/>
              <a:ext cx="195580" cy="130175"/>
            </a:xfrm>
            <a:custGeom>
              <a:avLst/>
              <a:gdLst/>
              <a:ahLst/>
              <a:cxnLst/>
              <a:rect l="l" t="t" r="r" b="b"/>
              <a:pathLst>
                <a:path w="195579" h="130175">
                  <a:moveTo>
                    <a:pt x="195263" y="0"/>
                  </a:moveTo>
                  <a:lnTo>
                    <a:pt x="0" y="13017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81785" y="1284288"/>
              <a:ext cx="365125" cy="417830"/>
            </a:xfrm>
            <a:custGeom>
              <a:avLst/>
              <a:gdLst/>
              <a:ahLst/>
              <a:cxnLst/>
              <a:rect l="l" t="t" r="r" b="b"/>
              <a:pathLst>
                <a:path w="365125" h="417830">
                  <a:moveTo>
                    <a:pt x="0" y="0"/>
                  </a:moveTo>
                  <a:lnTo>
                    <a:pt x="365124" y="41751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62600" y="2286000"/>
              <a:ext cx="1019175" cy="600075"/>
            </a:xfrm>
            <a:custGeom>
              <a:avLst/>
              <a:gdLst/>
              <a:ahLst/>
              <a:cxnLst/>
              <a:rect l="l" t="t" r="r" b="b"/>
              <a:pathLst>
                <a:path w="1019175" h="600075">
                  <a:moveTo>
                    <a:pt x="0" y="600074"/>
                  </a:moveTo>
                  <a:lnTo>
                    <a:pt x="0" y="117475"/>
                  </a:lnTo>
                  <a:lnTo>
                    <a:pt x="12699" y="90487"/>
                  </a:lnTo>
                  <a:lnTo>
                    <a:pt x="52387" y="77787"/>
                  </a:lnTo>
                  <a:lnTo>
                    <a:pt x="65087" y="65087"/>
                  </a:lnTo>
                  <a:lnTo>
                    <a:pt x="352424" y="65087"/>
                  </a:lnTo>
                  <a:lnTo>
                    <a:pt x="417512" y="52387"/>
                  </a:lnTo>
                  <a:lnTo>
                    <a:pt x="457199" y="25399"/>
                  </a:lnTo>
                  <a:lnTo>
                    <a:pt x="469899" y="0"/>
                  </a:lnTo>
                  <a:lnTo>
                    <a:pt x="522287" y="52387"/>
                  </a:lnTo>
                  <a:lnTo>
                    <a:pt x="561974" y="65087"/>
                  </a:lnTo>
                  <a:lnTo>
                    <a:pt x="601662" y="65087"/>
                  </a:lnTo>
                  <a:lnTo>
                    <a:pt x="954086" y="65087"/>
                  </a:lnTo>
                  <a:lnTo>
                    <a:pt x="979486" y="65087"/>
                  </a:lnTo>
                  <a:lnTo>
                    <a:pt x="1006474" y="77787"/>
                  </a:lnTo>
                  <a:lnTo>
                    <a:pt x="1019174" y="104775"/>
                  </a:lnTo>
                  <a:lnTo>
                    <a:pt x="1019174" y="117475"/>
                  </a:lnTo>
                  <a:lnTo>
                    <a:pt x="1019174" y="15716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95362" y="5952490"/>
            <a:ext cx="1685289" cy="64008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558165" marR="5080" indent="-546100">
              <a:lnSpc>
                <a:spcPts val="2200"/>
              </a:lnSpc>
              <a:spcBef>
                <a:spcPts val="540"/>
              </a:spcBef>
            </a:pPr>
            <a:r>
              <a:rPr sz="2200" b="1" spc="-155" dirty="0">
                <a:latin typeface="Tahoma"/>
                <a:cs typeface="Tahoma"/>
              </a:rPr>
              <a:t>Ex</a:t>
            </a:r>
            <a:r>
              <a:rPr sz="2200" b="1" spc="-254" dirty="0">
                <a:latin typeface="Tahoma"/>
                <a:cs typeface="Tahoma"/>
              </a:rPr>
              <a:t>t</a:t>
            </a:r>
            <a:r>
              <a:rPr sz="2200" b="1" spc="-260" dirty="0">
                <a:latin typeface="Tahoma"/>
                <a:cs typeface="Tahoma"/>
              </a:rPr>
              <a:t>r</a:t>
            </a:r>
            <a:r>
              <a:rPr sz="2200" b="1" spc="135" dirty="0">
                <a:latin typeface="Tahoma"/>
                <a:cs typeface="Tahoma"/>
              </a:rPr>
              <a:t>a</a:t>
            </a:r>
            <a:r>
              <a:rPr sz="2200" b="1" spc="240" dirty="0">
                <a:latin typeface="Tahoma"/>
                <a:cs typeface="Tahoma"/>
              </a:rPr>
              <a:t>c</a:t>
            </a:r>
            <a:r>
              <a:rPr sz="2200" b="1" spc="95" dirty="0">
                <a:latin typeface="Tahoma"/>
                <a:cs typeface="Tahoma"/>
              </a:rPr>
              <a:t>e</a:t>
            </a:r>
            <a:r>
              <a:rPr sz="2200" b="1" spc="-145" dirty="0">
                <a:latin typeface="Tahoma"/>
                <a:cs typeface="Tahoma"/>
              </a:rPr>
              <a:t>ll</a:t>
            </a:r>
            <a:r>
              <a:rPr sz="2200" b="1" spc="-90" dirty="0">
                <a:latin typeface="Tahoma"/>
                <a:cs typeface="Tahoma"/>
              </a:rPr>
              <a:t>u</a:t>
            </a:r>
            <a:r>
              <a:rPr sz="2200" b="1" spc="-145" dirty="0">
                <a:latin typeface="Tahoma"/>
                <a:cs typeface="Tahoma"/>
              </a:rPr>
              <a:t>l</a:t>
            </a:r>
            <a:r>
              <a:rPr sz="2200" b="1" spc="135" dirty="0">
                <a:latin typeface="Tahoma"/>
                <a:cs typeface="Tahoma"/>
              </a:rPr>
              <a:t>a</a:t>
            </a:r>
            <a:r>
              <a:rPr sz="2200" b="1" spc="-200" dirty="0">
                <a:latin typeface="Tahoma"/>
                <a:cs typeface="Tahoma"/>
              </a:rPr>
              <a:t>r  </a:t>
            </a:r>
            <a:r>
              <a:rPr sz="2200" b="1" spc="-105" dirty="0">
                <a:latin typeface="Tahoma"/>
                <a:cs typeface="Tahoma"/>
              </a:rPr>
              <a:t>fluid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68830" y="485151"/>
            <a:ext cx="4026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Copyright</a:t>
            </a:r>
            <a:r>
              <a:rPr sz="700" b="1" spc="-5" dirty="0">
                <a:latin typeface="Arial"/>
                <a:cs typeface="Arial"/>
              </a:rPr>
              <a:t> </a:t>
            </a:r>
            <a:r>
              <a:rPr sz="700" b="1" dirty="0">
                <a:latin typeface="Arial"/>
                <a:cs typeface="Arial"/>
              </a:rPr>
              <a:t>© The McGraw-Hill Companies, Inc.</a:t>
            </a:r>
            <a:r>
              <a:rPr sz="700" b="1" spc="-5" dirty="0">
                <a:latin typeface="Arial"/>
                <a:cs typeface="Arial"/>
              </a:rPr>
              <a:t> </a:t>
            </a:r>
            <a:r>
              <a:rPr sz="700" b="1" dirty="0">
                <a:latin typeface="Arial"/>
                <a:cs typeface="Arial"/>
              </a:rPr>
              <a:t>Permission</a:t>
            </a:r>
            <a:r>
              <a:rPr sz="700" b="1" spc="-5" dirty="0">
                <a:latin typeface="Arial"/>
                <a:cs typeface="Arial"/>
              </a:rPr>
              <a:t> </a:t>
            </a:r>
            <a:r>
              <a:rPr sz="700" b="1" dirty="0">
                <a:latin typeface="Arial"/>
                <a:cs typeface="Arial"/>
              </a:rPr>
              <a:t>required</a:t>
            </a:r>
            <a:r>
              <a:rPr sz="700" b="1" spc="-5" dirty="0">
                <a:latin typeface="Arial"/>
                <a:cs typeface="Arial"/>
              </a:rPr>
              <a:t> for</a:t>
            </a:r>
            <a:r>
              <a:rPr sz="700" b="1" dirty="0">
                <a:latin typeface="Arial"/>
                <a:cs typeface="Arial"/>
              </a:rPr>
              <a:t> </a:t>
            </a:r>
            <a:r>
              <a:rPr sz="700" b="1" spc="-5" dirty="0">
                <a:latin typeface="Arial"/>
                <a:cs typeface="Arial"/>
              </a:rPr>
              <a:t>reproduction </a:t>
            </a:r>
            <a:r>
              <a:rPr sz="700" b="1" dirty="0">
                <a:latin typeface="Arial"/>
                <a:cs typeface="Arial"/>
              </a:rPr>
              <a:t>or </a:t>
            </a:r>
            <a:r>
              <a:rPr sz="700" b="1" spc="-10" dirty="0">
                <a:latin typeface="Arial"/>
                <a:cs typeface="Arial"/>
              </a:rPr>
              <a:t>display.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9299" y="2228850"/>
            <a:ext cx="4199255" cy="4780280"/>
          </a:xfrm>
          <a:prstGeom prst="rect">
            <a:avLst/>
          </a:prstGeom>
          <a:ln w="9524">
            <a:solidFill>
              <a:srgbClr val="8B8084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18745" algn="ctr">
              <a:lnSpc>
                <a:spcPct val="100000"/>
              </a:lnSpc>
              <a:spcBef>
                <a:spcPts val="360"/>
              </a:spcBef>
            </a:pPr>
            <a:r>
              <a:rPr sz="3600" u="heavy" spc="-210" dirty="0">
                <a:solidFill>
                  <a:srgbClr val="564B3C"/>
                </a:solidFill>
                <a:uFill>
                  <a:solidFill>
                    <a:srgbClr val="695D4D"/>
                  </a:solidFill>
                </a:uFill>
                <a:latin typeface="Verdana"/>
                <a:cs typeface="Verdana"/>
              </a:rPr>
              <a:t>ENDOCYTOSIS</a:t>
            </a:r>
            <a:endParaRPr sz="3600">
              <a:latin typeface="Verdana"/>
              <a:cs typeface="Verdana"/>
            </a:endParaRPr>
          </a:p>
          <a:p>
            <a:pPr marL="433705" marR="462280" indent="-228600">
              <a:lnSpc>
                <a:spcPct val="101200"/>
              </a:lnSpc>
              <a:spcBef>
                <a:spcPts val="1175"/>
              </a:spcBef>
              <a:buClr>
                <a:srgbClr val="93A299"/>
              </a:buClr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2200" spc="15" dirty="0">
                <a:solidFill>
                  <a:srgbClr val="564B3C"/>
                </a:solidFill>
                <a:latin typeface="Verdana"/>
                <a:cs typeface="Verdana"/>
              </a:rPr>
              <a:t>m</a:t>
            </a:r>
            <a:r>
              <a:rPr sz="2200" spc="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200" spc="-85" dirty="0">
                <a:solidFill>
                  <a:srgbClr val="564B3C"/>
                </a:solidFill>
                <a:latin typeface="Verdana"/>
                <a:cs typeface="Verdana"/>
              </a:rPr>
              <a:t>v</a:t>
            </a:r>
            <a:r>
              <a:rPr sz="2200" spc="114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200" spc="25" dirty="0">
                <a:solidFill>
                  <a:srgbClr val="564B3C"/>
                </a:solidFill>
                <a:latin typeface="Verdana"/>
                <a:cs typeface="Verdana"/>
              </a:rPr>
              <a:t>m</a:t>
            </a:r>
            <a:r>
              <a:rPr sz="2200" spc="10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200" spc="-55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200" spc="-125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200" spc="-16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200" spc="10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200" spc="-85" dirty="0">
                <a:solidFill>
                  <a:srgbClr val="564B3C"/>
                </a:solidFill>
                <a:latin typeface="Verdana"/>
                <a:cs typeface="Verdana"/>
              </a:rPr>
              <a:t>f</a:t>
            </a:r>
            <a:r>
              <a:rPr sz="2200" spc="-16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200" spc="15" dirty="0">
                <a:solidFill>
                  <a:srgbClr val="564B3C"/>
                </a:solidFill>
                <a:latin typeface="Verdana"/>
                <a:cs typeface="Verdana"/>
              </a:rPr>
              <a:t>m</a:t>
            </a:r>
            <a:r>
              <a:rPr sz="2200" spc="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200" spc="-165" dirty="0">
                <a:solidFill>
                  <a:srgbClr val="564B3C"/>
                </a:solidFill>
                <a:latin typeface="Verdana"/>
                <a:cs typeface="Verdana"/>
              </a:rPr>
              <a:t>l</a:t>
            </a:r>
            <a:r>
              <a:rPr sz="2200" spc="114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200" spc="100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200" spc="114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200" spc="-165" dirty="0">
                <a:solidFill>
                  <a:srgbClr val="564B3C"/>
                </a:solidFill>
                <a:latin typeface="Verdana"/>
                <a:cs typeface="Verdana"/>
              </a:rPr>
              <a:t>l</a:t>
            </a:r>
            <a:r>
              <a:rPr sz="2200" spc="114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200" spc="-229" dirty="0">
                <a:solidFill>
                  <a:srgbClr val="564B3C"/>
                </a:solidFill>
                <a:latin typeface="Verdana"/>
                <a:cs typeface="Verdana"/>
              </a:rPr>
              <a:t>s  </a:t>
            </a:r>
            <a:r>
              <a:rPr sz="2200" spc="-165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200" spc="-55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200" spc="-125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200" spc="10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200" spc="-16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200" spc="-125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200" spc="-55" dirty="0">
                <a:solidFill>
                  <a:srgbClr val="564B3C"/>
                </a:solidFill>
                <a:latin typeface="Verdana"/>
                <a:cs typeface="Verdana"/>
              </a:rPr>
              <a:t>h</a:t>
            </a:r>
            <a:r>
              <a:rPr sz="2200" spc="114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200" spc="-16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200" spc="180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200" spc="204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200" spc="-165" dirty="0">
                <a:solidFill>
                  <a:srgbClr val="564B3C"/>
                </a:solidFill>
                <a:latin typeface="Verdana"/>
                <a:cs typeface="Verdana"/>
              </a:rPr>
              <a:t>ll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3050">
              <a:latin typeface="Verdana"/>
              <a:cs typeface="Verdana"/>
            </a:endParaRPr>
          </a:p>
          <a:p>
            <a:pPr marL="434340" indent="-229235">
              <a:lnSpc>
                <a:spcPct val="100000"/>
              </a:lnSpc>
              <a:buClr>
                <a:srgbClr val="93A299"/>
              </a:buClr>
              <a:buFont typeface="Arial MT"/>
              <a:buChar char="•"/>
              <a:tabLst>
                <a:tab pos="434340" algn="l"/>
              </a:tabLst>
            </a:pPr>
            <a:r>
              <a:rPr sz="2400" spc="135" dirty="0">
                <a:solidFill>
                  <a:srgbClr val="564B3C"/>
                </a:solidFill>
                <a:latin typeface="Verdana"/>
                <a:cs typeface="Verdana"/>
              </a:rPr>
              <a:t>p</a:t>
            </a:r>
            <a:r>
              <a:rPr sz="2400" spc="-60" dirty="0">
                <a:solidFill>
                  <a:srgbClr val="564B3C"/>
                </a:solidFill>
                <a:latin typeface="Verdana"/>
                <a:cs typeface="Verdana"/>
              </a:rPr>
              <a:t>h</a:t>
            </a:r>
            <a:r>
              <a:rPr sz="2400" spc="195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400" spc="114" dirty="0">
                <a:solidFill>
                  <a:srgbClr val="564B3C"/>
                </a:solidFill>
                <a:latin typeface="Verdana"/>
                <a:cs typeface="Verdana"/>
              </a:rPr>
              <a:t>g</a:t>
            </a:r>
            <a:r>
              <a:rPr sz="2400" spc="110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400" spc="80" dirty="0">
                <a:solidFill>
                  <a:srgbClr val="564B3C"/>
                </a:solidFill>
                <a:latin typeface="Verdana"/>
                <a:cs typeface="Verdana"/>
              </a:rPr>
              <a:t>cy</a:t>
            </a:r>
            <a:r>
              <a:rPr sz="2400" spc="-135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400" spc="110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400" spc="-32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400" spc="-32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400" spc="-330" dirty="0">
                <a:solidFill>
                  <a:srgbClr val="564B3C"/>
                </a:solidFill>
                <a:latin typeface="Verdana"/>
                <a:cs typeface="Verdana"/>
              </a:rPr>
              <a:t>–</a:t>
            </a:r>
            <a:endParaRPr sz="2400">
              <a:latin typeface="Verdana"/>
              <a:cs typeface="Verdana"/>
            </a:endParaRPr>
          </a:p>
          <a:p>
            <a:pPr marL="1724660">
              <a:lnSpc>
                <a:spcPct val="100000"/>
              </a:lnSpc>
              <a:spcBef>
                <a:spcPts val="520"/>
              </a:spcBef>
            </a:pPr>
            <a:r>
              <a:rPr sz="2400" spc="165" dirty="0">
                <a:solidFill>
                  <a:srgbClr val="564B3C"/>
                </a:solidFill>
                <a:latin typeface="Verdana"/>
                <a:cs typeface="Verdana"/>
              </a:rPr>
              <a:t>“c</a:t>
            </a:r>
            <a:r>
              <a:rPr sz="2400" spc="19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ll </a:t>
            </a:r>
            <a:r>
              <a:rPr sz="2400" spc="130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400" spc="195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400" spc="-135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400" spc="114" dirty="0">
                <a:solidFill>
                  <a:srgbClr val="564B3C"/>
                </a:solidFill>
                <a:latin typeface="Verdana"/>
                <a:cs typeface="Verdana"/>
              </a:rPr>
              <a:t>g</a:t>
            </a:r>
            <a:r>
              <a:rPr sz="2400" spc="55" dirty="0">
                <a:solidFill>
                  <a:srgbClr val="564B3C"/>
                </a:solidFill>
                <a:latin typeface="Verdana"/>
                <a:cs typeface="Verdana"/>
              </a:rPr>
              <a:t>”</a:t>
            </a:r>
            <a:endParaRPr sz="2400">
              <a:latin typeface="Verdana"/>
              <a:cs typeface="Verdana"/>
            </a:endParaRPr>
          </a:p>
          <a:p>
            <a:pPr marL="434340" indent="-229235">
              <a:lnSpc>
                <a:spcPct val="100000"/>
              </a:lnSpc>
              <a:spcBef>
                <a:spcPts val="620"/>
              </a:spcBef>
              <a:buClr>
                <a:srgbClr val="93A299"/>
              </a:buClr>
              <a:buFont typeface="Arial MT"/>
              <a:buChar char="•"/>
              <a:tabLst>
                <a:tab pos="434340" algn="l"/>
              </a:tabLst>
            </a:pPr>
            <a:r>
              <a:rPr sz="2400" spc="135" dirty="0">
                <a:solidFill>
                  <a:srgbClr val="564B3C"/>
                </a:solidFill>
                <a:latin typeface="Verdana"/>
                <a:cs typeface="Verdana"/>
              </a:rPr>
              <a:t>p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400" spc="110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400" spc="80" dirty="0">
                <a:solidFill>
                  <a:srgbClr val="564B3C"/>
                </a:solidFill>
                <a:latin typeface="Verdana"/>
                <a:cs typeface="Verdana"/>
              </a:rPr>
              <a:t>cy</a:t>
            </a:r>
            <a:r>
              <a:rPr sz="2400" spc="-135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400" spc="110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400" spc="-32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400" spc="-32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400" spc="-330" dirty="0">
                <a:solidFill>
                  <a:srgbClr val="564B3C"/>
                </a:solidFill>
                <a:latin typeface="Verdana"/>
                <a:cs typeface="Verdana"/>
              </a:rPr>
              <a:t>–</a:t>
            </a:r>
            <a:endParaRPr sz="2400">
              <a:latin typeface="Verdana"/>
              <a:cs typeface="Verdana"/>
            </a:endParaRPr>
          </a:p>
          <a:p>
            <a:pPr marL="1724660">
              <a:lnSpc>
                <a:spcPct val="100000"/>
              </a:lnSpc>
              <a:spcBef>
                <a:spcPts val="520"/>
              </a:spcBef>
            </a:pPr>
            <a:r>
              <a:rPr sz="2400" spc="30" dirty="0">
                <a:solidFill>
                  <a:srgbClr val="564B3C"/>
                </a:solidFill>
                <a:latin typeface="Verdana"/>
                <a:cs typeface="Verdana"/>
              </a:rPr>
              <a:t>“cell</a:t>
            </a:r>
            <a:r>
              <a:rPr sz="2400" spc="-21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564B3C"/>
                </a:solidFill>
                <a:latin typeface="Verdana"/>
                <a:cs typeface="Verdana"/>
              </a:rPr>
              <a:t>drinking”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4923" y="2228850"/>
            <a:ext cx="4213225" cy="4780280"/>
          </a:xfrm>
          <a:prstGeom prst="rect">
            <a:avLst/>
          </a:prstGeom>
          <a:ln w="9524">
            <a:solidFill>
              <a:srgbClr val="8B8084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18745" algn="ctr">
              <a:lnSpc>
                <a:spcPct val="100000"/>
              </a:lnSpc>
              <a:spcBef>
                <a:spcPts val="360"/>
              </a:spcBef>
            </a:pPr>
            <a:r>
              <a:rPr sz="3600" u="heavy" spc="-245" dirty="0">
                <a:solidFill>
                  <a:srgbClr val="A23A28"/>
                </a:solidFill>
                <a:uFill>
                  <a:solidFill>
                    <a:srgbClr val="B34E34"/>
                  </a:solidFill>
                </a:uFill>
                <a:latin typeface="Verdana"/>
                <a:cs typeface="Verdana"/>
              </a:rPr>
              <a:t>EXOCYTOSIS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>
              <a:latin typeface="Verdana"/>
              <a:cs typeface="Verdana"/>
            </a:endParaRPr>
          </a:p>
          <a:p>
            <a:pPr marL="434340" marR="176530" indent="-228600">
              <a:lnSpc>
                <a:spcPct val="101499"/>
              </a:lnSpc>
              <a:spcBef>
                <a:spcPts val="5"/>
              </a:spcBef>
              <a:buClr>
                <a:srgbClr val="93A299"/>
              </a:buClr>
              <a:buFont typeface="Arial MT"/>
              <a:buChar char="•"/>
              <a:tabLst>
                <a:tab pos="434340" algn="l"/>
              </a:tabLst>
            </a:pPr>
            <a:r>
              <a:rPr sz="2400" spc="15" dirty="0">
                <a:solidFill>
                  <a:srgbClr val="A23A28"/>
                </a:solidFill>
                <a:latin typeface="Verdana"/>
                <a:cs typeface="Verdana"/>
              </a:rPr>
              <a:t>m</a:t>
            </a:r>
            <a:r>
              <a:rPr sz="2400" spc="5" dirty="0">
                <a:solidFill>
                  <a:srgbClr val="A23A28"/>
                </a:solidFill>
                <a:latin typeface="Verdana"/>
                <a:cs typeface="Verdana"/>
              </a:rPr>
              <a:t>o</a:t>
            </a:r>
            <a:r>
              <a:rPr sz="2400" spc="-95" dirty="0">
                <a:solidFill>
                  <a:srgbClr val="A23A28"/>
                </a:solidFill>
                <a:latin typeface="Verdana"/>
                <a:cs typeface="Verdana"/>
              </a:rPr>
              <a:t>v</a:t>
            </a:r>
            <a:r>
              <a:rPr sz="2400" spc="130" dirty="0">
                <a:solidFill>
                  <a:srgbClr val="A23A28"/>
                </a:solidFill>
                <a:latin typeface="Verdana"/>
                <a:cs typeface="Verdana"/>
              </a:rPr>
              <a:t>e</a:t>
            </a:r>
            <a:r>
              <a:rPr sz="2400" spc="25" dirty="0">
                <a:solidFill>
                  <a:srgbClr val="A23A28"/>
                </a:solidFill>
                <a:latin typeface="Verdana"/>
                <a:cs typeface="Verdana"/>
              </a:rPr>
              <a:t>m</a:t>
            </a:r>
            <a:r>
              <a:rPr sz="2400" spc="10" dirty="0">
                <a:solidFill>
                  <a:srgbClr val="A23A28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A23A28"/>
                </a:solidFill>
                <a:latin typeface="Verdana"/>
                <a:cs typeface="Verdana"/>
              </a:rPr>
              <a:t>n</a:t>
            </a:r>
            <a:r>
              <a:rPr sz="2400" spc="-135" dirty="0">
                <a:solidFill>
                  <a:srgbClr val="A23A28"/>
                </a:solidFill>
                <a:latin typeface="Verdana"/>
                <a:cs typeface="Verdana"/>
              </a:rPr>
              <a:t>t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A23A28"/>
                </a:solidFill>
                <a:latin typeface="Verdana"/>
                <a:cs typeface="Verdana"/>
              </a:rPr>
              <a:t>o</a:t>
            </a:r>
            <a:r>
              <a:rPr sz="2400" spc="-95" dirty="0">
                <a:solidFill>
                  <a:srgbClr val="A23A28"/>
                </a:solidFill>
                <a:latin typeface="Verdana"/>
                <a:cs typeface="Verdana"/>
              </a:rPr>
              <a:t>f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A23A28"/>
                </a:solidFill>
                <a:latin typeface="Verdana"/>
                <a:cs typeface="Verdana"/>
              </a:rPr>
              <a:t>m</a:t>
            </a:r>
            <a:r>
              <a:rPr sz="2400" spc="5" dirty="0">
                <a:solidFill>
                  <a:srgbClr val="A23A28"/>
                </a:solidFill>
                <a:latin typeface="Verdana"/>
                <a:cs typeface="Verdana"/>
              </a:rPr>
              <a:t>o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l</a:t>
            </a:r>
            <a:r>
              <a:rPr sz="2400" spc="130" dirty="0">
                <a:solidFill>
                  <a:srgbClr val="A23A28"/>
                </a:solidFill>
                <a:latin typeface="Verdana"/>
                <a:cs typeface="Verdana"/>
              </a:rPr>
              <a:t>e</a:t>
            </a:r>
            <a:r>
              <a:rPr sz="2400" spc="105" dirty="0">
                <a:solidFill>
                  <a:srgbClr val="A23A28"/>
                </a:solidFill>
                <a:latin typeface="Verdana"/>
                <a:cs typeface="Verdana"/>
              </a:rPr>
              <a:t>c</a:t>
            </a:r>
            <a:r>
              <a:rPr sz="2400" spc="125" dirty="0">
                <a:solidFill>
                  <a:srgbClr val="A23A28"/>
                </a:solidFill>
                <a:latin typeface="Verdana"/>
                <a:cs typeface="Verdana"/>
              </a:rPr>
              <a:t>u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l</a:t>
            </a:r>
            <a:r>
              <a:rPr sz="2400" spc="130" dirty="0">
                <a:solidFill>
                  <a:srgbClr val="A23A28"/>
                </a:solidFill>
                <a:latin typeface="Verdana"/>
                <a:cs typeface="Verdana"/>
              </a:rPr>
              <a:t>e</a:t>
            </a:r>
            <a:r>
              <a:rPr sz="2400" spc="-250" dirty="0">
                <a:solidFill>
                  <a:srgbClr val="A23A28"/>
                </a:solidFill>
                <a:latin typeface="Verdana"/>
                <a:cs typeface="Verdana"/>
              </a:rPr>
              <a:t>s  </a:t>
            </a:r>
            <a:r>
              <a:rPr sz="2400" spc="110" dirty="0">
                <a:solidFill>
                  <a:srgbClr val="A23A28"/>
                </a:solidFill>
                <a:latin typeface="Verdana"/>
                <a:cs typeface="Verdana"/>
              </a:rPr>
              <a:t>o</a:t>
            </a:r>
            <a:r>
              <a:rPr sz="2400" spc="-60" dirty="0">
                <a:solidFill>
                  <a:srgbClr val="A23A28"/>
                </a:solidFill>
                <a:latin typeface="Verdana"/>
                <a:cs typeface="Verdana"/>
              </a:rPr>
              <a:t>u</a:t>
            </a:r>
            <a:r>
              <a:rPr sz="2400" spc="-135" dirty="0">
                <a:solidFill>
                  <a:srgbClr val="A23A28"/>
                </a:solidFill>
                <a:latin typeface="Verdana"/>
                <a:cs typeface="Verdana"/>
              </a:rPr>
              <a:t>t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A23A28"/>
                </a:solidFill>
                <a:latin typeface="Verdana"/>
                <a:cs typeface="Verdana"/>
              </a:rPr>
              <a:t>o</a:t>
            </a:r>
            <a:r>
              <a:rPr sz="2400" spc="-95" dirty="0">
                <a:solidFill>
                  <a:srgbClr val="A23A28"/>
                </a:solidFill>
                <a:latin typeface="Verdana"/>
                <a:cs typeface="Verdana"/>
              </a:rPr>
              <a:t>f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A23A28"/>
                </a:solidFill>
                <a:latin typeface="Verdana"/>
                <a:cs typeface="Verdana"/>
              </a:rPr>
              <a:t>t</a:t>
            </a:r>
            <a:r>
              <a:rPr sz="2400" spc="-60" dirty="0">
                <a:solidFill>
                  <a:srgbClr val="A23A28"/>
                </a:solidFill>
                <a:latin typeface="Verdana"/>
                <a:cs typeface="Verdana"/>
              </a:rPr>
              <a:t>h</a:t>
            </a:r>
            <a:r>
              <a:rPr sz="2400" spc="130" dirty="0">
                <a:solidFill>
                  <a:srgbClr val="A23A28"/>
                </a:solidFill>
                <a:latin typeface="Verdana"/>
                <a:cs typeface="Verdana"/>
              </a:rPr>
              <a:t>e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 </a:t>
            </a:r>
            <a:r>
              <a:rPr sz="2400" spc="200" dirty="0">
                <a:solidFill>
                  <a:srgbClr val="A23A28"/>
                </a:solidFill>
                <a:latin typeface="Verdana"/>
                <a:cs typeface="Verdana"/>
              </a:rPr>
              <a:t>c</a:t>
            </a:r>
            <a:r>
              <a:rPr sz="2400" spc="225" dirty="0">
                <a:solidFill>
                  <a:srgbClr val="A23A28"/>
                </a:solidFill>
                <a:latin typeface="Verdana"/>
                <a:cs typeface="Verdana"/>
              </a:rPr>
              <a:t>e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ll</a:t>
            </a:r>
            <a:endParaRPr sz="2400">
              <a:latin typeface="Verdana"/>
              <a:cs typeface="Verdana"/>
            </a:endParaRPr>
          </a:p>
          <a:p>
            <a:pPr marL="434340" marR="160020" indent="-228600">
              <a:lnSpc>
                <a:spcPct val="100000"/>
              </a:lnSpc>
              <a:spcBef>
                <a:spcPts val="2295"/>
              </a:spcBef>
              <a:buClr>
                <a:srgbClr val="93A299"/>
              </a:buClr>
              <a:buFont typeface="Arial MT"/>
              <a:buChar char="•"/>
              <a:tabLst>
                <a:tab pos="434340" algn="l"/>
              </a:tabLst>
            </a:pPr>
            <a:r>
              <a:rPr sz="2400" spc="15" dirty="0">
                <a:solidFill>
                  <a:srgbClr val="A23A28"/>
                </a:solidFill>
                <a:latin typeface="Verdana"/>
                <a:cs typeface="Verdana"/>
              </a:rPr>
              <a:t>m</a:t>
            </a:r>
            <a:r>
              <a:rPr sz="2400" spc="5" dirty="0">
                <a:solidFill>
                  <a:srgbClr val="A23A28"/>
                </a:solidFill>
                <a:latin typeface="Verdana"/>
                <a:cs typeface="Verdana"/>
              </a:rPr>
              <a:t>o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l</a:t>
            </a:r>
            <a:r>
              <a:rPr sz="2400" spc="130" dirty="0">
                <a:solidFill>
                  <a:srgbClr val="A23A28"/>
                </a:solidFill>
                <a:latin typeface="Verdana"/>
                <a:cs typeface="Verdana"/>
              </a:rPr>
              <a:t>e</a:t>
            </a:r>
            <a:r>
              <a:rPr sz="2400" spc="105" dirty="0">
                <a:solidFill>
                  <a:srgbClr val="A23A28"/>
                </a:solidFill>
                <a:latin typeface="Verdana"/>
                <a:cs typeface="Verdana"/>
              </a:rPr>
              <a:t>c</a:t>
            </a:r>
            <a:r>
              <a:rPr sz="2400" spc="125" dirty="0">
                <a:solidFill>
                  <a:srgbClr val="A23A28"/>
                </a:solidFill>
                <a:latin typeface="Verdana"/>
                <a:cs typeface="Verdana"/>
              </a:rPr>
              <a:t>u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l</a:t>
            </a:r>
            <a:r>
              <a:rPr sz="2400" spc="130" dirty="0">
                <a:solidFill>
                  <a:srgbClr val="A23A28"/>
                </a:solidFill>
                <a:latin typeface="Verdana"/>
                <a:cs typeface="Verdana"/>
              </a:rPr>
              <a:t>e</a:t>
            </a:r>
            <a:r>
              <a:rPr sz="2400" spc="-320" dirty="0">
                <a:solidFill>
                  <a:srgbClr val="A23A28"/>
                </a:solidFill>
                <a:latin typeface="Verdana"/>
                <a:cs typeface="Verdana"/>
              </a:rPr>
              <a:t>s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A23A28"/>
                </a:solidFill>
                <a:latin typeface="Verdana"/>
                <a:cs typeface="Verdana"/>
              </a:rPr>
              <a:t>f</a:t>
            </a:r>
            <a:r>
              <a:rPr sz="2400" spc="-105" dirty="0">
                <a:solidFill>
                  <a:srgbClr val="A23A28"/>
                </a:solidFill>
                <a:latin typeface="Verdana"/>
                <a:cs typeface="Verdana"/>
              </a:rPr>
              <a:t>u</a:t>
            </a:r>
            <a:r>
              <a:rPr sz="2400" spc="-320" dirty="0">
                <a:solidFill>
                  <a:srgbClr val="A23A28"/>
                </a:solidFill>
                <a:latin typeface="Verdana"/>
                <a:cs typeface="Verdana"/>
              </a:rPr>
              <a:t>s</a:t>
            </a:r>
            <a:r>
              <a:rPr sz="2400" spc="130" dirty="0">
                <a:solidFill>
                  <a:srgbClr val="A23A28"/>
                </a:solidFill>
                <a:latin typeface="Verdana"/>
                <a:cs typeface="Verdana"/>
              </a:rPr>
              <a:t>e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A23A28"/>
                </a:solidFill>
                <a:latin typeface="Verdana"/>
                <a:cs typeface="Verdana"/>
              </a:rPr>
              <a:t>w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i</a:t>
            </a:r>
            <a:r>
              <a:rPr sz="2400" spc="-135" dirty="0">
                <a:solidFill>
                  <a:srgbClr val="A23A28"/>
                </a:solidFill>
                <a:latin typeface="Verdana"/>
                <a:cs typeface="Verdana"/>
              </a:rPr>
              <a:t>t</a:t>
            </a:r>
            <a:r>
              <a:rPr sz="2400" spc="-60" dirty="0">
                <a:solidFill>
                  <a:srgbClr val="A23A28"/>
                </a:solidFill>
                <a:latin typeface="Verdana"/>
                <a:cs typeface="Verdana"/>
              </a:rPr>
              <a:t>h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A23A28"/>
                </a:solidFill>
                <a:latin typeface="Verdana"/>
                <a:cs typeface="Verdana"/>
              </a:rPr>
              <a:t>t</a:t>
            </a:r>
            <a:r>
              <a:rPr sz="2400" spc="-60" dirty="0">
                <a:solidFill>
                  <a:srgbClr val="A23A28"/>
                </a:solidFill>
                <a:latin typeface="Verdana"/>
                <a:cs typeface="Verdana"/>
              </a:rPr>
              <a:t>h</a:t>
            </a:r>
            <a:r>
              <a:rPr sz="2400" spc="90" dirty="0">
                <a:solidFill>
                  <a:srgbClr val="A23A28"/>
                </a:solidFill>
                <a:latin typeface="Verdana"/>
                <a:cs typeface="Verdana"/>
              </a:rPr>
              <a:t>e  </a:t>
            </a:r>
            <a:r>
              <a:rPr sz="2400" spc="200" dirty="0">
                <a:solidFill>
                  <a:srgbClr val="A23A28"/>
                </a:solidFill>
                <a:latin typeface="Verdana"/>
                <a:cs typeface="Verdana"/>
              </a:rPr>
              <a:t>c</a:t>
            </a:r>
            <a:r>
              <a:rPr sz="2400" spc="225" dirty="0">
                <a:solidFill>
                  <a:srgbClr val="A23A28"/>
                </a:solidFill>
                <a:latin typeface="Verdana"/>
                <a:cs typeface="Verdana"/>
              </a:rPr>
              <a:t>e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ll </a:t>
            </a:r>
            <a:r>
              <a:rPr sz="2400" spc="25" dirty="0">
                <a:solidFill>
                  <a:srgbClr val="A23A28"/>
                </a:solidFill>
                <a:latin typeface="Verdana"/>
                <a:cs typeface="Verdana"/>
              </a:rPr>
              <a:t>m</a:t>
            </a:r>
            <a:r>
              <a:rPr sz="2400" spc="10" dirty="0">
                <a:solidFill>
                  <a:srgbClr val="A23A28"/>
                </a:solidFill>
                <a:latin typeface="Verdana"/>
                <a:cs typeface="Verdana"/>
              </a:rPr>
              <a:t>e</a:t>
            </a:r>
            <a:r>
              <a:rPr sz="2400" spc="25" dirty="0">
                <a:solidFill>
                  <a:srgbClr val="A23A28"/>
                </a:solidFill>
                <a:latin typeface="Verdana"/>
                <a:cs typeface="Verdana"/>
              </a:rPr>
              <a:t>mb</a:t>
            </a:r>
            <a:r>
              <a:rPr sz="2400" spc="-305" dirty="0">
                <a:solidFill>
                  <a:srgbClr val="A23A28"/>
                </a:solidFill>
                <a:latin typeface="Verdana"/>
                <a:cs typeface="Verdana"/>
              </a:rPr>
              <a:t>r</a:t>
            </a:r>
            <a:r>
              <a:rPr sz="2400" spc="195" dirty="0">
                <a:solidFill>
                  <a:srgbClr val="A23A28"/>
                </a:solidFill>
                <a:latin typeface="Verdana"/>
                <a:cs typeface="Verdana"/>
              </a:rPr>
              <a:t>a</a:t>
            </a:r>
            <a:r>
              <a:rPr sz="2400" spc="-60" dirty="0">
                <a:solidFill>
                  <a:srgbClr val="A23A28"/>
                </a:solidFill>
                <a:latin typeface="Verdana"/>
                <a:cs typeface="Verdana"/>
              </a:rPr>
              <a:t>n</a:t>
            </a:r>
            <a:r>
              <a:rPr sz="2400" spc="130" dirty="0">
                <a:solidFill>
                  <a:srgbClr val="A23A28"/>
                </a:solidFill>
                <a:latin typeface="Verdana"/>
                <a:cs typeface="Verdana"/>
              </a:rPr>
              <a:t>e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A23A28"/>
                </a:solidFill>
                <a:latin typeface="Verdana"/>
                <a:cs typeface="Verdana"/>
              </a:rPr>
              <a:t>a</a:t>
            </a:r>
            <a:r>
              <a:rPr sz="2400" spc="-320" dirty="0">
                <a:solidFill>
                  <a:srgbClr val="A23A28"/>
                </a:solidFill>
                <a:latin typeface="Verdana"/>
                <a:cs typeface="Verdana"/>
              </a:rPr>
              <a:t>s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A23A28"/>
                </a:solidFill>
                <a:latin typeface="Verdana"/>
                <a:cs typeface="Verdana"/>
              </a:rPr>
              <a:t>m</a:t>
            </a:r>
            <a:r>
              <a:rPr sz="2400" spc="5" dirty="0">
                <a:solidFill>
                  <a:srgbClr val="A23A28"/>
                </a:solidFill>
                <a:latin typeface="Verdana"/>
                <a:cs typeface="Verdana"/>
              </a:rPr>
              <a:t>o</a:t>
            </a:r>
            <a:r>
              <a:rPr sz="2400" spc="-95" dirty="0">
                <a:solidFill>
                  <a:srgbClr val="A23A28"/>
                </a:solidFill>
                <a:latin typeface="Verdana"/>
                <a:cs typeface="Verdana"/>
              </a:rPr>
              <a:t>v</a:t>
            </a:r>
            <a:r>
              <a:rPr sz="2400" spc="90" dirty="0">
                <a:solidFill>
                  <a:srgbClr val="A23A28"/>
                </a:solidFill>
                <a:latin typeface="Verdana"/>
                <a:cs typeface="Verdana"/>
              </a:rPr>
              <a:t>e  </a:t>
            </a:r>
            <a:r>
              <a:rPr sz="2400" spc="-135" dirty="0">
                <a:solidFill>
                  <a:srgbClr val="A23A28"/>
                </a:solidFill>
                <a:latin typeface="Verdana"/>
                <a:cs typeface="Verdana"/>
              </a:rPr>
              <a:t>t</a:t>
            </a:r>
            <a:r>
              <a:rPr sz="2400" spc="110" dirty="0">
                <a:solidFill>
                  <a:srgbClr val="A23A28"/>
                </a:solidFill>
                <a:latin typeface="Verdana"/>
                <a:cs typeface="Verdana"/>
              </a:rPr>
              <a:t>o</a:t>
            </a:r>
            <a:r>
              <a:rPr sz="2400" spc="30" dirty="0">
                <a:solidFill>
                  <a:srgbClr val="A23A28"/>
                </a:solidFill>
                <a:latin typeface="Verdana"/>
                <a:cs typeface="Verdana"/>
              </a:rPr>
              <a:t>w</a:t>
            </a:r>
            <a:r>
              <a:rPr sz="2400" spc="195" dirty="0">
                <a:solidFill>
                  <a:srgbClr val="A23A28"/>
                </a:solidFill>
                <a:latin typeface="Verdana"/>
                <a:cs typeface="Verdana"/>
              </a:rPr>
              <a:t>a</a:t>
            </a:r>
            <a:r>
              <a:rPr sz="2400" spc="-320" dirty="0">
                <a:solidFill>
                  <a:srgbClr val="A23A28"/>
                </a:solidFill>
                <a:latin typeface="Verdana"/>
                <a:cs typeface="Verdana"/>
              </a:rPr>
              <a:t>r</a:t>
            </a:r>
            <a:r>
              <a:rPr sz="2400" spc="145" dirty="0">
                <a:solidFill>
                  <a:srgbClr val="A23A28"/>
                </a:solidFill>
                <a:latin typeface="Verdana"/>
                <a:cs typeface="Verdana"/>
              </a:rPr>
              <a:t>d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 i</a:t>
            </a:r>
            <a:r>
              <a:rPr sz="2400" spc="-135" dirty="0">
                <a:solidFill>
                  <a:srgbClr val="A23A28"/>
                </a:solidFill>
                <a:latin typeface="Verdana"/>
                <a:cs typeface="Verdana"/>
              </a:rPr>
              <a:t>t</a:t>
            </a:r>
            <a:r>
              <a:rPr sz="2400" spc="-210" dirty="0">
                <a:solidFill>
                  <a:srgbClr val="A23A28"/>
                </a:solidFill>
                <a:latin typeface="Verdana"/>
                <a:cs typeface="Verdana"/>
              </a:rPr>
              <a:t>,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A23A28"/>
                </a:solidFill>
                <a:latin typeface="Verdana"/>
                <a:cs typeface="Verdana"/>
              </a:rPr>
              <a:t>m</a:t>
            </a:r>
            <a:r>
              <a:rPr sz="2400" spc="10" dirty="0">
                <a:solidFill>
                  <a:srgbClr val="A23A28"/>
                </a:solidFill>
                <a:latin typeface="Verdana"/>
                <a:cs typeface="Verdana"/>
              </a:rPr>
              <a:t>e</a:t>
            </a:r>
            <a:r>
              <a:rPr sz="2400" spc="25" dirty="0">
                <a:solidFill>
                  <a:srgbClr val="A23A28"/>
                </a:solidFill>
                <a:latin typeface="Verdana"/>
                <a:cs typeface="Verdana"/>
              </a:rPr>
              <a:t>mb</a:t>
            </a:r>
            <a:r>
              <a:rPr sz="2400" spc="-305" dirty="0">
                <a:solidFill>
                  <a:srgbClr val="A23A28"/>
                </a:solidFill>
                <a:latin typeface="Verdana"/>
                <a:cs typeface="Verdana"/>
              </a:rPr>
              <a:t>r</a:t>
            </a:r>
            <a:r>
              <a:rPr sz="2400" spc="195" dirty="0">
                <a:solidFill>
                  <a:srgbClr val="A23A28"/>
                </a:solidFill>
                <a:latin typeface="Verdana"/>
                <a:cs typeface="Verdana"/>
              </a:rPr>
              <a:t>a</a:t>
            </a:r>
            <a:r>
              <a:rPr sz="2400" spc="-60" dirty="0">
                <a:solidFill>
                  <a:srgbClr val="A23A28"/>
                </a:solidFill>
                <a:latin typeface="Verdana"/>
                <a:cs typeface="Verdana"/>
              </a:rPr>
              <a:t>n</a:t>
            </a:r>
            <a:r>
              <a:rPr sz="2400" spc="90" dirty="0">
                <a:solidFill>
                  <a:srgbClr val="A23A28"/>
                </a:solidFill>
                <a:latin typeface="Verdana"/>
                <a:cs typeface="Verdana"/>
              </a:rPr>
              <a:t>e  </a:t>
            </a:r>
            <a:r>
              <a:rPr sz="2400" spc="135" dirty="0">
                <a:solidFill>
                  <a:srgbClr val="A23A28"/>
                </a:solidFill>
                <a:latin typeface="Verdana"/>
                <a:cs typeface="Verdana"/>
              </a:rPr>
              <a:t>p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A23A28"/>
                </a:solidFill>
                <a:latin typeface="Verdana"/>
                <a:cs typeface="Verdana"/>
              </a:rPr>
              <a:t>n</a:t>
            </a:r>
            <a:r>
              <a:rPr sz="2400" spc="110" dirty="0">
                <a:solidFill>
                  <a:srgbClr val="A23A28"/>
                </a:solidFill>
                <a:latin typeface="Verdana"/>
                <a:cs typeface="Verdana"/>
              </a:rPr>
              <a:t>c</a:t>
            </a:r>
            <a:r>
              <a:rPr sz="2400" spc="130" dirty="0">
                <a:solidFill>
                  <a:srgbClr val="A23A28"/>
                </a:solidFill>
                <a:latin typeface="Verdana"/>
                <a:cs typeface="Verdana"/>
              </a:rPr>
              <a:t>he</a:t>
            </a:r>
            <a:r>
              <a:rPr sz="2400" spc="-320" dirty="0">
                <a:solidFill>
                  <a:srgbClr val="A23A28"/>
                </a:solidFill>
                <a:latin typeface="Verdana"/>
                <a:cs typeface="Verdana"/>
              </a:rPr>
              <a:t>s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A23A28"/>
                </a:solidFill>
                <a:latin typeface="Verdana"/>
                <a:cs typeface="Verdana"/>
              </a:rPr>
              <a:t>o</a:t>
            </a:r>
            <a:r>
              <a:rPr sz="2400" spc="-90" dirty="0">
                <a:solidFill>
                  <a:srgbClr val="A23A28"/>
                </a:solidFill>
                <a:latin typeface="Verdana"/>
                <a:cs typeface="Verdana"/>
              </a:rPr>
              <a:t>f</a:t>
            </a:r>
            <a:r>
              <a:rPr sz="2400" spc="-95" dirty="0">
                <a:solidFill>
                  <a:srgbClr val="A23A28"/>
                </a:solidFill>
                <a:latin typeface="Verdana"/>
                <a:cs typeface="Verdana"/>
              </a:rPr>
              <a:t>f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A23A28"/>
                </a:solidFill>
                <a:latin typeface="Verdana"/>
                <a:cs typeface="Verdana"/>
              </a:rPr>
              <a:t>&amp;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A23A28"/>
                </a:solidFill>
                <a:latin typeface="Verdana"/>
                <a:cs typeface="Verdana"/>
              </a:rPr>
              <a:t>m</a:t>
            </a:r>
            <a:r>
              <a:rPr sz="2400" spc="5" dirty="0">
                <a:solidFill>
                  <a:srgbClr val="A23A28"/>
                </a:solidFill>
                <a:latin typeface="Verdana"/>
                <a:cs typeface="Verdana"/>
              </a:rPr>
              <a:t>o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l</a:t>
            </a:r>
            <a:r>
              <a:rPr sz="2400" spc="130" dirty="0">
                <a:solidFill>
                  <a:srgbClr val="A23A28"/>
                </a:solidFill>
                <a:latin typeface="Verdana"/>
                <a:cs typeface="Verdana"/>
              </a:rPr>
              <a:t>e</a:t>
            </a:r>
            <a:r>
              <a:rPr sz="2400" spc="105" dirty="0">
                <a:solidFill>
                  <a:srgbClr val="A23A28"/>
                </a:solidFill>
                <a:latin typeface="Verdana"/>
                <a:cs typeface="Verdana"/>
              </a:rPr>
              <a:t>c</a:t>
            </a:r>
            <a:r>
              <a:rPr sz="2400" spc="125" dirty="0">
                <a:solidFill>
                  <a:srgbClr val="A23A28"/>
                </a:solidFill>
                <a:latin typeface="Verdana"/>
                <a:cs typeface="Verdana"/>
              </a:rPr>
              <a:t>u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l</a:t>
            </a:r>
            <a:r>
              <a:rPr sz="2400" spc="130" dirty="0">
                <a:solidFill>
                  <a:srgbClr val="A23A28"/>
                </a:solidFill>
                <a:latin typeface="Verdana"/>
                <a:cs typeface="Verdana"/>
              </a:rPr>
              <a:t>e</a:t>
            </a:r>
            <a:r>
              <a:rPr sz="2400" spc="-270" dirty="0">
                <a:solidFill>
                  <a:srgbClr val="A23A28"/>
                </a:solidFill>
                <a:latin typeface="Verdana"/>
                <a:cs typeface="Verdana"/>
              </a:rPr>
              <a:t>s  s</a:t>
            </a:r>
            <a:r>
              <a:rPr sz="2400" spc="135" dirty="0">
                <a:solidFill>
                  <a:srgbClr val="A23A28"/>
                </a:solidFill>
                <a:latin typeface="Verdana"/>
                <a:cs typeface="Verdana"/>
              </a:rPr>
              <a:t>p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ill </a:t>
            </a:r>
            <a:r>
              <a:rPr sz="2400" spc="110" dirty="0">
                <a:solidFill>
                  <a:srgbClr val="A23A28"/>
                </a:solidFill>
                <a:latin typeface="Verdana"/>
                <a:cs typeface="Verdana"/>
              </a:rPr>
              <a:t>o</a:t>
            </a:r>
            <a:r>
              <a:rPr sz="2400" spc="-60" dirty="0">
                <a:solidFill>
                  <a:srgbClr val="A23A28"/>
                </a:solidFill>
                <a:latin typeface="Verdana"/>
                <a:cs typeface="Verdana"/>
              </a:rPr>
              <a:t>u</a:t>
            </a:r>
            <a:r>
              <a:rPr sz="2400" spc="-135" dirty="0">
                <a:solidFill>
                  <a:srgbClr val="A23A28"/>
                </a:solidFill>
                <a:latin typeface="Verdana"/>
                <a:cs typeface="Verdana"/>
              </a:rPr>
              <a:t>t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A23A28"/>
                </a:solidFill>
                <a:latin typeface="Verdana"/>
                <a:cs typeface="Verdana"/>
              </a:rPr>
              <a:t>o</a:t>
            </a:r>
            <a:r>
              <a:rPr sz="2400" spc="-95" dirty="0">
                <a:solidFill>
                  <a:srgbClr val="A23A28"/>
                </a:solidFill>
                <a:latin typeface="Verdana"/>
                <a:cs typeface="Verdana"/>
              </a:rPr>
              <a:t>f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 </a:t>
            </a:r>
            <a:r>
              <a:rPr sz="2400" spc="200" dirty="0">
                <a:solidFill>
                  <a:srgbClr val="A23A28"/>
                </a:solidFill>
                <a:latin typeface="Verdana"/>
                <a:cs typeface="Verdana"/>
              </a:rPr>
              <a:t>c</a:t>
            </a:r>
            <a:r>
              <a:rPr sz="2400" spc="225" dirty="0">
                <a:solidFill>
                  <a:srgbClr val="A23A28"/>
                </a:solidFill>
                <a:latin typeface="Verdana"/>
                <a:cs typeface="Verdana"/>
              </a:rPr>
              <a:t>e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ll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7655" rIns="0" bIns="0" rtlCol="0">
            <a:spAutoFit/>
          </a:bodyPr>
          <a:lstStyle/>
          <a:p>
            <a:pPr marL="655955">
              <a:lnSpc>
                <a:spcPct val="100000"/>
              </a:lnSpc>
              <a:spcBef>
                <a:spcPts val="2265"/>
              </a:spcBef>
            </a:pPr>
            <a:r>
              <a:rPr sz="3500" spc="-5" dirty="0"/>
              <a:t>ACTIVE</a:t>
            </a:r>
            <a:r>
              <a:rPr sz="3500" spc="-20" dirty="0"/>
              <a:t> </a:t>
            </a:r>
            <a:r>
              <a:rPr sz="3500" spc="-15" dirty="0"/>
              <a:t>TRANSPORT </a:t>
            </a:r>
            <a:r>
              <a:rPr sz="3500" spc="-5" dirty="0"/>
              <a:t>PROCESSES</a:t>
            </a:r>
            <a:endParaRPr sz="3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9299" y="2228850"/>
            <a:ext cx="4199255" cy="4780280"/>
          </a:xfrm>
          <a:prstGeom prst="rect">
            <a:avLst/>
          </a:prstGeom>
          <a:ln w="9524">
            <a:solidFill>
              <a:srgbClr val="8B8084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18745" algn="ctr">
              <a:lnSpc>
                <a:spcPct val="100000"/>
              </a:lnSpc>
              <a:spcBef>
                <a:spcPts val="360"/>
              </a:spcBef>
            </a:pPr>
            <a:r>
              <a:rPr sz="3600" u="heavy" spc="-350" dirty="0">
                <a:solidFill>
                  <a:srgbClr val="564B3C"/>
                </a:solidFill>
                <a:uFill>
                  <a:solidFill>
                    <a:srgbClr val="695D4D"/>
                  </a:solidFill>
                </a:uFill>
                <a:latin typeface="Verdana"/>
                <a:cs typeface="Verdana"/>
              </a:rPr>
              <a:t>PASSIVE</a:t>
            </a:r>
            <a:endParaRPr sz="3600">
              <a:latin typeface="Verdana"/>
              <a:cs typeface="Verdana"/>
            </a:endParaRPr>
          </a:p>
          <a:p>
            <a:pPr marL="433705" marR="186690" indent="-228600">
              <a:lnSpc>
                <a:spcPct val="101200"/>
              </a:lnSpc>
              <a:spcBef>
                <a:spcPts val="1175"/>
              </a:spcBef>
              <a:buClr>
                <a:srgbClr val="93A299"/>
              </a:buClr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2200" spc="-10" dirty="0">
                <a:solidFill>
                  <a:srgbClr val="564B3C"/>
                </a:solidFill>
                <a:latin typeface="Verdana"/>
                <a:cs typeface="Verdana"/>
              </a:rPr>
              <a:t>movement </a:t>
            </a:r>
            <a:r>
              <a:rPr sz="2200" spc="5" dirty="0">
                <a:solidFill>
                  <a:srgbClr val="564B3C"/>
                </a:solidFill>
                <a:latin typeface="Verdana"/>
                <a:cs typeface="Verdana"/>
              </a:rPr>
              <a:t>occurs </a:t>
            </a:r>
            <a:r>
              <a:rPr sz="2200" spc="1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200" spc="-55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200" spc="180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200" spc="-125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200" spc="-55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200" spc="-280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200" spc="180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200" spc="-165" dirty="0">
                <a:solidFill>
                  <a:srgbClr val="564B3C"/>
                </a:solidFill>
                <a:latin typeface="Verdana"/>
                <a:cs typeface="Verdana"/>
              </a:rPr>
              <a:t>ll</a:t>
            </a:r>
            <a:r>
              <a:rPr sz="2200" spc="-125" dirty="0">
                <a:solidFill>
                  <a:srgbClr val="564B3C"/>
                </a:solidFill>
                <a:latin typeface="Verdana"/>
                <a:cs typeface="Verdana"/>
              </a:rPr>
              <a:t>y</a:t>
            </a:r>
            <a:r>
              <a:rPr sz="2200" spc="-16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200" spc="125" dirty="0">
                <a:solidFill>
                  <a:srgbClr val="564B3C"/>
                </a:solidFill>
                <a:latin typeface="Verdana"/>
                <a:cs typeface="Verdana"/>
              </a:rPr>
              <a:t>b</a:t>
            </a:r>
            <a:r>
              <a:rPr sz="2200" spc="-125" dirty="0">
                <a:solidFill>
                  <a:srgbClr val="564B3C"/>
                </a:solidFill>
                <a:latin typeface="Verdana"/>
                <a:cs typeface="Verdana"/>
              </a:rPr>
              <a:t>y</a:t>
            </a:r>
            <a:r>
              <a:rPr sz="2200" spc="-16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200" spc="-185" dirty="0">
                <a:solidFill>
                  <a:srgbClr val="564B3C"/>
                </a:solidFill>
                <a:latin typeface="Verdana"/>
                <a:cs typeface="Verdana"/>
              </a:rPr>
              <a:t>ki</a:t>
            </a:r>
            <a:r>
              <a:rPr sz="2200" spc="-55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200" spc="114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200" spc="-125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200" spc="-165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200" spc="275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200" spc="-16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200" spc="114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200" spc="-55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200" spc="114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200" spc="-280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200" spc="105" dirty="0">
                <a:solidFill>
                  <a:srgbClr val="564B3C"/>
                </a:solidFill>
                <a:latin typeface="Verdana"/>
                <a:cs typeface="Verdana"/>
              </a:rPr>
              <a:t>g</a:t>
            </a:r>
            <a:r>
              <a:rPr sz="2200" spc="-125" dirty="0">
                <a:solidFill>
                  <a:srgbClr val="564B3C"/>
                </a:solidFill>
                <a:latin typeface="Verdana"/>
                <a:cs typeface="Verdana"/>
              </a:rPr>
              <a:t>y</a:t>
            </a:r>
            <a:endParaRPr sz="2200">
              <a:latin typeface="Verdana"/>
              <a:cs typeface="Verdana"/>
            </a:endParaRPr>
          </a:p>
          <a:p>
            <a:pPr marL="434340" indent="-229235">
              <a:lnSpc>
                <a:spcPct val="100000"/>
              </a:lnSpc>
              <a:spcBef>
                <a:spcPts val="835"/>
              </a:spcBef>
              <a:buClr>
                <a:srgbClr val="93A299"/>
              </a:buClr>
              <a:buFont typeface="Arial MT"/>
              <a:buChar char="•"/>
              <a:tabLst>
                <a:tab pos="434340" algn="l"/>
              </a:tabLst>
            </a:pPr>
            <a:r>
              <a:rPr sz="2400" b="1" spc="-25" dirty="0">
                <a:solidFill>
                  <a:srgbClr val="564B3C"/>
                </a:solidFill>
                <a:latin typeface="Tahoma"/>
                <a:cs typeface="Tahoma"/>
              </a:rPr>
              <a:t>no</a:t>
            </a:r>
            <a:r>
              <a:rPr sz="2400" b="1" spc="-60" dirty="0">
                <a:solidFill>
                  <a:srgbClr val="564B3C"/>
                </a:solidFill>
                <a:latin typeface="Tahoma"/>
                <a:cs typeface="Tahoma"/>
              </a:rPr>
              <a:t> </a:t>
            </a:r>
            <a:r>
              <a:rPr sz="2400" b="1" spc="-15" dirty="0">
                <a:solidFill>
                  <a:srgbClr val="564B3C"/>
                </a:solidFill>
                <a:latin typeface="Tahoma"/>
                <a:cs typeface="Tahoma"/>
              </a:rPr>
              <a:t>energy</a:t>
            </a:r>
            <a:r>
              <a:rPr sz="2400" b="1" spc="-60" dirty="0">
                <a:solidFill>
                  <a:srgbClr val="564B3C"/>
                </a:solidFill>
                <a:latin typeface="Tahoma"/>
                <a:cs typeface="Tahoma"/>
              </a:rPr>
              <a:t> </a:t>
            </a:r>
            <a:r>
              <a:rPr sz="2400" b="1" spc="-55" dirty="0">
                <a:solidFill>
                  <a:srgbClr val="564B3C"/>
                </a:solidFill>
                <a:latin typeface="Tahoma"/>
                <a:cs typeface="Tahoma"/>
              </a:rPr>
              <a:t>required</a:t>
            </a:r>
            <a:endParaRPr sz="2400">
              <a:latin typeface="Tahoma"/>
              <a:cs typeface="Tahoma"/>
            </a:endParaRPr>
          </a:p>
          <a:p>
            <a:pPr marL="433705" marR="534670" indent="-228600">
              <a:lnSpc>
                <a:spcPct val="101000"/>
              </a:lnSpc>
              <a:spcBef>
                <a:spcPts val="490"/>
              </a:spcBef>
              <a:buClr>
                <a:srgbClr val="93A299"/>
              </a:buClr>
              <a:buFont typeface="Arial MT"/>
              <a:buChar char="•"/>
              <a:tabLst>
                <a:tab pos="434340" algn="l"/>
              </a:tabLst>
            </a:pPr>
            <a:r>
              <a:rPr sz="2400" spc="15" dirty="0">
                <a:solidFill>
                  <a:srgbClr val="564B3C"/>
                </a:solidFill>
                <a:latin typeface="Verdana"/>
                <a:cs typeface="Verdana"/>
              </a:rPr>
              <a:t>m</a:t>
            </a:r>
            <a:r>
              <a:rPr sz="2400" spc="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l</a:t>
            </a:r>
            <a:r>
              <a:rPr sz="2400" spc="130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400" spc="105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400" spc="125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l</a:t>
            </a:r>
            <a:r>
              <a:rPr sz="2400" spc="130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400" spc="-32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564B3C"/>
                </a:solidFill>
                <a:latin typeface="Verdana"/>
                <a:cs typeface="Verdana"/>
              </a:rPr>
              <a:t>m</a:t>
            </a:r>
            <a:r>
              <a:rPr sz="2400" spc="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400" spc="-95" dirty="0">
                <a:solidFill>
                  <a:srgbClr val="564B3C"/>
                </a:solidFill>
                <a:latin typeface="Verdana"/>
                <a:cs typeface="Verdana"/>
              </a:rPr>
              <a:t>v</a:t>
            </a:r>
            <a:r>
              <a:rPr sz="2400" spc="130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 f</a:t>
            </a:r>
            <a:r>
              <a:rPr sz="2400" spc="-229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400" spc="110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400" spc="-50" dirty="0">
                <a:solidFill>
                  <a:srgbClr val="564B3C"/>
                </a:solidFill>
                <a:latin typeface="Verdana"/>
                <a:cs typeface="Verdana"/>
              </a:rPr>
              <a:t>m  </a:t>
            </a:r>
            <a:r>
              <a:rPr sz="2400" spc="-60" dirty="0">
                <a:solidFill>
                  <a:srgbClr val="564B3C"/>
                </a:solidFill>
                <a:latin typeface="Verdana"/>
                <a:cs typeface="Verdana"/>
              </a:rPr>
              <a:t>h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400" spc="114" dirty="0">
                <a:solidFill>
                  <a:srgbClr val="564B3C"/>
                </a:solidFill>
                <a:latin typeface="Verdana"/>
                <a:cs typeface="Verdana"/>
              </a:rPr>
              <a:t>g</a:t>
            </a:r>
            <a:r>
              <a:rPr sz="2400" spc="-60" dirty="0">
                <a:solidFill>
                  <a:srgbClr val="564B3C"/>
                </a:solidFill>
                <a:latin typeface="Verdana"/>
                <a:cs typeface="Verdana"/>
              </a:rPr>
              <a:t>h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400" spc="190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400" spc="21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4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400" spc="200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400" spc="22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400" spc="-135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400" spc="-30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400" spc="195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400" spc="-135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400" spc="110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4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695D4D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695D4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64B3C"/>
                </a:solidFill>
                <a:latin typeface="Verdana"/>
                <a:cs typeface="Verdana"/>
              </a:rPr>
              <a:t>low </a:t>
            </a:r>
            <a:r>
              <a:rPr sz="2400" spc="15" dirty="0">
                <a:solidFill>
                  <a:srgbClr val="564B3C"/>
                </a:solidFill>
                <a:latin typeface="Verdana"/>
                <a:cs typeface="Verdana"/>
              </a:rPr>
              <a:t>concentration </a:t>
            </a:r>
            <a:r>
              <a:rPr sz="2400" spc="2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400" spc="-10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400" spc="110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400" spc="-320" dirty="0">
                <a:solidFill>
                  <a:srgbClr val="564B3C"/>
                </a:solidFill>
                <a:latin typeface="Verdana"/>
                <a:cs typeface="Verdana"/>
              </a:rPr>
              <a:t>ss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400" spc="114" dirty="0">
                <a:solidFill>
                  <a:srgbClr val="564B3C"/>
                </a:solidFill>
                <a:latin typeface="Verdana"/>
                <a:cs typeface="Verdana"/>
              </a:rPr>
              <a:t>g</a:t>
            </a:r>
            <a:r>
              <a:rPr sz="2400" spc="-30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400" spc="195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400" spc="145" dirty="0">
                <a:solidFill>
                  <a:srgbClr val="564B3C"/>
                </a:solidFill>
                <a:latin typeface="Verdana"/>
                <a:cs typeface="Verdana"/>
              </a:rPr>
              <a:t>d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400" spc="130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400" spc="-135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 marL="433705" marR="675640" indent="-228600">
              <a:lnSpc>
                <a:spcPct val="101499"/>
              </a:lnSpc>
              <a:spcBef>
                <a:spcPts val="755"/>
              </a:spcBef>
              <a:buClr>
                <a:srgbClr val="93A299"/>
              </a:buClr>
              <a:buFont typeface="Arial MT"/>
              <a:buChar char="•"/>
              <a:tabLst>
                <a:tab pos="434340" algn="l"/>
              </a:tabLst>
            </a:pPr>
            <a:r>
              <a:rPr sz="2400" spc="250" dirty="0">
                <a:solidFill>
                  <a:srgbClr val="564B3C"/>
                </a:solidFill>
                <a:latin typeface="Verdana"/>
                <a:cs typeface="Verdana"/>
              </a:rPr>
              <a:t>ca</a:t>
            </a:r>
            <a:r>
              <a:rPr sz="24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400" spc="165" dirty="0">
                <a:solidFill>
                  <a:srgbClr val="564B3C"/>
                </a:solidFill>
                <a:latin typeface="Verdana"/>
                <a:cs typeface="Verdana"/>
              </a:rPr>
              <a:t>cc</a:t>
            </a:r>
            <a:r>
              <a:rPr sz="2400" spc="200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400" spc="-30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 i</a:t>
            </a:r>
            <a:r>
              <a:rPr sz="24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 li</a:t>
            </a:r>
            <a:r>
              <a:rPr sz="2400" spc="-95" dirty="0">
                <a:solidFill>
                  <a:srgbClr val="564B3C"/>
                </a:solidFill>
                <a:latin typeface="Verdana"/>
                <a:cs typeface="Verdana"/>
              </a:rPr>
              <a:t>v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400" spc="114" dirty="0">
                <a:solidFill>
                  <a:srgbClr val="564B3C"/>
                </a:solidFill>
                <a:latin typeface="Verdana"/>
                <a:cs typeface="Verdana"/>
              </a:rPr>
              <a:t>g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400" spc="-270" dirty="0">
                <a:solidFill>
                  <a:srgbClr val="564B3C"/>
                </a:solidFill>
                <a:latin typeface="Verdana"/>
                <a:cs typeface="Verdana"/>
              </a:rPr>
              <a:t>r  </a:t>
            </a:r>
            <a:r>
              <a:rPr sz="24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400" spc="110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4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400" spc="-300" dirty="0">
                <a:solidFill>
                  <a:srgbClr val="564B3C"/>
                </a:solidFill>
                <a:latin typeface="Verdana"/>
                <a:cs typeface="Verdana"/>
              </a:rPr>
              <a:t>-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li</a:t>
            </a:r>
            <a:r>
              <a:rPr sz="2400" spc="-95" dirty="0">
                <a:solidFill>
                  <a:srgbClr val="564B3C"/>
                </a:solidFill>
                <a:latin typeface="Verdana"/>
                <a:cs typeface="Verdana"/>
              </a:rPr>
              <a:t>v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400" spc="114" dirty="0">
                <a:solidFill>
                  <a:srgbClr val="564B3C"/>
                </a:solidFill>
                <a:latin typeface="Verdana"/>
                <a:cs typeface="Verdana"/>
              </a:rPr>
              <a:t>g</a:t>
            </a:r>
            <a:r>
              <a:rPr sz="2400" spc="-18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400" spc="-32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400" spc="-140" dirty="0">
                <a:solidFill>
                  <a:srgbClr val="564B3C"/>
                </a:solidFill>
                <a:latin typeface="Verdana"/>
                <a:cs typeface="Verdana"/>
              </a:rPr>
              <a:t>y</a:t>
            </a:r>
            <a:r>
              <a:rPr sz="2400" spc="-32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400" spc="-135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400" spc="130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400" spc="-204" dirty="0">
                <a:solidFill>
                  <a:srgbClr val="564B3C"/>
                </a:solidFill>
                <a:latin typeface="Verdana"/>
                <a:cs typeface="Verdana"/>
              </a:rPr>
              <a:t>ms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4923" y="2228850"/>
            <a:ext cx="4213225" cy="4780280"/>
          </a:xfrm>
          <a:prstGeom prst="rect">
            <a:avLst/>
          </a:prstGeom>
          <a:ln w="9524">
            <a:solidFill>
              <a:srgbClr val="8B8084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18745" algn="ctr">
              <a:lnSpc>
                <a:spcPct val="100000"/>
              </a:lnSpc>
              <a:spcBef>
                <a:spcPts val="360"/>
              </a:spcBef>
            </a:pPr>
            <a:r>
              <a:rPr sz="3600" u="heavy" spc="-180" dirty="0">
                <a:solidFill>
                  <a:srgbClr val="A23A28"/>
                </a:solidFill>
                <a:uFill>
                  <a:solidFill>
                    <a:srgbClr val="B34E34"/>
                  </a:solidFill>
                </a:uFill>
                <a:latin typeface="Verdana"/>
                <a:cs typeface="Verdana"/>
              </a:rPr>
              <a:t>ACTIVE</a:t>
            </a:r>
            <a:endParaRPr sz="3600">
              <a:latin typeface="Verdana"/>
              <a:cs typeface="Verdana"/>
            </a:endParaRPr>
          </a:p>
          <a:p>
            <a:pPr marL="434340" marR="635635" indent="-228600">
              <a:lnSpc>
                <a:spcPts val="2820"/>
              </a:lnSpc>
              <a:spcBef>
                <a:spcPts val="3600"/>
              </a:spcBef>
              <a:buClr>
                <a:srgbClr val="93A299"/>
              </a:buClr>
              <a:buFont typeface="Arial MT"/>
              <a:buChar char="•"/>
              <a:tabLst>
                <a:tab pos="434340" algn="l"/>
              </a:tabLst>
            </a:pPr>
            <a:r>
              <a:rPr sz="2400" b="1" spc="-20" dirty="0">
                <a:solidFill>
                  <a:srgbClr val="A23A28"/>
                </a:solidFill>
                <a:latin typeface="Tahoma"/>
                <a:cs typeface="Tahoma"/>
              </a:rPr>
              <a:t>energ</a:t>
            </a:r>
            <a:r>
              <a:rPr sz="2400" b="1" spc="-15" dirty="0">
                <a:solidFill>
                  <a:srgbClr val="A23A28"/>
                </a:solidFill>
                <a:latin typeface="Tahoma"/>
                <a:cs typeface="Tahoma"/>
              </a:rPr>
              <a:t>y</a:t>
            </a:r>
            <a:r>
              <a:rPr sz="24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400" b="1" spc="-165" dirty="0">
                <a:solidFill>
                  <a:srgbClr val="A23A28"/>
                </a:solidFill>
                <a:latin typeface="Tahoma"/>
                <a:cs typeface="Tahoma"/>
              </a:rPr>
              <a:t>is</a:t>
            </a:r>
            <a:r>
              <a:rPr sz="2400" b="1" spc="-30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400" b="1" spc="-55" dirty="0">
                <a:solidFill>
                  <a:srgbClr val="A23A28"/>
                </a:solidFill>
                <a:latin typeface="Tahoma"/>
                <a:cs typeface="Tahoma"/>
              </a:rPr>
              <a:t>required</a:t>
            </a:r>
            <a:r>
              <a:rPr sz="2400" b="1" spc="-30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400" b="1" spc="-135" dirty="0">
                <a:solidFill>
                  <a:srgbClr val="A23A28"/>
                </a:solidFill>
                <a:latin typeface="Tahoma"/>
                <a:cs typeface="Tahoma"/>
              </a:rPr>
              <a:t>for  </a:t>
            </a:r>
            <a:r>
              <a:rPr sz="2400" b="1" spc="-30" dirty="0">
                <a:solidFill>
                  <a:srgbClr val="A23A28"/>
                </a:solidFill>
                <a:latin typeface="Tahoma"/>
                <a:cs typeface="Tahoma"/>
              </a:rPr>
              <a:t>movement</a:t>
            </a:r>
            <a:r>
              <a:rPr sz="2400" b="1" spc="-4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400" b="1" spc="-185" dirty="0">
                <a:solidFill>
                  <a:srgbClr val="A23A28"/>
                </a:solidFill>
                <a:latin typeface="Tahoma"/>
                <a:cs typeface="Tahoma"/>
              </a:rPr>
              <a:t>(ATP)</a:t>
            </a:r>
            <a:endParaRPr sz="2400">
              <a:latin typeface="Tahoma"/>
              <a:cs typeface="Tahoma"/>
            </a:endParaRPr>
          </a:p>
          <a:p>
            <a:pPr marL="434340" marR="234950" indent="-228600">
              <a:lnSpc>
                <a:spcPct val="99800"/>
              </a:lnSpc>
              <a:spcBef>
                <a:spcPts val="819"/>
              </a:spcBef>
              <a:buClr>
                <a:srgbClr val="93A299"/>
              </a:buClr>
              <a:buFont typeface="Arial MT"/>
              <a:buChar char="•"/>
              <a:tabLst>
                <a:tab pos="434340" algn="l"/>
              </a:tabLst>
            </a:pPr>
            <a:r>
              <a:rPr sz="2400" spc="15" dirty="0">
                <a:solidFill>
                  <a:srgbClr val="A23A28"/>
                </a:solidFill>
                <a:latin typeface="Verdana"/>
                <a:cs typeface="Verdana"/>
              </a:rPr>
              <a:t>m</a:t>
            </a:r>
            <a:r>
              <a:rPr sz="2400" spc="5" dirty="0">
                <a:solidFill>
                  <a:srgbClr val="A23A28"/>
                </a:solidFill>
                <a:latin typeface="Verdana"/>
                <a:cs typeface="Verdana"/>
              </a:rPr>
              <a:t>o</a:t>
            </a:r>
            <a:r>
              <a:rPr sz="2400" spc="-95" dirty="0">
                <a:solidFill>
                  <a:srgbClr val="A23A28"/>
                </a:solidFill>
                <a:latin typeface="Verdana"/>
                <a:cs typeface="Verdana"/>
              </a:rPr>
              <a:t>v</a:t>
            </a:r>
            <a:r>
              <a:rPr sz="2400" spc="130" dirty="0">
                <a:solidFill>
                  <a:srgbClr val="A23A28"/>
                </a:solidFill>
                <a:latin typeface="Verdana"/>
                <a:cs typeface="Verdana"/>
              </a:rPr>
              <a:t>e</a:t>
            </a:r>
            <a:r>
              <a:rPr sz="2400" spc="25" dirty="0">
                <a:solidFill>
                  <a:srgbClr val="A23A28"/>
                </a:solidFill>
                <a:latin typeface="Verdana"/>
                <a:cs typeface="Verdana"/>
              </a:rPr>
              <a:t>m</a:t>
            </a:r>
            <a:r>
              <a:rPr sz="2400" spc="10" dirty="0">
                <a:solidFill>
                  <a:srgbClr val="A23A28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A23A28"/>
                </a:solidFill>
                <a:latin typeface="Verdana"/>
                <a:cs typeface="Verdana"/>
              </a:rPr>
              <a:t>n</a:t>
            </a:r>
            <a:r>
              <a:rPr sz="2400" spc="-135" dirty="0">
                <a:solidFill>
                  <a:srgbClr val="A23A28"/>
                </a:solidFill>
                <a:latin typeface="Verdana"/>
                <a:cs typeface="Verdana"/>
              </a:rPr>
              <a:t>t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 i</a:t>
            </a:r>
            <a:r>
              <a:rPr sz="2400" spc="-320" dirty="0">
                <a:solidFill>
                  <a:srgbClr val="A23A28"/>
                </a:solidFill>
                <a:latin typeface="Verdana"/>
                <a:cs typeface="Verdana"/>
              </a:rPr>
              <a:t>s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 f</a:t>
            </a:r>
            <a:r>
              <a:rPr sz="2400" spc="-229" dirty="0">
                <a:solidFill>
                  <a:srgbClr val="A23A28"/>
                </a:solidFill>
                <a:latin typeface="Verdana"/>
                <a:cs typeface="Verdana"/>
              </a:rPr>
              <a:t>r</a:t>
            </a:r>
            <a:r>
              <a:rPr sz="2400" spc="110" dirty="0">
                <a:solidFill>
                  <a:srgbClr val="A23A28"/>
                </a:solidFill>
                <a:latin typeface="Verdana"/>
                <a:cs typeface="Verdana"/>
              </a:rPr>
              <a:t>o</a:t>
            </a:r>
            <a:r>
              <a:rPr sz="2400" spc="-85" dirty="0">
                <a:solidFill>
                  <a:srgbClr val="A23A28"/>
                </a:solidFill>
                <a:latin typeface="Verdana"/>
                <a:cs typeface="Verdana"/>
              </a:rPr>
              <a:t>m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A23A28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 l</a:t>
            </a:r>
            <a:r>
              <a:rPr sz="2400" spc="110" dirty="0">
                <a:solidFill>
                  <a:srgbClr val="A23A28"/>
                </a:solidFill>
                <a:latin typeface="Verdana"/>
                <a:cs typeface="Verdana"/>
              </a:rPr>
              <a:t>o</a:t>
            </a:r>
            <a:r>
              <a:rPr sz="2400" spc="15" dirty="0">
                <a:solidFill>
                  <a:srgbClr val="A23A28"/>
                </a:solidFill>
                <a:latin typeface="Verdana"/>
                <a:cs typeface="Verdana"/>
              </a:rPr>
              <a:t>w  concentration </a:t>
            </a:r>
            <a:r>
              <a:rPr sz="2400" dirty="0">
                <a:solidFill>
                  <a:srgbClr val="B34E34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B34E34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A23A28"/>
                </a:solidFill>
                <a:latin typeface="Verdana"/>
                <a:cs typeface="Verdana"/>
              </a:rPr>
              <a:t>higher </a:t>
            </a:r>
            <a:r>
              <a:rPr sz="2400" spc="-830" dirty="0">
                <a:solidFill>
                  <a:srgbClr val="A23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A23A28"/>
                </a:solidFill>
                <a:latin typeface="Verdana"/>
                <a:cs typeface="Verdana"/>
              </a:rPr>
              <a:t>concentration </a:t>
            </a:r>
            <a:r>
              <a:rPr sz="2400" spc="-25" dirty="0">
                <a:solidFill>
                  <a:srgbClr val="A23A28"/>
                </a:solidFill>
                <a:latin typeface="Verdana"/>
                <a:cs typeface="Verdana"/>
              </a:rPr>
              <a:t>against </a:t>
            </a:r>
            <a:r>
              <a:rPr sz="2400" spc="-20" dirty="0">
                <a:solidFill>
                  <a:srgbClr val="A23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A23A28"/>
                </a:solidFill>
                <a:latin typeface="Verdana"/>
                <a:cs typeface="Verdana"/>
              </a:rPr>
              <a:t>gradient</a:t>
            </a:r>
            <a:endParaRPr sz="2400">
              <a:latin typeface="Verdana"/>
              <a:cs typeface="Verdana"/>
            </a:endParaRPr>
          </a:p>
          <a:p>
            <a:pPr marL="434340" marR="929005" indent="-228600">
              <a:lnSpc>
                <a:spcPts val="2820"/>
              </a:lnSpc>
              <a:spcBef>
                <a:spcPts val="1040"/>
              </a:spcBef>
              <a:buClr>
                <a:srgbClr val="93A299"/>
              </a:buClr>
              <a:buFont typeface="Arial MT"/>
              <a:buChar char="•"/>
              <a:tabLst>
                <a:tab pos="434340" algn="l"/>
              </a:tabLst>
            </a:pPr>
            <a:r>
              <a:rPr sz="2400" spc="110" dirty="0">
                <a:solidFill>
                  <a:srgbClr val="A23A28"/>
                </a:solidFill>
                <a:latin typeface="Verdana"/>
                <a:cs typeface="Verdana"/>
              </a:rPr>
              <a:t>o</a:t>
            </a:r>
            <a:r>
              <a:rPr sz="2400" spc="-60" dirty="0">
                <a:solidFill>
                  <a:srgbClr val="A23A28"/>
                </a:solidFill>
                <a:latin typeface="Verdana"/>
                <a:cs typeface="Verdana"/>
              </a:rPr>
              <a:t>n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l</a:t>
            </a:r>
            <a:r>
              <a:rPr sz="2400" spc="-135" dirty="0">
                <a:solidFill>
                  <a:srgbClr val="A23A28"/>
                </a:solidFill>
                <a:latin typeface="Verdana"/>
                <a:cs typeface="Verdana"/>
              </a:rPr>
              <a:t>y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A23A28"/>
                </a:solidFill>
                <a:latin typeface="Verdana"/>
                <a:cs typeface="Verdana"/>
              </a:rPr>
              <a:t>o</a:t>
            </a:r>
            <a:r>
              <a:rPr sz="2400" spc="165" dirty="0">
                <a:solidFill>
                  <a:srgbClr val="A23A28"/>
                </a:solidFill>
                <a:latin typeface="Verdana"/>
                <a:cs typeface="Verdana"/>
              </a:rPr>
              <a:t>cc</a:t>
            </a:r>
            <a:r>
              <a:rPr sz="2400" spc="200" dirty="0">
                <a:solidFill>
                  <a:srgbClr val="A23A28"/>
                </a:solidFill>
                <a:latin typeface="Verdana"/>
                <a:cs typeface="Verdana"/>
              </a:rPr>
              <a:t>u</a:t>
            </a:r>
            <a:r>
              <a:rPr sz="2400" spc="-305" dirty="0">
                <a:solidFill>
                  <a:srgbClr val="A23A28"/>
                </a:solidFill>
                <a:latin typeface="Verdana"/>
                <a:cs typeface="Verdana"/>
              </a:rPr>
              <a:t>r</a:t>
            </a:r>
            <a:r>
              <a:rPr sz="2400" spc="-320" dirty="0">
                <a:solidFill>
                  <a:srgbClr val="A23A28"/>
                </a:solidFill>
                <a:latin typeface="Verdana"/>
                <a:cs typeface="Verdana"/>
              </a:rPr>
              <a:t>s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 i</a:t>
            </a:r>
            <a:r>
              <a:rPr sz="2400" spc="-60" dirty="0">
                <a:solidFill>
                  <a:srgbClr val="A23A28"/>
                </a:solidFill>
                <a:latin typeface="Verdana"/>
                <a:cs typeface="Verdana"/>
              </a:rPr>
              <a:t>n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 li</a:t>
            </a:r>
            <a:r>
              <a:rPr sz="2400" spc="-95" dirty="0">
                <a:solidFill>
                  <a:srgbClr val="A23A28"/>
                </a:solidFill>
                <a:latin typeface="Verdana"/>
                <a:cs typeface="Verdana"/>
              </a:rPr>
              <a:t>v</a:t>
            </a:r>
            <a:r>
              <a:rPr sz="2400" spc="-180" dirty="0">
                <a:solidFill>
                  <a:srgbClr val="A23A28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A23A28"/>
                </a:solidFill>
                <a:latin typeface="Verdana"/>
                <a:cs typeface="Verdana"/>
              </a:rPr>
              <a:t>n</a:t>
            </a:r>
            <a:r>
              <a:rPr sz="2400" spc="80" dirty="0">
                <a:solidFill>
                  <a:srgbClr val="A23A28"/>
                </a:solidFill>
                <a:latin typeface="Verdana"/>
                <a:cs typeface="Verdana"/>
              </a:rPr>
              <a:t>g  </a:t>
            </a:r>
            <a:r>
              <a:rPr sz="2400" spc="-170" dirty="0">
                <a:solidFill>
                  <a:srgbClr val="A23A28"/>
                </a:solidFill>
                <a:latin typeface="Verdana"/>
                <a:cs typeface="Verdana"/>
              </a:rPr>
              <a:t>systems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7655" rIns="0" bIns="0" rtlCol="0">
            <a:spAutoFit/>
          </a:bodyPr>
          <a:lstStyle/>
          <a:p>
            <a:pPr marL="621030">
              <a:lnSpc>
                <a:spcPct val="100000"/>
              </a:lnSpc>
              <a:spcBef>
                <a:spcPts val="2265"/>
              </a:spcBef>
            </a:pPr>
            <a:r>
              <a:rPr sz="3500" spc="-50" dirty="0"/>
              <a:t>PASSIVE</a:t>
            </a:r>
            <a:r>
              <a:rPr sz="3500" spc="-20" dirty="0"/>
              <a:t> </a:t>
            </a:r>
            <a:r>
              <a:rPr sz="3500" dirty="0"/>
              <a:t>VS.</a:t>
            </a:r>
            <a:r>
              <a:rPr sz="3500" spc="-145" dirty="0"/>
              <a:t> </a:t>
            </a:r>
            <a:r>
              <a:rPr sz="3500" spc="-5" dirty="0"/>
              <a:t>ACTIVE</a:t>
            </a:r>
            <a:r>
              <a:rPr sz="3500" spc="-20" dirty="0"/>
              <a:t> </a:t>
            </a:r>
            <a:r>
              <a:rPr sz="3500" spc="-15" dirty="0"/>
              <a:t>TRANSPORT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2395" rIns="0" bIns="0" rtlCol="0">
            <a:spAutoFit/>
          </a:bodyPr>
          <a:lstStyle/>
          <a:p>
            <a:pPr marL="31115" marR="285750">
              <a:lnSpc>
                <a:spcPts val="3900"/>
              </a:lnSpc>
              <a:spcBef>
                <a:spcPts val="885"/>
              </a:spcBef>
            </a:pPr>
            <a:r>
              <a:rPr spc="-5" dirty="0"/>
              <a:t>MOVEMENT OF </a:t>
            </a:r>
            <a:r>
              <a:rPr spc="-30" dirty="0"/>
              <a:t>MATERIALS </a:t>
            </a:r>
            <a:r>
              <a:rPr spc="-5" dirty="0"/>
              <a:t>THROUGH </a:t>
            </a:r>
            <a:r>
              <a:rPr spc="-8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CELL</a:t>
            </a:r>
            <a:r>
              <a:rPr spc="-125" dirty="0"/>
              <a:t> </a:t>
            </a:r>
            <a:r>
              <a:rPr spc="-5" dirty="0"/>
              <a:t>MEMBRANE: DIFFUSION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9614" y="2187258"/>
            <a:ext cx="823404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93A299"/>
              </a:buClr>
              <a:buFont typeface="Arial MT"/>
              <a:buChar char="•"/>
              <a:tabLst>
                <a:tab pos="241300" algn="l"/>
              </a:tabLst>
            </a:pPr>
            <a:r>
              <a:rPr sz="2500" b="1" u="heavy" spc="-125" dirty="0">
                <a:solidFill>
                  <a:srgbClr val="564B3C"/>
                </a:solidFill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diffusion</a:t>
            </a:r>
            <a:r>
              <a:rPr sz="2500" b="1" spc="-35" dirty="0">
                <a:solidFill>
                  <a:srgbClr val="564B3C"/>
                </a:solidFill>
                <a:latin typeface="Tahoma"/>
                <a:cs typeface="Tahoma"/>
              </a:rPr>
              <a:t> </a:t>
            </a:r>
            <a:r>
              <a:rPr sz="2500" spc="-340" dirty="0">
                <a:solidFill>
                  <a:srgbClr val="564B3C"/>
                </a:solidFill>
                <a:latin typeface="Verdana"/>
                <a:cs typeface="Verdana"/>
              </a:rPr>
              <a:t>–</a:t>
            </a:r>
            <a:r>
              <a:rPr sz="2500" spc="-18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b="1" spc="-25" dirty="0">
                <a:solidFill>
                  <a:srgbClr val="A23A28"/>
                </a:solidFill>
                <a:latin typeface="Tahoma"/>
                <a:cs typeface="Tahoma"/>
              </a:rPr>
              <a:t>process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35" dirty="0">
                <a:solidFill>
                  <a:srgbClr val="A23A28"/>
                </a:solidFill>
                <a:latin typeface="Tahoma"/>
                <a:cs typeface="Tahoma"/>
              </a:rPr>
              <a:t>by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65" dirty="0">
                <a:solidFill>
                  <a:srgbClr val="A23A28"/>
                </a:solidFill>
                <a:latin typeface="Tahoma"/>
                <a:cs typeface="Tahoma"/>
              </a:rPr>
              <a:t>which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0" dirty="0">
                <a:solidFill>
                  <a:srgbClr val="A23A28"/>
                </a:solidFill>
                <a:latin typeface="Tahoma"/>
                <a:cs typeface="Tahoma"/>
              </a:rPr>
              <a:t>molecules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05" dirty="0">
                <a:solidFill>
                  <a:srgbClr val="A23A28"/>
                </a:solidFill>
                <a:latin typeface="Tahoma"/>
                <a:cs typeface="Tahoma"/>
              </a:rPr>
              <a:t>of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150" dirty="0">
                <a:solidFill>
                  <a:srgbClr val="A23A28"/>
                </a:solidFill>
                <a:latin typeface="Tahoma"/>
                <a:cs typeface="Tahoma"/>
              </a:rPr>
              <a:t>a </a:t>
            </a:r>
            <a:r>
              <a:rPr sz="2500" b="1" spc="15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30" dirty="0">
                <a:solidFill>
                  <a:srgbClr val="A23A28"/>
                </a:solidFill>
                <a:latin typeface="Tahoma"/>
                <a:cs typeface="Tahoma"/>
              </a:rPr>
              <a:t>substance</a:t>
            </a:r>
            <a:r>
              <a:rPr sz="2500" b="1" spc="-40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20" dirty="0">
                <a:solidFill>
                  <a:srgbClr val="A23A28"/>
                </a:solidFill>
                <a:latin typeface="Tahoma"/>
                <a:cs typeface="Tahoma"/>
              </a:rPr>
              <a:t>move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30" dirty="0">
                <a:solidFill>
                  <a:srgbClr val="A23A28"/>
                </a:solidFill>
                <a:latin typeface="Tahoma"/>
                <a:cs typeface="Tahoma"/>
              </a:rPr>
              <a:t>from</a:t>
            </a:r>
            <a:r>
              <a:rPr sz="2500" b="1" spc="-40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5" dirty="0">
                <a:solidFill>
                  <a:srgbClr val="A23A28"/>
                </a:solidFill>
                <a:latin typeface="Tahoma"/>
                <a:cs typeface="Tahoma"/>
              </a:rPr>
              <a:t>areas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05" dirty="0">
                <a:solidFill>
                  <a:srgbClr val="A23A28"/>
                </a:solidFill>
                <a:latin typeface="Tahoma"/>
                <a:cs typeface="Tahoma"/>
              </a:rPr>
              <a:t>of</a:t>
            </a:r>
            <a:r>
              <a:rPr sz="2500" b="1" spc="-40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80" dirty="0">
                <a:solidFill>
                  <a:srgbClr val="A23A28"/>
                </a:solidFill>
                <a:latin typeface="Tahoma"/>
                <a:cs typeface="Tahoma"/>
              </a:rPr>
              <a:t>higher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concentration </a:t>
            </a:r>
            <a:r>
              <a:rPr sz="2500" b="1" spc="-720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05" dirty="0">
                <a:solidFill>
                  <a:srgbClr val="A23A28"/>
                </a:solidFill>
                <a:latin typeface="Tahoma"/>
                <a:cs typeface="Tahoma"/>
              </a:rPr>
              <a:t>of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35" dirty="0">
                <a:solidFill>
                  <a:srgbClr val="A23A28"/>
                </a:solidFill>
                <a:latin typeface="Tahoma"/>
                <a:cs typeface="Tahoma"/>
              </a:rPr>
              <a:t>that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30" dirty="0">
                <a:solidFill>
                  <a:srgbClr val="A23A28"/>
                </a:solidFill>
                <a:latin typeface="Tahoma"/>
                <a:cs typeface="Tahoma"/>
              </a:rPr>
              <a:t>substance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20" dirty="0">
                <a:solidFill>
                  <a:srgbClr val="A23A28"/>
                </a:solidFill>
                <a:latin typeface="Tahoma"/>
                <a:cs typeface="Tahoma"/>
              </a:rPr>
              <a:t>to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5" dirty="0">
                <a:solidFill>
                  <a:srgbClr val="A23A28"/>
                </a:solidFill>
                <a:latin typeface="Tahoma"/>
                <a:cs typeface="Tahoma"/>
              </a:rPr>
              <a:t>areas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05" dirty="0">
                <a:solidFill>
                  <a:srgbClr val="A23A28"/>
                </a:solidFill>
                <a:latin typeface="Tahoma"/>
                <a:cs typeface="Tahoma"/>
              </a:rPr>
              <a:t>of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00" dirty="0">
                <a:solidFill>
                  <a:srgbClr val="A23A28"/>
                </a:solidFill>
                <a:latin typeface="Tahoma"/>
                <a:cs typeface="Tahoma"/>
              </a:rPr>
              <a:t>lower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concentration</a:t>
            </a:r>
            <a:endParaRPr sz="25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97137" y="3465513"/>
            <a:ext cx="5102223" cy="332581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3</a:t>
            </a:fld>
            <a:endParaRPr spc="-1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2395" rIns="0" bIns="0" rtlCol="0">
            <a:spAutoFit/>
          </a:bodyPr>
          <a:lstStyle/>
          <a:p>
            <a:pPr marL="31115" marR="2343785">
              <a:lnSpc>
                <a:spcPts val="3900"/>
              </a:lnSpc>
              <a:spcBef>
                <a:spcPts val="885"/>
              </a:spcBef>
            </a:pPr>
            <a:r>
              <a:rPr spc="-10" dirty="0"/>
              <a:t>CYTOPLASMIC </a:t>
            </a:r>
            <a:r>
              <a:rPr spc="-5" dirty="0"/>
              <a:t>ORGANELLES </a:t>
            </a:r>
            <a:r>
              <a:rPr spc="-810" dirty="0"/>
              <a:t> </a:t>
            </a:r>
            <a:r>
              <a:rPr spc="-5" dirty="0"/>
              <a:t>REVIEW QUESTIONS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50618" y="6891079"/>
            <a:ext cx="245110" cy="212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spc="-100" dirty="0">
                <a:solidFill>
                  <a:srgbClr val="564B3C"/>
                </a:solidFill>
                <a:latin typeface="Verdana"/>
                <a:cs typeface="Verdana"/>
              </a:rPr>
              <a:t>30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977" y="2088768"/>
            <a:ext cx="7936230" cy="153035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5"/>
              </a:spcBef>
              <a:buClr>
                <a:srgbClr val="93A299"/>
              </a:buClr>
              <a:buFont typeface="Arial MT"/>
              <a:buChar char="•"/>
              <a:tabLst>
                <a:tab pos="241300" algn="l"/>
              </a:tabLst>
            </a:pPr>
            <a:r>
              <a:rPr sz="2700" spc="-225" dirty="0">
                <a:solidFill>
                  <a:srgbClr val="564B3C"/>
                </a:solidFill>
                <a:latin typeface="Verdana"/>
                <a:cs typeface="Verdana"/>
              </a:rPr>
              <a:t>1</a:t>
            </a:r>
            <a:r>
              <a:rPr sz="2700" spc="-235" dirty="0">
                <a:solidFill>
                  <a:srgbClr val="564B3C"/>
                </a:solidFill>
                <a:latin typeface="Verdana"/>
                <a:cs typeface="Verdana"/>
              </a:rPr>
              <a:t>.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225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700" spc="250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ll </a:t>
            </a:r>
            <a:r>
              <a:rPr sz="2700" spc="30" dirty="0">
                <a:solidFill>
                  <a:srgbClr val="564B3C"/>
                </a:solidFill>
                <a:latin typeface="Verdana"/>
                <a:cs typeface="Verdana"/>
              </a:rPr>
              <a:t>m</a:t>
            </a:r>
            <a:r>
              <a:rPr sz="2700" spc="1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700" spc="30" dirty="0">
                <a:solidFill>
                  <a:srgbClr val="564B3C"/>
                </a:solidFill>
                <a:latin typeface="Verdana"/>
                <a:cs typeface="Verdana"/>
              </a:rPr>
              <a:t>mb</a:t>
            </a:r>
            <a:r>
              <a:rPr sz="2700" spc="-34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700" spc="220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700" spc="-65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700" spc="14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215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700" spc="24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700" spc="-65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700" spc="-15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700" spc="220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700" spc="-65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700" spc="-36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li</a:t>
            </a:r>
            <a:r>
              <a:rPr sz="2700" spc="150" dirty="0">
                <a:solidFill>
                  <a:srgbClr val="564B3C"/>
                </a:solidFill>
                <a:latin typeface="Verdana"/>
                <a:cs typeface="Verdana"/>
              </a:rPr>
              <a:t>p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700" spc="165" dirty="0">
                <a:solidFill>
                  <a:srgbClr val="564B3C"/>
                </a:solidFill>
                <a:latin typeface="Verdana"/>
                <a:cs typeface="Verdana"/>
              </a:rPr>
              <a:t>d</a:t>
            </a:r>
            <a:r>
              <a:rPr sz="2700" spc="-36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endParaRPr sz="2700">
              <a:latin typeface="Verdana"/>
              <a:cs typeface="Verdana"/>
            </a:endParaRPr>
          </a:p>
          <a:p>
            <a:pPr marL="241300" marR="5080" indent="-228600">
              <a:lnSpc>
                <a:spcPct val="109600"/>
              </a:lnSpc>
              <a:spcBef>
                <a:spcPts val="600"/>
              </a:spcBef>
              <a:buClr>
                <a:srgbClr val="93A299"/>
              </a:buClr>
              <a:buFont typeface="Arial MT"/>
              <a:buChar char="•"/>
              <a:tabLst>
                <a:tab pos="241300" algn="l"/>
              </a:tabLst>
            </a:pPr>
            <a:r>
              <a:rPr sz="2700" spc="-229" dirty="0">
                <a:solidFill>
                  <a:srgbClr val="564B3C"/>
                </a:solidFill>
                <a:latin typeface="Verdana"/>
                <a:cs typeface="Verdana"/>
              </a:rPr>
              <a:t>2.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40" dirty="0">
                <a:solidFill>
                  <a:srgbClr val="564B3C"/>
                </a:solidFill>
                <a:latin typeface="Verdana"/>
                <a:cs typeface="Verdana"/>
              </a:rPr>
              <a:t>active</a:t>
            </a:r>
            <a:r>
              <a:rPr sz="2700" spc="-20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-114" dirty="0">
                <a:solidFill>
                  <a:srgbClr val="564B3C"/>
                </a:solidFill>
                <a:latin typeface="Verdana"/>
                <a:cs typeface="Verdana"/>
              </a:rPr>
              <a:t>transport,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-30" dirty="0">
                <a:solidFill>
                  <a:srgbClr val="564B3C"/>
                </a:solidFill>
                <a:latin typeface="Verdana"/>
                <a:cs typeface="Verdana"/>
              </a:rPr>
              <a:t>since</a:t>
            </a:r>
            <a:r>
              <a:rPr sz="2700" spc="-20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-125" dirty="0">
                <a:solidFill>
                  <a:srgbClr val="564B3C"/>
                </a:solidFill>
                <a:latin typeface="Verdana"/>
                <a:cs typeface="Verdana"/>
              </a:rPr>
              <a:t>ions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15" dirty="0">
                <a:solidFill>
                  <a:srgbClr val="564B3C"/>
                </a:solidFill>
                <a:latin typeface="Verdana"/>
                <a:cs typeface="Verdana"/>
              </a:rPr>
              <a:t>move</a:t>
            </a:r>
            <a:r>
              <a:rPr sz="2700" spc="-20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-110" dirty="0">
                <a:solidFill>
                  <a:srgbClr val="564B3C"/>
                </a:solidFill>
                <a:latin typeface="Verdana"/>
                <a:cs typeface="Verdana"/>
              </a:rPr>
              <a:t>from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-50" dirty="0">
                <a:solidFill>
                  <a:srgbClr val="564B3C"/>
                </a:solidFill>
                <a:latin typeface="Verdana"/>
                <a:cs typeface="Verdana"/>
              </a:rPr>
              <a:t>lower </a:t>
            </a:r>
            <a:r>
              <a:rPr sz="2700" spc="-93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215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700" spc="24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700" spc="-65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700" spc="225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700" spc="250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700" spc="-65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700" spc="-15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700" spc="-34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700" spc="220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700" spc="-15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700" spc="12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700" spc="-65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-15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700" spc="12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-65" dirty="0">
                <a:solidFill>
                  <a:srgbClr val="564B3C"/>
                </a:solidFill>
                <a:latin typeface="Verdana"/>
                <a:cs typeface="Verdana"/>
              </a:rPr>
              <a:t>h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700" spc="130" dirty="0">
                <a:solidFill>
                  <a:srgbClr val="564B3C"/>
                </a:solidFill>
                <a:latin typeface="Verdana"/>
                <a:cs typeface="Verdana"/>
              </a:rPr>
              <a:t>g</a:t>
            </a:r>
            <a:r>
              <a:rPr sz="2700" spc="-65" dirty="0">
                <a:solidFill>
                  <a:srgbClr val="564B3C"/>
                </a:solidFill>
                <a:latin typeface="Verdana"/>
                <a:cs typeface="Verdana"/>
              </a:rPr>
              <a:t>h</a:t>
            </a:r>
            <a:r>
              <a:rPr sz="2700" spc="14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700" spc="-34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215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700" spc="24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700" spc="-65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700" spc="225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700" spc="250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700" spc="-65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700" spc="-15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700" spc="-34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700" spc="220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700" spc="-15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700" spc="12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700" spc="-65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700" spc="-235" dirty="0">
                <a:solidFill>
                  <a:srgbClr val="564B3C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2395" rIns="0" bIns="0" rtlCol="0">
            <a:spAutoFit/>
          </a:bodyPr>
          <a:lstStyle/>
          <a:p>
            <a:pPr marL="31115" marR="2343785">
              <a:lnSpc>
                <a:spcPts val="3900"/>
              </a:lnSpc>
              <a:spcBef>
                <a:spcPts val="885"/>
              </a:spcBef>
            </a:pPr>
            <a:r>
              <a:rPr spc="-10" dirty="0"/>
              <a:t>CYTOPLASMIC </a:t>
            </a:r>
            <a:r>
              <a:rPr spc="-5" dirty="0"/>
              <a:t>ORGANELLES </a:t>
            </a:r>
            <a:r>
              <a:rPr spc="-810" dirty="0"/>
              <a:t> </a:t>
            </a:r>
            <a:r>
              <a:rPr spc="-5" dirty="0"/>
              <a:t>REVIEW QUESTIONS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50618" y="6891079"/>
            <a:ext cx="245110" cy="212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 spc="-100" dirty="0">
                <a:solidFill>
                  <a:srgbClr val="564B3C"/>
                </a:solidFill>
                <a:latin typeface="Verdana"/>
                <a:cs typeface="Verdana"/>
              </a:rPr>
              <a:t>31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977" y="2204084"/>
            <a:ext cx="5885815" cy="112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93A299"/>
              </a:buClr>
              <a:buFont typeface="Arial MT"/>
              <a:buChar char="•"/>
              <a:tabLst>
                <a:tab pos="241300" algn="l"/>
              </a:tabLst>
            </a:pPr>
            <a:r>
              <a:rPr sz="2700" spc="-90" dirty="0">
                <a:solidFill>
                  <a:srgbClr val="564B3C"/>
                </a:solidFill>
                <a:latin typeface="Verdana"/>
                <a:cs typeface="Verdana"/>
              </a:rPr>
              <a:t>W</a:t>
            </a:r>
            <a:r>
              <a:rPr sz="2700" spc="-60" dirty="0">
                <a:solidFill>
                  <a:srgbClr val="564B3C"/>
                </a:solidFill>
                <a:latin typeface="Verdana"/>
                <a:cs typeface="Verdana"/>
              </a:rPr>
              <a:t>h</a:t>
            </a:r>
            <a:r>
              <a:rPr sz="2700" spc="220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700" spc="-15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i</a:t>
            </a:r>
            <a:r>
              <a:rPr sz="2700" spc="-36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165" dirty="0">
                <a:solidFill>
                  <a:srgbClr val="564B3C"/>
                </a:solidFill>
                <a:latin typeface="Verdana"/>
                <a:cs typeface="Verdana"/>
              </a:rPr>
              <a:t>d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700" spc="-100" dirty="0">
                <a:solidFill>
                  <a:srgbClr val="564B3C"/>
                </a:solidFill>
                <a:latin typeface="Verdana"/>
                <a:cs typeface="Verdana"/>
              </a:rPr>
              <a:t>f</a:t>
            </a:r>
            <a:r>
              <a:rPr sz="2700" spc="-65" dirty="0">
                <a:solidFill>
                  <a:srgbClr val="564B3C"/>
                </a:solidFill>
                <a:latin typeface="Verdana"/>
                <a:cs typeface="Verdana"/>
              </a:rPr>
              <a:t>f</a:t>
            </a:r>
            <a:r>
              <a:rPr sz="2700" spc="-114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700" spc="-36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700" spc="12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700" spc="-65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700" spc="120" dirty="0">
                <a:solidFill>
                  <a:srgbClr val="564B3C"/>
                </a:solidFill>
                <a:latin typeface="Verdana"/>
                <a:cs typeface="Verdana"/>
              </a:rPr>
              <a:t>?</a:t>
            </a:r>
            <a:endParaRPr sz="27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2205"/>
              </a:spcBef>
              <a:buClr>
                <a:srgbClr val="93A299"/>
              </a:buClr>
              <a:buFont typeface="Arial MT"/>
              <a:buChar char="•"/>
              <a:tabLst>
                <a:tab pos="241300" algn="l"/>
              </a:tabLst>
            </a:pPr>
            <a:r>
              <a:rPr sz="2700" spc="-90" dirty="0">
                <a:solidFill>
                  <a:srgbClr val="564B3C"/>
                </a:solidFill>
                <a:latin typeface="Verdana"/>
                <a:cs typeface="Verdana"/>
              </a:rPr>
              <a:t>W</a:t>
            </a:r>
            <a:r>
              <a:rPr sz="2700" spc="-60" dirty="0">
                <a:solidFill>
                  <a:srgbClr val="564B3C"/>
                </a:solidFill>
                <a:latin typeface="Verdana"/>
                <a:cs typeface="Verdana"/>
              </a:rPr>
              <a:t>h</a:t>
            </a:r>
            <a:r>
              <a:rPr sz="2700" spc="-155" dirty="0">
                <a:solidFill>
                  <a:srgbClr val="564B3C"/>
                </a:solidFill>
                <a:latin typeface="Verdana"/>
                <a:cs typeface="Verdana"/>
              </a:rPr>
              <a:t>y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i</a:t>
            </a:r>
            <a:r>
              <a:rPr sz="2700" spc="-36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12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700" spc="-36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700" spc="20" dirty="0">
                <a:solidFill>
                  <a:srgbClr val="564B3C"/>
                </a:solidFill>
                <a:latin typeface="Verdana"/>
                <a:cs typeface="Verdana"/>
              </a:rPr>
              <a:t>m</a:t>
            </a:r>
            <a:r>
              <a:rPr sz="2700" spc="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700" spc="-36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700" spc="-36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220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10" dirty="0">
                <a:solidFill>
                  <a:srgbClr val="564B3C"/>
                </a:solidFill>
                <a:latin typeface="Verdana"/>
                <a:cs typeface="Verdana"/>
              </a:rPr>
              <a:t>fo</a:t>
            </a:r>
            <a:r>
              <a:rPr sz="2700" spc="-270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700" spc="-95" dirty="0">
                <a:solidFill>
                  <a:srgbClr val="564B3C"/>
                </a:solidFill>
                <a:latin typeface="Verdana"/>
                <a:cs typeface="Verdana"/>
              </a:rPr>
              <a:t>m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12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700" spc="-105" dirty="0">
                <a:solidFill>
                  <a:srgbClr val="564B3C"/>
                </a:solidFill>
                <a:latin typeface="Verdana"/>
                <a:cs typeface="Verdana"/>
              </a:rPr>
              <a:t>f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700" spc="165" dirty="0">
                <a:solidFill>
                  <a:srgbClr val="564B3C"/>
                </a:solidFill>
                <a:latin typeface="Verdana"/>
                <a:cs typeface="Verdana"/>
              </a:rPr>
              <a:t>d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700" spc="-100" dirty="0">
                <a:solidFill>
                  <a:srgbClr val="564B3C"/>
                </a:solidFill>
                <a:latin typeface="Verdana"/>
                <a:cs typeface="Verdana"/>
              </a:rPr>
              <a:t>f</a:t>
            </a:r>
            <a:r>
              <a:rPr sz="2700" spc="-65" dirty="0">
                <a:solidFill>
                  <a:srgbClr val="564B3C"/>
                </a:solidFill>
                <a:latin typeface="Verdana"/>
                <a:cs typeface="Verdana"/>
              </a:rPr>
              <a:t>f</a:t>
            </a:r>
            <a:r>
              <a:rPr sz="2700" spc="-114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700" spc="-360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700" spc="-204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700" spc="125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700" spc="-65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700" spc="120" dirty="0">
                <a:solidFill>
                  <a:srgbClr val="564B3C"/>
                </a:solidFill>
                <a:latin typeface="Verdana"/>
                <a:cs typeface="Verdana"/>
              </a:rPr>
              <a:t>?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2395" rIns="0" bIns="0" rtlCol="0">
            <a:spAutoFit/>
          </a:bodyPr>
          <a:lstStyle/>
          <a:p>
            <a:pPr marL="31115" marR="285750">
              <a:lnSpc>
                <a:spcPts val="3900"/>
              </a:lnSpc>
              <a:spcBef>
                <a:spcPts val="885"/>
              </a:spcBef>
            </a:pPr>
            <a:r>
              <a:rPr spc="-5" dirty="0"/>
              <a:t>MOVEMENT OF </a:t>
            </a:r>
            <a:r>
              <a:rPr spc="-30" dirty="0"/>
              <a:t>MATERIALS </a:t>
            </a:r>
            <a:r>
              <a:rPr spc="-5" dirty="0"/>
              <a:t>THROUGH </a:t>
            </a:r>
            <a:r>
              <a:rPr spc="-8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CELL</a:t>
            </a:r>
            <a:r>
              <a:rPr spc="-125" dirty="0"/>
              <a:t> </a:t>
            </a:r>
            <a:r>
              <a:rPr spc="-5" dirty="0"/>
              <a:t>MEMBRANE: DIFFUSION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08175" y="2120900"/>
            <a:ext cx="6300786" cy="472598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4</a:t>
            </a:fld>
            <a:endParaRPr spc="-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2395" rIns="0" bIns="0" rtlCol="0">
            <a:spAutoFit/>
          </a:bodyPr>
          <a:lstStyle/>
          <a:p>
            <a:pPr marL="31115" marR="285750">
              <a:lnSpc>
                <a:spcPts val="3900"/>
              </a:lnSpc>
              <a:spcBef>
                <a:spcPts val="885"/>
              </a:spcBef>
            </a:pPr>
            <a:r>
              <a:rPr spc="-5" dirty="0"/>
              <a:t>MOVEMENT OF </a:t>
            </a:r>
            <a:r>
              <a:rPr spc="-30" dirty="0"/>
              <a:t>MATERIALS </a:t>
            </a:r>
            <a:r>
              <a:rPr spc="-5" dirty="0"/>
              <a:t>THROUGH </a:t>
            </a:r>
            <a:r>
              <a:rPr spc="-8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CELL</a:t>
            </a:r>
            <a:r>
              <a:rPr spc="-125" dirty="0"/>
              <a:t> </a:t>
            </a:r>
            <a:r>
              <a:rPr spc="-5" dirty="0"/>
              <a:t>MEMBRANE: DIFFUSION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5</a:t>
            </a:fld>
            <a:endParaRPr spc="-100" dirty="0"/>
          </a:p>
        </p:txBody>
      </p:sp>
      <p:sp>
        <p:nvSpPr>
          <p:cNvPr id="5" name="object 5"/>
          <p:cNvSpPr txBox="1"/>
          <p:nvPr/>
        </p:nvSpPr>
        <p:spPr>
          <a:xfrm>
            <a:off x="729614" y="2339658"/>
            <a:ext cx="8369300" cy="397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37540" indent="-228600">
              <a:lnSpc>
                <a:spcPct val="100000"/>
              </a:lnSpc>
              <a:spcBef>
                <a:spcPts val="100"/>
              </a:spcBef>
              <a:buClr>
                <a:srgbClr val="93A299"/>
              </a:buClr>
              <a:buFont typeface="Arial MT"/>
              <a:buChar char="•"/>
              <a:tabLst>
                <a:tab pos="241300" algn="l"/>
              </a:tabLst>
            </a:pPr>
            <a:r>
              <a:rPr sz="2500" spc="-80" dirty="0">
                <a:solidFill>
                  <a:srgbClr val="564B3C"/>
                </a:solidFill>
                <a:latin typeface="Verdana"/>
                <a:cs typeface="Verdana"/>
              </a:rPr>
              <a:t>W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h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55" dirty="0">
                <a:solidFill>
                  <a:srgbClr val="564B3C"/>
                </a:solidFill>
                <a:latin typeface="Verdana"/>
                <a:cs typeface="Verdana"/>
              </a:rPr>
              <a:t>fa</a:t>
            </a:r>
            <a:r>
              <a:rPr sz="2500" spc="100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500" spc="7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31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155" dirty="0">
                <a:solidFill>
                  <a:srgbClr val="564B3C"/>
                </a:solidFill>
                <a:latin typeface="Verdana"/>
                <a:cs typeface="Verdana"/>
              </a:rPr>
              <a:t>d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250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mi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30" dirty="0">
                <a:solidFill>
                  <a:srgbClr val="564B3C"/>
                </a:solidFill>
                <a:latin typeface="Verdana"/>
                <a:cs typeface="Verdana"/>
              </a:rPr>
              <a:t>w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h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h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31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155" dirty="0">
                <a:solidFill>
                  <a:srgbClr val="564B3C"/>
                </a:solidFill>
                <a:latin typeface="Verdana"/>
                <a:cs typeface="Verdana"/>
              </a:rPr>
              <a:t>d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-90" dirty="0">
                <a:solidFill>
                  <a:srgbClr val="564B3C"/>
                </a:solidFill>
                <a:latin typeface="Verdana"/>
                <a:cs typeface="Verdana"/>
              </a:rPr>
              <a:t>f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f</a:t>
            </a:r>
            <a:r>
              <a:rPr sz="2500" spc="-110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175" dirty="0">
                <a:solidFill>
                  <a:srgbClr val="564B3C"/>
                </a:solidFill>
                <a:latin typeface="Verdana"/>
                <a:cs typeface="Verdana"/>
              </a:rPr>
              <a:t>cc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500" spc="-31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-260" dirty="0">
                <a:solidFill>
                  <a:srgbClr val="564B3C"/>
                </a:solidFill>
                <a:latin typeface="Verdana"/>
                <a:cs typeface="Verdana"/>
              </a:rPr>
              <a:t>s  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500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500" spc="-1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ss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30" dirty="0">
                <a:solidFill>
                  <a:srgbClr val="564B3C"/>
                </a:solidFill>
                <a:latin typeface="Verdana"/>
                <a:cs typeface="Verdana"/>
              </a:rPr>
              <a:t>m</a:t>
            </a:r>
            <a:r>
              <a:rPr sz="2500" spc="10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30" dirty="0">
                <a:solidFill>
                  <a:srgbClr val="564B3C"/>
                </a:solidFill>
                <a:latin typeface="Verdana"/>
                <a:cs typeface="Verdana"/>
              </a:rPr>
              <a:t>mb</a:t>
            </a:r>
            <a:r>
              <a:rPr sz="2500" spc="-31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110" dirty="0">
                <a:solidFill>
                  <a:srgbClr val="564B3C"/>
                </a:solidFill>
                <a:latin typeface="Verdana"/>
                <a:cs typeface="Verdana"/>
              </a:rPr>
              <a:t>?</a:t>
            </a:r>
            <a:endParaRPr sz="2500">
              <a:latin typeface="Verdana"/>
              <a:cs typeface="Verdana"/>
            </a:endParaRPr>
          </a:p>
          <a:p>
            <a:pPr marL="533400" marR="5080" lvl="1" indent="-228600">
              <a:lnSpc>
                <a:spcPct val="100000"/>
              </a:lnSpc>
              <a:spcBef>
                <a:spcPts val="600"/>
              </a:spcBef>
              <a:buClr>
                <a:srgbClr val="CF543F"/>
              </a:buClr>
              <a:buFont typeface="Arial MT"/>
              <a:buChar char="•"/>
              <a:tabLst>
                <a:tab pos="533400" algn="l"/>
              </a:tabLst>
            </a:pPr>
            <a:r>
              <a:rPr sz="2500" spc="-4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h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32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140" dirty="0">
                <a:solidFill>
                  <a:srgbClr val="564B3C"/>
                </a:solidFill>
                <a:latin typeface="Verdana"/>
                <a:cs typeface="Verdana"/>
              </a:rPr>
              <a:t>q</a:t>
            </a:r>
            <a:r>
              <a:rPr sz="2500" spc="-65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ili</a:t>
            </a:r>
            <a:r>
              <a:rPr sz="2500" spc="140" dirty="0">
                <a:solidFill>
                  <a:srgbClr val="564B3C"/>
                </a:solidFill>
                <a:latin typeface="Verdana"/>
                <a:cs typeface="Verdana"/>
              </a:rPr>
              <a:t>b</a:t>
            </a:r>
            <a:r>
              <a:rPr sz="2500" spc="-31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-65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500" spc="-90" dirty="0">
                <a:solidFill>
                  <a:srgbClr val="564B3C"/>
                </a:solidFill>
                <a:latin typeface="Verdana"/>
                <a:cs typeface="Verdana"/>
              </a:rPr>
              <a:t>m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140" dirty="0">
                <a:solidFill>
                  <a:srgbClr val="564B3C"/>
                </a:solidFill>
                <a:latin typeface="Verdana"/>
                <a:cs typeface="Verdana"/>
              </a:rPr>
              <a:t>b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30" dirty="0">
                <a:solidFill>
                  <a:srgbClr val="564B3C"/>
                </a:solidFill>
                <a:latin typeface="Verdana"/>
                <a:cs typeface="Verdana"/>
              </a:rPr>
              <a:t>w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ee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h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i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155" dirty="0">
                <a:solidFill>
                  <a:srgbClr val="564B3C"/>
                </a:solidFill>
                <a:latin typeface="Verdana"/>
                <a:cs typeface="Verdana"/>
              </a:rPr>
              <a:t>d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75" dirty="0">
                <a:solidFill>
                  <a:srgbClr val="564B3C"/>
                </a:solidFill>
                <a:latin typeface="Verdana"/>
                <a:cs typeface="Verdana"/>
              </a:rPr>
              <a:t>&amp;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65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155" dirty="0">
                <a:solidFill>
                  <a:srgbClr val="564B3C"/>
                </a:solidFill>
                <a:latin typeface="Verdana"/>
                <a:cs typeface="Verdana"/>
              </a:rPr>
              <a:t>d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95" dirty="0">
                <a:solidFill>
                  <a:srgbClr val="564B3C"/>
                </a:solidFill>
                <a:latin typeface="Verdana"/>
                <a:cs typeface="Verdana"/>
              </a:rPr>
              <a:t>f  </a:t>
            </a:r>
            <a:r>
              <a:rPr sz="2500" spc="-20" dirty="0">
                <a:solidFill>
                  <a:srgbClr val="564B3C"/>
                </a:solidFill>
                <a:latin typeface="Verdana"/>
                <a:cs typeface="Verdana"/>
              </a:rPr>
              <a:t>the</a:t>
            </a:r>
            <a:r>
              <a:rPr sz="2500" spc="-19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15" dirty="0">
                <a:solidFill>
                  <a:srgbClr val="564B3C"/>
                </a:solidFill>
                <a:latin typeface="Verdana"/>
                <a:cs typeface="Verdana"/>
              </a:rPr>
              <a:t>cell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20" dirty="0">
                <a:solidFill>
                  <a:srgbClr val="564B3C"/>
                </a:solidFill>
                <a:latin typeface="Verdana"/>
                <a:cs typeface="Verdana"/>
              </a:rPr>
              <a:t>membrane?</a:t>
            </a:r>
            <a:endParaRPr sz="2500">
              <a:latin typeface="Verdana"/>
              <a:cs typeface="Verdana"/>
            </a:endParaRPr>
          </a:p>
          <a:p>
            <a:pPr marL="812800" lvl="2" indent="-228600">
              <a:lnSpc>
                <a:spcPct val="100000"/>
              </a:lnSpc>
              <a:spcBef>
                <a:spcPts val="600"/>
              </a:spcBef>
              <a:buClr>
                <a:srgbClr val="B5AE53"/>
              </a:buClr>
              <a:buFont typeface="Arial MT"/>
              <a:buChar char="•"/>
              <a:tabLst>
                <a:tab pos="812800" algn="l"/>
              </a:tabLst>
            </a:pPr>
            <a:r>
              <a:rPr sz="2500" spc="-295" dirty="0">
                <a:solidFill>
                  <a:srgbClr val="564B3C"/>
                </a:solidFill>
                <a:latin typeface="Verdana"/>
                <a:cs typeface="Verdana"/>
              </a:rPr>
              <a:t>If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564B3C"/>
                </a:solidFill>
                <a:latin typeface="Verdana"/>
                <a:cs typeface="Verdana"/>
              </a:rPr>
              <a:t>the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answer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260" dirty="0">
                <a:solidFill>
                  <a:srgbClr val="564B3C"/>
                </a:solidFill>
                <a:latin typeface="Verdana"/>
                <a:cs typeface="Verdana"/>
              </a:rPr>
              <a:t>is</a:t>
            </a:r>
            <a:r>
              <a:rPr sz="2500" spc="-18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30" dirty="0">
                <a:solidFill>
                  <a:srgbClr val="564B3C"/>
                </a:solidFill>
                <a:latin typeface="Verdana"/>
                <a:cs typeface="Verdana"/>
              </a:rPr>
              <a:t>no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30" dirty="0">
                <a:solidFill>
                  <a:srgbClr val="564B3C"/>
                </a:solidFill>
                <a:latin typeface="Verdana"/>
                <a:cs typeface="Verdana"/>
              </a:rPr>
              <a:t>then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85" dirty="0">
                <a:solidFill>
                  <a:srgbClr val="564B3C"/>
                </a:solidFill>
                <a:latin typeface="Verdana"/>
                <a:cs typeface="Verdana"/>
              </a:rPr>
              <a:t>diffusion</a:t>
            </a:r>
            <a:r>
              <a:rPr sz="2500" spc="-18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135" dirty="0">
                <a:solidFill>
                  <a:srgbClr val="564B3C"/>
                </a:solidFill>
                <a:latin typeface="Verdana"/>
                <a:cs typeface="Verdana"/>
              </a:rPr>
              <a:t>will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564B3C"/>
                </a:solidFill>
                <a:latin typeface="Verdana"/>
                <a:cs typeface="Verdana"/>
              </a:rPr>
              <a:t>occur.</a:t>
            </a:r>
            <a:endParaRPr sz="2500">
              <a:latin typeface="Verdana"/>
              <a:cs typeface="Verdana"/>
            </a:endParaRPr>
          </a:p>
          <a:p>
            <a:pPr marL="533400" lvl="1" indent="-228600">
              <a:lnSpc>
                <a:spcPct val="100000"/>
              </a:lnSpc>
              <a:spcBef>
                <a:spcPts val="600"/>
              </a:spcBef>
              <a:buClr>
                <a:srgbClr val="CF543F"/>
              </a:buClr>
              <a:buFont typeface="Arial MT"/>
              <a:buChar char="•"/>
              <a:tabLst>
                <a:tab pos="533400" algn="l"/>
              </a:tabLst>
            </a:pPr>
            <a:r>
              <a:rPr sz="2500" spc="-175" dirty="0">
                <a:solidFill>
                  <a:srgbClr val="564B3C"/>
                </a:solidFill>
                <a:latin typeface="Verdana"/>
                <a:cs typeface="Verdana"/>
              </a:rPr>
              <a:t>H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30" dirty="0">
                <a:solidFill>
                  <a:srgbClr val="564B3C"/>
                </a:solidFill>
                <a:latin typeface="Verdana"/>
                <a:cs typeface="Verdana"/>
              </a:rPr>
              <a:t>w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140" dirty="0">
                <a:solidFill>
                  <a:srgbClr val="564B3C"/>
                </a:solidFill>
                <a:latin typeface="Verdana"/>
                <a:cs typeface="Verdana"/>
              </a:rPr>
              <a:t>p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250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30" dirty="0">
                <a:solidFill>
                  <a:srgbClr val="564B3C"/>
                </a:solidFill>
                <a:latin typeface="Verdana"/>
                <a:cs typeface="Verdana"/>
              </a:rPr>
              <a:t>m</a:t>
            </a:r>
            <a:r>
              <a:rPr sz="2500" spc="10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500" spc="140" dirty="0">
                <a:solidFill>
                  <a:srgbClr val="564B3C"/>
                </a:solidFill>
                <a:latin typeface="Verdana"/>
                <a:cs typeface="Verdana"/>
              </a:rPr>
              <a:t>b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l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i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h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30" dirty="0">
                <a:solidFill>
                  <a:srgbClr val="564B3C"/>
                </a:solidFill>
                <a:latin typeface="Verdana"/>
                <a:cs typeface="Verdana"/>
              </a:rPr>
              <a:t>m</a:t>
            </a:r>
            <a:r>
              <a:rPr sz="2500" spc="10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30" dirty="0">
                <a:solidFill>
                  <a:srgbClr val="564B3C"/>
                </a:solidFill>
                <a:latin typeface="Verdana"/>
                <a:cs typeface="Verdana"/>
              </a:rPr>
              <a:t>mb</a:t>
            </a:r>
            <a:r>
              <a:rPr sz="2500" spc="-31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110" dirty="0">
                <a:solidFill>
                  <a:srgbClr val="564B3C"/>
                </a:solidFill>
                <a:latin typeface="Verdana"/>
                <a:cs typeface="Verdana"/>
              </a:rPr>
              <a:t>?</a:t>
            </a:r>
            <a:endParaRPr sz="2500">
              <a:latin typeface="Verdana"/>
              <a:cs typeface="Verdana"/>
            </a:endParaRPr>
          </a:p>
          <a:p>
            <a:pPr marL="241300" marR="323215" indent="-228600">
              <a:lnSpc>
                <a:spcPct val="100000"/>
              </a:lnSpc>
              <a:spcBef>
                <a:spcPts val="2300"/>
              </a:spcBef>
              <a:buClr>
                <a:srgbClr val="93A299"/>
              </a:buClr>
              <a:buFont typeface="Arial MT"/>
              <a:buChar char="•"/>
              <a:tabLst>
                <a:tab pos="241300" algn="l"/>
              </a:tabLst>
            </a:pPr>
            <a:r>
              <a:rPr sz="2500" b="1" u="heavy" spc="-40" dirty="0">
                <a:solidFill>
                  <a:srgbClr val="564B3C"/>
                </a:solidFill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selectivel</a:t>
            </a:r>
            <a:r>
              <a:rPr sz="2500" b="1" u="heavy" spc="10" dirty="0">
                <a:solidFill>
                  <a:srgbClr val="564B3C"/>
                </a:solidFill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y</a:t>
            </a:r>
            <a:r>
              <a:rPr sz="2500" b="1" u="heavy" spc="-35" dirty="0">
                <a:solidFill>
                  <a:srgbClr val="564B3C"/>
                </a:solidFill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 </a:t>
            </a:r>
            <a:r>
              <a:rPr sz="2500" b="1" u="heavy" spc="10" dirty="0">
                <a:solidFill>
                  <a:srgbClr val="564B3C"/>
                </a:solidFill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permeabl</a:t>
            </a:r>
            <a:r>
              <a:rPr sz="2500" b="1" u="heavy" spc="15" dirty="0">
                <a:solidFill>
                  <a:srgbClr val="564B3C"/>
                </a:solidFill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e</a:t>
            </a:r>
            <a:r>
              <a:rPr sz="2500" b="1" spc="-30" dirty="0">
                <a:solidFill>
                  <a:srgbClr val="564B3C"/>
                </a:solidFill>
                <a:latin typeface="Tahoma"/>
                <a:cs typeface="Tahoma"/>
              </a:rPr>
              <a:t> </a:t>
            </a:r>
            <a:r>
              <a:rPr sz="2500" spc="-340" dirty="0">
                <a:solidFill>
                  <a:srgbClr val="564B3C"/>
                </a:solidFill>
                <a:latin typeface="Verdana"/>
                <a:cs typeface="Verdana"/>
              </a:rPr>
              <a:t>–</a:t>
            </a:r>
            <a:r>
              <a:rPr sz="2500" spc="-18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b="1" spc="-30" dirty="0">
                <a:solidFill>
                  <a:srgbClr val="A23A28"/>
                </a:solidFill>
                <a:latin typeface="Tahoma"/>
                <a:cs typeface="Tahoma"/>
              </a:rPr>
              <a:t>descr</a:t>
            </a:r>
            <a:r>
              <a:rPr sz="2500" b="1" spc="-25" dirty="0">
                <a:solidFill>
                  <a:srgbClr val="A23A28"/>
                </a:solidFill>
                <a:latin typeface="Tahoma"/>
                <a:cs typeface="Tahoma"/>
              </a:rPr>
              <a:t>i</a:t>
            </a:r>
            <a:r>
              <a:rPr sz="2500" b="1" spc="-145" dirty="0">
                <a:solidFill>
                  <a:srgbClr val="A23A28"/>
                </a:solidFill>
                <a:latin typeface="Tahoma"/>
                <a:cs typeface="Tahoma"/>
              </a:rPr>
              <a:t>pt</a:t>
            </a:r>
            <a:r>
              <a:rPr sz="2500" b="1" spc="-90" dirty="0">
                <a:solidFill>
                  <a:srgbClr val="A23A28"/>
                </a:solidFill>
                <a:latin typeface="Tahoma"/>
                <a:cs typeface="Tahoma"/>
              </a:rPr>
              <a:t>i</a:t>
            </a:r>
            <a:r>
              <a:rPr sz="2500" b="1" spc="-30" dirty="0">
                <a:solidFill>
                  <a:srgbClr val="A23A28"/>
                </a:solidFill>
                <a:latin typeface="Tahoma"/>
                <a:cs typeface="Tahoma"/>
              </a:rPr>
              <a:t>o</a:t>
            </a:r>
            <a:r>
              <a:rPr sz="2500" b="1" spc="-25" dirty="0">
                <a:solidFill>
                  <a:srgbClr val="A23A28"/>
                </a:solidFill>
                <a:latin typeface="Tahoma"/>
                <a:cs typeface="Tahoma"/>
              </a:rPr>
              <a:t>n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30" dirty="0">
                <a:solidFill>
                  <a:srgbClr val="A23A28"/>
                </a:solidFill>
                <a:latin typeface="Tahoma"/>
                <a:cs typeface="Tahoma"/>
              </a:rPr>
              <a:t>o</a:t>
            </a:r>
            <a:r>
              <a:rPr sz="2500" b="1" spc="-80" dirty="0">
                <a:solidFill>
                  <a:srgbClr val="A23A28"/>
                </a:solidFill>
                <a:latin typeface="Tahoma"/>
                <a:cs typeface="Tahoma"/>
              </a:rPr>
              <a:t>f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150" dirty="0">
                <a:solidFill>
                  <a:srgbClr val="A23A28"/>
                </a:solidFill>
                <a:latin typeface="Tahoma"/>
                <a:cs typeface="Tahoma"/>
              </a:rPr>
              <a:t>a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60" dirty="0">
                <a:solidFill>
                  <a:srgbClr val="A23A28"/>
                </a:solidFill>
                <a:latin typeface="Tahoma"/>
                <a:cs typeface="Tahoma"/>
              </a:rPr>
              <a:t>b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i</a:t>
            </a:r>
            <a:r>
              <a:rPr sz="2500" b="1" spc="-70" dirty="0">
                <a:solidFill>
                  <a:srgbClr val="A23A28"/>
                </a:solidFill>
                <a:latin typeface="Tahoma"/>
                <a:cs typeface="Tahoma"/>
              </a:rPr>
              <a:t>o</a:t>
            </a:r>
            <a:r>
              <a:rPr sz="2500" b="1" spc="-40" dirty="0">
                <a:solidFill>
                  <a:srgbClr val="A23A28"/>
                </a:solidFill>
                <a:latin typeface="Tahoma"/>
                <a:cs typeface="Tahoma"/>
              </a:rPr>
              <a:t>l</a:t>
            </a:r>
            <a:r>
              <a:rPr sz="2500" b="1" spc="-10" dirty="0">
                <a:solidFill>
                  <a:srgbClr val="A23A28"/>
                </a:solidFill>
                <a:latin typeface="Tahoma"/>
                <a:cs typeface="Tahoma"/>
              </a:rPr>
              <a:t>ogi</a:t>
            </a:r>
            <a:r>
              <a:rPr sz="2500" b="1" spc="75" dirty="0">
                <a:solidFill>
                  <a:srgbClr val="A23A28"/>
                </a:solidFill>
                <a:latin typeface="Tahoma"/>
                <a:cs typeface="Tahoma"/>
              </a:rPr>
              <a:t>cal  </a:t>
            </a:r>
            <a:r>
              <a:rPr sz="2500" b="1" dirty="0">
                <a:solidFill>
                  <a:srgbClr val="A23A28"/>
                </a:solidFill>
                <a:latin typeface="Tahoma"/>
                <a:cs typeface="Tahoma"/>
              </a:rPr>
              <a:t>membrane</a:t>
            </a:r>
            <a:r>
              <a:rPr sz="2500" b="1" spc="-40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35" dirty="0">
                <a:solidFill>
                  <a:srgbClr val="A23A28"/>
                </a:solidFill>
                <a:latin typeface="Tahoma"/>
                <a:cs typeface="Tahoma"/>
              </a:rPr>
              <a:t>that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90" dirty="0">
                <a:solidFill>
                  <a:srgbClr val="A23A28"/>
                </a:solidFill>
                <a:latin typeface="Tahoma"/>
                <a:cs typeface="Tahoma"/>
              </a:rPr>
              <a:t>allows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5" dirty="0">
                <a:solidFill>
                  <a:srgbClr val="A23A28"/>
                </a:solidFill>
                <a:latin typeface="Tahoma"/>
                <a:cs typeface="Tahoma"/>
              </a:rPr>
              <a:t>some</a:t>
            </a:r>
            <a:r>
              <a:rPr sz="2500" b="1" spc="-40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45" dirty="0">
                <a:solidFill>
                  <a:srgbClr val="A23A28"/>
                </a:solidFill>
                <a:latin typeface="Tahoma"/>
                <a:cs typeface="Tahoma"/>
              </a:rPr>
              <a:t>substances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20" dirty="0">
                <a:solidFill>
                  <a:srgbClr val="A23A28"/>
                </a:solidFill>
                <a:latin typeface="Tahoma"/>
                <a:cs typeface="Tahoma"/>
              </a:rPr>
              <a:t>to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45" dirty="0">
                <a:solidFill>
                  <a:srgbClr val="A23A28"/>
                </a:solidFill>
                <a:latin typeface="Tahoma"/>
                <a:cs typeface="Tahoma"/>
              </a:rPr>
              <a:t>pass </a:t>
            </a:r>
            <a:r>
              <a:rPr sz="2500" b="1" spc="-40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10" dirty="0">
                <a:solidFill>
                  <a:srgbClr val="A23A28"/>
                </a:solidFill>
                <a:latin typeface="Tahoma"/>
                <a:cs typeface="Tahoma"/>
              </a:rPr>
              <a:t>through</a:t>
            </a:r>
            <a:r>
              <a:rPr sz="2500" b="1" spc="-40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10" dirty="0">
                <a:solidFill>
                  <a:srgbClr val="A23A28"/>
                </a:solidFill>
                <a:latin typeface="Tahoma"/>
                <a:cs typeface="Tahoma"/>
              </a:rPr>
              <a:t>but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14" dirty="0">
                <a:solidFill>
                  <a:srgbClr val="A23A28"/>
                </a:solidFill>
                <a:latin typeface="Tahoma"/>
                <a:cs typeface="Tahoma"/>
              </a:rPr>
              <a:t>not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20" dirty="0">
                <a:solidFill>
                  <a:srgbClr val="A23A28"/>
                </a:solidFill>
                <a:latin typeface="Tahoma"/>
                <a:cs typeface="Tahoma"/>
              </a:rPr>
              <a:t>others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2395" rIns="0" bIns="0" rtlCol="0">
            <a:spAutoFit/>
          </a:bodyPr>
          <a:lstStyle/>
          <a:p>
            <a:pPr marL="31115" marR="285750">
              <a:lnSpc>
                <a:spcPts val="3900"/>
              </a:lnSpc>
              <a:spcBef>
                <a:spcPts val="885"/>
              </a:spcBef>
            </a:pPr>
            <a:r>
              <a:rPr spc="-5" dirty="0"/>
              <a:t>MOVEMENT OF </a:t>
            </a:r>
            <a:r>
              <a:rPr spc="-30" dirty="0"/>
              <a:t>MATERIALS </a:t>
            </a:r>
            <a:r>
              <a:rPr spc="-5" dirty="0"/>
              <a:t>THROUGH </a:t>
            </a:r>
            <a:r>
              <a:rPr spc="-8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CELL</a:t>
            </a:r>
            <a:r>
              <a:rPr spc="-125" dirty="0"/>
              <a:t> </a:t>
            </a:r>
            <a:r>
              <a:rPr spc="-5" dirty="0"/>
              <a:t>MEMBRANE: OSMOSIS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9614" y="2199958"/>
            <a:ext cx="838390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93A299"/>
              </a:buClr>
              <a:buFont typeface="Arial MT"/>
              <a:buChar char="•"/>
              <a:tabLst>
                <a:tab pos="241300" algn="l"/>
              </a:tabLst>
            </a:pPr>
            <a:r>
              <a:rPr sz="2500" b="1" u="heavy" spc="-95" dirty="0">
                <a:solidFill>
                  <a:srgbClr val="564B3C"/>
                </a:solidFill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osmosis</a:t>
            </a:r>
            <a:r>
              <a:rPr sz="2500" b="1" spc="-35" dirty="0">
                <a:solidFill>
                  <a:srgbClr val="564B3C"/>
                </a:solidFill>
                <a:latin typeface="Tahoma"/>
                <a:cs typeface="Tahoma"/>
              </a:rPr>
              <a:t> </a:t>
            </a:r>
            <a:r>
              <a:rPr sz="2500" spc="-340" dirty="0">
                <a:solidFill>
                  <a:srgbClr val="564B3C"/>
                </a:solidFill>
                <a:latin typeface="Verdana"/>
                <a:cs typeface="Verdana"/>
              </a:rPr>
              <a:t>–</a:t>
            </a:r>
            <a:r>
              <a:rPr sz="2500" spc="-18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b="1" spc="-125" dirty="0">
                <a:solidFill>
                  <a:srgbClr val="A23A28"/>
                </a:solidFill>
                <a:latin typeface="Tahoma"/>
                <a:cs typeface="Tahoma"/>
              </a:rPr>
              <a:t>diffusion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05" dirty="0">
                <a:solidFill>
                  <a:srgbClr val="A23A28"/>
                </a:solidFill>
                <a:latin typeface="Tahoma"/>
                <a:cs typeface="Tahoma"/>
              </a:rPr>
              <a:t>of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10" dirty="0">
                <a:solidFill>
                  <a:srgbClr val="A23A28"/>
                </a:solidFill>
                <a:latin typeface="Tahoma"/>
                <a:cs typeface="Tahoma"/>
              </a:rPr>
              <a:t>water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0" dirty="0">
                <a:solidFill>
                  <a:srgbClr val="A23A28"/>
                </a:solidFill>
                <a:latin typeface="Tahoma"/>
                <a:cs typeface="Tahoma"/>
              </a:rPr>
              <a:t>molecules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10" dirty="0">
                <a:solidFill>
                  <a:srgbClr val="A23A28"/>
                </a:solidFill>
                <a:latin typeface="Tahoma"/>
                <a:cs typeface="Tahoma"/>
              </a:rPr>
              <a:t>through</a:t>
            </a:r>
            <a:r>
              <a:rPr sz="2500" b="1" spc="-30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150" dirty="0">
                <a:solidFill>
                  <a:srgbClr val="A23A28"/>
                </a:solidFill>
                <a:latin typeface="Tahoma"/>
                <a:cs typeface="Tahoma"/>
              </a:rPr>
              <a:t>a </a:t>
            </a:r>
            <a:r>
              <a:rPr sz="2500" b="1" spc="15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selectively </a:t>
            </a:r>
            <a:r>
              <a:rPr sz="2500" b="1" spc="15" dirty="0">
                <a:solidFill>
                  <a:srgbClr val="A23A28"/>
                </a:solidFill>
                <a:latin typeface="Tahoma"/>
                <a:cs typeface="Tahoma"/>
              </a:rPr>
              <a:t>permeable </a:t>
            </a:r>
            <a:r>
              <a:rPr sz="2500" b="1" dirty="0">
                <a:solidFill>
                  <a:srgbClr val="A23A28"/>
                </a:solidFill>
                <a:latin typeface="Tahoma"/>
                <a:cs typeface="Tahoma"/>
              </a:rPr>
              <a:t>membrane </a:t>
            </a:r>
            <a:r>
              <a:rPr sz="2500" b="1" spc="-130" dirty="0">
                <a:solidFill>
                  <a:srgbClr val="A23A28"/>
                </a:solidFill>
                <a:latin typeface="Tahoma"/>
                <a:cs typeface="Tahoma"/>
              </a:rPr>
              <a:t>from </a:t>
            </a:r>
            <a:r>
              <a:rPr sz="2500" b="1" spc="20" dirty="0">
                <a:solidFill>
                  <a:srgbClr val="A23A28"/>
                </a:solidFill>
                <a:latin typeface="Tahoma"/>
                <a:cs typeface="Tahoma"/>
              </a:rPr>
              <a:t>an </a:t>
            </a:r>
            <a:r>
              <a:rPr sz="2500" b="1" spc="30" dirty="0">
                <a:solidFill>
                  <a:srgbClr val="A23A28"/>
                </a:solidFill>
                <a:latin typeface="Tahoma"/>
                <a:cs typeface="Tahoma"/>
              </a:rPr>
              <a:t>area </a:t>
            </a:r>
            <a:r>
              <a:rPr sz="2500" b="1" spc="-105" dirty="0">
                <a:solidFill>
                  <a:srgbClr val="A23A28"/>
                </a:solidFill>
                <a:latin typeface="Tahoma"/>
                <a:cs typeface="Tahoma"/>
              </a:rPr>
              <a:t>of </a:t>
            </a:r>
            <a:r>
              <a:rPr sz="2500" b="1" spc="-100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80" dirty="0">
                <a:solidFill>
                  <a:srgbClr val="A23A28"/>
                </a:solidFill>
                <a:latin typeface="Tahoma"/>
                <a:cs typeface="Tahoma"/>
              </a:rPr>
              <a:t>higher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10" dirty="0">
                <a:solidFill>
                  <a:srgbClr val="A23A28"/>
                </a:solidFill>
                <a:latin typeface="Tahoma"/>
                <a:cs typeface="Tahoma"/>
              </a:rPr>
              <a:t>water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concentration </a:t>
            </a:r>
            <a:r>
              <a:rPr sz="2500" b="1" spc="-120" dirty="0">
                <a:solidFill>
                  <a:srgbClr val="A23A28"/>
                </a:solidFill>
                <a:latin typeface="Tahoma"/>
                <a:cs typeface="Tahoma"/>
              </a:rPr>
              <a:t>to</a:t>
            </a:r>
            <a:r>
              <a:rPr sz="2500" b="1" spc="-30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20" dirty="0">
                <a:solidFill>
                  <a:srgbClr val="A23A28"/>
                </a:solidFill>
                <a:latin typeface="Tahoma"/>
                <a:cs typeface="Tahoma"/>
              </a:rPr>
              <a:t>an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30" dirty="0">
                <a:solidFill>
                  <a:srgbClr val="A23A28"/>
                </a:solidFill>
                <a:latin typeface="Tahoma"/>
                <a:cs typeface="Tahoma"/>
              </a:rPr>
              <a:t>area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05" dirty="0">
                <a:solidFill>
                  <a:srgbClr val="A23A28"/>
                </a:solidFill>
                <a:latin typeface="Tahoma"/>
                <a:cs typeface="Tahoma"/>
              </a:rPr>
              <a:t>of</a:t>
            </a:r>
            <a:r>
              <a:rPr sz="2500" b="1" spc="-30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00" dirty="0">
                <a:solidFill>
                  <a:srgbClr val="A23A28"/>
                </a:solidFill>
                <a:latin typeface="Tahoma"/>
                <a:cs typeface="Tahoma"/>
              </a:rPr>
              <a:t>lower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10" dirty="0">
                <a:solidFill>
                  <a:srgbClr val="A23A28"/>
                </a:solidFill>
                <a:latin typeface="Tahoma"/>
                <a:cs typeface="Tahoma"/>
              </a:rPr>
              <a:t>water </a:t>
            </a:r>
            <a:r>
              <a:rPr sz="2500" b="1" spc="-720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concentration</a:t>
            </a:r>
            <a:endParaRPr sz="25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1125" y="3443288"/>
            <a:ext cx="4516436" cy="338613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6</a:t>
            </a:fld>
            <a:endParaRPr spc="-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77487" y="669174"/>
            <a:ext cx="8691245" cy="6168390"/>
            <a:chOff x="677487" y="669174"/>
            <a:chExt cx="8691245" cy="61683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7363" y="731520"/>
              <a:ext cx="8603672" cy="13341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0262" y="830263"/>
              <a:ext cx="8380730" cy="1117600"/>
            </a:xfrm>
            <a:custGeom>
              <a:avLst/>
              <a:gdLst/>
              <a:ahLst/>
              <a:cxnLst/>
              <a:rect l="l" t="t" r="r" b="b"/>
              <a:pathLst>
                <a:path w="8380730" h="1117600">
                  <a:moveTo>
                    <a:pt x="8380410" y="0"/>
                  </a:moveTo>
                  <a:lnTo>
                    <a:pt x="0" y="0"/>
                  </a:lnTo>
                  <a:lnTo>
                    <a:pt x="0" y="1117600"/>
                  </a:lnTo>
                  <a:lnTo>
                    <a:pt x="8380410" y="1117600"/>
                  </a:lnTo>
                  <a:lnTo>
                    <a:pt x="83804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487" y="669174"/>
              <a:ext cx="8690955" cy="61680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992" y="926868"/>
              <a:ext cx="5527963" cy="55279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9411" y="943495"/>
              <a:ext cx="5532118" cy="553211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46247" y="2277745"/>
            <a:ext cx="15297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7465">
              <a:lnSpc>
                <a:spcPct val="100000"/>
              </a:lnSpc>
              <a:spcBef>
                <a:spcPts val="100"/>
              </a:spcBef>
            </a:pPr>
            <a:r>
              <a:rPr sz="2000" b="1" spc="-70" dirty="0">
                <a:solidFill>
                  <a:srgbClr val="008000"/>
                </a:solidFill>
                <a:latin typeface="Tahoma"/>
                <a:cs typeface="Tahoma"/>
              </a:rPr>
              <a:t>solvent</a:t>
            </a:r>
            <a:r>
              <a:rPr sz="2000" b="1" spc="-3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2000" b="1" spc="20" dirty="0">
                <a:solidFill>
                  <a:srgbClr val="008000"/>
                </a:solidFill>
                <a:latin typeface="Tahoma"/>
                <a:cs typeface="Tahoma"/>
              </a:rPr>
              <a:t>and  </a:t>
            </a:r>
            <a:r>
              <a:rPr sz="2000" b="1" spc="-75" dirty="0">
                <a:solidFill>
                  <a:srgbClr val="008000"/>
                </a:solidFill>
                <a:latin typeface="Tahoma"/>
                <a:cs typeface="Tahoma"/>
              </a:rPr>
              <a:t>solute</a:t>
            </a:r>
            <a:r>
              <a:rPr sz="2000" b="1" spc="-3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2000" b="1" spc="15" dirty="0">
                <a:solidFill>
                  <a:srgbClr val="008000"/>
                </a:solidFill>
                <a:latin typeface="Tahoma"/>
                <a:cs typeface="Tahoma"/>
              </a:rPr>
              <a:t>move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8809" y="3065145"/>
            <a:ext cx="2164715" cy="233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000" b="1" spc="-45" dirty="0">
                <a:solidFill>
                  <a:srgbClr val="008000"/>
                </a:solidFill>
                <a:latin typeface="Tahoma"/>
                <a:cs typeface="Tahoma"/>
              </a:rPr>
              <a:t>particles</a:t>
            </a:r>
            <a:r>
              <a:rPr sz="2000" b="1" spc="-5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2000" b="1" spc="15" dirty="0">
                <a:solidFill>
                  <a:srgbClr val="008000"/>
                </a:solidFill>
                <a:latin typeface="Tahoma"/>
                <a:cs typeface="Tahoma"/>
              </a:rPr>
              <a:t>move</a:t>
            </a:r>
            <a:r>
              <a:rPr sz="2000" b="1" spc="-4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2000" b="1" spc="-95" dirty="0">
                <a:solidFill>
                  <a:srgbClr val="008000"/>
                </a:solidFill>
                <a:latin typeface="Tahoma"/>
                <a:cs typeface="Tahoma"/>
              </a:rPr>
              <a:t>to </a:t>
            </a:r>
            <a:r>
              <a:rPr sz="2000" b="1" spc="-57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008000"/>
                </a:solidFill>
                <a:latin typeface="Tahoma"/>
                <a:cs typeface="Tahoma"/>
              </a:rPr>
              <a:t>equalize </a:t>
            </a:r>
            <a:r>
              <a:rPr sz="2000" b="1" spc="-1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2000" b="1" spc="-40" dirty="0">
                <a:solidFill>
                  <a:srgbClr val="008000"/>
                </a:solidFill>
                <a:latin typeface="Tahoma"/>
                <a:cs typeface="Tahoma"/>
              </a:rPr>
              <a:t>concentrations</a:t>
            </a:r>
            <a:endParaRPr sz="2000">
              <a:latin typeface="Tahoma"/>
              <a:cs typeface="Tahoma"/>
            </a:endParaRPr>
          </a:p>
          <a:p>
            <a:pPr marL="108585" marR="101600" indent="-635" algn="ctr">
              <a:lnSpc>
                <a:spcPct val="100000"/>
              </a:lnSpc>
              <a:spcBef>
                <a:spcPts val="1400"/>
              </a:spcBef>
            </a:pPr>
            <a:r>
              <a:rPr sz="2000" b="1" spc="-25" dirty="0">
                <a:solidFill>
                  <a:srgbClr val="008000"/>
                </a:solidFill>
                <a:latin typeface="Tahoma"/>
                <a:cs typeface="Tahoma"/>
              </a:rPr>
              <a:t>no </a:t>
            </a:r>
            <a:r>
              <a:rPr sz="2000" b="1" spc="-2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Tahoma"/>
                <a:cs typeface="Tahoma"/>
              </a:rPr>
              <a:t>semipermeable  </a:t>
            </a:r>
            <a:r>
              <a:rPr sz="2000" b="1" dirty="0">
                <a:solidFill>
                  <a:srgbClr val="008000"/>
                </a:solidFill>
                <a:latin typeface="Tahoma"/>
                <a:cs typeface="Tahoma"/>
              </a:rPr>
              <a:t>membrane </a:t>
            </a:r>
            <a:r>
              <a:rPr sz="2000" b="1" spc="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2000" b="1" spc="-35" dirty="0">
                <a:solidFill>
                  <a:srgbClr val="008000"/>
                </a:solidFill>
                <a:latin typeface="Tahoma"/>
                <a:cs typeface="Tahoma"/>
              </a:rPr>
              <a:t>involved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2862" y="2282508"/>
            <a:ext cx="1971675" cy="288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 marR="63500" algn="ctr">
              <a:lnSpc>
                <a:spcPct val="100000"/>
              </a:lnSpc>
              <a:spcBef>
                <a:spcPts val="100"/>
              </a:spcBef>
            </a:pPr>
            <a:r>
              <a:rPr sz="2000" b="1" spc="-45" dirty="0">
                <a:solidFill>
                  <a:srgbClr val="A23A28"/>
                </a:solidFill>
                <a:latin typeface="Tahoma"/>
                <a:cs typeface="Tahoma"/>
              </a:rPr>
              <a:t>only </a:t>
            </a:r>
            <a:r>
              <a:rPr sz="2000" b="1" spc="-70" dirty="0">
                <a:solidFill>
                  <a:srgbClr val="A23A28"/>
                </a:solidFill>
                <a:latin typeface="Tahoma"/>
                <a:cs typeface="Tahoma"/>
              </a:rPr>
              <a:t>solvent </a:t>
            </a:r>
            <a:r>
              <a:rPr sz="2000" b="1" spc="-6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000" b="1" spc="-45" dirty="0">
                <a:solidFill>
                  <a:srgbClr val="A23A28"/>
                </a:solidFill>
                <a:latin typeface="Tahoma"/>
                <a:cs typeface="Tahoma"/>
              </a:rPr>
              <a:t>particles</a:t>
            </a:r>
            <a:r>
              <a:rPr sz="2000" b="1" spc="-80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000" b="1" spc="15" dirty="0">
                <a:solidFill>
                  <a:srgbClr val="A23A28"/>
                </a:solidFill>
                <a:latin typeface="Tahoma"/>
                <a:cs typeface="Tahoma"/>
              </a:rPr>
              <a:t>move</a:t>
            </a:r>
            <a:endParaRPr sz="2000">
              <a:latin typeface="Tahoma"/>
              <a:cs typeface="Tahoma"/>
            </a:endParaRPr>
          </a:p>
          <a:p>
            <a:pPr marL="60960" marR="53975" algn="ctr">
              <a:lnSpc>
                <a:spcPct val="100000"/>
              </a:lnSpc>
              <a:spcBef>
                <a:spcPts val="1400"/>
              </a:spcBef>
            </a:pPr>
            <a:r>
              <a:rPr sz="2000" b="1" spc="-75" dirty="0">
                <a:solidFill>
                  <a:srgbClr val="A23A28"/>
                </a:solidFill>
                <a:latin typeface="Tahoma"/>
                <a:cs typeface="Tahoma"/>
              </a:rPr>
              <a:t>solute</a:t>
            </a:r>
            <a:r>
              <a:rPr sz="2000" b="1" spc="-30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000" b="1" spc="-45" dirty="0">
                <a:solidFill>
                  <a:srgbClr val="A23A28"/>
                </a:solidFill>
                <a:latin typeface="Tahoma"/>
                <a:cs typeface="Tahoma"/>
              </a:rPr>
              <a:t>particles  </a:t>
            </a:r>
            <a:r>
              <a:rPr sz="2000" b="1" spc="50" dirty="0">
                <a:solidFill>
                  <a:srgbClr val="A23A28"/>
                </a:solidFill>
                <a:latin typeface="Tahoma"/>
                <a:cs typeface="Tahoma"/>
              </a:rPr>
              <a:t>do</a:t>
            </a:r>
            <a:r>
              <a:rPr sz="2000" b="1" spc="-4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000" b="1" spc="-90" dirty="0">
                <a:solidFill>
                  <a:srgbClr val="A23A28"/>
                </a:solidFill>
                <a:latin typeface="Tahoma"/>
                <a:cs typeface="Tahoma"/>
              </a:rPr>
              <a:t>not</a:t>
            </a:r>
            <a:r>
              <a:rPr sz="2000" b="1" spc="-4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000" b="1" spc="15" dirty="0">
                <a:solidFill>
                  <a:srgbClr val="A23A28"/>
                </a:solidFill>
                <a:latin typeface="Tahoma"/>
                <a:cs typeface="Tahoma"/>
              </a:rPr>
              <a:t>move</a:t>
            </a:r>
            <a:endParaRPr sz="2000">
              <a:latin typeface="Tahoma"/>
              <a:cs typeface="Tahoma"/>
            </a:endParaRPr>
          </a:p>
          <a:p>
            <a:pPr marL="12065" marR="5080" algn="ctr">
              <a:lnSpc>
                <a:spcPct val="100000"/>
              </a:lnSpc>
              <a:spcBef>
                <a:spcPts val="1900"/>
              </a:spcBef>
            </a:pPr>
            <a:r>
              <a:rPr sz="2000" b="1" spc="-25" dirty="0">
                <a:solidFill>
                  <a:srgbClr val="A23A28"/>
                </a:solidFill>
                <a:latin typeface="Tahoma"/>
                <a:cs typeface="Tahoma"/>
              </a:rPr>
              <a:t>movement </a:t>
            </a:r>
            <a:r>
              <a:rPr sz="2000" b="1" spc="-140" dirty="0">
                <a:solidFill>
                  <a:srgbClr val="A23A28"/>
                </a:solidFill>
                <a:latin typeface="Tahoma"/>
                <a:cs typeface="Tahoma"/>
              </a:rPr>
              <a:t>is </a:t>
            </a:r>
            <a:r>
              <a:rPr sz="2000" b="1" spc="-1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000" b="1" spc="-85" dirty="0">
                <a:solidFill>
                  <a:srgbClr val="A23A28"/>
                </a:solidFill>
                <a:latin typeface="Tahoma"/>
                <a:cs typeface="Tahoma"/>
              </a:rPr>
              <a:t>through</a:t>
            </a:r>
            <a:r>
              <a:rPr sz="2000" b="1" spc="-40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000" b="1" spc="120" dirty="0">
                <a:solidFill>
                  <a:srgbClr val="A23A28"/>
                </a:solidFill>
                <a:latin typeface="Tahoma"/>
                <a:cs typeface="Tahoma"/>
              </a:rPr>
              <a:t>a </a:t>
            </a:r>
            <a:r>
              <a:rPr sz="2000" b="1" spc="12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A23A28"/>
                </a:solidFill>
                <a:latin typeface="Tahoma"/>
                <a:cs typeface="Tahoma"/>
              </a:rPr>
              <a:t>semipermeable  </a:t>
            </a:r>
            <a:r>
              <a:rPr sz="2000" b="1" dirty="0">
                <a:solidFill>
                  <a:srgbClr val="A23A28"/>
                </a:solidFill>
                <a:latin typeface="Tahoma"/>
                <a:cs typeface="Tahoma"/>
              </a:rPr>
              <a:t>membrane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52500" y="1438102"/>
            <a:ext cx="5278755" cy="681990"/>
            <a:chOff x="2352500" y="1438102"/>
            <a:chExt cx="5278755" cy="68199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52500" y="1778923"/>
              <a:ext cx="1650076" cy="34082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2659" y="1556010"/>
              <a:ext cx="1522326" cy="23939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465839" y="1598555"/>
              <a:ext cx="1211580" cy="154940"/>
            </a:xfrm>
            <a:custGeom>
              <a:avLst/>
              <a:gdLst/>
              <a:ahLst/>
              <a:cxnLst/>
              <a:rect l="l" t="t" r="r" b="b"/>
              <a:pathLst>
                <a:path w="1211579" h="154939">
                  <a:moveTo>
                    <a:pt x="0" y="5079"/>
                  </a:moveTo>
                  <a:lnTo>
                    <a:pt x="0" y="148907"/>
                  </a:lnTo>
                  <a:lnTo>
                    <a:pt x="20126" y="148907"/>
                  </a:lnTo>
                  <a:lnTo>
                    <a:pt x="63242" y="142081"/>
                  </a:lnTo>
                  <a:lnTo>
                    <a:pt x="88872" y="110586"/>
                  </a:lnTo>
                  <a:lnTo>
                    <a:pt x="93662" y="79399"/>
                  </a:lnTo>
                  <a:lnTo>
                    <a:pt x="92394" y="62263"/>
                  </a:lnTo>
                  <a:lnTo>
                    <a:pt x="73382" y="23077"/>
                  </a:lnTo>
                  <a:lnTo>
                    <a:pt x="33528" y="6204"/>
                  </a:lnTo>
                  <a:lnTo>
                    <a:pt x="14709" y="5079"/>
                  </a:lnTo>
                  <a:lnTo>
                    <a:pt x="0" y="5079"/>
                  </a:lnTo>
                  <a:close/>
                </a:path>
                <a:path w="1211579" h="154939">
                  <a:moveTo>
                    <a:pt x="1136458" y="0"/>
                  </a:moveTo>
                  <a:lnTo>
                    <a:pt x="1094838" y="12375"/>
                  </a:lnTo>
                  <a:lnTo>
                    <a:pt x="1067369" y="46986"/>
                  </a:lnTo>
                  <a:lnTo>
                    <a:pt x="1062000" y="77936"/>
                  </a:lnTo>
                  <a:lnTo>
                    <a:pt x="1063690" y="95849"/>
                  </a:lnTo>
                  <a:lnTo>
                    <a:pt x="1089032" y="137740"/>
                  </a:lnTo>
                  <a:lnTo>
                    <a:pt x="1124023" y="153864"/>
                  </a:lnTo>
                  <a:lnTo>
                    <a:pt x="1137233" y="154939"/>
                  </a:lnTo>
                  <a:lnTo>
                    <a:pt x="1152032" y="153545"/>
                  </a:lnTo>
                  <a:lnTo>
                    <a:pt x="1189597" y="132627"/>
                  </a:lnTo>
                  <a:lnTo>
                    <a:pt x="1209874" y="93321"/>
                  </a:lnTo>
                  <a:lnTo>
                    <a:pt x="1211225" y="77623"/>
                  </a:lnTo>
                  <a:lnTo>
                    <a:pt x="1209864" y="61981"/>
                  </a:lnTo>
                  <a:lnTo>
                    <a:pt x="1189444" y="22544"/>
                  </a:lnTo>
                  <a:lnTo>
                    <a:pt x="1151472" y="1409"/>
                  </a:lnTo>
                  <a:lnTo>
                    <a:pt x="1136458" y="0"/>
                  </a:lnTo>
                  <a:close/>
                </a:path>
              </a:pathLst>
            </a:custGeom>
            <a:ln w="12700">
              <a:solidFill>
                <a:srgbClr val="7671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56071" y="1555375"/>
              <a:ext cx="195262" cy="24066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422659" y="1556010"/>
              <a:ext cx="1298575" cy="239395"/>
            </a:xfrm>
            <a:custGeom>
              <a:avLst/>
              <a:gdLst/>
              <a:ahLst/>
              <a:cxnLst/>
              <a:rect l="l" t="t" r="r" b="b"/>
              <a:pathLst>
                <a:path w="1298575" h="239394">
                  <a:moveTo>
                    <a:pt x="980788" y="5714"/>
                  </a:moveTo>
                  <a:lnTo>
                    <a:pt x="1023968" y="5714"/>
                  </a:lnTo>
                  <a:lnTo>
                    <a:pt x="1023968" y="233680"/>
                  </a:lnTo>
                  <a:lnTo>
                    <a:pt x="980788" y="233680"/>
                  </a:lnTo>
                  <a:lnTo>
                    <a:pt x="980788" y="5714"/>
                  </a:lnTo>
                  <a:close/>
                </a:path>
                <a:path w="1298575" h="239394">
                  <a:moveTo>
                    <a:pt x="614026" y="5714"/>
                  </a:moveTo>
                  <a:lnTo>
                    <a:pt x="657523" y="5714"/>
                  </a:lnTo>
                  <a:lnTo>
                    <a:pt x="657523" y="153183"/>
                  </a:lnTo>
                  <a:lnTo>
                    <a:pt x="657732" y="162011"/>
                  </a:lnTo>
                  <a:lnTo>
                    <a:pt x="676986" y="195909"/>
                  </a:lnTo>
                  <a:lnTo>
                    <a:pt x="683165" y="197484"/>
                  </a:lnTo>
                  <a:lnTo>
                    <a:pt x="690405" y="197484"/>
                  </a:lnTo>
                  <a:lnTo>
                    <a:pt x="698054" y="197484"/>
                  </a:lnTo>
                  <a:lnTo>
                    <a:pt x="724038" y="166988"/>
                  </a:lnTo>
                  <a:lnTo>
                    <a:pt x="724833" y="147761"/>
                  </a:lnTo>
                  <a:lnTo>
                    <a:pt x="724833" y="5714"/>
                  </a:lnTo>
                  <a:lnTo>
                    <a:pt x="768331" y="5714"/>
                  </a:lnTo>
                  <a:lnTo>
                    <a:pt x="768331" y="141615"/>
                  </a:lnTo>
                  <a:lnTo>
                    <a:pt x="768089" y="157497"/>
                  </a:lnTo>
                  <a:lnTo>
                    <a:pt x="762082" y="195947"/>
                  </a:lnTo>
                  <a:lnTo>
                    <a:pt x="737907" y="225855"/>
                  </a:lnTo>
                  <a:lnTo>
                    <a:pt x="700492" y="239022"/>
                  </a:lnTo>
                  <a:lnTo>
                    <a:pt x="691332" y="239395"/>
                  </a:lnTo>
                  <a:lnTo>
                    <a:pt x="679341" y="238683"/>
                  </a:lnTo>
                  <a:lnTo>
                    <a:pt x="639660" y="221951"/>
                  </a:lnTo>
                  <a:lnTo>
                    <a:pt x="618470" y="189453"/>
                  </a:lnTo>
                  <a:lnTo>
                    <a:pt x="614026" y="141615"/>
                  </a:lnTo>
                  <a:lnTo>
                    <a:pt x="614026" y="5714"/>
                  </a:lnTo>
                  <a:close/>
                </a:path>
                <a:path w="1298575" h="239394">
                  <a:moveTo>
                    <a:pt x="463855" y="5714"/>
                  </a:moveTo>
                  <a:lnTo>
                    <a:pt x="576885" y="5714"/>
                  </a:lnTo>
                  <a:lnTo>
                    <a:pt x="576885" y="47625"/>
                  </a:lnTo>
                  <a:lnTo>
                    <a:pt x="507035" y="47625"/>
                  </a:lnTo>
                  <a:lnTo>
                    <a:pt x="507035" y="89217"/>
                  </a:lnTo>
                  <a:lnTo>
                    <a:pt x="576885" y="89217"/>
                  </a:lnTo>
                  <a:lnTo>
                    <a:pt x="576885" y="131127"/>
                  </a:lnTo>
                  <a:lnTo>
                    <a:pt x="507035" y="131127"/>
                  </a:lnTo>
                  <a:lnTo>
                    <a:pt x="507035" y="233680"/>
                  </a:lnTo>
                  <a:lnTo>
                    <a:pt x="463855" y="233680"/>
                  </a:lnTo>
                  <a:lnTo>
                    <a:pt x="463855" y="5714"/>
                  </a:lnTo>
                  <a:close/>
                </a:path>
                <a:path w="1298575" h="239394">
                  <a:moveTo>
                    <a:pt x="311461" y="5714"/>
                  </a:moveTo>
                  <a:lnTo>
                    <a:pt x="424491" y="5714"/>
                  </a:lnTo>
                  <a:lnTo>
                    <a:pt x="424491" y="47625"/>
                  </a:lnTo>
                  <a:lnTo>
                    <a:pt x="354641" y="47625"/>
                  </a:lnTo>
                  <a:lnTo>
                    <a:pt x="354641" y="89217"/>
                  </a:lnTo>
                  <a:lnTo>
                    <a:pt x="424491" y="89217"/>
                  </a:lnTo>
                  <a:lnTo>
                    <a:pt x="424491" y="131127"/>
                  </a:lnTo>
                  <a:lnTo>
                    <a:pt x="354641" y="131127"/>
                  </a:lnTo>
                  <a:lnTo>
                    <a:pt x="354641" y="233680"/>
                  </a:lnTo>
                  <a:lnTo>
                    <a:pt x="311461" y="233680"/>
                  </a:lnTo>
                  <a:lnTo>
                    <a:pt x="311461" y="5714"/>
                  </a:lnTo>
                  <a:close/>
                </a:path>
                <a:path w="1298575" h="239394">
                  <a:moveTo>
                    <a:pt x="218819" y="5714"/>
                  </a:moveTo>
                  <a:lnTo>
                    <a:pt x="261999" y="5714"/>
                  </a:lnTo>
                  <a:lnTo>
                    <a:pt x="261999" y="233680"/>
                  </a:lnTo>
                  <a:lnTo>
                    <a:pt x="218819" y="233680"/>
                  </a:lnTo>
                  <a:lnTo>
                    <a:pt x="218819" y="5714"/>
                  </a:lnTo>
                  <a:close/>
                </a:path>
                <a:path w="1298575" h="239394">
                  <a:moveTo>
                    <a:pt x="0" y="5714"/>
                  </a:moveTo>
                  <a:lnTo>
                    <a:pt x="51395" y="5714"/>
                  </a:lnTo>
                  <a:lnTo>
                    <a:pt x="74645" y="6484"/>
                  </a:lnTo>
                  <a:lnTo>
                    <a:pt x="125238" y="18035"/>
                  </a:lnTo>
                  <a:lnTo>
                    <a:pt x="156673" y="45189"/>
                  </a:lnTo>
                  <a:lnTo>
                    <a:pt x="176748" y="88158"/>
                  </a:lnTo>
                  <a:lnTo>
                    <a:pt x="180657" y="122872"/>
                  </a:lnTo>
                  <a:lnTo>
                    <a:pt x="180110" y="135779"/>
                  </a:lnTo>
                  <a:lnTo>
                    <a:pt x="167122" y="181875"/>
                  </a:lnTo>
                  <a:lnTo>
                    <a:pt x="139900" y="214677"/>
                  </a:lnTo>
                  <a:lnTo>
                    <a:pt x="103778" y="230541"/>
                  </a:lnTo>
                  <a:lnTo>
                    <a:pt x="52169" y="233680"/>
                  </a:lnTo>
                  <a:lnTo>
                    <a:pt x="0" y="233680"/>
                  </a:lnTo>
                  <a:lnTo>
                    <a:pt x="0" y="5714"/>
                  </a:lnTo>
                  <a:close/>
                </a:path>
                <a:path w="1298575" h="239394">
                  <a:moveTo>
                    <a:pt x="1180259" y="0"/>
                  </a:moveTo>
                  <a:lnTo>
                    <a:pt x="1225231" y="8754"/>
                  </a:lnTo>
                  <a:lnTo>
                    <a:pt x="1263421" y="35019"/>
                  </a:lnTo>
                  <a:lnTo>
                    <a:pt x="1289520" y="73873"/>
                  </a:lnTo>
                  <a:lnTo>
                    <a:pt x="1298219" y="120396"/>
                  </a:lnTo>
                  <a:lnTo>
                    <a:pt x="1296073" y="144384"/>
                  </a:lnTo>
                  <a:lnTo>
                    <a:pt x="1278907" y="186606"/>
                  </a:lnTo>
                  <a:lnTo>
                    <a:pt x="1245803" y="219958"/>
                  </a:lnTo>
                  <a:lnTo>
                    <a:pt x="1204143" y="237235"/>
                  </a:lnTo>
                  <a:lnTo>
                    <a:pt x="1180566" y="239395"/>
                  </a:lnTo>
                  <a:lnTo>
                    <a:pt x="1155998" y="237177"/>
                  </a:lnTo>
                  <a:lnTo>
                    <a:pt x="1113371" y="219435"/>
                  </a:lnTo>
                  <a:lnTo>
                    <a:pt x="1080460" y="185337"/>
                  </a:lnTo>
                  <a:lnTo>
                    <a:pt x="1063486" y="143190"/>
                  </a:lnTo>
                  <a:lnTo>
                    <a:pt x="1061364" y="119617"/>
                  </a:lnTo>
                  <a:lnTo>
                    <a:pt x="1062352" y="103600"/>
                  </a:lnTo>
                  <a:lnTo>
                    <a:pt x="1077176" y="59499"/>
                  </a:lnTo>
                  <a:lnTo>
                    <a:pt x="1107562" y="24766"/>
                  </a:lnTo>
                  <a:lnTo>
                    <a:pt x="1149391" y="4009"/>
                  </a:lnTo>
                  <a:lnTo>
                    <a:pt x="1180259" y="0"/>
                  </a:lnTo>
                  <a:close/>
                </a:path>
                <a:path w="1298575" h="239394">
                  <a:moveTo>
                    <a:pt x="872634" y="0"/>
                  </a:moveTo>
                  <a:lnTo>
                    <a:pt x="913004" y="12667"/>
                  </a:lnTo>
                  <a:lnTo>
                    <a:pt x="938554" y="36725"/>
                  </a:lnTo>
                  <a:lnTo>
                    <a:pt x="906402" y="65087"/>
                  </a:lnTo>
                  <a:lnTo>
                    <a:pt x="897900" y="54808"/>
                  </a:lnTo>
                  <a:lnTo>
                    <a:pt x="889319" y="47466"/>
                  </a:lnTo>
                  <a:lnTo>
                    <a:pt x="880661" y="43060"/>
                  </a:lnTo>
                  <a:lnTo>
                    <a:pt x="871924" y="41592"/>
                  </a:lnTo>
                  <a:lnTo>
                    <a:pt x="866229" y="41592"/>
                  </a:lnTo>
                  <a:lnTo>
                    <a:pt x="861570" y="43115"/>
                  </a:lnTo>
                  <a:lnTo>
                    <a:pt x="857946" y="46161"/>
                  </a:lnTo>
                  <a:lnTo>
                    <a:pt x="854323" y="49207"/>
                  </a:lnTo>
                  <a:lnTo>
                    <a:pt x="852512" y="52640"/>
                  </a:lnTo>
                  <a:lnTo>
                    <a:pt x="852512" y="56460"/>
                  </a:lnTo>
                  <a:lnTo>
                    <a:pt x="852512" y="60283"/>
                  </a:lnTo>
                  <a:lnTo>
                    <a:pt x="888270" y="96579"/>
                  </a:lnTo>
                  <a:lnTo>
                    <a:pt x="899483" y="105999"/>
                  </a:lnTo>
                  <a:lnTo>
                    <a:pt x="908247" y="113502"/>
                  </a:lnTo>
                  <a:lnTo>
                    <a:pt x="933922" y="142085"/>
                  </a:lnTo>
                  <a:lnTo>
                    <a:pt x="942681" y="174803"/>
                  </a:lnTo>
                  <a:lnTo>
                    <a:pt x="941468" y="188210"/>
                  </a:lnTo>
                  <a:lnTo>
                    <a:pt x="912822" y="229113"/>
                  </a:lnTo>
                  <a:lnTo>
                    <a:pt x="872634" y="239395"/>
                  </a:lnTo>
                  <a:lnTo>
                    <a:pt x="860835" y="238649"/>
                  </a:lnTo>
                  <a:lnTo>
                    <a:pt x="821437" y="220646"/>
                  </a:lnTo>
                  <a:lnTo>
                    <a:pt x="799172" y="189963"/>
                  </a:lnTo>
                  <a:lnTo>
                    <a:pt x="835729" y="167957"/>
                  </a:lnTo>
                  <a:lnTo>
                    <a:pt x="844285" y="181153"/>
                  </a:lnTo>
                  <a:lnTo>
                    <a:pt x="853464" y="190579"/>
                  </a:lnTo>
                  <a:lnTo>
                    <a:pt x="863266" y="196234"/>
                  </a:lnTo>
                  <a:lnTo>
                    <a:pt x="873690" y="198120"/>
                  </a:lnTo>
                  <a:lnTo>
                    <a:pt x="881158" y="198120"/>
                  </a:lnTo>
                  <a:lnTo>
                    <a:pt x="887433" y="195951"/>
                  </a:lnTo>
                  <a:lnTo>
                    <a:pt x="892514" y="191613"/>
                  </a:lnTo>
                  <a:lnTo>
                    <a:pt x="897596" y="187276"/>
                  </a:lnTo>
                  <a:lnTo>
                    <a:pt x="900137" y="182267"/>
                  </a:lnTo>
                  <a:lnTo>
                    <a:pt x="900137" y="176589"/>
                  </a:lnTo>
                  <a:lnTo>
                    <a:pt x="900137" y="171426"/>
                  </a:lnTo>
                  <a:lnTo>
                    <a:pt x="869042" y="137398"/>
                  </a:lnTo>
                  <a:lnTo>
                    <a:pt x="852038" y="123084"/>
                  </a:lnTo>
                  <a:lnTo>
                    <a:pt x="820849" y="90539"/>
                  </a:lnTo>
                  <a:lnTo>
                    <a:pt x="809967" y="57621"/>
                  </a:lnTo>
                  <a:lnTo>
                    <a:pt x="811096" y="46193"/>
                  </a:lnTo>
                  <a:lnTo>
                    <a:pt x="837601" y="9540"/>
                  </a:lnTo>
                  <a:lnTo>
                    <a:pt x="859899" y="1060"/>
                  </a:lnTo>
                  <a:lnTo>
                    <a:pt x="872634" y="0"/>
                  </a:lnTo>
                  <a:close/>
                </a:path>
              </a:pathLst>
            </a:custGeom>
            <a:ln w="12700">
              <a:solidFill>
                <a:srgbClr val="7671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26479" y="1787235"/>
              <a:ext cx="1500446" cy="3241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22323" y="1438102"/>
              <a:ext cx="1508760" cy="5029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06042" y="1558003"/>
              <a:ext cx="1373318" cy="2393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72008" y="1604776"/>
              <a:ext cx="140471" cy="14603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54458" y="1604776"/>
              <a:ext cx="140471" cy="14603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197860" y="1549684"/>
              <a:ext cx="1390650" cy="256540"/>
            </a:xfrm>
            <a:custGeom>
              <a:avLst/>
              <a:gdLst/>
              <a:ahLst/>
              <a:cxnLst/>
              <a:rect l="l" t="t" r="r" b="b"/>
              <a:pathLst>
                <a:path w="1390650" h="256539">
                  <a:moveTo>
                    <a:pt x="1157389" y="5725"/>
                  </a:moveTo>
                  <a:lnTo>
                    <a:pt x="1217186" y="5725"/>
                  </a:lnTo>
                  <a:lnTo>
                    <a:pt x="1217186" y="250464"/>
                  </a:lnTo>
                  <a:lnTo>
                    <a:pt x="1157389" y="250464"/>
                  </a:lnTo>
                  <a:lnTo>
                    <a:pt x="1157389" y="5725"/>
                  </a:lnTo>
                  <a:close/>
                </a:path>
                <a:path w="1390650" h="256539">
                  <a:moveTo>
                    <a:pt x="465768" y="5725"/>
                  </a:moveTo>
                  <a:lnTo>
                    <a:pt x="521074" y="5725"/>
                  </a:lnTo>
                  <a:lnTo>
                    <a:pt x="568162" y="146287"/>
                  </a:lnTo>
                  <a:lnTo>
                    <a:pt x="615251" y="5725"/>
                  </a:lnTo>
                  <a:lnTo>
                    <a:pt x="670581" y="5725"/>
                  </a:lnTo>
                  <a:lnTo>
                    <a:pt x="711512" y="250464"/>
                  </a:lnTo>
                  <a:lnTo>
                    <a:pt x="653097" y="250464"/>
                  </a:lnTo>
                  <a:lnTo>
                    <a:pt x="632946" y="132807"/>
                  </a:lnTo>
                  <a:lnTo>
                    <a:pt x="593293" y="250464"/>
                  </a:lnTo>
                  <a:lnTo>
                    <a:pt x="543031" y="250464"/>
                  </a:lnTo>
                  <a:lnTo>
                    <a:pt x="503379" y="132807"/>
                  </a:lnTo>
                  <a:lnTo>
                    <a:pt x="483227" y="250464"/>
                  </a:lnTo>
                  <a:lnTo>
                    <a:pt x="423983" y="250464"/>
                  </a:lnTo>
                  <a:lnTo>
                    <a:pt x="465768" y="5725"/>
                  </a:lnTo>
                  <a:close/>
                </a:path>
                <a:path w="1390650" h="256539">
                  <a:moveTo>
                    <a:pt x="1311455" y="4"/>
                  </a:moveTo>
                  <a:lnTo>
                    <a:pt x="1347208" y="8724"/>
                  </a:lnTo>
                  <a:lnTo>
                    <a:pt x="1364993" y="21174"/>
                  </a:lnTo>
                  <a:lnTo>
                    <a:pt x="1389291" y="45471"/>
                  </a:lnTo>
                  <a:lnTo>
                    <a:pt x="1344796" y="85516"/>
                  </a:lnTo>
                  <a:lnTo>
                    <a:pt x="1323819" y="63540"/>
                  </a:lnTo>
                  <a:lnTo>
                    <a:pt x="1310992" y="58875"/>
                  </a:lnTo>
                  <a:lnTo>
                    <a:pt x="1302687" y="61643"/>
                  </a:lnTo>
                  <a:lnTo>
                    <a:pt x="1300566" y="65582"/>
                  </a:lnTo>
                  <a:lnTo>
                    <a:pt x="1302554" y="70746"/>
                  </a:lnTo>
                  <a:lnTo>
                    <a:pt x="1311423" y="80299"/>
                  </a:lnTo>
                  <a:lnTo>
                    <a:pt x="1332529" y="98278"/>
                  </a:lnTo>
                  <a:lnTo>
                    <a:pt x="1352363" y="115731"/>
                  </a:lnTo>
                  <a:lnTo>
                    <a:pt x="1363349" y="125027"/>
                  </a:lnTo>
                  <a:lnTo>
                    <a:pt x="1384111" y="152709"/>
                  </a:lnTo>
                  <a:lnTo>
                    <a:pt x="1390384" y="183184"/>
                  </a:lnTo>
                  <a:lnTo>
                    <a:pt x="1384961" y="212106"/>
                  </a:lnTo>
                  <a:lnTo>
                    <a:pt x="1367818" y="235567"/>
                  </a:lnTo>
                  <a:lnTo>
                    <a:pt x="1342698" y="251715"/>
                  </a:lnTo>
                  <a:lnTo>
                    <a:pt x="1311096" y="256104"/>
                  </a:lnTo>
                  <a:lnTo>
                    <a:pt x="1286540" y="252596"/>
                  </a:lnTo>
                  <a:lnTo>
                    <a:pt x="1264380" y="242845"/>
                  </a:lnTo>
                  <a:lnTo>
                    <a:pt x="1245861" y="226090"/>
                  </a:lnTo>
                  <a:lnTo>
                    <a:pt x="1226274" y="195621"/>
                  </a:lnTo>
                  <a:lnTo>
                    <a:pt x="1276586" y="164995"/>
                  </a:lnTo>
                  <a:lnTo>
                    <a:pt x="1297992" y="191986"/>
                  </a:lnTo>
                  <a:lnTo>
                    <a:pt x="1312749" y="197298"/>
                  </a:lnTo>
                  <a:lnTo>
                    <a:pt x="1325019" y="193030"/>
                  </a:lnTo>
                  <a:lnTo>
                    <a:pt x="1329647" y="184239"/>
                  </a:lnTo>
                  <a:lnTo>
                    <a:pt x="1325974" y="174273"/>
                  </a:lnTo>
                  <a:lnTo>
                    <a:pt x="1317938" y="165567"/>
                  </a:lnTo>
                  <a:lnTo>
                    <a:pt x="1302414" y="152370"/>
                  </a:lnTo>
                  <a:lnTo>
                    <a:pt x="1270994" y="124980"/>
                  </a:lnTo>
                  <a:lnTo>
                    <a:pt x="1252382" y="103829"/>
                  </a:lnTo>
                  <a:lnTo>
                    <a:pt x="1243468" y="85109"/>
                  </a:lnTo>
                  <a:lnTo>
                    <a:pt x="1239769" y="65686"/>
                  </a:lnTo>
                  <a:lnTo>
                    <a:pt x="1245273" y="39998"/>
                  </a:lnTo>
                  <a:lnTo>
                    <a:pt x="1260782" y="19015"/>
                  </a:lnTo>
                  <a:lnTo>
                    <a:pt x="1283422" y="4525"/>
                  </a:lnTo>
                  <a:lnTo>
                    <a:pt x="1311455" y="4"/>
                  </a:lnTo>
                  <a:close/>
                </a:path>
                <a:path w="1390650" h="256539">
                  <a:moveTo>
                    <a:pt x="1058273" y="0"/>
                  </a:moveTo>
                  <a:lnTo>
                    <a:pt x="1093228" y="8738"/>
                  </a:lnTo>
                  <a:lnTo>
                    <a:pt x="1110916" y="21120"/>
                  </a:lnTo>
                  <a:lnTo>
                    <a:pt x="1136316" y="45415"/>
                  </a:lnTo>
                  <a:lnTo>
                    <a:pt x="1090728" y="85444"/>
                  </a:lnTo>
                  <a:lnTo>
                    <a:pt x="1069819" y="63540"/>
                  </a:lnTo>
                  <a:lnTo>
                    <a:pt x="1056992" y="58875"/>
                  </a:lnTo>
                  <a:lnTo>
                    <a:pt x="1048688" y="61643"/>
                  </a:lnTo>
                  <a:lnTo>
                    <a:pt x="1046567" y="65582"/>
                  </a:lnTo>
                  <a:lnTo>
                    <a:pt x="1048554" y="70746"/>
                  </a:lnTo>
                  <a:lnTo>
                    <a:pt x="1057423" y="80299"/>
                  </a:lnTo>
                  <a:lnTo>
                    <a:pt x="1078529" y="98278"/>
                  </a:lnTo>
                  <a:lnTo>
                    <a:pt x="1098363" y="115731"/>
                  </a:lnTo>
                  <a:lnTo>
                    <a:pt x="1109350" y="125027"/>
                  </a:lnTo>
                  <a:lnTo>
                    <a:pt x="1130111" y="152709"/>
                  </a:lnTo>
                  <a:lnTo>
                    <a:pt x="1136386" y="183184"/>
                  </a:lnTo>
                  <a:lnTo>
                    <a:pt x="1130961" y="212106"/>
                  </a:lnTo>
                  <a:lnTo>
                    <a:pt x="1113818" y="235567"/>
                  </a:lnTo>
                  <a:lnTo>
                    <a:pt x="1088712" y="251705"/>
                  </a:lnTo>
                  <a:lnTo>
                    <a:pt x="1057928" y="256104"/>
                  </a:lnTo>
                  <a:lnTo>
                    <a:pt x="1032559" y="252605"/>
                  </a:lnTo>
                  <a:lnTo>
                    <a:pt x="1010380" y="242845"/>
                  </a:lnTo>
                  <a:lnTo>
                    <a:pt x="991861" y="226090"/>
                  </a:lnTo>
                  <a:lnTo>
                    <a:pt x="972274" y="195621"/>
                  </a:lnTo>
                  <a:lnTo>
                    <a:pt x="1022586" y="164995"/>
                  </a:lnTo>
                  <a:lnTo>
                    <a:pt x="1043992" y="191986"/>
                  </a:lnTo>
                  <a:lnTo>
                    <a:pt x="1058806" y="197318"/>
                  </a:lnTo>
                  <a:lnTo>
                    <a:pt x="1071645" y="193039"/>
                  </a:lnTo>
                  <a:lnTo>
                    <a:pt x="1075720" y="184437"/>
                  </a:lnTo>
                  <a:lnTo>
                    <a:pt x="1071974" y="174273"/>
                  </a:lnTo>
                  <a:lnTo>
                    <a:pt x="1063938" y="165567"/>
                  </a:lnTo>
                  <a:lnTo>
                    <a:pt x="1048414" y="152370"/>
                  </a:lnTo>
                  <a:lnTo>
                    <a:pt x="1016995" y="124980"/>
                  </a:lnTo>
                  <a:lnTo>
                    <a:pt x="998382" y="103829"/>
                  </a:lnTo>
                  <a:lnTo>
                    <a:pt x="989382" y="84929"/>
                  </a:lnTo>
                  <a:lnTo>
                    <a:pt x="986626" y="65636"/>
                  </a:lnTo>
                  <a:lnTo>
                    <a:pt x="991183" y="40121"/>
                  </a:lnTo>
                  <a:lnTo>
                    <a:pt x="1006829" y="18953"/>
                  </a:lnTo>
                  <a:lnTo>
                    <a:pt x="1030294" y="4513"/>
                  </a:lnTo>
                  <a:lnTo>
                    <a:pt x="1058273" y="0"/>
                  </a:lnTo>
                  <a:close/>
                </a:path>
                <a:path w="1390650" h="256539">
                  <a:moveTo>
                    <a:pt x="844658" y="64"/>
                  </a:moveTo>
                  <a:lnTo>
                    <a:pt x="892971" y="9388"/>
                  </a:lnTo>
                  <a:lnTo>
                    <a:pt x="933855" y="37495"/>
                  </a:lnTo>
                  <a:lnTo>
                    <a:pt x="961919" y="79167"/>
                  </a:lnTo>
                  <a:lnTo>
                    <a:pt x="971273" y="128491"/>
                  </a:lnTo>
                  <a:lnTo>
                    <a:pt x="961931" y="177754"/>
                  </a:lnTo>
                  <a:lnTo>
                    <a:pt x="934665" y="219505"/>
                  </a:lnTo>
                  <a:lnTo>
                    <a:pt x="893703" y="246813"/>
                  </a:lnTo>
                  <a:lnTo>
                    <a:pt x="845208" y="256171"/>
                  </a:lnTo>
                  <a:lnTo>
                    <a:pt x="795014" y="246813"/>
                  </a:lnTo>
                  <a:lnTo>
                    <a:pt x="753305" y="217872"/>
                  </a:lnTo>
                  <a:lnTo>
                    <a:pt x="726058" y="177002"/>
                  </a:lnTo>
                  <a:lnTo>
                    <a:pt x="716755" y="127955"/>
                  </a:lnTo>
                  <a:lnTo>
                    <a:pt x="721041" y="94536"/>
                  </a:lnTo>
                  <a:lnTo>
                    <a:pt x="754215" y="37525"/>
                  </a:lnTo>
                  <a:lnTo>
                    <a:pt x="811225" y="4350"/>
                  </a:lnTo>
                  <a:lnTo>
                    <a:pt x="844658" y="64"/>
                  </a:lnTo>
                  <a:close/>
                </a:path>
                <a:path w="1390650" h="256539">
                  <a:moveTo>
                    <a:pt x="340699" y="4"/>
                  </a:moveTo>
                  <a:lnTo>
                    <a:pt x="376451" y="8724"/>
                  </a:lnTo>
                  <a:lnTo>
                    <a:pt x="394237" y="21174"/>
                  </a:lnTo>
                  <a:lnTo>
                    <a:pt x="418612" y="45549"/>
                  </a:lnTo>
                  <a:lnTo>
                    <a:pt x="373177" y="85444"/>
                  </a:lnTo>
                  <a:lnTo>
                    <a:pt x="352268" y="63540"/>
                  </a:lnTo>
                  <a:lnTo>
                    <a:pt x="339441" y="58875"/>
                  </a:lnTo>
                  <a:lnTo>
                    <a:pt x="331137" y="61643"/>
                  </a:lnTo>
                  <a:lnTo>
                    <a:pt x="329017" y="65582"/>
                  </a:lnTo>
                  <a:lnTo>
                    <a:pt x="330945" y="70594"/>
                  </a:lnTo>
                  <a:lnTo>
                    <a:pt x="340603" y="80253"/>
                  </a:lnTo>
                  <a:lnTo>
                    <a:pt x="361039" y="98330"/>
                  </a:lnTo>
                  <a:lnTo>
                    <a:pt x="380812" y="115731"/>
                  </a:lnTo>
                  <a:lnTo>
                    <a:pt x="391799" y="125027"/>
                  </a:lnTo>
                  <a:lnTo>
                    <a:pt x="412560" y="152709"/>
                  </a:lnTo>
                  <a:lnTo>
                    <a:pt x="418834" y="183184"/>
                  </a:lnTo>
                  <a:lnTo>
                    <a:pt x="413411" y="212106"/>
                  </a:lnTo>
                  <a:lnTo>
                    <a:pt x="396267" y="235567"/>
                  </a:lnTo>
                  <a:lnTo>
                    <a:pt x="371163" y="251705"/>
                  </a:lnTo>
                  <a:lnTo>
                    <a:pt x="340377" y="256104"/>
                  </a:lnTo>
                  <a:lnTo>
                    <a:pt x="315009" y="252605"/>
                  </a:lnTo>
                  <a:lnTo>
                    <a:pt x="292829" y="242845"/>
                  </a:lnTo>
                  <a:lnTo>
                    <a:pt x="274311" y="226090"/>
                  </a:lnTo>
                  <a:lnTo>
                    <a:pt x="254723" y="195621"/>
                  </a:lnTo>
                  <a:lnTo>
                    <a:pt x="305036" y="164995"/>
                  </a:lnTo>
                  <a:lnTo>
                    <a:pt x="326442" y="191986"/>
                  </a:lnTo>
                  <a:lnTo>
                    <a:pt x="341257" y="197318"/>
                  </a:lnTo>
                  <a:lnTo>
                    <a:pt x="354095" y="193039"/>
                  </a:lnTo>
                  <a:lnTo>
                    <a:pt x="358170" y="184437"/>
                  </a:lnTo>
                  <a:lnTo>
                    <a:pt x="354359" y="174095"/>
                  </a:lnTo>
                  <a:lnTo>
                    <a:pt x="347108" y="165526"/>
                  </a:lnTo>
                  <a:lnTo>
                    <a:pt x="330940" y="152437"/>
                  </a:lnTo>
                  <a:lnTo>
                    <a:pt x="299445" y="124980"/>
                  </a:lnTo>
                  <a:lnTo>
                    <a:pt x="280832" y="103829"/>
                  </a:lnTo>
                  <a:lnTo>
                    <a:pt x="271832" y="84929"/>
                  </a:lnTo>
                  <a:lnTo>
                    <a:pt x="269076" y="65636"/>
                  </a:lnTo>
                  <a:lnTo>
                    <a:pt x="273632" y="40121"/>
                  </a:lnTo>
                  <a:lnTo>
                    <a:pt x="289278" y="18953"/>
                  </a:lnTo>
                  <a:lnTo>
                    <a:pt x="312743" y="4513"/>
                  </a:lnTo>
                  <a:lnTo>
                    <a:pt x="340699" y="4"/>
                  </a:lnTo>
                  <a:close/>
                </a:path>
                <a:path w="1390650" h="256539">
                  <a:moveTo>
                    <a:pt x="127108" y="64"/>
                  </a:moveTo>
                  <a:lnTo>
                    <a:pt x="175421" y="9388"/>
                  </a:lnTo>
                  <a:lnTo>
                    <a:pt x="216304" y="37495"/>
                  </a:lnTo>
                  <a:lnTo>
                    <a:pt x="244369" y="79167"/>
                  </a:lnTo>
                  <a:lnTo>
                    <a:pt x="253724" y="128491"/>
                  </a:lnTo>
                  <a:lnTo>
                    <a:pt x="244381" y="177754"/>
                  </a:lnTo>
                  <a:lnTo>
                    <a:pt x="217115" y="219505"/>
                  </a:lnTo>
                  <a:lnTo>
                    <a:pt x="176153" y="246813"/>
                  </a:lnTo>
                  <a:lnTo>
                    <a:pt x="127658" y="256171"/>
                  </a:lnTo>
                  <a:lnTo>
                    <a:pt x="77464" y="246813"/>
                  </a:lnTo>
                  <a:lnTo>
                    <a:pt x="35702" y="217836"/>
                  </a:lnTo>
                  <a:lnTo>
                    <a:pt x="9290" y="176938"/>
                  </a:lnTo>
                  <a:lnTo>
                    <a:pt x="0" y="127955"/>
                  </a:lnTo>
                  <a:lnTo>
                    <a:pt x="4271" y="94637"/>
                  </a:lnTo>
                  <a:lnTo>
                    <a:pt x="36664" y="37525"/>
                  </a:lnTo>
                  <a:lnTo>
                    <a:pt x="93675" y="4350"/>
                  </a:lnTo>
                  <a:lnTo>
                    <a:pt x="127108" y="64"/>
                  </a:lnTo>
                  <a:close/>
                </a:path>
              </a:pathLst>
            </a:custGeom>
            <a:ln w="8466">
              <a:solidFill>
                <a:srgbClr val="ED4A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54794" y="1587534"/>
              <a:ext cx="174911" cy="18046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37244" y="1587534"/>
              <a:ext cx="174911" cy="18046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641913" y="1572343"/>
              <a:ext cx="756285" cy="211454"/>
            </a:xfrm>
            <a:custGeom>
              <a:avLst/>
              <a:gdLst/>
              <a:ahLst/>
              <a:cxnLst/>
              <a:rect l="l" t="t" r="r" b="b"/>
              <a:pathLst>
                <a:path w="756284" h="211455">
                  <a:moveTo>
                    <a:pt x="730269" y="0"/>
                  </a:moveTo>
                  <a:lnTo>
                    <a:pt x="756197" y="0"/>
                  </a:lnTo>
                  <a:lnTo>
                    <a:pt x="756197" y="210873"/>
                  </a:lnTo>
                  <a:lnTo>
                    <a:pt x="730269" y="210873"/>
                  </a:lnTo>
                  <a:lnTo>
                    <a:pt x="730269" y="0"/>
                  </a:lnTo>
                  <a:close/>
                </a:path>
                <a:path w="756284" h="211455">
                  <a:moveTo>
                    <a:pt x="36002" y="0"/>
                  </a:moveTo>
                  <a:lnTo>
                    <a:pt x="64834" y="0"/>
                  </a:lnTo>
                  <a:lnTo>
                    <a:pt x="124108" y="176937"/>
                  </a:lnTo>
                  <a:lnTo>
                    <a:pt x="183382" y="0"/>
                  </a:lnTo>
                  <a:lnTo>
                    <a:pt x="212190" y="0"/>
                  </a:lnTo>
                  <a:lnTo>
                    <a:pt x="247458" y="210873"/>
                  </a:lnTo>
                  <a:lnTo>
                    <a:pt x="223323" y="210873"/>
                  </a:lnTo>
                  <a:lnTo>
                    <a:pt x="194262" y="41193"/>
                  </a:lnTo>
                  <a:lnTo>
                    <a:pt x="137077" y="210873"/>
                  </a:lnTo>
                  <a:lnTo>
                    <a:pt x="111139" y="210873"/>
                  </a:lnTo>
                  <a:lnTo>
                    <a:pt x="53954" y="41193"/>
                  </a:lnTo>
                  <a:lnTo>
                    <a:pt x="24893" y="210873"/>
                  </a:lnTo>
                  <a:lnTo>
                    <a:pt x="0" y="210873"/>
                  </a:lnTo>
                  <a:lnTo>
                    <a:pt x="36002" y="0"/>
                  </a:lnTo>
                  <a:close/>
                </a:path>
              </a:pathLst>
            </a:custGeom>
            <a:ln w="8466">
              <a:solidFill>
                <a:srgbClr val="ED4A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89527" y="1562722"/>
              <a:ext cx="131693" cy="230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43529" y="1562718"/>
              <a:ext cx="131692" cy="23020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27520" y="1562657"/>
              <a:ext cx="228612" cy="2301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10764" y="1562657"/>
              <a:ext cx="227817" cy="2301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71978" y="1562718"/>
              <a:ext cx="131692" cy="230204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3906946" y="2446020"/>
            <a:ext cx="219075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500" b="1" spc="-35" dirty="0">
                <a:solidFill>
                  <a:srgbClr val="938E73"/>
                </a:solidFill>
                <a:latin typeface="Tahoma"/>
                <a:cs typeface="Tahoma"/>
              </a:rPr>
              <a:t>equalizes </a:t>
            </a:r>
            <a:r>
              <a:rPr sz="2500" b="1" spc="-30" dirty="0">
                <a:solidFill>
                  <a:srgbClr val="938E73"/>
                </a:solidFill>
                <a:latin typeface="Tahoma"/>
                <a:cs typeface="Tahoma"/>
              </a:rPr>
              <a:t> </a:t>
            </a:r>
            <a:r>
              <a:rPr sz="2500" b="1" spc="-35" dirty="0">
                <a:solidFill>
                  <a:srgbClr val="938E73"/>
                </a:solidFill>
                <a:latin typeface="Tahoma"/>
                <a:cs typeface="Tahoma"/>
              </a:rPr>
              <a:t>concentration  </a:t>
            </a:r>
            <a:r>
              <a:rPr sz="2500" b="1" spc="-105" dirty="0">
                <a:solidFill>
                  <a:srgbClr val="938E73"/>
                </a:solidFill>
                <a:latin typeface="Tahoma"/>
                <a:cs typeface="Tahoma"/>
              </a:rPr>
              <a:t>of</a:t>
            </a:r>
            <a:r>
              <a:rPr sz="2500" b="1" spc="-45" dirty="0">
                <a:solidFill>
                  <a:srgbClr val="938E73"/>
                </a:solidFill>
                <a:latin typeface="Tahoma"/>
                <a:cs typeface="Tahoma"/>
              </a:rPr>
              <a:t> </a:t>
            </a:r>
            <a:r>
              <a:rPr sz="2500" b="1" spc="-155" dirty="0">
                <a:solidFill>
                  <a:srgbClr val="938E73"/>
                </a:solidFill>
                <a:latin typeface="Tahoma"/>
                <a:cs typeface="Tahoma"/>
              </a:rPr>
              <a:t>two </a:t>
            </a:r>
            <a:r>
              <a:rPr sz="2500" b="1" spc="-150" dirty="0">
                <a:solidFill>
                  <a:srgbClr val="938E73"/>
                </a:solidFill>
                <a:latin typeface="Tahoma"/>
                <a:cs typeface="Tahoma"/>
              </a:rPr>
              <a:t> </a:t>
            </a:r>
            <a:r>
              <a:rPr sz="2500" b="1" spc="-120" dirty="0">
                <a:solidFill>
                  <a:srgbClr val="938E73"/>
                </a:solidFill>
                <a:latin typeface="Tahoma"/>
                <a:cs typeface="Tahoma"/>
              </a:rPr>
              <a:t>solutions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7</a:t>
            </a:fld>
            <a:endParaRPr spc="-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2395" rIns="0" bIns="0" rtlCol="0">
            <a:spAutoFit/>
          </a:bodyPr>
          <a:lstStyle/>
          <a:p>
            <a:pPr marL="31115" marR="285750">
              <a:lnSpc>
                <a:spcPts val="3900"/>
              </a:lnSpc>
              <a:spcBef>
                <a:spcPts val="885"/>
              </a:spcBef>
            </a:pPr>
            <a:r>
              <a:rPr spc="-5" dirty="0"/>
              <a:t>MOVEMENT OF </a:t>
            </a:r>
            <a:r>
              <a:rPr spc="-30" dirty="0"/>
              <a:t>MATERIALS </a:t>
            </a:r>
            <a:r>
              <a:rPr spc="-5" dirty="0"/>
              <a:t>THROUGH </a:t>
            </a:r>
            <a:r>
              <a:rPr spc="-8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CELL</a:t>
            </a:r>
            <a:r>
              <a:rPr spc="-125" dirty="0"/>
              <a:t> </a:t>
            </a:r>
            <a:r>
              <a:rPr spc="-5" dirty="0"/>
              <a:t>MEMBRANE: OSMOSIS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8</a:t>
            </a:fld>
            <a:endParaRPr spc="-100" dirty="0"/>
          </a:p>
        </p:txBody>
      </p:sp>
      <p:sp>
        <p:nvSpPr>
          <p:cNvPr id="5" name="object 5"/>
          <p:cNvSpPr txBox="1"/>
          <p:nvPr/>
        </p:nvSpPr>
        <p:spPr>
          <a:xfrm>
            <a:off x="729614" y="2339658"/>
            <a:ext cx="8013065" cy="327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93A299"/>
              </a:buClr>
              <a:buFont typeface="Arial MT"/>
              <a:buChar char="•"/>
              <a:tabLst>
                <a:tab pos="241300" algn="l"/>
              </a:tabLst>
            </a:pPr>
            <a:r>
              <a:rPr sz="2500" b="1" u="heavy" spc="-80" dirty="0">
                <a:solidFill>
                  <a:srgbClr val="564B3C"/>
                </a:solidFill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hypertoni</a:t>
            </a:r>
            <a:r>
              <a:rPr sz="2500" b="1" u="heavy" spc="280" dirty="0">
                <a:solidFill>
                  <a:srgbClr val="564B3C"/>
                </a:solidFill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c</a:t>
            </a:r>
            <a:r>
              <a:rPr sz="2500" b="1" u="heavy" spc="-35" dirty="0">
                <a:solidFill>
                  <a:srgbClr val="564B3C"/>
                </a:solidFill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 </a:t>
            </a:r>
            <a:r>
              <a:rPr sz="2500" b="1" u="heavy" spc="-110" dirty="0">
                <a:solidFill>
                  <a:srgbClr val="564B3C"/>
                </a:solidFill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solution</a:t>
            </a:r>
            <a:r>
              <a:rPr sz="2500" b="1" spc="-45" dirty="0">
                <a:solidFill>
                  <a:srgbClr val="564B3C"/>
                </a:solidFill>
                <a:latin typeface="Tahoma"/>
                <a:cs typeface="Tahoma"/>
              </a:rPr>
              <a:t> </a:t>
            </a:r>
            <a:r>
              <a:rPr sz="2500" spc="-340" dirty="0">
                <a:solidFill>
                  <a:srgbClr val="564B3C"/>
                </a:solidFill>
                <a:latin typeface="Verdana"/>
                <a:cs typeface="Verdana"/>
              </a:rPr>
              <a:t>–</a:t>
            </a:r>
            <a:r>
              <a:rPr sz="2500" spc="-18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b="1" spc="25" dirty="0">
                <a:solidFill>
                  <a:srgbClr val="A23A28"/>
                </a:solidFill>
                <a:latin typeface="Tahoma"/>
                <a:cs typeface="Tahoma"/>
              </a:rPr>
              <a:t>are</a:t>
            </a:r>
            <a:r>
              <a:rPr sz="2500" b="1" spc="35" dirty="0">
                <a:solidFill>
                  <a:srgbClr val="A23A28"/>
                </a:solidFill>
                <a:latin typeface="Tahoma"/>
                <a:cs typeface="Tahoma"/>
              </a:rPr>
              <a:t>a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30" dirty="0">
                <a:solidFill>
                  <a:srgbClr val="A23A28"/>
                </a:solidFill>
                <a:latin typeface="Tahoma"/>
                <a:cs typeface="Tahoma"/>
              </a:rPr>
              <a:t>o</a:t>
            </a:r>
            <a:r>
              <a:rPr sz="2500" b="1" spc="-80" dirty="0">
                <a:solidFill>
                  <a:srgbClr val="A23A28"/>
                </a:solidFill>
                <a:latin typeface="Tahoma"/>
                <a:cs typeface="Tahoma"/>
              </a:rPr>
              <a:t>f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40" dirty="0">
                <a:solidFill>
                  <a:srgbClr val="A23A28"/>
                </a:solidFill>
                <a:latin typeface="Tahoma"/>
                <a:cs typeface="Tahoma"/>
              </a:rPr>
              <a:t>more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14" dirty="0">
                <a:solidFill>
                  <a:srgbClr val="A23A28"/>
                </a:solidFill>
                <a:latin typeface="Tahoma"/>
                <a:cs typeface="Tahoma"/>
              </a:rPr>
              <a:t>so</a:t>
            </a:r>
            <a:r>
              <a:rPr sz="2500" b="1" spc="-65" dirty="0">
                <a:solidFill>
                  <a:srgbClr val="A23A28"/>
                </a:solidFill>
                <a:latin typeface="Tahoma"/>
                <a:cs typeface="Tahoma"/>
              </a:rPr>
              <a:t>l</a:t>
            </a:r>
            <a:r>
              <a:rPr sz="2500" b="1" spc="-95" dirty="0">
                <a:solidFill>
                  <a:srgbClr val="A23A28"/>
                </a:solidFill>
                <a:latin typeface="Tahoma"/>
                <a:cs typeface="Tahoma"/>
              </a:rPr>
              <a:t>ute</a:t>
            </a:r>
            <a:endParaRPr sz="25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2300"/>
              </a:spcBef>
              <a:buClr>
                <a:srgbClr val="93A299"/>
              </a:buClr>
              <a:buFont typeface="Arial MT"/>
              <a:buChar char="•"/>
              <a:tabLst>
                <a:tab pos="241300" algn="l"/>
              </a:tabLst>
            </a:pPr>
            <a:r>
              <a:rPr sz="2500" b="1" u="heavy" spc="-65" dirty="0">
                <a:solidFill>
                  <a:srgbClr val="564B3C"/>
                </a:solidFill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hypotoni</a:t>
            </a:r>
            <a:r>
              <a:rPr sz="2500" b="1" u="heavy" spc="280" dirty="0">
                <a:solidFill>
                  <a:srgbClr val="564B3C"/>
                </a:solidFill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c</a:t>
            </a:r>
            <a:r>
              <a:rPr sz="2500" b="1" u="heavy" spc="-35" dirty="0">
                <a:solidFill>
                  <a:srgbClr val="564B3C"/>
                </a:solidFill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 </a:t>
            </a:r>
            <a:r>
              <a:rPr sz="2500" b="1" u="heavy" spc="-110" dirty="0">
                <a:solidFill>
                  <a:srgbClr val="564B3C"/>
                </a:solidFill>
                <a:uFill>
                  <a:solidFill>
                    <a:srgbClr val="695D4D"/>
                  </a:solidFill>
                </a:uFill>
                <a:latin typeface="Tahoma"/>
                <a:cs typeface="Tahoma"/>
              </a:rPr>
              <a:t>solution</a:t>
            </a:r>
            <a:r>
              <a:rPr sz="2500" b="1" spc="-45" dirty="0">
                <a:solidFill>
                  <a:srgbClr val="564B3C"/>
                </a:solidFill>
                <a:latin typeface="Tahoma"/>
                <a:cs typeface="Tahoma"/>
              </a:rPr>
              <a:t> </a:t>
            </a:r>
            <a:r>
              <a:rPr sz="2500" spc="-340" dirty="0">
                <a:solidFill>
                  <a:srgbClr val="564B3C"/>
                </a:solidFill>
                <a:latin typeface="Verdana"/>
                <a:cs typeface="Verdana"/>
              </a:rPr>
              <a:t>–</a:t>
            </a:r>
            <a:r>
              <a:rPr sz="2500" spc="-18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b="1" spc="25" dirty="0">
                <a:solidFill>
                  <a:srgbClr val="A23A28"/>
                </a:solidFill>
                <a:latin typeface="Tahoma"/>
                <a:cs typeface="Tahoma"/>
              </a:rPr>
              <a:t>are</a:t>
            </a:r>
            <a:r>
              <a:rPr sz="2500" b="1" spc="35" dirty="0">
                <a:solidFill>
                  <a:srgbClr val="A23A28"/>
                </a:solidFill>
                <a:latin typeface="Tahoma"/>
                <a:cs typeface="Tahoma"/>
              </a:rPr>
              <a:t>a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30" dirty="0">
                <a:solidFill>
                  <a:srgbClr val="A23A28"/>
                </a:solidFill>
                <a:latin typeface="Tahoma"/>
                <a:cs typeface="Tahoma"/>
              </a:rPr>
              <a:t>o</a:t>
            </a:r>
            <a:r>
              <a:rPr sz="2500" b="1" spc="-80" dirty="0">
                <a:solidFill>
                  <a:srgbClr val="A23A28"/>
                </a:solidFill>
                <a:latin typeface="Tahoma"/>
                <a:cs typeface="Tahoma"/>
              </a:rPr>
              <a:t>f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60" dirty="0">
                <a:solidFill>
                  <a:srgbClr val="A23A28"/>
                </a:solidFill>
                <a:latin typeface="Tahoma"/>
                <a:cs typeface="Tahoma"/>
              </a:rPr>
              <a:t>l</a:t>
            </a:r>
            <a:r>
              <a:rPr sz="2500" b="1" spc="-95" dirty="0">
                <a:solidFill>
                  <a:srgbClr val="A23A28"/>
                </a:solidFill>
                <a:latin typeface="Tahoma"/>
                <a:cs typeface="Tahoma"/>
              </a:rPr>
              <a:t>es</a:t>
            </a:r>
            <a:r>
              <a:rPr sz="2500" b="1" spc="-85" dirty="0">
                <a:solidFill>
                  <a:srgbClr val="A23A28"/>
                </a:solidFill>
                <a:latin typeface="Tahoma"/>
                <a:cs typeface="Tahoma"/>
              </a:rPr>
              <a:t>s</a:t>
            </a:r>
            <a:r>
              <a:rPr sz="2500" b="1" spc="-35" dirty="0">
                <a:solidFill>
                  <a:srgbClr val="A23A28"/>
                </a:solidFill>
                <a:latin typeface="Tahoma"/>
                <a:cs typeface="Tahoma"/>
              </a:rPr>
              <a:t> </a:t>
            </a:r>
            <a:r>
              <a:rPr sz="2500" b="1" spc="-114" dirty="0">
                <a:solidFill>
                  <a:srgbClr val="A23A28"/>
                </a:solidFill>
                <a:latin typeface="Tahoma"/>
                <a:cs typeface="Tahoma"/>
              </a:rPr>
              <a:t>so</a:t>
            </a:r>
            <a:r>
              <a:rPr sz="2500" b="1" spc="-65" dirty="0">
                <a:solidFill>
                  <a:srgbClr val="A23A28"/>
                </a:solidFill>
                <a:latin typeface="Tahoma"/>
                <a:cs typeface="Tahoma"/>
              </a:rPr>
              <a:t>l</a:t>
            </a:r>
            <a:r>
              <a:rPr sz="2500" b="1" spc="-95" dirty="0">
                <a:solidFill>
                  <a:srgbClr val="A23A28"/>
                </a:solidFill>
                <a:latin typeface="Tahoma"/>
                <a:cs typeface="Tahoma"/>
              </a:rPr>
              <a:t>ute</a:t>
            </a:r>
            <a:endParaRPr sz="2500">
              <a:latin typeface="Tahoma"/>
              <a:cs typeface="Tahoma"/>
            </a:endParaRPr>
          </a:p>
          <a:p>
            <a:pPr marL="241300" marR="5080" indent="-228600">
              <a:lnSpc>
                <a:spcPct val="100000"/>
              </a:lnSpc>
              <a:spcBef>
                <a:spcPts val="2300"/>
              </a:spcBef>
              <a:buClr>
                <a:srgbClr val="93A299"/>
              </a:buClr>
              <a:buFont typeface="Arial MT"/>
              <a:buChar char="•"/>
              <a:tabLst>
                <a:tab pos="241300" algn="l"/>
              </a:tabLst>
            </a:pPr>
            <a:r>
              <a:rPr sz="2500" spc="-295" dirty="0">
                <a:solidFill>
                  <a:srgbClr val="564B3C"/>
                </a:solidFill>
                <a:latin typeface="Verdana"/>
                <a:cs typeface="Verdana"/>
              </a:rPr>
              <a:t>If</a:t>
            </a:r>
            <a:r>
              <a:rPr sz="2500" spc="-18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564B3C"/>
                </a:solidFill>
                <a:latin typeface="Verdana"/>
                <a:cs typeface="Verdana"/>
              </a:rPr>
              <a:t>semipermeable</a:t>
            </a:r>
            <a:r>
              <a:rPr sz="2500" spc="-18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564B3C"/>
                </a:solidFill>
                <a:latin typeface="Verdana"/>
                <a:cs typeface="Verdana"/>
              </a:rPr>
              <a:t>membrane</a:t>
            </a:r>
            <a:r>
              <a:rPr sz="2500" spc="-18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35" dirty="0">
                <a:solidFill>
                  <a:srgbClr val="564B3C"/>
                </a:solidFill>
                <a:latin typeface="Verdana"/>
                <a:cs typeface="Verdana"/>
              </a:rPr>
              <a:t>separates</a:t>
            </a:r>
            <a:r>
              <a:rPr sz="2500" spc="-18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564B3C"/>
                </a:solidFill>
                <a:latin typeface="Verdana"/>
                <a:cs typeface="Verdana"/>
              </a:rPr>
              <a:t>hypotonic </a:t>
            </a:r>
            <a:r>
              <a:rPr sz="2500" spc="-86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95" dirty="0">
                <a:solidFill>
                  <a:srgbClr val="564B3C"/>
                </a:solidFill>
                <a:latin typeface="Verdana"/>
                <a:cs typeface="Verdana"/>
              </a:rPr>
              <a:t>solution </a:t>
            </a:r>
            <a:r>
              <a:rPr sz="2500" spc="-100" dirty="0">
                <a:solidFill>
                  <a:srgbClr val="564B3C"/>
                </a:solidFill>
                <a:latin typeface="Verdana"/>
                <a:cs typeface="Verdana"/>
              </a:rPr>
              <a:t>from </a:t>
            </a:r>
            <a:r>
              <a:rPr sz="2500" spc="-20" dirty="0">
                <a:solidFill>
                  <a:srgbClr val="564B3C"/>
                </a:solidFill>
                <a:latin typeface="Verdana"/>
                <a:cs typeface="Verdana"/>
              </a:rPr>
              <a:t>hypertonic </a:t>
            </a:r>
            <a:r>
              <a:rPr sz="2500" spc="-105" dirty="0">
                <a:solidFill>
                  <a:srgbClr val="564B3C"/>
                </a:solidFill>
                <a:latin typeface="Verdana"/>
                <a:cs typeface="Verdana"/>
              </a:rPr>
              <a:t>solution, </a:t>
            </a:r>
            <a:r>
              <a:rPr sz="2500" spc="-20" dirty="0">
                <a:solidFill>
                  <a:srgbClr val="564B3C"/>
                </a:solidFill>
                <a:latin typeface="Verdana"/>
                <a:cs typeface="Verdana"/>
              </a:rPr>
              <a:t>water </a:t>
            </a:r>
            <a:r>
              <a:rPr sz="2500" spc="-135" dirty="0">
                <a:solidFill>
                  <a:srgbClr val="564B3C"/>
                </a:solidFill>
                <a:latin typeface="Verdana"/>
                <a:cs typeface="Verdana"/>
              </a:rPr>
              <a:t>will </a:t>
            </a:r>
            <a:r>
              <a:rPr sz="2500" spc="15" dirty="0">
                <a:solidFill>
                  <a:srgbClr val="564B3C"/>
                </a:solidFill>
                <a:latin typeface="Verdana"/>
                <a:cs typeface="Verdana"/>
              </a:rPr>
              <a:t>move </a:t>
            </a:r>
            <a:r>
              <a:rPr sz="2500" spc="2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across </a:t>
            </a:r>
            <a:r>
              <a:rPr sz="2500" spc="5" dirty="0">
                <a:solidFill>
                  <a:srgbClr val="564B3C"/>
                </a:solidFill>
                <a:latin typeface="Verdana"/>
                <a:cs typeface="Verdana"/>
              </a:rPr>
              <a:t>membrane </a:t>
            </a:r>
            <a:r>
              <a:rPr sz="2500" spc="-100" dirty="0">
                <a:solidFill>
                  <a:srgbClr val="564B3C"/>
                </a:solidFill>
                <a:latin typeface="Verdana"/>
                <a:cs typeface="Verdana"/>
              </a:rPr>
              <a:t>from </a:t>
            </a:r>
            <a:r>
              <a:rPr sz="2500" spc="10" dirty="0">
                <a:solidFill>
                  <a:srgbClr val="564B3C"/>
                </a:solidFill>
                <a:latin typeface="Verdana"/>
                <a:cs typeface="Verdana"/>
              </a:rPr>
              <a:t>hypotonic </a:t>
            </a:r>
            <a:r>
              <a:rPr sz="2500" spc="-95" dirty="0">
                <a:solidFill>
                  <a:srgbClr val="564B3C"/>
                </a:solidFill>
                <a:latin typeface="Verdana"/>
                <a:cs typeface="Verdana"/>
              </a:rPr>
              <a:t>solution 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(less </a:t>
            </a:r>
            <a:r>
              <a:rPr sz="2500" spc="-18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100" dirty="0">
                <a:solidFill>
                  <a:srgbClr val="564B3C"/>
                </a:solidFill>
                <a:latin typeface="Verdana"/>
                <a:cs typeface="Verdana"/>
              </a:rPr>
              <a:t>solute, </a:t>
            </a:r>
            <a:r>
              <a:rPr sz="2500" spc="-45" dirty="0">
                <a:solidFill>
                  <a:srgbClr val="564B3C"/>
                </a:solidFill>
                <a:latin typeface="Verdana"/>
                <a:cs typeface="Verdana"/>
              </a:rPr>
              <a:t>more </a:t>
            </a:r>
            <a:r>
              <a:rPr sz="2500" spc="-100" dirty="0">
                <a:solidFill>
                  <a:srgbClr val="564B3C"/>
                </a:solidFill>
                <a:latin typeface="Verdana"/>
                <a:cs typeface="Verdana"/>
              </a:rPr>
              <a:t>solvent) </a:t>
            </a:r>
            <a:r>
              <a:rPr sz="2500" dirty="0">
                <a:solidFill>
                  <a:srgbClr val="695D4D"/>
                </a:solidFill>
                <a:latin typeface="Wingdings"/>
                <a:cs typeface="Wingdings"/>
              </a:rPr>
              <a:t></a:t>
            </a:r>
            <a:r>
              <a:rPr sz="2500" dirty="0">
                <a:solidFill>
                  <a:srgbClr val="695D4D"/>
                </a:solidFill>
                <a:latin typeface="Times New Roman"/>
                <a:cs typeface="Times New Roman"/>
              </a:rPr>
              <a:t> </a:t>
            </a:r>
            <a:r>
              <a:rPr sz="2500" spc="-20" dirty="0">
                <a:solidFill>
                  <a:srgbClr val="564B3C"/>
                </a:solidFill>
                <a:latin typeface="Verdana"/>
                <a:cs typeface="Verdana"/>
              </a:rPr>
              <a:t>hypertonic </a:t>
            </a:r>
            <a:r>
              <a:rPr sz="2500" spc="-95" dirty="0">
                <a:solidFill>
                  <a:srgbClr val="564B3C"/>
                </a:solidFill>
                <a:latin typeface="Verdana"/>
                <a:cs typeface="Verdana"/>
              </a:rPr>
              <a:t>solution </a:t>
            </a:r>
            <a:r>
              <a:rPr sz="2500" spc="-80" dirty="0">
                <a:solidFill>
                  <a:srgbClr val="564B3C"/>
                </a:solidFill>
                <a:latin typeface="Verdana"/>
                <a:cs typeface="Verdana"/>
              </a:rPr>
              <a:t>(more </a:t>
            </a:r>
            <a:r>
              <a:rPr sz="2500" spc="-7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110" dirty="0">
                <a:solidFill>
                  <a:srgbClr val="564B3C"/>
                </a:solidFill>
                <a:latin typeface="Verdana"/>
                <a:cs typeface="Verdana"/>
              </a:rPr>
              <a:t>solute</a:t>
            </a:r>
            <a:r>
              <a:rPr sz="2500" spc="-75" dirty="0">
                <a:solidFill>
                  <a:srgbClr val="564B3C"/>
                </a:solidFill>
                <a:latin typeface="Verdana"/>
                <a:cs typeface="Verdana"/>
              </a:rPr>
              <a:t>,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180" dirty="0">
                <a:solidFill>
                  <a:srgbClr val="564B3C"/>
                </a:solidFill>
                <a:latin typeface="Verdana"/>
                <a:cs typeface="Verdana"/>
              </a:rPr>
              <a:t>les</a:t>
            </a:r>
            <a:r>
              <a:rPr sz="2500" spc="-19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105" dirty="0">
                <a:solidFill>
                  <a:srgbClr val="564B3C"/>
                </a:solidFill>
                <a:latin typeface="Verdana"/>
                <a:cs typeface="Verdana"/>
              </a:rPr>
              <a:t>solvent)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558801"/>
            <a:ext cx="8959848" cy="66643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363" y="731519"/>
            <a:ext cx="8603672" cy="133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0262" y="830263"/>
            <a:ext cx="8380730" cy="1117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2395" rIns="0" bIns="0" rtlCol="0">
            <a:spAutoFit/>
          </a:bodyPr>
          <a:lstStyle/>
          <a:p>
            <a:pPr marL="31115" marR="285750">
              <a:lnSpc>
                <a:spcPts val="3900"/>
              </a:lnSpc>
              <a:spcBef>
                <a:spcPts val="885"/>
              </a:spcBef>
            </a:pPr>
            <a:r>
              <a:rPr spc="-5" dirty="0"/>
              <a:t>MOVEMENT OF </a:t>
            </a:r>
            <a:r>
              <a:rPr spc="-30" dirty="0"/>
              <a:t>MATERIALS </a:t>
            </a:r>
            <a:r>
              <a:rPr spc="-5" dirty="0"/>
              <a:t>THROUGH </a:t>
            </a:r>
            <a:r>
              <a:rPr spc="-8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CELL</a:t>
            </a:r>
            <a:r>
              <a:rPr spc="-125" dirty="0"/>
              <a:t> </a:t>
            </a:r>
            <a:r>
              <a:rPr spc="-5" dirty="0"/>
              <a:t>MEMBRANE: OSMOSIS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9614" y="2009458"/>
            <a:ext cx="6931025" cy="1854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00"/>
              </a:spcBef>
              <a:buClr>
                <a:srgbClr val="93A299"/>
              </a:buClr>
              <a:buFont typeface="Arial MT"/>
              <a:buChar char="•"/>
              <a:tabLst>
                <a:tab pos="241300" algn="l"/>
              </a:tabLst>
            </a:pPr>
            <a:r>
              <a:rPr sz="2500" spc="-4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-95" dirty="0">
                <a:solidFill>
                  <a:srgbClr val="564B3C"/>
                </a:solidFill>
                <a:latin typeface="Verdana"/>
                <a:cs typeface="Verdana"/>
              </a:rPr>
              <a:t>f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l</a:t>
            </a:r>
            <a:r>
              <a:rPr sz="2500" spc="-65" dirty="0">
                <a:solidFill>
                  <a:srgbClr val="564B3C"/>
                </a:solidFill>
                <a:latin typeface="Verdana"/>
                <a:cs typeface="Verdana"/>
              </a:rPr>
              <a:t>u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i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h</a:t>
            </a:r>
            <a:r>
              <a:rPr sz="2500" spc="-145" dirty="0">
                <a:solidFill>
                  <a:srgbClr val="564B3C"/>
                </a:solidFill>
                <a:latin typeface="Verdana"/>
                <a:cs typeface="Verdana"/>
              </a:rPr>
              <a:t>y</a:t>
            </a:r>
            <a:r>
              <a:rPr sz="2500" spc="140" dirty="0">
                <a:solidFill>
                  <a:srgbClr val="564B3C"/>
                </a:solidFill>
                <a:latin typeface="Verdana"/>
                <a:cs typeface="Verdana"/>
              </a:rPr>
              <a:t>p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31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310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endParaRPr sz="2500">
              <a:latin typeface="Verdana"/>
              <a:cs typeface="Verdana"/>
            </a:endParaRPr>
          </a:p>
          <a:p>
            <a:pPr marL="533400" lvl="1" indent="-228600">
              <a:lnSpc>
                <a:spcPct val="100000"/>
              </a:lnSpc>
              <a:spcBef>
                <a:spcPts val="600"/>
              </a:spcBef>
              <a:buClr>
                <a:srgbClr val="CF543F"/>
              </a:buClr>
              <a:buFont typeface="Arial MT"/>
              <a:buChar char="•"/>
              <a:tabLst>
                <a:tab pos="533400" algn="l"/>
              </a:tabLst>
            </a:pPr>
            <a:r>
              <a:rPr sz="2500" spc="15" dirty="0">
                <a:solidFill>
                  <a:srgbClr val="564B3C"/>
                </a:solidFill>
                <a:latin typeface="Verdana"/>
                <a:cs typeface="Verdana"/>
              </a:rPr>
              <a:t>concentration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564B3C"/>
                </a:solidFill>
                <a:latin typeface="Verdana"/>
                <a:cs typeface="Verdana"/>
              </a:rPr>
              <a:t>of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114" dirty="0">
                <a:solidFill>
                  <a:srgbClr val="564B3C"/>
                </a:solidFill>
                <a:latin typeface="Verdana"/>
                <a:cs typeface="Verdana"/>
              </a:rPr>
              <a:t>solutes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260" dirty="0">
                <a:solidFill>
                  <a:srgbClr val="564B3C"/>
                </a:solidFill>
                <a:latin typeface="Verdana"/>
                <a:cs typeface="Verdana"/>
              </a:rPr>
              <a:t>is</a:t>
            </a:r>
            <a:r>
              <a:rPr sz="2500" spc="-18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535" dirty="0">
                <a:solidFill>
                  <a:srgbClr val="564B3C"/>
                </a:solidFill>
                <a:latin typeface="Verdana"/>
                <a:cs typeface="Verdana"/>
              </a:rPr>
              <a:t>&gt;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165" dirty="0">
                <a:solidFill>
                  <a:srgbClr val="564B3C"/>
                </a:solidFill>
                <a:latin typeface="Verdana"/>
                <a:cs typeface="Verdana"/>
              </a:rPr>
              <a:t>it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260" dirty="0">
                <a:solidFill>
                  <a:srgbClr val="564B3C"/>
                </a:solidFill>
                <a:latin typeface="Verdana"/>
                <a:cs typeface="Verdana"/>
              </a:rPr>
              <a:t>is</a:t>
            </a:r>
            <a:r>
              <a:rPr sz="2500" spc="-185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-80" dirty="0">
                <a:solidFill>
                  <a:srgbClr val="564B3C"/>
                </a:solidFill>
                <a:latin typeface="Verdana"/>
                <a:cs typeface="Verdana"/>
              </a:rPr>
              <a:t>inside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15" dirty="0">
                <a:solidFill>
                  <a:srgbClr val="564B3C"/>
                </a:solidFill>
                <a:latin typeface="Verdana"/>
                <a:cs typeface="Verdana"/>
              </a:rPr>
              <a:t>cell</a:t>
            </a:r>
            <a:endParaRPr sz="2500">
              <a:latin typeface="Verdana"/>
              <a:cs typeface="Verdana"/>
            </a:endParaRPr>
          </a:p>
          <a:p>
            <a:pPr marL="533400" lvl="1" indent="-228600">
              <a:lnSpc>
                <a:spcPct val="100000"/>
              </a:lnSpc>
              <a:spcBef>
                <a:spcPts val="600"/>
              </a:spcBef>
              <a:buClr>
                <a:srgbClr val="CF543F"/>
              </a:buClr>
              <a:buFont typeface="Arial MT"/>
              <a:buChar char="•"/>
              <a:tabLst>
                <a:tab pos="533400" algn="l"/>
              </a:tabLst>
            </a:pPr>
            <a:r>
              <a:rPr sz="2500" spc="210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500" spc="2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ll </a:t>
            </a:r>
            <a:r>
              <a:rPr sz="2500" spc="30" dirty="0">
                <a:solidFill>
                  <a:srgbClr val="564B3C"/>
                </a:solidFill>
                <a:latin typeface="Verdana"/>
                <a:cs typeface="Verdana"/>
              </a:rPr>
              <a:t>w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ill l</a:t>
            </a:r>
            <a:r>
              <a:rPr sz="2500" spc="114" dirty="0">
                <a:solidFill>
                  <a:srgbClr val="564B3C"/>
                </a:solidFill>
                <a:latin typeface="Verdana"/>
                <a:cs typeface="Verdana"/>
              </a:rPr>
              <a:t>o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 </a:t>
            </a:r>
            <a:r>
              <a:rPr sz="2500" spc="30" dirty="0">
                <a:solidFill>
                  <a:srgbClr val="564B3C"/>
                </a:solidFill>
                <a:latin typeface="Verdana"/>
                <a:cs typeface="Verdana"/>
              </a:rPr>
              <a:t>w</a:t>
            </a:r>
            <a:r>
              <a:rPr sz="2500" spc="204" dirty="0">
                <a:solidFill>
                  <a:srgbClr val="564B3C"/>
                </a:solidFill>
                <a:latin typeface="Verdana"/>
                <a:cs typeface="Verdana"/>
              </a:rPr>
              <a:t>a</a:t>
            </a:r>
            <a:r>
              <a:rPr sz="2500" spc="-140" dirty="0">
                <a:solidFill>
                  <a:srgbClr val="564B3C"/>
                </a:solidFill>
                <a:latin typeface="Verdana"/>
                <a:cs typeface="Verdana"/>
              </a:rPr>
              <a:t>t</a:t>
            </a:r>
            <a:r>
              <a:rPr sz="2500" spc="1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31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endParaRPr sz="2500">
              <a:latin typeface="Verdana"/>
              <a:cs typeface="Verdana"/>
            </a:endParaRPr>
          </a:p>
          <a:p>
            <a:pPr marL="533400" lvl="1" indent="-228600">
              <a:lnSpc>
                <a:spcPct val="100000"/>
              </a:lnSpc>
              <a:spcBef>
                <a:spcPts val="600"/>
              </a:spcBef>
              <a:buClr>
                <a:srgbClr val="CF543F"/>
              </a:buClr>
              <a:buFont typeface="Arial MT"/>
              <a:buChar char="•"/>
              <a:tabLst>
                <a:tab pos="533400" algn="l"/>
              </a:tabLst>
            </a:pPr>
            <a:r>
              <a:rPr sz="2500" spc="210" dirty="0">
                <a:solidFill>
                  <a:srgbClr val="564B3C"/>
                </a:solidFill>
                <a:latin typeface="Verdana"/>
                <a:cs typeface="Verdana"/>
              </a:rPr>
              <a:t>c</a:t>
            </a:r>
            <a:r>
              <a:rPr sz="2500" spc="235" dirty="0">
                <a:solidFill>
                  <a:srgbClr val="564B3C"/>
                </a:solidFill>
                <a:latin typeface="Verdana"/>
                <a:cs typeface="Verdana"/>
              </a:rPr>
              <a:t>e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ll </a:t>
            </a:r>
            <a:r>
              <a:rPr sz="2500" spc="30" dirty="0">
                <a:solidFill>
                  <a:srgbClr val="564B3C"/>
                </a:solidFill>
                <a:latin typeface="Verdana"/>
                <a:cs typeface="Verdana"/>
              </a:rPr>
              <a:t>w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ill </a:t>
            </a:r>
            <a:r>
              <a:rPr sz="2500" spc="-335" dirty="0">
                <a:solidFill>
                  <a:srgbClr val="564B3C"/>
                </a:solidFill>
                <a:latin typeface="Verdana"/>
                <a:cs typeface="Verdana"/>
              </a:rPr>
              <a:t>s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h</a:t>
            </a:r>
            <a:r>
              <a:rPr sz="2500" spc="-315" dirty="0">
                <a:solidFill>
                  <a:srgbClr val="564B3C"/>
                </a:solidFill>
                <a:latin typeface="Verdana"/>
                <a:cs typeface="Verdana"/>
              </a:rPr>
              <a:t>r</a:t>
            </a:r>
            <a:r>
              <a:rPr sz="2500" spc="-190" dirty="0">
                <a:solidFill>
                  <a:srgbClr val="564B3C"/>
                </a:solidFill>
                <a:latin typeface="Verdana"/>
                <a:cs typeface="Verdana"/>
              </a:rPr>
              <a:t>i</a:t>
            </a:r>
            <a:r>
              <a:rPr sz="2500" spc="-60" dirty="0">
                <a:solidFill>
                  <a:srgbClr val="564B3C"/>
                </a:solidFill>
                <a:latin typeface="Verdana"/>
                <a:cs typeface="Verdana"/>
              </a:rPr>
              <a:t>n</a:t>
            </a:r>
            <a:r>
              <a:rPr sz="2500" spc="-225" dirty="0">
                <a:solidFill>
                  <a:srgbClr val="564B3C"/>
                </a:solidFill>
                <a:latin typeface="Verdana"/>
                <a:cs typeface="Verdana"/>
              </a:rPr>
              <a:t>k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6250" y="4352925"/>
            <a:ext cx="6773861" cy="24891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2</a:t>
            </a:r>
            <a:r>
              <a:rPr spc="-60" dirty="0"/>
              <a:t>/6/1</a:t>
            </a:r>
            <a:r>
              <a:rPr spc="-100" dirty="0"/>
              <a:t>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B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90" dirty="0"/>
              <a:t>l</a:t>
            </a:r>
            <a:r>
              <a:rPr spc="55" dirty="0"/>
              <a:t>og</a:t>
            </a:r>
            <a:r>
              <a:rPr spc="-70" dirty="0"/>
              <a:t>y</a:t>
            </a:r>
            <a:r>
              <a:rPr spc="-215" dirty="0"/>
              <a:t>:</a:t>
            </a:r>
            <a:r>
              <a:rPr spc="-90" dirty="0"/>
              <a:t> </a:t>
            </a:r>
            <a:r>
              <a:rPr spc="105" dirty="0"/>
              <a:t>C</a:t>
            </a:r>
            <a:r>
              <a:rPr spc="85" dirty="0"/>
              <a:t>e</a:t>
            </a:r>
            <a:r>
              <a:rPr spc="-90" dirty="0"/>
              <a:t>ll </a:t>
            </a:r>
            <a:r>
              <a:rPr spc="-150" dirty="0"/>
              <a:t>St</a:t>
            </a:r>
            <a:r>
              <a:rPr spc="-155" dirty="0"/>
              <a:t>r</a:t>
            </a:r>
            <a:r>
              <a:rPr spc="-30" dirty="0"/>
              <a:t>u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30" dirty="0"/>
              <a:t>u</a:t>
            </a:r>
            <a:r>
              <a:rPr spc="-160" dirty="0"/>
              <a:t>r</a:t>
            </a:r>
            <a:r>
              <a:rPr spc="65" dirty="0"/>
              <a:t>e</a:t>
            </a:r>
            <a:r>
              <a:rPr spc="-90" dirty="0"/>
              <a:t> </a:t>
            </a:r>
            <a:r>
              <a:rPr spc="35" dirty="0"/>
              <a:t>&amp;</a:t>
            </a:r>
            <a:r>
              <a:rPr spc="-90" dirty="0"/>
              <a:t> </a:t>
            </a:r>
            <a:r>
              <a:rPr spc="-110" dirty="0"/>
              <a:t>F</a:t>
            </a:r>
            <a:r>
              <a:rPr spc="-30" dirty="0"/>
              <a:t>un</a:t>
            </a:r>
            <a:r>
              <a:rPr spc="45" dirty="0"/>
              <a:t>c</a:t>
            </a:r>
            <a:r>
              <a:rPr spc="30" dirty="0"/>
              <a:t>t</a:t>
            </a:r>
            <a:r>
              <a:rPr spc="-90" dirty="0"/>
              <a:t>i</a:t>
            </a:r>
            <a:r>
              <a:rPr spc="55" dirty="0"/>
              <a:t>o</a:t>
            </a:r>
            <a:r>
              <a:rPr spc="-3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9</a:t>
            </a:fld>
            <a:endParaRPr spc="-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1103</Words>
  <Application>Microsoft Office PowerPoint</Application>
  <PresentationFormat>Custom</PresentationFormat>
  <Paragraphs>195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MT</vt:lpstr>
      <vt:lpstr>Calibri</vt:lpstr>
      <vt:lpstr>Palatino Linotype</vt:lpstr>
      <vt:lpstr>Tahoma</vt:lpstr>
      <vt:lpstr>Times New Roman</vt:lpstr>
      <vt:lpstr>Verdana</vt:lpstr>
      <vt:lpstr>Wingdings</vt:lpstr>
      <vt:lpstr>Office Theme</vt:lpstr>
      <vt:lpstr>PowerPoint Presentation</vt:lpstr>
      <vt:lpstr>MOVEMENT OF MATERIALS THROUGH  THE CELL MEMBRANE</vt:lpstr>
      <vt:lpstr>MOVEMENT OF MATERIALS THROUGH  THE CELL MEMBRANE: DIFFUSION</vt:lpstr>
      <vt:lpstr>MOVEMENT OF MATERIALS THROUGH  THE CELL MEMBRANE: DIFFUSION</vt:lpstr>
      <vt:lpstr>MOVEMENT OF MATERIALS THROUGH  THE CELL MEMBRANE: DIFFUSION</vt:lpstr>
      <vt:lpstr>MOVEMENT OF MATERIALS THROUGH  THE CELL MEMBRANE: OSMOSIS</vt:lpstr>
      <vt:lpstr>solvent and  solute move</vt:lpstr>
      <vt:lpstr>MOVEMENT OF MATERIALS THROUGH  THE CELL MEMBRANE: OSMOSIS</vt:lpstr>
      <vt:lpstr>MOVEMENT OF MATERIALS THROUGH  THE CELL MEMBRANE: OSMOSIS</vt:lpstr>
      <vt:lpstr>MOVEMENT OF MATERIALS THROUGH  THE CELL MEMBRANE: OSMOSIS</vt:lpstr>
      <vt:lpstr>MOVEMENT OF MATERIALS THROUGH  THE CELL MEMBRANE: OSMOSIS</vt:lpstr>
      <vt:lpstr>MOVEMENT OF MATERIALS THROUGH  THE CELL MEMBRANE: OSMOSIS</vt:lpstr>
      <vt:lpstr>MOVEMENT OF MATERIALS THROUGH  THE CELL MEMBRANE: OSMOSIS</vt:lpstr>
      <vt:lpstr>MOVEMENT OF MATERIALS THROUGH  THE CELL MEMBRANE: OSMOSIS</vt:lpstr>
      <vt:lpstr>MOVEMENT OF MATERIALS THROUGH  THE CELL MEMBRANE: DIFFUSION</vt:lpstr>
      <vt:lpstr>MOVEMENT OF MATERIALS THROUGH THE  CELL MEMBRANE: FACILITATED DIFFUSION</vt:lpstr>
      <vt:lpstr>MOVEMENT OF MATERIALS THROUGH THE  CELL MEMBRANE: FACILITATED DIFFUSION</vt:lpstr>
      <vt:lpstr>MOVEMENT OF MATERIALS THROUGH THE  CELL MEMBRANE: ACTIVE TRANSPORT</vt:lpstr>
      <vt:lpstr>MOVEMENT OF MATERIALS THROUGH THE  CELL MEMBRANE: ACTIVE TRANSPORT</vt:lpstr>
      <vt:lpstr>MOVEMENT OF MATERIALS THROUGH THE  CELL MEMBRANE: ACTIVE TRANSPORT</vt:lpstr>
      <vt:lpstr>MOVEMENT OF MATERIALS THROUGH THE  CELL MEMBRANE: ACTIVE TRANSPORT</vt:lpstr>
      <vt:lpstr>MOVEMENT OF MATERIALS THROUGH THE  CELL MEMBRANE: ACTIVE TRANSPORT</vt:lpstr>
      <vt:lpstr>MOVEMENT OF MATERIALS THROUGH THE  CELL MEMBRANE: ACTIVE TRANSPORT</vt:lpstr>
      <vt:lpstr>MOVEMENT OF MATERIALS THROUGH THE  CELL MEMBRANE: ACTIVE TRANSPORT</vt:lpstr>
      <vt:lpstr>MOVEMENT OF MATERIALS THROUGH THE  CELL MEMBRANE: ACTIVE TRANSPORT</vt:lpstr>
      <vt:lpstr>MOVEMENT OF MATERIALS THROUGH THE  CELL MEMBRANE: ACTIVE TRANSPORT</vt:lpstr>
      <vt:lpstr>Cytoplasm</vt:lpstr>
      <vt:lpstr>ACTIVE TRANSPORT PROCESSES</vt:lpstr>
      <vt:lpstr>PASSIVE VS. ACTIVE TRANSPORT</vt:lpstr>
      <vt:lpstr>CYTOPLASMIC ORGANELLES  REVIEW QUESTIONS</vt:lpstr>
      <vt:lpstr>CYTOPLASMIC ORGANELLES 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Adam Suleiman Ali</cp:lastModifiedBy>
  <cp:revision>1</cp:revision>
  <dcterms:created xsi:type="dcterms:W3CDTF">2022-02-11T03:51:17Z</dcterms:created>
  <dcterms:modified xsi:type="dcterms:W3CDTF">2022-02-11T04:06:14Z</dcterms:modified>
</cp:coreProperties>
</file>