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1" r:id="rId3"/>
    <p:sldId id="282" r:id="rId4"/>
    <p:sldId id="283" r:id="rId5"/>
    <p:sldId id="285" r:id="rId6"/>
    <p:sldId id="271" r:id="rId7"/>
    <p:sldId id="284" r:id="rId8"/>
    <p:sldId id="261" r:id="rId9"/>
    <p:sldId id="262" r:id="rId10"/>
    <p:sldId id="263" r:id="rId11"/>
    <p:sldId id="264" r:id="rId12"/>
    <p:sldId id="272" r:id="rId13"/>
    <p:sldId id="268" r:id="rId14"/>
    <p:sldId id="258" r:id="rId15"/>
    <p:sldId id="265" r:id="rId16"/>
    <p:sldId id="273" r:id="rId17"/>
    <p:sldId id="274" r:id="rId18"/>
    <p:sldId id="275" r:id="rId19"/>
    <p:sldId id="276" r:id="rId20"/>
    <p:sldId id="266" r:id="rId21"/>
    <p:sldId id="267" r:id="rId22"/>
    <p:sldId id="277" r:id="rId23"/>
    <p:sldId id="280" r:id="rId24"/>
    <p:sldId id="286" r:id="rId25"/>
    <p:sldId id="278" r:id="rId26"/>
    <p:sldId id="279" r:id="rId27"/>
    <p:sldId id="259" r:id="rId28"/>
    <p:sldId id="260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BCF2D-F181-42CD-AAA0-7F6BB3369E39}" v="5" dt="2022-02-03T01:58:10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uleiman Ali" userId="e66a2eda-f20d-4734-8106-f44af1adf6b0" providerId="ADAL" clId="{B02C3484-F626-4FA8-A149-CE53D849B836}"/>
    <pc:docChg chg="addSld delSld modSld">
      <pc:chgData name="Adam Suleiman Ali" userId="e66a2eda-f20d-4734-8106-f44af1adf6b0" providerId="ADAL" clId="{B02C3484-F626-4FA8-A149-CE53D849B836}" dt="2022-02-01T04:29:05.608" v="135" actId="122"/>
      <pc:docMkLst>
        <pc:docMk/>
      </pc:docMkLst>
      <pc:sldChg chg="modSp">
        <pc:chgData name="Adam Suleiman Ali" userId="e66a2eda-f20d-4734-8106-f44af1adf6b0" providerId="ADAL" clId="{B02C3484-F626-4FA8-A149-CE53D849B836}" dt="2022-02-01T04:21:41.112" v="96" actId="13926"/>
        <pc:sldMkLst>
          <pc:docMk/>
          <pc:sldMk cId="0" sldId="261"/>
        </pc:sldMkLst>
        <pc:spChg chg="mod">
          <ac:chgData name="Adam Suleiman Ali" userId="e66a2eda-f20d-4734-8106-f44af1adf6b0" providerId="ADAL" clId="{B02C3484-F626-4FA8-A149-CE53D849B836}" dt="2022-02-01T04:21:41.112" v="96" actId="13926"/>
          <ac:spMkLst>
            <pc:docMk/>
            <pc:sldMk cId="0" sldId="261"/>
            <ac:spMk id="7171" creationId="{9B262151-D229-4712-9A10-71083FDBE8C9}"/>
          </ac:spMkLst>
        </pc:spChg>
      </pc:sldChg>
      <pc:sldChg chg="modSp">
        <pc:chgData name="Adam Suleiman Ali" userId="e66a2eda-f20d-4734-8106-f44af1adf6b0" providerId="ADAL" clId="{B02C3484-F626-4FA8-A149-CE53D849B836}" dt="2022-02-01T04:21:50.504" v="97" actId="13926"/>
        <pc:sldMkLst>
          <pc:docMk/>
          <pc:sldMk cId="0" sldId="263"/>
        </pc:sldMkLst>
        <pc:spChg chg="mod">
          <ac:chgData name="Adam Suleiman Ali" userId="e66a2eda-f20d-4734-8106-f44af1adf6b0" providerId="ADAL" clId="{B02C3484-F626-4FA8-A149-CE53D849B836}" dt="2022-02-01T04:21:50.504" v="97" actId="13926"/>
          <ac:spMkLst>
            <pc:docMk/>
            <pc:sldMk cId="0" sldId="263"/>
            <ac:spMk id="9219" creationId="{47C3B238-0BA5-4B0E-A937-C2F900C0EF98}"/>
          </ac:spMkLst>
        </pc:spChg>
      </pc:sldChg>
      <pc:sldChg chg="modSp">
        <pc:chgData name="Adam Suleiman Ali" userId="e66a2eda-f20d-4734-8106-f44af1adf6b0" providerId="ADAL" clId="{B02C3484-F626-4FA8-A149-CE53D849B836}" dt="2022-02-01T04:22:01.288" v="98" actId="13926"/>
        <pc:sldMkLst>
          <pc:docMk/>
          <pc:sldMk cId="0" sldId="264"/>
        </pc:sldMkLst>
        <pc:spChg chg="mod">
          <ac:chgData name="Adam Suleiman Ali" userId="e66a2eda-f20d-4734-8106-f44af1adf6b0" providerId="ADAL" clId="{B02C3484-F626-4FA8-A149-CE53D849B836}" dt="2022-02-01T04:22:01.288" v="98" actId="13926"/>
          <ac:spMkLst>
            <pc:docMk/>
            <pc:sldMk cId="0" sldId="264"/>
            <ac:spMk id="10243" creationId="{86432B77-1F11-4CCA-AD33-009FE51A5AFC}"/>
          </ac:spMkLst>
        </pc:spChg>
      </pc:sldChg>
      <pc:sldChg chg="modSp new mod">
        <pc:chgData name="Adam Suleiman Ali" userId="e66a2eda-f20d-4734-8106-f44af1adf6b0" providerId="ADAL" clId="{B02C3484-F626-4FA8-A149-CE53D849B836}" dt="2022-02-01T04:15:49.898" v="21" actId="122"/>
        <pc:sldMkLst>
          <pc:docMk/>
          <pc:sldMk cId="3959152666" sldId="281"/>
        </pc:sldMkLst>
        <pc:spChg chg="mod">
          <ac:chgData name="Adam Suleiman Ali" userId="e66a2eda-f20d-4734-8106-f44af1adf6b0" providerId="ADAL" clId="{B02C3484-F626-4FA8-A149-CE53D849B836}" dt="2022-02-01T04:15:49.898" v="21" actId="122"/>
          <ac:spMkLst>
            <pc:docMk/>
            <pc:sldMk cId="3959152666" sldId="281"/>
            <ac:spMk id="2" creationId="{AA3234E8-4FF7-4BB4-96F1-3C6940BEED76}"/>
          </ac:spMkLst>
        </pc:spChg>
      </pc:sldChg>
      <pc:sldChg chg="del">
        <pc:chgData name="Adam Suleiman Ali" userId="e66a2eda-f20d-4734-8106-f44af1adf6b0" providerId="ADAL" clId="{B02C3484-F626-4FA8-A149-CE53D849B836}" dt="2022-02-01T04:18:28.708" v="25"/>
        <pc:sldMkLst>
          <pc:docMk/>
          <pc:sldMk cId="236727335" sldId="282"/>
        </pc:sldMkLst>
      </pc:sldChg>
      <pc:sldChg chg="modSp new del mod">
        <pc:chgData name="Adam Suleiman Ali" userId="e66a2eda-f20d-4734-8106-f44af1adf6b0" providerId="ADAL" clId="{B02C3484-F626-4FA8-A149-CE53D849B836}" dt="2022-02-01T04:18:13.428" v="24" actId="47"/>
        <pc:sldMkLst>
          <pc:docMk/>
          <pc:sldMk cId="835434434" sldId="282"/>
        </pc:sldMkLst>
        <pc:spChg chg="mod">
          <ac:chgData name="Adam Suleiman Ali" userId="e66a2eda-f20d-4734-8106-f44af1adf6b0" providerId="ADAL" clId="{B02C3484-F626-4FA8-A149-CE53D849B836}" dt="2022-02-01T04:16:02.130" v="23" actId="122"/>
          <ac:spMkLst>
            <pc:docMk/>
            <pc:sldMk cId="835434434" sldId="282"/>
            <ac:spMk id="2" creationId="{B15D94F7-0DA9-46AD-8CE5-4E995E2116F0}"/>
          </ac:spMkLst>
        </pc:spChg>
      </pc:sldChg>
      <pc:sldChg chg="modSp mod">
        <pc:chgData name="Adam Suleiman Ali" userId="e66a2eda-f20d-4734-8106-f44af1adf6b0" providerId="ADAL" clId="{B02C3484-F626-4FA8-A149-CE53D849B836}" dt="2022-02-01T04:19:12.237" v="51" actId="20577"/>
        <pc:sldMkLst>
          <pc:docMk/>
          <pc:sldMk cId="2319711426" sldId="283"/>
        </pc:sldMkLst>
        <pc:spChg chg="mod">
          <ac:chgData name="Adam Suleiman Ali" userId="e66a2eda-f20d-4734-8106-f44af1adf6b0" providerId="ADAL" clId="{B02C3484-F626-4FA8-A149-CE53D849B836}" dt="2022-02-01T04:19:12.237" v="51" actId="20577"/>
          <ac:spMkLst>
            <pc:docMk/>
            <pc:sldMk cId="2319711426" sldId="283"/>
            <ac:spMk id="3" creationId="{124C5853-0F74-49A2-B61B-A2846A127EF0}"/>
          </ac:spMkLst>
        </pc:spChg>
      </pc:sldChg>
      <pc:sldChg chg="modSp new mod">
        <pc:chgData name="Adam Suleiman Ali" userId="e66a2eda-f20d-4734-8106-f44af1adf6b0" providerId="ADAL" clId="{B02C3484-F626-4FA8-A149-CE53D849B836}" dt="2022-02-01T04:20:07.929" v="95" actId="20577"/>
        <pc:sldMkLst>
          <pc:docMk/>
          <pc:sldMk cId="2367304938" sldId="284"/>
        </pc:sldMkLst>
        <pc:spChg chg="mod">
          <ac:chgData name="Adam Suleiman Ali" userId="e66a2eda-f20d-4734-8106-f44af1adf6b0" providerId="ADAL" clId="{B02C3484-F626-4FA8-A149-CE53D849B836}" dt="2022-02-01T04:19:45.881" v="93" actId="20577"/>
          <ac:spMkLst>
            <pc:docMk/>
            <pc:sldMk cId="2367304938" sldId="284"/>
            <ac:spMk id="2" creationId="{BDA65DD8-BA99-4FF8-8728-CBB75599ED2C}"/>
          </ac:spMkLst>
        </pc:spChg>
        <pc:spChg chg="mod">
          <ac:chgData name="Adam Suleiman Ali" userId="e66a2eda-f20d-4734-8106-f44af1adf6b0" providerId="ADAL" clId="{B02C3484-F626-4FA8-A149-CE53D849B836}" dt="2022-02-01T04:20:07.929" v="95" actId="20577"/>
          <ac:spMkLst>
            <pc:docMk/>
            <pc:sldMk cId="2367304938" sldId="284"/>
            <ac:spMk id="3" creationId="{C1892F17-F116-45E9-B5C4-9B61E45902C2}"/>
          </ac:spMkLst>
        </pc:spChg>
      </pc:sldChg>
      <pc:sldChg chg="modSp new mod">
        <pc:chgData name="Adam Suleiman Ali" userId="e66a2eda-f20d-4734-8106-f44af1adf6b0" providerId="ADAL" clId="{B02C3484-F626-4FA8-A149-CE53D849B836}" dt="2022-02-01T04:29:05.608" v="135" actId="122"/>
        <pc:sldMkLst>
          <pc:docMk/>
          <pc:sldMk cId="2823535807" sldId="285"/>
        </pc:sldMkLst>
        <pc:spChg chg="mod">
          <ac:chgData name="Adam Suleiman Ali" userId="e66a2eda-f20d-4734-8106-f44af1adf6b0" providerId="ADAL" clId="{B02C3484-F626-4FA8-A149-CE53D849B836}" dt="2022-02-01T04:29:05.608" v="135" actId="122"/>
          <ac:spMkLst>
            <pc:docMk/>
            <pc:sldMk cId="2823535807" sldId="285"/>
            <ac:spMk id="2" creationId="{481A3058-3AF9-4437-9649-A77775E0A5FE}"/>
          </ac:spMkLst>
        </pc:spChg>
      </pc:sldChg>
    </pc:docChg>
  </pc:docChgLst>
  <pc:docChgLst>
    <pc:chgData name="Adam Suleiman Ali" userId="e66a2eda-f20d-4734-8106-f44af1adf6b0" providerId="ADAL" clId="{873BCF2D-F181-42CD-AAA0-7F6BB3369E39}"/>
    <pc:docChg chg="undo custSel addSld modSld sldOrd">
      <pc:chgData name="Adam Suleiman Ali" userId="e66a2eda-f20d-4734-8106-f44af1adf6b0" providerId="ADAL" clId="{873BCF2D-F181-42CD-AAA0-7F6BB3369E39}" dt="2022-02-03T01:58:10.051" v="175" actId="20577"/>
      <pc:docMkLst>
        <pc:docMk/>
      </pc:docMkLst>
      <pc:sldChg chg="modSp mod">
        <pc:chgData name="Adam Suleiman Ali" userId="e66a2eda-f20d-4734-8106-f44af1adf6b0" providerId="ADAL" clId="{873BCF2D-F181-42CD-AAA0-7F6BB3369E39}" dt="2022-02-01T05:11:23.555" v="8" actId="20577"/>
        <pc:sldMkLst>
          <pc:docMk/>
          <pc:sldMk cId="0" sldId="256"/>
        </pc:sldMkLst>
        <pc:spChg chg="mod">
          <ac:chgData name="Adam Suleiman Ali" userId="e66a2eda-f20d-4734-8106-f44af1adf6b0" providerId="ADAL" clId="{873BCF2D-F181-42CD-AAA0-7F6BB3369E39}" dt="2022-02-01T05:11:23.555" v="8" actId="20577"/>
          <ac:spMkLst>
            <pc:docMk/>
            <pc:sldMk cId="0" sldId="256"/>
            <ac:spMk id="5123" creationId="{BB39430D-D900-49AE-906B-1E9536D554E4}"/>
          </ac:spMkLst>
        </pc:spChg>
      </pc:sldChg>
      <pc:sldChg chg="modSp">
        <pc:chgData name="Adam Suleiman Ali" userId="e66a2eda-f20d-4734-8106-f44af1adf6b0" providerId="ADAL" clId="{873BCF2D-F181-42CD-AAA0-7F6BB3369E39}" dt="2022-02-01T05:55:13.757" v="9" actId="13926"/>
        <pc:sldMkLst>
          <pc:docMk/>
          <pc:sldMk cId="0" sldId="263"/>
        </pc:sldMkLst>
        <pc:spChg chg="mod">
          <ac:chgData name="Adam Suleiman Ali" userId="e66a2eda-f20d-4734-8106-f44af1adf6b0" providerId="ADAL" clId="{873BCF2D-F181-42CD-AAA0-7F6BB3369E39}" dt="2022-02-01T05:55:13.757" v="9" actId="13926"/>
          <ac:spMkLst>
            <pc:docMk/>
            <pc:sldMk cId="0" sldId="263"/>
            <ac:spMk id="9219" creationId="{47C3B238-0BA5-4B0E-A937-C2F900C0EF98}"/>
          </ac:spMkLst>
        </pc:spChg>
      </pc:sldChg>
      <pc:sldChg chg="modSp">
        <pc:chgData name="Adam Suleiman Ali" userId="e66a2eda-f20d-4734-8106-f44af1adf6b0" providerId="ADAL" clId="{873BCF2D-F181-42CD-AAA0-7F6BB3369E39}" dt="2022-02-01T06:41:52.042" v="11" actId="13926"/>
        <pc:sldMkLst>
          <pc:docMk/>
          <pc:sldMk cId="0" sldId="265"/>
        </pc:sldMkLst>
        <pc:spChg chg="mod">
          <ac:chgData name="Adam Suleiman Ali" userId="e66a2eda-f20d-4734-8106-f44af1adf6b0" providerId="ADAL" clId="{873BCF2D-F181-42CD-AAA0-7F6BB3369E39}" dt="2022-02-01T06:41:52.042" v="11" actId="13926"/>
          <ac:spMkLst>
            <pc:docMk/>
            <pc:sldMk cId="0" sldId="265"/>
            <ac:spMk id="11267" creationId="{A56A7F5F-EE74-4D88-B184-DF9EC6F79148}"/>
          </ac:spMkLst>
        </pc:spChg>
      </pc:sldChg>
      <pc:sldChg chg="modSp">
        <pc:chgData name="Adam Suleiman Ali" userId="e66a2eda-f20d-4734-8106-f44af1adf6b0" providerId="ADAL" clId="{873BCF2D-F181-42CD-AAA0-7F6BB3369E39}" dt="2022-02-02T01:10:23.994" v="13" actId="13926"/>
        <pc:sldMkLst>
          <pc:docMk/>
          <pc:sldMk cId="0" sldId="266"/>
        </pc:sldMkLst>
        <pc:spChg chg="mod">
          <ac:chgData name="Adam Suleiman Ali" userId="e66a2eda-f20d-4734-8106-f44af1adf6b0" providerId="ADAL" clId="{873BCF2D-F181-42CD-AAA0-7F6BB3369E39}" dt="2022-02-02T01:10:23.994" v="13" actId="13926"/>
          <ac:spMkLst>
            <pc:docMk/>
            <pc:sldMk cId="0" sldId="266"/>
            <ac:spMk id="12291" creationId="{483158F6-8E7E-4EF9-95B4-A390CE8000F1}"/>
          </ac:spMkLst>
        </pc:spChg>
      </pc:sldChg>
      <pc:sldChg chg="modSp mod">
        <pc:chgData name="Adam Suleiman Ali" userId="e66a2eda-f20d-4734-8106-f44af1adf6b0" providerId="ADAL" clId="{873BCF2D-F181-42CD-AAA0-7F6BB3369E39}" dt="2022-02-02T01:12:12.626" v="24" actId="13926"/>
        <pc:sldMkLst>
          <pc:docMk/>
          <pc:sldMk cId="0" sldId="267"/>
        </pc:sldMkLst>
        <pc:spChg chg="mod">
          <ac:chgData name="Adam Suleiman Ali" userId="e66a2eda-f20d-4734-8106-f44af1adf6b0" providerId="ADAL" clId="{873BCF2D-F181-42CD-AAA0-7F6BB3369E39}" dt="2022-02-02T01:12:09.513" v="23" actId="13926"/>
          <ac:spMkLst>
            <pc:docMk/>
            <pc:sldMk cId="0" sldId="267"/>
            <ac:spMk id="13315" creationId="{04BAAA13-12DC-4CE8-AAE2-7CCAA1DB8CAF}"/>
          </ac:spMkLst>
        </pc:spChg>
        <pc:spChg chg="mod">
          <ac:chgData name="Adam Suleiman Ali" userId="e66a2eda-f20d-4734-8106-f44af1adf6b0" providerId="ADAL" clId="{873BCF2D-F181-42CD-AAA0-7F6BB3369E39}" dt="2022-02-02T01:12:12.626" v="24" actId="13926"/>
          <ac:spMkLst>
            <pc:docMk/>
            <pc:sldMk cId="0" sldId="267"/>
            <ac:spMk id="27650" creationId="{67CDA76B-3993-48A1-A31A-C4C7198DE137}"/>
          </ac:spMkLst>
        </pc:spChg>
      </pc:sldChg>
      <pc:sldChg chg="modSp mod">
        <pc:chgData name="Adam Suleiman Ali" userId="e66a2eda-f20d-4734-8106-f44af1adf6b0" providerId="ADAL" clId="{873BCF2D-F181-42CD-AAA0-7F6BB3369E39}" dt="2022-02-01T05:55:23.382" v="10" actId="13926"/>
        <pc:sldMkLst>
          <pc:docMk/>
          <pc:sldMk cId="0" sldId="272"/>
        </pc:sldMkLst>
        <pc:spChg chg="mod">
          <ac:chgData name="Adam Suleiman Ali" userId="e66a2eda-f20d-4734-8106-f44af1adf6b0" providerId="ADAL" clId="{873BCF2D-F181-42CD-AAA0-7F6BB3369E39}" dt="2022-02-01T05:55:23.382" v="10" actId="13926"/>
          <ac:spMkLst>
            <pc:docMk/>
            <pc:sldMk cId="0" sldId="272"/>
            <ac:spMk id="17411" creationId="{7F7E5F9D-4EDA-4F64-9FBB-DEFC86883825}"/>
          </ac:spMkLst>
        </pc:spChg>
      </pc:sldChg>
      <pc:sldChg chg="modSp mod">
        <pc:chgData name="Adam Suleiman Ali" userId="e66a2eda-f20d-4734-8106-f44af1adf6b0" providerId="ADAL" clId="{873BCF2D-F181-42CD-AAA0-7F6BB3369E39}" dt="2022-02-01T06:42:01.435" v="12" actId="13926"/>
        <pc:sldMkLst>
          <pc:docMk/>
          <pc:sldMk cId="1515416980" sldId="273"/>
        </pc:sldMkLst>
        <pc:spChg chg="mod">
          <ac:chgData name="Adam Suleiman Ali" userId="e66a2eda-f20d-4734-8106-f44af1adf6b0" providerId="ADAL" clId="{873BCF2D-F181-42CD-AAA0-7F6BB3369E39}" dt="2022-02-01T06:42:01.435" v="12" actId="13926"/>
          <ac:spMkLst>
            <pc:docMk/>
            <pc:sldMk cId="1515416980" sldId="273"/>
            <ac:spMk id="3" creationId="{DFB4C5A6-B06B-4C34-A963-319A0A844517}"/>
          </ac:spMkLst>
        </pc:spChg>
      </pc:sldChg>
      <pc:sldChg chg="modSp mod">
        <pc:chgData name="Adam Suleiman Ali" userId="e66a2eda-f20d-4734-8106-f44af1adf6b0" providerId="ADAL" clId="{873BCF2D-F181-42CD-AAA0-7F6BB3369E39}" dt="2022-02-02T01:21:56.916" v="100" actId="20577"/>
        <pc:sldMkLst>
          <pc:docMk/>
          <pc:sldMk cId="2220955387" sldId="277"/>
        </pc:sldMkLst>
        <pc:spChg chg="mod">
          <ac:chgData name="Adam Suleiman Ali" userId="e66a2eda-f20d-4734-8106-f44af1adf6b0" providerId="ADAL" clId="{873BCF2D-F181-42CD-AAA0-7F6BB3369E39}" dt="2022-02-02T01:21:56.916" v="100" actId="20577"/>
          <ac:spMkLst>
            <pc:docMk/>
            <pc:sldMk cId="2220955387" sldId="277"/>
            <ac:spMk id="3" creationId="{D1491AAE-6CF1-4F93-BC1A-5B3ED65B10C8}"/>
          </ac:spMkLst>
        </pc:spChg>
      </pc:sldChg>
      <pc:sldChg chg="modSp mod">
        <pc:chgData name="Adam Suleiman Ali" userId="e66a2eda-f20d-4734-8106-f44af1adf6b0" providerId="ADAL" clId="{873BCF2D-F181-42CD-AAA0-7F6BB3369E39}" dt="2022-02-02T01:11:13.891" v="18" actId="13926"/>
        <pc:sldMkLst>
          <pc:docMk/>
          <pc:sldMk cId="3540553792" sldId="278"/>
        </pc:sldMkLst>
        <pc:spChg chg="mod">
          <ac:chgData name="Adam Suleiman Ali" userId="e66a2eda-f20d-4734-8106-f44af1adf6b0" providerId="ADAL" clId="{873BCF2D-F181-42CD-AAA0-7F6BB3369E39}" dt="2022-02-02T01:11:13.891" v="18" actId="13926"/>
          <ac:spMkLst>
            <pc:docMk/>
            <pc:sldMk cId="3540553792" sldId="278"/>
            <ac:spMk id="3" creationId="{5DD7F2FB-8DBD-4916-B90F-2F29B415B8C5}"/>
          </ac:spMkLst>
        </pc:spChg>
      </pc:sldChg>
      <pc:sldChg chg="modSp mod">
        <pc:chgData name="Adam Suleiman Ali" userId="e66a2eda-f20d-4734-8106-f44af1adf6b0" providerId="ADAL" clId="{873BCF2D-F181-42CD-AAA0-7F6BB3369E39}" dt="2022-02-03T01:49:07.713" v="150" actId="20577"/>
        <pc:sldMkLst>
          <pc:docMk/>
          <pc:sldMk cId="0" sldId="279"/>
        </pc:sldMkLst>
        <pc:spChg chg="mod">
          <ac:chgData name="Adam Suleiman Ali" userId="e66a2eda-f20d-4734-8106-f44af1adf6b0" providerId="ADAL" clId="{873BCF2D-F181-42CD-AAA0-7F6BB3369E39}" dt="2022-02-03T01:49:07.713" v="150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 ord">
        <pc:chgData name="Adam Suleiman Ali" userId="e66a2eda-f20d-4734-8106-f44af1adf6b0" providerId="ADAL" clId="{873BCF2D-F181-42CD-AAA0-7F6BB3369E39}" dt="2022-02-03T01:57:44.549" v="152"/>
        <pc:sldMkLst>
          <pc:docMk/>
          <pc:sldMk cId="3333200919" sldId="280"/>
        </pc:sldMkLst>
        <pc:spChg chg="mod">
          <ac:chgData name="Adam Suleiman Ali" userId="e66a2eda-f20d-4734-8106-f44af1adf6b0" providerId="ADAL" clId="{873BCF2D-F181-42CD-AAA0-7F6BB3369E39}" dt="2022-02-02T01:11:54.779" v="21" actId="13926"/>
          <ac:spMkLst>
            <pc:docMk/>
            <pc:sldMk cId="3333200919" sldId="280"/>
            <ac:spMk id="3" creationId="{5CB75751-A42F-443E-B3C1-60EA33186294}"/>
          </ac:spMkLst>
        </pc:spChg>
      </pc:sldChg>
      <pc:sldChg chg="modSp new mod">
        <pc:chgData name="Adam Suleiman Ali" userId="e66a2eda-f20d-4734-8106-f44af1adf6b0" providerId="ADAL" clId="{873BCF2D-F181-42CD-AAA0-7F6BB3369E39}" dt="2022-02-03T01:58:10.051" v="175" actId="20577"/>
        <pc:sldMkLst>
          <pc:docMk/>
          <pc:sldMk cId="4172302315" sldId="286"/>
        </pc:sldMkLst>
        <pc:spChg chg="mod">
          <ac:chgData name="Adam Suleiman Ali" userId="e66a2eda-f20d-4734-8106-f44af1adf6b0" providerId="ADAL" clId="{873BCF2D-F181-42CD-AAA0-7F6BB3369E39}" dt="2022-02-03T01:58:02.452" v="173" actId="20577"/>
          <ac:spMkLst>
            <pc:docMk/>
            <pc:sldMk cId="4172302315" sldId="286"/>
            <ac:spMk id="2" creationId="{3464FC03-9277-4698-81C0-D5D545677AA1}"/>
          </ac:spMkLst>
        </pc:spChg>
        <pc:spChg chg="mod">
          <ac:chgData name="Adam Suleiman Ali" userId="e66a2eda-f20d-4734-8106-f44af1adf6b0" providerId="ADAL" clId="{873BCF2D-F181-42CD-AAA0-7F6BB3369E39}" dt="2022-02-03T01:58:10.051" v="175" actId="20577"/>
          <ac:spMkLst>
            <pc:docMk/>
            <pc:sldMk cId="4172302315" sldId="286"/>
            <ac:spMk id="3" creationId="{9F2C8742-07E6-4122-BAEA-92AC942528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4F87DBC-E4AF-4356-858C-238A5851E1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618FAE-8C32-4B23-9E5F-A21509CEF3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F87DC2F-1625-4B77-A366-F801E0E326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E9AC98F5-90A5-4A9B-AF16-657B7DCB52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9631FF-7FEE-404C-94C8-CF4FA19EC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DC755AC-42F8-4F22-8F0B-CB6810ED0C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4390E6-C75A-4C11-B034-1CE40A3E52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BBC9F4F-5DE9-40FD-A7F9-4D95CBE851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BE96636-2787-4CBB-87A8-392ECD81F1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184CE3F-D8FB-48B7-99AA-3FF2CF7998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0635CC3-4627-486A-97E3-A63697E8E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2FEB442-E3C6-464C-BC43-EFA81C321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C5E5811-F3B5-44AF-86EC-A6FF3525A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993CA2-8944-4FF5-B908-C1A4503ECA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34F992-E469-41F3-BAD4-7A2C24774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4A8A9B-497C-4CBA-A638-B276894CA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EB50F7B-A99C-42CD-93FE-32F91D81E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2F7E4D-E420-4A04-9BB9-6C45334BDA0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485E6F4-90AE-4398-9339-0415CBBE6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A2FDD35-75BB-488C-9A93-A135984FC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7F4B58C-661F-4D6C-9236-D7CBA5402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8284EF-8722-4948-AB33-44BDC0FD03A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658C49-7C82-4E10-A027-A33105C63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6B59F51-729F-48B8-B307-1A9315668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DA1411C-DE85-419C-A7B9-8BDC1D5C2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7383A5-BDEF-4F81-B174-063EFA9A543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9C4C091-2E19-48D8-BE57-A72257A49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F849D90-F51F-403D-BAAA-E35559BAA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FFC1F5F-78C3-4975-A4F3-7A831C7E7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921366-7BA9-4C4C-AE6A-B0FE686DDD7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27523E0-E20D-4FF9-99FB-D1646CCBD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1F4B337-6AF4-4DAE-8DD1-2AD0C4486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20F2FA0-A4C2-44E7-B6B6-3C6BFD788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2A1786-8802-4AC2-AC32-C68CE9AE3BB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C76D7CE-7C82-45C6-B84A-CC3E9CC69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0F59C14-9747-4786-A31D-A881D6A5F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466ACE0-FF00-4E0E-A896-4BB6D1A7A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248591-8EC7-4717-8E06-4E81E5DD91D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3A71392-06A0-44EA-BAA3-9E8E3BA0D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EE743F8-C17B-45EA-A695-BEAEC9E57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475B88E-F0B8-4BBD-9E24-37127BE41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C3E81B-89C0-45AF-9AA9-4BFB927F3A7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E25DD6-2CEA-4580-B38A-A53721CFD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8E71EB-BA40-4CBC-9337-450AA2C97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3B478CC-B28D-46DC-98EF-6918C6BD2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EA443-70F8-4AB6-ADC0-0B5AD16C235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2DF4F6A-5C28-4DDA-97C8-E50D69992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1039F1D-3B1E-4C8C-93CD-15229786E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C1D7078-94BC-47EC-B057-D10F6F873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4EE3BD-8142-44EB-990F-87615CC4DD3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1DB8B37-9C12-43A9-9152-D3E949A8B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BFB269C-363D-4048-B64D-2A5CA079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B7F9227-76A2-4969-BEB9-1C4E17AE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3FADA3-4FFD-4C21-AB20-2564B96A7DC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1D1D92D-E731-40DB-8383-3E75DCFA6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1ECB84B-080E-4819-9842-76C651149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35F2DEF-954C-4666-8C5D-8A590F108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90F989-2223-436C-8277-DB020A31822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681E21A-EA9C-4B7F-9A3F-F11D49256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6F21CAA-FF06-4DC5-AF7D-88A8E89B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5C6FEF8-6333-4B3C-AA02-58151AF3F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9B8319-2A48-4738-9123-F74B2361B52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94351CF-D1A7-4175-A08F-30B0D9189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EFF8634-5F49-48D0-95CA-B0A6554A6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7145D28-DADD-4272-A2F0-480B6352C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D758C8-41C4-4DB4-BB55-2CAF94665F2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BC5B69D-7BE0-415A-87FC-A65F0AB24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43B6F54-9D99-497E-B67D-7BCF9482D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B8C7640-7931-4581-83AA-DD8A48A5E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C8F15D-3476-4DC0-87C6-F20E85E129A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B206231-67FB-487A-87FF-6B3961A0F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F76CDE8-EE01-4ECD-88B0-0A89F274C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65363C3-D92A-45F8-AB76-78C1233C6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104702-6846-4166-A164-9278164D935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4BE0EA1-621F-4312-A081-8923C9992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D4032D4-5D06-4F9F-B407-4AF0FFF7C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5FA1A12-F4E1-4799-8F2A-42666B78EF1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F9C6977-F882-4662-96A7-949F3FED20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99D1A61-39A4-403D-9F68-1515779A7C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38EAFA73-9385-4BF7-B60A-512E35787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C3A8AC4-103B-4C50-A771-83B5F60DFC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44EB5E7-6CE7-4D79-BBE7-112C2EDB81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D7C0998-44E4-4C0A-B75B-F11D3707A0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77F93237-79E4-4BE6-A34A-16A0500AC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EDACB498-A696-4797-A3F1-44E753572D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6ABF2BCE-6056-490A-BC3A-2F5B0C44C8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77FEB8F-6993-4378-A1C2-C5231EAE3B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8AE83DDA-4ABF-4342-A82E-CCFFA91869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6C7A3D9B-90CC-4ED0-A364-F2693FE9DD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EDAB18AD-60F6-4225-83EF-F7B0872B1A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76E4498-45E3-4EAC-9E0B-08F529AA9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59B1363-36F2-4EE9-A9C6-C6567998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6EA0EFB-A28E-44B4-B84F-9B4C9BEF2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3CD419-D9A3-40DE-ADA9-D35CB22FE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61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7761F6-2941-4370-B366-5851A007B7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FCE9C0-CFBB-49D6-984C-5B02478710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1087-63BD-436A-9E16-6160C4572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EB4E85C-3326-447B-8CE1-9D19C76EF1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3133D7-DA0F-4927-BCF7-2453BD0E58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C7E30F-43E1-4FE7-8F73-72E13BA80E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C955-C271-4EF1-B1E7-77F907C2E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132DDC8-C912-4FDE-AA8F-5DB4E9FA338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936A5B-B819-42CD-B314-1BB759F20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E58E35-61C5-43A2-A7D3-04CEEEFECE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45917-E9E9-4325-81F6-C0E042A0F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5A49EE3-397F-4743-9C0C-871E50DF7C2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0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4B6DCF-506B-4F29-92C2-1FCA27531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D1855D-EABA-4322-943D-14ACBD0C8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33AAF-8BB3-4A10-9721-7BCD869A1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03996FD-856B-4D2D-93C4-7D5CFC056C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95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46A7F-046D-477F-BB09-13CD777946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1944C1-63C9-4E5A-9A99-760B58F9B4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B8B5-F444-46E0-A1CD-9A63E339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2AD0251-2ADD-421A-B212-BA7ED5F5E1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9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753FB5-5475-4C39-9669-2DB600E5B7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96C107E-9D7A-4F48-B96D-101AF509AD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7F018-D34D-40BD-8910-DDD5AF706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A055631-3808-4FBA-A0B2-41A3D2329E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4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E26A2-14BA-4461-B8D1-43FB3CDBC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A2EB6-7512-4945-8788-748D0370C8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C625-91ED-4C72-9111-4C19630BA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A9FCE34-32FE-4BFF-9F3C-54F9F76A6E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88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DEB1831-1C5D-4A05-BB79-C643EB001B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92851E-77B1-443D-B90F-CC9BBF3493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5585-36F5-46F3-8D55-7F80C3059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705B80D-6F76-4AE1-8276-4CE8D7B4D56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76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4C9FA5-BA38-489D-96B3-504A13C1F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E9DDE1-93CF-4E61-9E4B-06BE77A343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EC29D-DAA9-4050-AAF3-22BAA69374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B97CF91-9889-4624-81A7-8BDAE18E458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71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479FC1-8696-4A6D-8E4A-AC2132E4B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CBB690-C684-4750-B4D9-4FCFED95B5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18B52-E238-4A42-9A91-BCE29D875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DF2422B-1FF1-4F3A-8C88-CEB24C673B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3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5684D3D-8D31-45EE-B4E7-23D2C9D38A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830C9F-1598-4572-BAF6-390A3CE8BA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D1AE69E-0A66-4014-AABE-666A4465D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DED5F201-31E2-4E4B-9750-FEEC38F3A7B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3DF11AC1-1159-4631-A0B6-393358866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BE6C42DE-EE04-4A6B-BB94-2E997E5C9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A8330A8-D5D6-4E9F-B834-2D08FFD6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D3D455A6-CEBC-448B-A6E0-6BB736B5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F979BE2-73FD-4EC6-B7EE-FCC7A1EE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859FA8A-DA19-4D82-8790-CA9940519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6B48A6D6-AE31-463B-BFBB-98E387B76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8EBB3C7-E4E7-4F8B-B9EC-2B86C1A9D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0AB993BB-E875-4EE5-AB19-740F1355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63E4A2F9-6668-47C4-931D-29E3EE0E4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401A06C-4324-4B64-9312-512358B22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4313C6F5-4A56-4113-9929-77ECE40978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03FQGlGgo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ZhclrlQ2E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33752-0F1A-448D-9A49-96E3DA87D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2063750"/>
            <a:ext cx="6019800" cy="1714500"/>
          </a:xfrm>
        </p:spPr>
        <p:txBody>
          <a:bodyPr/>
          <a:lstStyle/>
          <a:p>
            <a:pPr eaLnBrk="1" hangingPunct="1"/>
            <a:r>
              <a:rPr lang="en-US" altLang="en-US"/>
              <a:t>The Nature of Science and The Scientific Method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39430D-D900-49AE-906B-1E9536D554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48B91C-55C7-423C-8CB7-1CF304158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 Form A Hypothesis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C3B238-0BA5-4B0E-A937-C2F900C0E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Based on your observation a Hypothesis is formed that tries to explain your observation or answer your question</a:t>
            </a:r>
          </a:p>
          <a:p>
            <a:pPr lvl="1" eaLnBrk="1" hangingPunct="1"/>
            <a:r>
              <a:rPr lang="en-US" altLang="en-US" sz="2400" b="1" dirty="0">
                <a:highlight>
                  <a:srgbClr val="FFFF00"/>
                </a:highlight>
              </a:rPr>
              <a:t>A hypothesis tries to predict or determine the outcome of your experiment even before the experiment is done</a:t>
            </a:r>
          </a:p>
          <a:p>
            <a:pPr lvl="2" eaLnBrk="1" hangingPunct="1"/>
            <a:r>
              <a:rPr lang="en-US" altLang="en-US" sz="2000" dirty="0"/>
              <a:t>Predictions usually stated in an “if ….. Then” statement.  Ex:  If I drop a rock then it will fall down toward the ground</a:t>
            </a:r>
          </a:p>
          <a:p>
            <a:pPr eaLnBrk="1" hangingPunct="1"/>
            <a:r>
              <a:rPr lang="en-US" altLang="en-US" sz="2800" dirty="0">
                <a:highlight>
                  <a:srgbClr val="FFFF00"/>
                </a:highlight>
              </a:rPr>
              <a:t>HYPOTHESIS MUST BE TESTABLE!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30F96FF-B2D7-42C9-B8B9-B9BE10AC7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3: Test the Hypothesis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6432B77-1F11-4CCA-AD33-009FE51A5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Controlled Experiments are used to test a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333333"/>
                </a:solidFill>
              </a:rPr>
              <a:t>A </a:t>
            </a:r>
            <a:r>
              <a:rPr lang="en-US" altLang="en-US" sz="2400" b="1" i="1">
                <a:solidFill>
                  <a:srgbClr val="333333"/>
                </a:solidFill>
              </a:rPr>
              <a:t>controlled experiment</a:t>
            </a:r>
            <a:r>
              <a:rPr lang="en-US" altLang="en-US" sz="2400" i="1">
                <a:solidFill>
                  <a:srgbClr val="333333"/>
                </a:solidFill>
              </a:rPr>
              <a:t> is an experiment that tests only one factor at a time 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333333"/>
                </a:solidFill>
              </a:rPr>
              <a:t>a control group is compared with an experimental group.  Variables are not changed in the Control Group.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333333"/>
                </a:solidFill>
              </a:rPr>
              <a:t>Control groups allows you to see if a change in a variable creates an observed outcome by comparing the control group with the exp </a:t>
            </a:r>
            <a:r>
              <a:rPr lang="en-US" altLang="en-US" sz="2400" i="1" err="1">
                <a:solidFill>
                  <a:srgbClr val="333333"/>
                </a:solidFill>
              </a:rPr>
              <a:t>gp</a:t>
            </a:r>
            <a:endParaRPr lang="en-US" altLang="en-US" sz="2400" i="1">
              <a:solidFill>
                <a:srgbClr val="333333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333333"/>
                </a:solidFill>
                <a:highlight>
                  <a:srgbClr val="FFFF00"/>
                </a:highlight>
              </a:rPr>
              <a:t>A </a:t>
            </a:r>
            <a:r>
              <a:rPr lang="en-US" altLang="en-US" sz="2400" b="1" i="1">
                <a:solidFill>
                  <a:srgbClr val="333333"/>
                </a:solidFill>
                <a:highlight>
                  <a:srgbClr val="FFFF00"/>
                </a:highlight>
              </a:rPr>
              <a:t>variable</a:t>
            </a:r>
            <a:r>
              <a:rPr lang="en-US" altLang="en-US" sz="2400" i="1">
                <a:solidFill>
                  <a:srgbClr val="333333"/>
                </a:solidFill>
                <a:highlight>
                  <a:srgbClr val="FFFF00"/>
                </a:highlight>
              </a:rPr>
              <a:t> is a factor that changes in a controlled experiment.</a:t>
            </a:r>
            <a:r>
              <a:rPr lang="en-US" altLang="en-US" sz="240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Variables are changed in the Exp Group AND SERVE AS THE FACTOR TESTED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E43D00E-B2EF-4A1F-A006-16CBDF61B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7E5F9D-4EDA-4F64-9FBB-DEFC86883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The variable being changed in the experiment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The variable that responds to the changed independent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The variable being measured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EX: growing plants with different amounts of fertilizer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F1DC7BD-66FB-44D6-B1CC-29D0C1C3D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3 Continued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4722D84-890E-42AB-A550-95C5FE6B3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56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Scientists try to design experiments that will clearly show whether a particular VARIABLE caused an observed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IF IT CANNOT BE OBSERVED THEN IT CANNOT BE TESTED!!!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Can we test if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 comet impact kill the dinosaurs?  Why or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Sometimes </a:t>
            </a:r>
            <a:r>
              <a:rPr lang="en-US" altLang="en-US" sz="2400" b="1"/>
              <a:t>models</a:t>
            </a:r>
            <a:r>
              <a:rPr lang="en-US" altLang="en-US" sz="2400"/>
              <a:t> are used to represent a real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Used when it is difficult to control all of the variables or not possible to test “the real thing”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AB6C369-C209-4E8D-96BC-CBEDB6121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1507" name="Picture 9">
            <a:extLst>
              <a:ext uri="{FF2B5EF4-FFF2-40B4-BE49-F238E27FC236}">
                <a16:creationId xmlns:a16="http://schemas.microsoft.com/office/drawing/2014/main" id="{838C020D-8496-49B4-8D8A-6F29A163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9091" r="5882" b="61363"/>
          <a:stretch>
            <a:fillRect/>
          </a:stretch>
        </p:blipFill>
        <p:spPr bwMode="auto">
          <a:xfrm>
            <a:off x="228600" y="484188"/>
            <a:ext cx="84582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10">
            <a:extLst>
              <a:ext uri="{FF2B5EF4-FFF2-40B4-BE49-F238E27FC236}">
                <a16:creationId xmlns:a16="http://schemas.microsoft.com/office/drawing/2014/main" id="{6CCE45BA-8ABC-4B10-8758-0C547566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1025"/>
            <a:ext cx="2573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Variables are not </a:t>
            </a:r>
          </a:p>
          <a:p>
            <a:r>
              <a:rPr lang="en-US" altLang="en-US" sz="2400"/>
              <a:t>Changed in C.G.</a:t>
            </a:r>
          </a:p>
        </p:txBody>
      </p:sp>
      <p:sp>
        <p:nvSpPr>
          <p:cNvPr id="21509" name="Text Box 11">
            <a:extLst>
              <a:ext uri="{FF2B5EF4-FFF2-40B4-BE49-F238E27FC236}">
                <a16:creationId xmlns:a16="http://schemas.microsoft.com/office/drawing/2014/main" id="{B95ED68C-B922-43E0-9849-7600E6B1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81025"/>
            <a:ext cx="369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One Variable Changed in </a:t>
            </a:r>
          </a:p>
          <a:p>
            <a:r>
              <a:rPr lang="en-US" altLang="en-US" sz="2400"/>
              <a:t>Each Exp. Group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B164B66-1D6F-49B6-823A-A10E7E2B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 Collect, Organize &amp; Analyze Data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56A7F5F-EE74-4D88-B184-DF9EC6F79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Data collected from experiments</a:t>
            </a:r>
          </a:p>
          <a:p>
            <a:pPr lvl="1" eaLnBrk="1" hangingPunct="1"/>
            <a:r>
              <a:rPr lang="en-US" altLang="en-US" sz="2400" dirty="0">
                <a:highlight>
                  <a:srgbClr val="FFFF00"/>
                </a:highlight>
              </a:rPr>
              <a:t>Data is defined as: recorded observations or measurements (qualitative = description, quantitative = number data)</a:t>
            </a:r>
          </a:p>
          <a:p>
            <a:pPr lvl="1" eaLnBrk="1" hangingPunct="1"/>
            <a:r>
              <a:rPr lang="en-US" altLang="en-US" sz="2400" dirty="0">
                <a:highlight>
                  <a:srgbClr val="FFFF00"/>
                </a:highlight>
              </a:rPr>
              <a:t>Based on observations </a:t>
            </a:r>
          </a:p>
          <a:p>
            <a:pPr lvl="1" eaLnBrk="1" hangingPunct="1"/>
            <a:r>
              <a:rPr lang="en-US" altLang="en-US" sz="2400" dirty="0">
                <a:highlight>
                  <a:srgbClr val="FFFF00"/>
                </a:highlight>
              </a:rPr>
              <a:t>Utilize tools or senses:  sight, smell, temperature change etc.</a:t>
            </a:r>
          </a:p>
          <a:p>
            <a:pPr eaLnBrk="1" hangingPunct="1"/>
            <a:r>
              <a:rPr lang="en-US" altLang="en-US" sz="2800" dirty="0"/>
              <a:t>Data is organized in tables, charts and graphs so that it can be more easily analyzed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8D68-AD12-487A-8577-441E25DB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graphs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C5A6-B06B-4C34-A963-319A0A84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Line graphs – used when continuous data is being represented.</a:t>
            </a:r>
          </a:p>
          <a:p>
            <a:r>
              <a:rPr lang="en-US" dirty="0">
                <a:highlight>
                  <a:srgbClr val="FFFF00"/>
                </a:highlight>
              </a:rPr>
              <a:t>Bar and column graphs – when discrete data is being presented</a:t>
            </a:r>
          </a:p>
          <a:p>
            <a:r>
              <a:rPr lang="en-US" dirty="0">
                <a:highlight>
                  <a:srgbClr val="FFFF00"/>
                </a:highlight>
              </a:rPr>
              <a:t>Histogram – usually presents data that shows frequencies.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54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3084-BB1E-49EC-88A7-E1F3A2AB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DE24DA-7EE5-4A3B-B9DF-EFF57438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7" y="2104072"/>
            <a:ext cx="5572125" cy="42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9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50E-EAB0-492C-BFEC-4FEE1AB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296E7-9E7F-487B-B22E-29529DFED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8589"/>
            <a:ext cx="8229600" cy="36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C3F7-D5D5-4B41-A7BA-FFF7821F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6D883-B8C9-4586-ABCB-EE6C57BF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590800"/>
            <a:ext cx="6115050" cy="34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4E8-4FF7-4BB4-96F1-3C6940BE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Introducing myself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6BAD-D3BD-401A-8078-CC86E3ED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15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F1C672B-25A3-4651-9803-2346E0E5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5:  Interpreting the data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83158F6-8E7E-4EF9-95B4-A390CE800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Scientists decide whether the results of the experiment support a hypothesis.</a:t>
            </a:r>
          </a:p>
          <a:p>
            <a:pPr eaLnBrk="1" hangingPunct="1"/>
            <a:r>
              <a:rPr lang="en-US" altLang="en-US" dirty="0"/>
              <a:t>When the hypothesis is not supported by the tests the scientist must find another explanation for what they have observed</a:t>
            </a:r>
          </a:p>
          <a:p>
            <a:pPr lvl="1" eaLnBrk="1" hangingPunct="1"/>
            <a:r>
              <a:rPr lang="en-US" altLang="en-US" dirty="0"/>
              <a:t>NO EXPERIMENT IS A FAILURE: 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experiments are observations of real events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7CDA76B-3993-48A1-A31A-C4C7198DE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6:  Communicate the Results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4BAAA13-12DC-4CE8-AAE2-7CCAA1DB8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Results must be communicated in the form of a written paper or presentation</a:t>
            </a:r>
          </a:p>
          <a:p>
            <a:pPr eaLnBrk="1" hangingPunct="1"/>
            <a:r>
              <a:rPr lang="en-US" altLang="en-US" dirty="0"/>
              <a:t>Communication helps other scientists performing the same experiments to see if the results of your experiment are the same as their results</a:t>
            </a:r>
          </a:p>
          <a:p>
            <a:pPr lvl="1" eaLnBrk="1" hangingPunct="1"/>
            <a:r>
              <a:rPr lang="en-US" altLang="en-US" dirty="0"/>
              <a:t>Helps people see if results are repeatable!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5309-B08D-4F82-89A6-F9E0D25C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r>
              <a:rPr lang="en-US" sz="3600" dirty="0"/>
              <a:t>Step 7: Evaluating the experiment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1AAE-6CF1-4F93-BC1A-5B3ED65B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5067300"/>
          </a:xfrm>
        </p:spPr>
        <p:txBody>
          <a:bodyPr/>
          <a:lstStyle/>
          <a:p>
            <a:r>
              <a:rPr lang="en-US" dirty="0"/>
              <a:t>This step involves reflecting on the results and the methods of the experiment</a:t>
            </a:r>
          </a:p>
          <a:p>
            <a:r>
              <a:rPr lang="en-US" dirty="0"/>
              <a:t>This can be determined using VAR:</a:t>
            </a:r>
          </a:p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dirty="0">
                <a:highlight>
                  <a:srgbClr val="FFFF00"/>
                </a:highlight>
              </a:rPr>
              <a:t>alidity of the methods – the extent to which an experiment tests what it is supposed </a:t>
            </a:r>
            <a:r>
              <a:rPr lang="en-US">
                <a:highlight>
                  <a:srgbClr val="FFFF00"/>
                </a:highlight>
              </a:rPr>
              <a:t>to test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ccuracy of the results </a:t>
            </a:r>
          </a:p>
          <a:p>
            <a:r>
              <a:rPr lang="en-US" b="1" dirty="0">
                <a:highlight>
                  <a:srgbClr val="FFFF00"/>
                </a:highlight>
              </a:rPr>
              <a:t>R</a:t>
            </a:r>
            <a:r>
              <a:rPr lang="en-US" dirty="0">
                <a:highlight>
                  <a:srgbClr val="FFFF00"/>
                </a:highlight>
              </a:rPr>
              <a:t>eliability of the results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095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56E8-22EA-4151-ABD2-FDD546AD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38" y="152400"/>
            <a:ext cx="8229600" cy="1143000"/>
          </a:xfrm>
        </p:spPr>
        <p:txBody>
          <a:bodyPr/>
          <a:lstStyle/>
          <a:p>
            <a:r>
              <a:rPr lang="en-US" dirty="0"/>
              <a:t>Placebos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5751-A42F-443E-B3C1-60EA3318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38" y="1066800"/>
            <a:ext cx="8250724" cy="3276600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</a:rPr>
              <a:t>A placebo is an inactive substance that looks like the real medication.</a:t>
            </a:r>
          </a:p>
          <a:p>
            <a:r>
              <a:rPr lang="en-US" sz="2400" dirty="0"/>
              <a:t>Commonly used in medicinal-based investigations</a:t>
            </a:r>
          </a:p>
          <a:p>
            <a:r>
              <a:rPr lang="en-US" sz="2400" dirty="0">
                <a:highlight>
                  <a:srgbClr val="FFFF00"/>
                </a:highlight>
              </a:rPr>
              <a:t>Experimental group will take the actual medication, while control will take the placebo</a:t>
            </a:r>
          </a:p>
          <a:p>
            <a:r>
              <a:rPr lang="en-US" sz="2400" dirty="0">
                <a:highlight>
                  <a:srgbClr val="FFFF00"/>
                </a:highlight>
              </a:rPr>
              <a:t>Its not rare for patients to see an improvement in their condition after taking a placebo – </a:t>
            </a:r>
            <a:r>
              <a:rPr lang="en-US" sz="2400" b="1" dirty="0">
                <a:highlight>
                  <a:srgbClr val="FFFF00"/>
                </a:highlight>
              </a:rPr>
              <a:t>placebo effect</a:t>
            </a:r>
          </a:p>
          <a:p>
            <a:r>
              <a:rPr lang="en-US" sz="2400" dirty="0"/>
              <a:t>Blind and double-blind experiments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5D2BE-BCCC-499B-9FC9-35E5E169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68" y="4419600"/>
            <a:ext cx="9144000" cy="24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FC03-9277-4698-81C0-D5D54567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effect video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8742-07E6-4122-BAEA-92AC9425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https://www.youtube.com/watch?v=z03FQGlGgo0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30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B860-F66C-4CE9-B518-982FD31C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AU" dirty="0"/>
              <a:t>Experimental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F2FB-8DBD-4916-B90F-2F29B415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599" cy="4800599"/>
          </a:xfrm>
        </p:spPr>
        <p:txBody>
          <a:bodyPr>
            <a:normAutofit fontScale="85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AU" b="1" dirty="0">
                <a:highlight>
                  <a:srgbClr val="FFFF00"/>
                </a:highlight>
              </a:rPr>
              <a:t>parallax error </a:t>
            </a:r>
            <a:r>
              <a:rPr lang="en-AU" dirty="0"/>
              <a:t>– occurs when the measurement of an object's length is more or less than the true length </a:t>
            </a:r>
            <a:r>
              <a:rPr lang="en-AU" dirty="0">
                <a:highlight>
                  <a:srgbClr val="FFFF00"/>
                </a:highlight>
              </a:rPr>
              <a:t>because of your eye </a:t>
            </a:r>
            <a:r>
              <a:rPr lang="en-AU" dirty="0"/>
              <a:t>being positioned at an angle to the measurement markings.</a:t>
            </a:r>
          </a:p>
          <a:p>
            <a:pPr marL="385763" indent="-385763">
              <a:buFont typeface="+mj-lt"/>
              <a:buAutoNum type="arabicPeriod"/>
            </a:pPr>
            <a:r>
              <a:rPr lang="en-AU" b="1" dirty="0">
                <a:highlight>
                  <a:srgbClr val="FFFF00"/>
                </a:highlight>
              </a:rPr>
              <a:t>Reading errors </a:t>
            </a:r>
            <a:r>
              <a:rPr lang="en-AU" dirty="0"/>
              <a:t>– differences in the reading of a measurement device (e.g. ruler) resulting in different estimations</a:t>
            </a:r>
          </a:p>
          <a:p>
            <a:pPr marL="385763" indent="-385763">
              <a:buFont typeface="+mj-lt"/>
              <a:buAutoNum type="arabicPeriod"/>
            </a:pPr>
            <a:r>
              <a:rPr lang="en-AU" b="1" dirty="0">
                <a:highlight>
                  <a:srgbClr val="FFFF00"/>
                </a:highlight>
              </a:rPr>
              <a:t>Instrument errors </a:t>
            </a:r>
            <a:r>
              <a:rPr lang="en-AU" dirty="0"/>
              <a:t>– faultiness in an instrument which will never the give the right readings</a:t>
            </a:r>
          </a:p>
          <a:p>
            <a:pPr marL="385763" indent="-385763">
              <a:buFont typeface="+mj-lt"/>
              <a:buAutoNum type="arabicPeriod"/>
            </a:pPr>
            <a:r>
              <a:rPr lang="en-AU" b="1" dirty="0">
                <a:highlight>
                  <a:srgbClr val="FFFF00"/>
                </a:highlight>
              </a:rPr>
              <a:t>Human reflex </a:t>
            </a:r>
            <a:r>
              <a:rPr lang="en-AU" dirty="0"/>
              <a:t>– everyone has different reflex times, resulting in different readings</a:t>
            </a:r>
          </a:p>
          <a:p>
            <a:pPr marL="385763" indent="-385763">
              <a:buFont typeface="+mj-lt"/>
              <a:buAutoNum type="arabicPeriod"/>
            </a:pPr>
            <a:r>
              <a:rPr lang="en-AU" b="1" dirty="0">
                <a:highlight>
                  <a:srgbClr val="FFFF00"/>
                </a:highlight>
              </a:rPr>
              <a:t>Zero error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/>
              <a:t>– when an instrument does not read zero when nothing is on it</a:t>
            </a:r>
          </a:p>
        </p:txBody>
      </p:sp>
    </p:spTree>
    <p:extLst>
      <p:ext uri="{BB962C8B-B14F-4D97-AF65-F5344CB8AC3E}">
        <p14:creationId xmlns:p14="http://schemas.microsoft.com/office/powerpoint/2010/main" val="354055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660240"/>
            <a:ext cx="7890080" cy="1052736"/>
          </a:xfrm>
        </p:spPr>
        <p:txBody>
          <a:bodyPr>
            <a:normAutofit fontScale="90000"/>
          </a:bodyPr>
          <a:lstStyle/>
          <a:p>
            <a:r>
              <a:rPr lang="en-GB" sz="6600" b="1" u="sng" dirty="0"/>
              <a:t>Ethics in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981200"/>
            <a:ext cx="7890080" cy="5805264"/>
          </a:xfrm>
        </p:spPr>
        <p:txBody>
          <a:bodyPr>
            <a:normAutofit/>
          </a:bodyPr>
          <a:lstStyle/>
          <a:p>
            <a:r>
              <a:rPr lang="en-GB" sz="2800" dirty="0"/>
              <a:t>In every experiment, the following ethical standards need to be met:</a:t>
            </a:r>
          </a:p>
          <a:p>
            <a:r>
              <a:rPr lang="en-GB" sz="2800" dirty="0">
                <a:highlight>
                  <a:srgbClr val="FFFF00"/>
                </a:highlight>
              </a:rPr>
              <a:t>Voluntary participation</a:t>
            </a:r>
          </a:p>
          <a:p>
            <a:r>
              <a:rPr lang="en-GB" sz="2800" dirty="0">
                <a:highlight>
                  <a:srgbClr val="FFFF00"/>
                </a:highlight>
              </a:rPr>
              <a:t>Eliminate or minimised the risk of harm</a:t>
            </a:r>
          </a:p>
          <a:p>
            <a:r>
              <a:rPr lang="en-GB" sz="2800" dirty="0">
                <a:highlight>
                  <a:srgbClr val="FFFF00"/>
                </a:highlight>
              </a:rPr>
              <a:t>Confidentiality</a:t>
            </a:r>
          </a:p>
          <a:p>
            <a:r>
              <a:rPr lang="en-GB" sz="2800" dirty="0">
                <a:highlight>
                  <a:srgbClr val="FFFF00"/>
                </a:highlight>
              </a:rPr>
              <a:t>Anonymity – stronger guarantee than confidentiality (They remain completely anonymous to all parties)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EA65FAF-C56F-4331-BE6D-1FB6ED04F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Theories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4BC29C-2176-4D18-B891-34A434A2E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333333"/>
                </a:solidFill>
                <a:latin typeface="Verdana" panose="020B0604030504040204" pitchFamily="34" charset="0"/>
              </a:rPr>
              <a:t>Theories</a:t>
            </a:r>
            <a:r>
              <a:rPr lang="en-US" altLang="en-US">
                <a:solidFill>
                  <a:srgbClr val="333333"/>
                </a:solidFill>
                <a:latin typeface="Verdana" panose="020B0604030504040204" pitchFamily="34" charset="0"/>
              </a:rPr>
              <a:t> are explanations for some phenomena based on observation, experimentation, and reasoning.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33"/>
                </a:solidFill>
                <a:latin typeface="Verdana" panose="020B0604030504040204" pitchFamily="34" charset="0"/>
              </a:rPr>
              <a:t>BASED ON MANY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33"/>
                </a:solidFill>
                <a:latin typeface="Verdana" panose="020B0604030504040204" pitchFamily="34" charset="0"/>
              </a:rPr>
              <a:t>Experiments that explain a theory MUST be repeatable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33"/>
                </a:solidFill>
                <a:latin typeface="Verdana" panose="020B0604030504040204" pitchFamily="34" charset="0"/>
              </a:rPr>
              <a:t>You must be able to predict from a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C5CBC83-DF1D-43CE-B789-BE321542F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LAWS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D66F08-97DA-4D1E-B555-D446B13CD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333333"/>
                </a:solidFill>
                <a:latin typeface="Verdana" panose="020B0604030504040204" pitchFamily="34" charset="0"/>
              </a:rPr>
              <a:t>Laws</a:t>
            </a:r>
            <a:r>
              <a:rPr lang="en-US" altLang="en-US">
                <a:solidFill>
                  <a:srgbClr val="333333"/>
                </a:solidFill>
                <a:latin typeface="Verdana" panose="020B0604030504040204" pitchFamily="34" charset="0"/>
              </a:rPr>
              <a:t> are summaries of many experimental results and observations</a:t>
            </a:r>
          </a:p>
          <a:p>
            <a:pPr eaLnBrk="1" hangingPunct="1"/>
            <a:r>
              <a:rPr lang="en-US" altLang="en-US" i="1">
                <a:solidFill>
                  <a:srgbClr val="333333"/>
                </a:solidFill>
                <a:latin typeface="Verdana" panose="020B0604030504040204" pitchFamily="34" charset="0"/>
              </a:rPr>
              <a:t>Laws are not the same as theories because laws tell only what happens, not why it happens</a:t>
            </a:r>
            <a:r>
              <a:rPr lang="en-US" altLang="en-US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68313-1496-4FEA-9B09-EDD73DA46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Science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6DC7FE6-D478-45EA-9ED5-A7865D828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algn="ctr" eaLnBrk="1" hangingPunct="1"/>
            <a:r>
              <a:rPr lang="en-US" altLang="en-US" b="1" u="sng">
                <a:latin typeface="Times New Roman" panose="02020603050405020304" pitchFamily="18" charset="0"/>
              </a:rPr>
              <a:t>PURE SCIENCE</a:t>
            </a:r>
          </a:p>
          <a:p>
            <a:pPr lvl="2" eaLnBrk="1" hangingPunct="1"/>
            <a:r>
              <a:rPr lang="en-US" altLang="en-US" b="1" u="sng">
                <a:solidFill>
                  <a:srgbClr val="FF0000"/>
                </a:solidFill>
                <a:latin typeface="Times New Roman" panose="02020603050405020304" pitchFamily="18" charset="0"/>
              </a:rPr>
              <a:t>Pure Science</a:t>
            </a:r>
            <a:r>
              <a:rPr lang="en-US" altLang="en-US">
                <a:latin typeface="Times New Roman" panose="02020603050405020304" pitchFamily="18" charset="0"/>
              </a:rPr>
              <a:t>: An attempt to learn more about the world or the continuing search for scientific knowledge.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pure science is done by scientists or people with inquisitive minds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involves experimentation, observations, questioning and research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involves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E652-B3F6-4BC4-98E0-87B31702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F782-955A-4D51-9381-503F8D7D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AU"/>
              <a:t>Respect each other </a:t>
            </a:r>
          </a:p>
          <a:p>
            <a:pPr>
              <a:buFont typeface="+mj-lt"/>
              <a:buAutoNum type="arabicPeriod"/>
            </a:pPr>
            <a:r>
              <a:rPr lang="en-AU"/>
              <a:t>Do not talk while I am talking</a:t>
            </a:r>
          </a:p>
          <a:p>
            <a:pPr>
              <a:buFont typeface="+mj-lt"/>
              <a:buAutoNum type="arabicPeriod"/>
            </a:pPr>
            <a:r>
              <a:rPr lang="en-AU"/>
              <a:t>Bags are to be outside the classroom</a:t>
            </a:r>
          </a:p>
          <a:p>
            <a:pPr>
              <a:buFont typeface="+mj-lt"/>
              <a:buAutoNum type="arabicPeriod"/>
            </a:pPr>
            <a:r>
              <a:rPr lang="en-AU"/>
              <a:t>No eating in the classroom</a:t>
            </a:r>
          </a:p>
          <a:p>
            <a:pPr>
              <a:buFont typeface="+mj-lt"/>
              <a:buAutoNum type="arabicPeriod"/>
            </a:pPr>
            <a:r>
              <a:rPr lang="en-AU"/>
              <a:t>ARRIVE ON TIME</a:t>
            </a:r>
          </a:p>
        </p:txBody>
      </p:sp>
    </p:spTree>
    <p:extLst>
      <p:ext uri="{BB962C8B-B14F-4D97-AF65-F5344CB8AC3E}">
        <p14:creationId xmlns:p14="http://schemas.microsoft.com/office/powerpoint/2010/main" val="236727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A46A185-1B17-4420-B908-43A05A874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Technology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7B1A06E-1FE0-4F3C-90E1-249C229D8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sz="2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Technology</a:t>
            </a:r>
            <a:r>
              <a:rPr lang="en-US" altLang="en-US" sz="2000">
                <a:latin typeface="Times New Roman" panose="02020603050405020304" pitchFamily="18" charset="0"/>
              </a:rPr>
              <a:t>:  An application of science to meet the needs of society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engineers, inventors and creative people apply scientific knowledge to build new “things” or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new technology can lead to new scientific discoveries 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ex: we could not learn about cells before the invention of the microscope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Question:  How does science lead to new technology and how does technology add to our scientific understanding of the natural world?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AC6-B49C-4EE1-A677-94843639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5853-0F74-49A2-B61B-A2846A12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Human Perspective textbook</a:t>
            </a:r>
          </a:p>
          <a:p>
            <a:r>
              <a:rPr lang="en-AU"/>
              <a:t>An exercise book</a:t>
            </a:r>
          </a:p>
          <a:p>
            <a:r>
              <a:rPr lang="en-AU"/>
              <a:t>A display folder to put your worksheets and assessments</a:t>
            </a:r>
          </a:p>
          <a:p>
            <a:r>
              <a:rPr lang="en-AU"/>
              <a:t>Common stationery</a:t>
            </a:r>
          </a:p>
        </p:txBody>
      </p:sp>
    </p:spTree>
    <p:extLst>
      <p:ext uri="{BB962C8B-B14F-4D97-AF65-F5344CB8AC3E}">
        <p14:creationId xmlns:p14="http://schemas.microsoft.com/office/powerpoint/2010/main" val="23197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3058-3AF9-4437-9649-A77775E0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Programs and Assessment Outline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931D-E05A-41A7-BB7A-1483FD06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5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5D0E4B-3AB1-48E6-B85B-C33D5151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Science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BA5F49A-1E43-457C-A5B9-DE1E43C4F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SCIENCE IS…..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way in which answers related to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NATURAL</a:t>
            </a:r>
            <a:r>
              <a:rPr lang="en-US" altLang="en-US" sz="2800">
                <a:latin typeface="Times New Roman" panose="02020603050405020304" pitchFamily="18" charset="0"/>
              </a:rPr>
              <a:t> events are proposed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way in which people can learn and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UNDERSTAND</a:t>
            </a:r>
            <a:r>
              <a:rPr lang="en-US" altLang="en-US" sz="2800">
                <a:latin typeface="Times New Roman" panose="02020603050405020304" pitchFamily="18" charset="0"/>
              </a:rPr>
              <a:t> events in the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NATURAL WORLD</a:t>
            </a:r>
            <a:r>
              <a:rPr lang="en-US" altLang="en-US" sz="28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based on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OBSERVABLE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study of the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NATURAL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method of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en-US" sz="2800">
                <a:latin typeface="Times New Roman" panose="02020603050405020304" pitchFamily="18" charset="0"/>
              </a:rPr>
              <a:t> and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UNDERSTANDING</a:t>
            </a:r>
            <a:r>
              <a:rPr lang="en-US" altLang="en-US" sz="2800">
                <a:latin typeface="Times New Roman" panose="02020603050405020304" pitchFamily="18" charset="0"/>
              </a:rPr>
              <a:t> by using a </a:t>
            </a:r>
            <a:r>
              <a:rPr lang="en-US" altLang="en-US" sz="2800" b="1" i="1" u="sng">
                <a:solidFill>
                  <a:srgbClr val="FF0000"/>
                </a:solidFill>
                <a:latin typeface="Times New Roman" panose="02020603050405020304" pitchFamily="18" charset="0"/>
              </a:rPr>
              <a:t>PROBLEM SOLVING</a:t>
            </a:r>
            <a:r>
              <a:rPr lang="en-US" altLang="en-US" sz="2800">
                <a:latin typeface="Times New Roman" panose="02020603050405020304" pitchFamily="18" charset="0"/>
              </a:rPr>
              <a:t> process called the????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5DD8-BA99-4FF8-8728-CBB75599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Interesting facts about the human body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F17-F116-45E9-B5C4-9B61E459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https://www.youtube.com/watch?v=ZZhclrlQ2Eo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30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6BD915-75BC-4894-B4EB-EB879123D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 Steps to the Scientific Method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B262151-D229-4712-9A10-71083FDBE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ighlight>
                  <a:srgbClr val="FFFF00"/>
                </a:highlight>
              </a:rPr>
              <a:t>1.  Make an observation</a:t>
            </a:r>
          </a:p>
          <a:p>
            <a:pPr eaLnBrk="1" hangingPunct="1"/>
            <a:r>
              <a:rPr lang="en-US" altLang="en-US">
                <a:highlight>
                  <a:srgbClr val="FFFF00"/>
                </a:highlight>
              </a:rPr>
              <a:t>2.  Form a hypothesis</a:t>
            </a:r>
          </a:p>
          <a:p>
            <a:pPr eaLnBrk="1" hangingPunct="1"/>
            <a:r>
              <a:rPr lang="en-US" altLang="en-US">
                <a:highlight>
                  <a:srgbClr val="FFFF00"/>
                </a:highlight>
              </a:rPr>
              <a:t>3.  Test the hypothesis</a:t>
            </a:r>
          </a:p>
          <a:p>
            <a:pPr eaLnBrk="1" hangingPunct="1"/>
            <a:r>
              <a:rPr lang="en-US" altLang="en-US">
                <a:highlight>
                  <a:srgbClr val="FFFF00"/>
                </a:highlight>
              </a:rPr>
              <a:t>4.  Collect, Organize and Analyze the 		Data</a:t>
            </a:r>
          </a:p>
          <a:p>
            <a:pPr eaLnBrk="1" hangingPunct="1"/>
            <a:r>
              <a:rPr lang="en-US" altLang="en-US">
                <a:highlight>
                  <a:srgbClr val="FFFF00"/>
                </a:highlight>
              </a:rPr>
              <a:t>5.  Draw Conclusions</a:t>
            </a:r>
          </a:p>
          <a:p>
            <a:pPr eaLnBrk="1" hangingPunct="1"/>
            <a:r>
              <a:rPr lang="en-US" altLang="en-US">
                <a:highlight>
                  <a:srgbClr val="FFFF00"/>
                </a:highlight>
              </a:rPr>
              <a:t>6.  Communicate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E0113B2-C305-4CC1-85B5-68C3E685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 Observations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08051C4-ADA5-4E14-9DDE-A98D520E9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Observations based on senses or tools</a:t>
            </a:r>
          </a:p>
          <a:p>
            <a:pPr lvl="1" eaLnBrk="1" hangingPunct="1"/>
            <a:r>
              <a:rPr lang="en-US" altLang="en-US"/>
              <a:t>Sight, Smell, Touch etc.</a:t>
            </a:r>
          </a:p>
          <a:p>
            <a:pPr eaLnBrk="1" hangingPunct="1"/>
            <a:r>
              <a:rPr lang="en-US" altLang="en-US"/>
              <a:t>Observations of natural events usually raise a question</a:t>
            </a:r>
          </a:p>
          <a:p>
            <a:pPr lvl="1" eaLnBrk="1" hangingPunct="1"/>
            <a:r>
              <a:rPr lang="en-US" altLang="en-US"/>
              <a:t>Why did the water rise when the candle went out?</a:t>
            </a:r>
          </a:p>
          <a:p>
            <a:pPr lvl="1" eaLnBrk="1" hangingPunct="1"/>
            <a:r>
              <a:rPr lang="en-US" altLang="en-US"/>
              <a:t>Research is usually done to help find out more about the question raised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1945</TotalTime>
  <Words>1188</Words>
  <Application>Microsoft Office PowerPoint</Application>
  <PresentationFormat>On-screen Show (4:3)</PresentationFormat>
  <Paragraphs>145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Times New Roman</vt:lpstr>
      <vt:lpstr>Verdana</vt:lpstr>
      <vt:lpstr>Wingdings</vt:lpstr>
      <vt:lpstr>Pixel</vt:lpstr>
      <vt:lpstr>The Nature of Science and The Scientific Method</vt:lpstr>
      <vt:lpstr>Introducing myself</vt:lpstr>
      <vt:lpstr>Expectations</vt:lpstr>
      <vt:lpstr>Resources</vt:lpstr>
      <vt:lpstr>Programs and Assessment Outline</vt:lpstr>
      <vt:lpstr>What is Science</vt:lpstr>
      <vt:lpstr>Interesting facts about the human body</vt:lpstr>
      <vt:lpstr>6 Steps to the Scientific Method</vt:lpstr>
      <vt:lpstr>Step 1: Observations</vt:lpstr>
      <vt:lpstr>Step 2: Form A Hypothesis</vt:lpstr>
      <vt:lpstr>Step 3: Test the Hypothesis</vt:lpstr>
      <vt:lpstr>VARIABLES</vt:lpstr>
      <vt:lpstr>Step 3 Continued</vt:lpstr>
      <vt:lpstr>PowerPoint Presentation</vt:lpstr>
      <vt:lpstr>Step 4:  Collect, Organize &amp; Analyze Data</vt:lpstr>
      <vt:lpstr>Common graphs </vt:lpstr>
      <vt:lpstr>PowerPoint Presentation</vt:lpstr>
      <vt:lpstr>PowerPoint Presentation</vt:lpstr>
      <vt:lpstr>PowerPoint Presentation</vt:lpstr>
      <vt:lpstr>Step 5:  Interpreting the data</vt:lpstr>
      <vt:lpstr>Step 6:  Communicate the Results</vt:lpstr>
      <vt:lpstr>Step 7: Evaluating the experiment</vt:lpstr>
      <vt:lpstr>Placebos </vt:lpstr>
      <vt:lpstr>Placebo effect video</vt:lpstr>
      <vt:lpstr>Experimental errors</vt:lpstr>
      <vt:lpstr>Ethics in science</vt:lpstr>
      <vt:lpstr>Theories</vt:lpstr>
      <vt:lpstr>LAWS</vt:lpstr>
      <vt:lpstr>Pure Science</vt:lpstr>
      <vt:lpstr>Technology</vt:lpstr>
    </vt:vector>
  </TitlesOfParts>
  <Company>Stephen Ratzel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Scientific Method</dc:title>
  <dc:creator>Stephen Ratzel</dc:creator>
  <cp:lastModifiedBy>Adam Suleiman Ali</cp:lastModifiedBy>
  <cp:revision>18</cp:revision>
  <cp:lastPrinted>2009-08-24T23:14:23Z</cp:lastPrinted>
  <dcterms:created xsi:type="dcterms:W3CDTF">2008-09-01T15:44:52Z</dcterms:created>
  <dcterms:modified xsi:type="dcterms:W3CDTF">2022-02-03T01:58:38Z</dcterms:modified>
</cp:coreProperties>
</file>