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64" r:id="rId3"/>
    <p:sldId id="384" r:id="rId4"/>
    <p:sldId id="385" r:id="rId5"/>
    <p:sldId id="414"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61E04-46F0-4F64-A984-F126242656F1}" v="10" dt="2022-05-04T02:02:36.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3103"/>
  </p:normalViewPr>
  <p:slideViewPr>
    <p:cSldViewPr>
      <p:cViewPr varScale="1">
        <p:scale>
          <a:sx n="71" d="100"/>
          <a:sy n="71" d="100"/>
        </p:scale>
        <p:origin x="136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Suleiman Ali" userId="e66a2eda-f20d-4734-8106-f44af1adf6b0" providerId="ADAL" clId="{FD761E04-46F0-4F64-A984-F126242656F1}"/>
    <pc:docChg chg="addSld modSld">
      <pc:chgData name="Adam Suleiman Ali" userId="e66a2eda-f20d-4734-8106-f44af1adf6b0" providerId="ADAL" clId="{FD761E04-46F0-4F64-A984-F126242656F1}" dt="2022-05-04T02:02:36.760" v="18"/>
      <pc:docMkLst>
        <pc:docMk/>
      </pc:docMkLst>
      <pc:sldChg chg="modSp mod modAnim">
        <pc:chgData name="Adam Suleiman Ali" userId="e66a2eda-f20d-4734-8106-f44af1adf6b0" providerId="ADAL" clId="{FD761E04-46F0-4F64-A984-F126242656F1}" dt="2022-05-04T01:37:35.879" v="9"/>
        <pc:sldMkLst>
          <pc:docMk/>
          <pc:sldMk cId="0" sldId="264"/>
        </pc:sldMkLst>
        <pc:spChg chg="mod">
          <ac:chgData name="Adam Suleiman Ali" userId="e66a2eda-f20d-4734-8106-f44af1adf6b0" providerId="ADAL" clId="{FD761E04-46F0-4F64-A984-F126242656F1}" dt="2022-05-04T01:37:02.291" v="6" actId="13926"/>
          <ac:spMkLst>
            <pc:docMk/>
            <pc:sldMk cId="0" sldId="264"/>
            <ac:spMk id="7171" creationId="{8646BDE6-8699-4A7C-864C-569CF4940333}"/>
          </ac:spMkLst>
        </pc:spChg>
      </pc:sldChg>
      <pc:sldChg chg="modSp mod modAnim">
        <pc:chgData name="Adam Suleiman Ali" userId="e66a2eda-f20d-4734-8106-f44af1adf6b0" providerId="ADAL" clId="{FD761E04-46F0-4F64-A984-F126242656F1}" dt="2022-05-04T01:41:02.094" v="16" actId="13926"/>
        <pc:sldMkLst>
          <pc:docMk/>
          <pc:sldMk cId="0" sldId="385"/>
        </pc:sldMkLst>
        <pc:spChg chg="mod">
          <ac:chgData name="Adam Suleiman Ali" userId="e66a2eda-f20d-4734-8106-f44af1adf6b0" providerId="ADAL" clId="{FD761E04-46F0-4F64-A984-F126242656F1}" dt="2022-05-04T01:41:02.094" v="16" actId="13926"/>
          <ac:spMkLst>
            <pc:docMk/>
            <pc:sldMk cId="0" sldId="385"/>
            <ac:spMk id="11267" creationId="{94E46305-B020-4DCA-84B0-684DEEAE8B9E}"/>
          </ac:spMkLst>
        </pc:spChg>
      </pc:sldChg>
      <pc:sldChg chg="addSp new">
        <pc:chgData name="Adam Suleiman Ali" userId="e66a2eda-f20d-4734-8106-f44af1adf6b0" providerId="ADAL" clId="{FD761E04-46F0-4F64-A984-F126242656F1}" dt="2022-05-04T02:02:36.760" v="18"/>
        <pc:sldMkLst>
          <pc:docMk/>
          <pc:sldMk cId="1985865499" sldId="414"/>
        </pc:sldMkLst>
        <pc:picChg chg="add">
          <ac:chgData name="Adam Suleiman Ali" userId="e66a2eda-f20d-4734-8106-f44af1adf6b0" providerId="ADAL" clId="{FD761E04-46F0-4F64-A984-F126242656F1}" dt="2022-05-04T02:02:36.760" v="18"/>
          <ac:picMkLst>
            <pc:docMk/>
            <pc:sldMk cId="1985865499" sldId="414"/>
            <ac:picMk id="2" creationId="{698D0377-5E56-4AF4-B11D-517710F3405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96145-B4D3-4F1D-B521-167B0EAFACF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3675A12-1B4F-4157-81F2-28CDA0AE9F1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A2A5E99D-50BF-4059-B42C-7A2E1F7187BD}" type="datetimeFigureOut">
              <a:rPr lang="en-US" altLang="en-US"/>
              <a:pPr>
                <a:defRPr/>
              </a:pPr>
              <a:t>5/4/2022</a:t>
            </a:fld>
            <a:endParaRPr lang="en-US" altLang="en-US"/>
          </a:p>
        </p:txBody>
      </p:sp>
      <p:sp>
        <p:nvSpPr>
          <p:cNvPr id="4" name="Footer Placeholder 3">
            <a:extLst>
              <a:ext uri="{FF2B5EF4-FFF2-40B4-BE49-F238E27FC236}">
                <a16:creationId xmlns:a16="http://schemas.microsoft.com/office/drawing/2014/main" id="{910A89B0-25F0-4796-B830-B698F23D17F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5F0F822-2C5D-48B2-857F-C68597CE1DF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240D3655-A53B-41B7-818F-B413B8AFE89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83316D-D235-4833-A789-EF1470306F6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E2F9264-F914-49FE-8CB6-B078935FAEF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0073A145-1477-4918-8B51-9E8B3FDA480B}" type="datetimeFigureOut">
              <a:rPr lang="en-US" altLang="en-US"/>
              <a:pPr>
                <a:defRPr/>
              </a:pPr>
              <a:t>5/4/2022</a:t>
            </a:fld>
            <a:endParaRPr lang="en-US" altLang="en-US"/>
          </a:p>
        </p:txBody>
      </p:sp>
      <p:sp>
        <p:nvSpPr>
          <p:cNvPr id="4" name="Slide Image Placeholder 3">
            <a:extLst>
              <a:ext uri="{FF2B5EF4-FFF2-40B4-BE49-F238E27FC236}">
                <a16:creationId xmlns:a16="http://schemas.microsoft.com/office/drawing/2014/main" id="{89BB3FFA-D7CA-4037-AF67-80DCE1BB99C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ECD2D9F-66D5-454A-89FD-D47868DB79E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FBF1EEE-C0F9-49E3-8260-7E6BBE73E5F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69EE23F3-A84B-47D7-AAFC-216F39247A9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110E8129-5E71-4D0C-B63E-BA2051C3BF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DCB32AE7-B150-47F0-80CB-9B570768AE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0C2B05D5-5FD4-4D4A-8F25-EEC8F092D3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A7058E5D-0DD5-4954-9705-232D4451E2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A8A174C-5472-4F78-91FD-428634FD7B94}"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D61DC824-5B38-4341-938F-DD87093AB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AEBA17C1-1161-4E3F-A037-262AFE6B0D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9E8E3E30-6DF7-41F8-B4A1-7F986B1C0D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4CA5BE6-9F92-404C-9223-21E78B9A8E09}" type="slidenum">
              <a:rPr lang="en-US" altLang="en-US" smtClean="0"/>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FB4112D6-0EF1-41A1-9CC2-09B09F1966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0A388997-5249-45E2-BE91-6B12C5F0D8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038EE140-5460-495F-8D95-407E1260DC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283AA1D-0977-42AB-8C7B-B3E745BEE6CA}" type="slidenum">
              <a:rPr lang="en-US" altLang="en-US" smtClean="0"/>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6F320A40-7999-4BBE-87CB-136826D22D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FAEAE356-13F0-4B3C-A71E-CF8834F3C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p:txBody>
      </p:sp>
      <p:sp>
        <p:nvSpPr>
          <p:cNvPr id="28676" name="Slide Number Placeholder 3">
            <a:extLst>
              <a:ext uri="{FF2B5EF4-FFF2-40B4-BE49-F238E27FC236}">
                <a16:creationId xmlns:a16="http://schemas.microsoft.com/office/drawing/2014/main" id="{F9CB95BA-8672-415C-B130-C7EC7F5306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0A88CB1-27AA-42C1-918E-4B1D212821ED}" type="slidenum">
              <a:rPr lang="en-US" altLang="en-US" smtClean="0"/>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4F87FCD-B5C9-48C6-B4C0-8245175C79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2D5F5B5A-B1F9-4971-BFC4-74782DA3FB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A71CE839-8214-4EA9-B2FD-27E6C83F66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297401B-DC4A-4D48-A83E-9470D9895FE0}" type="slidenum">
              <a:rPr lang="en-US" altLang="en-US" smtClean="0"/>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A76DC3D1-354C-4560-9BD3-3B0218CFCE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0EDC1C1-7D90-4B9E-8BC7-08208E531C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p:txBody>
      </p:sp>
      <p:sp>
        <p:nvSpPr>
          <p:cNvPr id="32772" name="Slide Number Placeholder 3">
            <a:extLst>
              <a:ext uri="{FF2B5EF4-FFF2-40B4-BE49-F238E27FC236}">
                <a16:creationId xmlns:a16="http://schemas.microsoft.com/office/drawing/2014/main" id="{57AA1EB8-9C51-4016-8711-577B648D3B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31EA23D-2A88-466D-85A6-28B893E3BD07}" type="slidenum">
              <a:rPr lang="en-US" altLang="en-US" smtClean="0"/>
              <a:pPr>
                <a:spcBef>
                  <a:spcPct val="0"/>
                </a:spcBef>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497B24C2-DBAE-445D-B7D6-F789CECB50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63992B6-F78F-4B1C-869C-5F9074DD1F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p:txBody>
      </p:sp>
      <p:sp>
        <p:nvSpPr>
          <p:cNvPr id="34820" name="Slide Number Placeholder 3">
            <a:extLst>
              <a:ext uri="{FF2B5EF4-FFF2-40B4-BE49-F238E27FC236}">
                <a16:creationId xmlns:a16="http://schemas.microsoft.com/office/drawing/2014/main" id="{A7B8DF0A-4466-4D08-A2AA-844A4AA675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B04650F-ADF4-4BF1-ABF1-292F30988AB4}" type="slidenum">
              <a:rPr lang="en-US" altLang="en-US" smtClean="0"/>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5CDBAD1-25D1-4F79-BFB3-0E231578AB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2E93A2E-33E1-4764-9C86-8CDEAF1F2A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id="{CB5EA350-3054-4078-9BE5-6764C3E9D4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603DEA0-97FB-450A-8C64-CD14CB0CDF86}" type="slidenum">
              <a:rPr lang="en-US" altLang="en-US" smtClean="0"/>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DF54652-1CC7-4C0F-9ED9-929C828A5D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EBD0EA1-BACE-4F9F-838B-F6DA94FB04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5F9C372D-17DA-404B-9E3C-A4E77CC579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315A754-8F4B-46D0-BB51-761EB25C9519}" type="slidenum">
              <a:rPr lang="en-US" altLang="en-US" smtClean="0"/>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759FEE5-7B79-493D-99BC-554FCB63A7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2F4EA0A3-C638-4F15-B3C5-7DDD4006AF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39734E93-E80F-4221-98D7-BAA607B77F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304966-FE07-494D-B994-71E245254C56}" type="slidenum">
              <a:rPr lang="en-US" altLang="en-US" smtClean="0"/>
              <a:pPr>
                <a:spcBef>
                  <a:spcPct val="0"/>
                </a:spcBef>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DA55472E-EBBF-4BF3-992E-5664A9C731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297C6505-B0B2-4215-8005-9A9634C995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solidFill>
                <a:srgbClr val="FF0000"/>
              </a:solidFill>
            </a:endParaRPr>
          </a:p>
          <a:p>
            <a:endParaRPr lang="en-US" altLang="en-US"/>
          </a:p>
        </p:txBody>
      </p:sp>
      <p:sp>
        <p:nvSpPr>
          <p:cNvPr id="43012" name="Slide Number Placeholder 3">
            <a:extLst>
              <a:ext uri="{FF2B5EF4-FFF2-40B4-BE49-F238E27FC236}">
                <a16:creationId xmlns:a16="http://schemas.microsoft.com/office/drawing/2014/main" id="{EBC9D29E-D1DD-4A0E-9D04-31C53F5CDE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C7B38A0-9629-4983-8875-B44EB37838DE}" type="slidenum">
              <a:rPr lang="en-US" altLang="en-US" smtClean="0"/>
              <a:pPr>
                <a:spcBef>
                  <a:spcPct val="0"/>
                </a:spcBef>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C41DCD9-8164-42C4-B932-AAAA02253E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48699F70-7B39-43CA-9613-1D9A66F7F4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F511B616-8DC8-4AB3-B918-DBB121CCC6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8929B03-63DC-49E0-AB52-A72EC531B259}" type="slidenum">
              <a:rPr lang="en-US" altLang="en-US" smtClean="0"/>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371FDB77-3BF7-4C05-9D74-86185C0EC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F72EDEDB-DD9F-4C3B-A9A1-0CF2DCF593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4541EF64-B9C9-411F-8709-6C35BE0664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03048EC-4FF2-4177-8629-542FE586902D}" type="slidenum">
              <a:rPr lang="en-US" altLang="en-US" smtClean="0"/>
              <a:pPr>
                <a:spcBef>
                  <a:spcPct val="0"/>
                </a:spcBef>
              </a:pPr>
              <a:t>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E61CBDA9-3AC5-433B-9826-46E56ACF26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C8C89CBF-334D-4652-A3E7-A4B186CCE4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6D0E605E-5BA8-4904-9CA9-D2550B8F44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68EFC77-B03F-4AFB-A5B7-4E44C077A2AA}" type="slidenum">
              <a:rPr lang="en-US" altLang="en-US" smtClean="0"/>
              <a:pPr>
                <a:spcBef>
                  <a:spcPct val="0"/>
                </a:spcBef>
              </a:pPr>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FB35503-ACE8-4BF3-B38C-5CE5EE8450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AE081749-535F-4FFD-845D-51B290F3F1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861B41F6-F81D-4EBD-9CD9-CC4BCF314E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9B01130-DAB5-494F-B417-9440F9E44A52}" type="slidenum">
              <a:rPr lang="en-US" altLang="en-US" smtClean="0"/>
              <a:pPr>
                <a:spcBef>
                  <a:spcPct val="0"/>
                </a:spcBef>
              </a:pPr>
              <a:t>23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9B4E4774-F09B-4928-9E1D-D911C9CBEC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7F01FADF-75E1-4D2F-A286-08C6D9EAF7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0DAE99A5-4641-48CC-8882-5A8E0EB6A9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6216A90-6EBB-45C5-BF5C-776AD06AA2D9}" type="slidenum">
              <a:rPr lang="en-US" altLang="en-US" smtClean="0"/>
              <a:pPr>
                <a:spcBef>
                  <a:spcPct val="0"/>
                </a:spcBef>
              </a:pPr>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3C7F97A-09E5-4030-88CC-8864B19D9C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D452265-B2FA-4B3C-8363-B9BC298613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A03CDB56-A7BE-402B-9006-5DE22A466F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CB4BA02-0F59-45F6-A039-6FC6557064E8}" type="slidenum">
              <a:rPr lang="en-US" altLang="en-US" smtClean="0"/>
              <a:pPr>
                <a:spcBef>
                  <a:spcPct val="0"/>
                </a:spcBef>
              </a:pPr>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EE4DEEA7-D506-4C7D-A3AD-2269F23DA3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ECDCAE82-0B7E-456A-94A8-1502F487BA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FB46A93B-38BA-4537-85D1-9AB4B0E842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5A84C29-CC2B-469D-9C16-A5CFEB79F02D}" type="slidenum">
              <a:rPr lang="en-US" altLang="en-US" smtClean="0"/>
              <a:pPr>
                <a:spcBef>
                  <a:spcPct val="0"/>
                </a:spcBef>
              </a:pPr>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A4DD6A3C-188D-488D-AFE3-059EC0477E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FFE77DF9-F2DA-4B3E-894F-4ED9163FFE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F4EAF199-9026-462B-84A8-1C74952C24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9D5AC24-28F4-4244-9DCA-951FD27E5615}" type="slidenum">
              <a:rPr lang="en-US" altLang="en-US" smtClean="0"/>
              <a:pPr>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212A0B63-F90F-4DA5-AE71-5CBACD8417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8DB379D1-9280-4F4F-BC82-08D6D3BA9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329E3E9C-8E34-45CF-9DD0-3C7F6D6653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0718E2E-83F4-4025-BAB5-563FEC1666E9}" type="slidenum">
              <a:rPr lang="en-US" altLang="en-US" smtClean="0"/>
              <a:pPr>
                <a:spcBef>
                  <a:spcPct val="0"/>
                </a:spcBef>
              </a:pPr>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BE3F602C-52F2-496C-ACD3-4BE78B8494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0AAC85E4-56CD-40E5-8C47-FA18B9274F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8F277117-9996-4937-935D-1FF10DC05D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360490C-C5CB-4F5D-9369-471F80937D96}" type="slidenum">
              <a:rPr lang="en-US" altLang="en-US" smtClean="0"/>
              <a:pPr>
                <a:spcBef>
                  <a:spcPct val="0"/>
                </a:spcBef>
              </a:pPr>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C864C5B2-8348-4A29-97D4-B467490297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E08B377-9F3E-413D-B808-3B3B2D7F62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FC5EA593-E74F-4503-900E-58B4720E83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58E8E7-7F4A-4E62-B118-D44644439009}" type="slidenum">
              <a:rPr lang="en-US" altLang="en-US" smtClean="0"/>
              <a:pPr>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D9C66EB9-9FB6-4BF2-A251-9C794828C0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2D205FE5-C6B3-472F-A2F9-5914B1B552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2A27CC3E-4ADF-458D-94FE-FA91FD286A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80DE76E-32B8-4721-A636-F0072DB68B1D}" type="slidenum">
              <a:rPr lang="en-US" altLang="en-US" smtClean="0"/>
              <a:pPr>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7D79102F-637E-4DE3-B2FE-B9C585A4D4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427128C5-6062-4B4B-A844-722C54F4A0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a:extLst>
              <a:ext uri="{FF2B5EF4-FFF2-40B4-BE49-F238E27FC236}">
                <a16:creationId xmlns:a16="http://schemas.microsoft.com/office/drawing/2014/main" id="{C3410EC8-0236-4CE8-A9F5-2D08D6390C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C005341-3D64-4FCE-9064-81BB2327B2D2}" type="slidenum">
              <a:rPr lang="en-US" altLang="en-US" smtClean="0"/>
              <a:pPr>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B75EE6D3-28E4-4F78-AA9B-0678BE9DA3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C5065D17-0FFE-4304-BC95-0029032DE2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6F57AE1B-A11D-4CEC-8CA4-6AAAC6506B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16782B1-E8AD-4915-A734-1AAA2EF3880A}" type="slidenum">
              <a:rPr lang="en-US" altLang="en-US" smtClean="0"/>
              <a:pPr>
                <a:spcBef>
                  <a:spcPct val="0"/>
                </a:spcBef>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3C4DD687-A94E-4F8D-BABD-47E7CA2597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4E84F27D-AA7C-49DC-8BCF-9D97733152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a:extLst>
              <a:ext uri="{FF2B5EF4-FFF2-40B4-BE49-F238E27FC236}">
                <a16:creationId xmlns:a16="http://schemas.microsoft.com/office/drawing/2014/main" id="{3F2E432E-B246-4C5D-B5AD-573B19CA82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04BEFF4-6D25-4A23-921C-E93372B67D0D}" type="slidenum">
              <a:rPr lang="en-US" altLang="en-US" smtClean="0"/>
              <a:pPr>
                <a:spcBef>
                  <a:spcPct val="0"/>
                </a:spcBef>
              </a:pPr>
              <a:t>33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CEA65AB-A953-4687-9DC1-461AA63D91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BCB29F87-1F44-4B48-A517-69611B26BC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CAA880F8-C74A-4595-9077-151CD9FD9D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87BE92C-3019-4B9A-9FC6-020F6A681DF5}" type="slidenum">
              <a:rPr lang="en-US" altLang="en-US" smtClean="0"/>
              <a:pPr>
                <a:spcBef>
                  <a:spcPct val="0"/>
                </a:spcBef>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69CFA0A-DFC7-4620-8063-6694656E9C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76E7E4C7-19DA-466E-9EAB-A979134DA1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C010903E-7616-473E-9345-BF2AEF8FD3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D73B214-0620-485E-986B-6BD94187E014}" type="slidenum">
              <a:rPr lang="en-US" altLang="en-US" smtClean="0"/>
              <a:pPr>
                <a:spcBef>
                  <a:spcPct val="0"/>
                </a:spcBef>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3FFBB39-2C29-4FE7-8736-85A7C69D41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35AE4A33-A8E2-41D4-B7F1-1E12B50665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altLang="en-US">
                <a:solidFill>
                  <a:srgbClr val="FF0000"/>
                </a:solidFill>
              </a:rPr>
              <a:t>&lt;insert diagram – reuse Fig 8.6, p. 196, Human Perspectives ATAR Units 1 &amp; 2, 8e, 9780170449090&gt;</a:t>
            </a:r>
          </a:p>
          <a:p>
            <a:endParaRPr lang="en-US" altLang="en-US"/>
          </a:p>
        </p:txBody>
      </p:sp>
      <p:sp>
        <p:nvSpPr>
          <p:cNvPr id="16388" name="Slide Number Placeholder 3">
            <a:extLst>
              <a:ext uri="{FF2B5EF4-FFF2-40B4-BE49-F238E27FC236}">
                <a16:creationId xmlns:a16="http://schemas.microsoft.com/office/drawing/2014/main" id="{1C7F2C2C-C670-4BB2-B62E-0943071D88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3EEC805-BA08-454A-B42A-1134E420BB6F}" type="slidenum">
              <a:rPr lang="en-US" altLang="en-US" smtClean="0"/>
              <a:pPr>
                <a:spcBef>
                  <a:spcPct val="0"/>
                </a:spcBef>
              </a:pPr>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864C708-3D05-4696-B90F-886A8C4B9A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1EA2EF4B-399F-4FDC-97F6-9E630BC93F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a:extLst>
              <a:ext uri="{FF2B5EF4-FFF2-40B4-BE49-F238E27FC236}">
                <a16:creationId xmlns:a16="http://schemas.microsoft.com/office/drawing/2014/main" id="{2C066724-6952-4D18-89CB-B41C41E1E6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0A084F0-FD81-45FB-AC66-8ED3D69F6C54}" type="slidenum">
              <a:rPr lang="en-US" altLang="en-US" smtClean="0"/>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329A9FB-4E79-4EB4-8AAE-A430544DAA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B5268D8D-F8AA-43C6-90FC-480F50D774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88A16367-E893-4559-BC77-31753021B3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32316A3-44D1-4BED-8039-CA8B115EA37B}" type="slidenum">
              <a:rPr lang="en-US" altLang="en-US" smtClean="0"/>
              <a:pPr>
                <a:spcBef>
                  <a:spcPct val="0"/>
                </a:spcBef>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6EE452EC-1D3E-4FB4-B40F-A7AB754CE4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EF115D1F-0FCE-4B0F-B2F1-AF98001228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1D43E703-FF8A-4A52-B6B2-31D1BCD464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C2785A4-22F9-47D1-892A-884CDE4EAC63}" type="slidenum">
              <a:rPr lang="en-US" altLang="en-US" smtClean="0"/>
              <a:pPr>
                <a:spcBef>
                  <a:spcPct val="0"/>
                </a:spcBef>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a:extLst>
              <a:ext uri="{FF2B5EF4-FFF2-40B4-BE49-F238E27FC236}">
                <a16:creationId xmlns:a16="http://schemas.microsoft.com/office/drawing/2014/main" id="{ADC5C474-D793-4F9C-AC7D-6EDCF09F8CD9}"/>
              </a:ext>
            </a:extLst>
          </p:cNvPr>
          <p:cNvSpPr>
            <a:spLocks noChangeArrowheads="1"/>
          </p:cNvSpPr>
          <p:nvPr/>
        </p:nvSpPr>
        <p:spPr bwMode="gray">
          <a:xfrm>
            <a:off x="0" y="0"/>
            <a:ext cx="9140825" cy="6856413"/>
          </a:xfrm>
          <a:prstGeom prst="rect">
            <a:avLst/>
          </a:prstGeom>
          <a:solidFill>
            <a:schemeClr val="bg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5" name="Picture 27">
            <a:extLst>
              <a:ext uri="{FF2B5EF4-FFF2-40B4-BE49-F238E27FC236}">
                <a16:creationId xmlns:a16="http://schemas.microsoft.com/office/drawing/2014/main" id="{3E653607-979E-4636-A6A0-8510E42C4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4A4AD68A-A957-4017-AFB7-4A8A593964BB}"/>
              </a:ext>
            </a:extLst>
          </p:cNvPr>
          <p:cNvSpPr>
            <a:spLocks noChangeArrowheads="1"/>
          </p:cNvSpPr>
          <p:nvPr/>
        </p:nvSpPr>
        <p:spPr bwMode="gray">
          <a:xfrm>
            <a:off x="0" y="3200400"/>
            <a:ext cx="9144000" cy="9144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7" name="Line 15">
            <a:extLst>
              <a:ext uri="{FF2B5EF4-FFF2-40B4-BE49-F238E27FC236}">
                <a16:creationId xmlns:a16="http://schemas.microsoft.com/office/drawing/2014/main" id="{3DC64DA3-4C4E-4512-8C66-3B2E0C12DDE6}"/>
              </a:ext>
            </a:extLst>
          </p:cNvPr>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 name="Rectangle 30">
            <a:extLst>
              <a:ext uri="{FF2B5EF4-FFF2-40B4-BE49-F238E27FC236}">
                <a16:creationId xmlns:a16="http://schemas.microsoft.com/office/drawing/2014/main" id="{0091EBC2-568F-4737-8BCB-0985BCF833A8}"/>
              </a:ext>
            </a:extLst>
          </p:cNvPr>
          <p:cNvSpPr>
            <a:spLocks noChangeArrowheads="1"/>
          </p:cNvSpPr>
          <p:nvPr/>
        </p:nvSpPr>
        <p:spPr bwMode="auto">
          <a:xfrm>
            <a:off x="0" y="6629400"/>
            <a:ext cx="9144000" cy="228600"/>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9" name="Picture 31" descr="CL_Logo_RGB_PNG">
            <a:extLst>
              <a:ext uri="{FF2B5EF4-FFF2-40B4-BE49-F238E27FC236}">
                <a16:creationId xmlns:a16="http://schemas.microsoft.com/office/drawing/2014/main" id="{36F0F782-26F6-4388-B08A-0ACCAF938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a:t>Click to edit Master subtitle style</a:t>
            </a:r>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122796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ED328B-9CDF-4F03-84DB-3798DAB27F21}"/>
              </a:ext>
            </a:extLst>
          </p:cNvPr>
          <p:cNvSpPr>
            <a:spLocks noGrp="1" noChangeArrowheads="1"/>
          </p:cNvSpPr>
          <p:nvPr>
            <p:ph type="dt" sz="half" idx="10"/>
          </p:nvPr>
        </p:nvSpPr>
        <p:spPr>
          <a:ln/>
        </p:spPr>
        <p:txBody>
          <a:bodyPr/>
          <a:lstStyle>
            <a:lvl1pPr>
              <a:defRPr/>
            </a:lvl1pPr>
          </a:lstStyle>
          <a:p>
            <a:pPr>
              <a:defRPr/>
            </a:pPr>
            <a:fld id="{03BF7EC0-C14D-4C01-B7B3-F98A49810480}" type="datetimeFigureOut">
              <a:rPr lang="en-US" altLang="en-US"/>
              <a:pPr>
                <a:defRPr/>
              </a:pPr>
              <a:t>5/4/2022</a:t>
            </a:fld>
            <a:endParaRPr lang="en-US" altLang="en-US"/>
          </a:p>
        </p:txBody>
      </p:sp>
      <p:sp>
        <p:nvSpPr>
          <p:cNvPr id="5" name="Rectangle 6">
            <a:extLst>
              <a:ext uri="{FF2B5EF4-FFF2-40B4-BE49-F238E27FC236}">
                <a16:creationId xmlns:a16="http://schemas.microsoft.com/office/drawing/2014/main" id="{FE40545B-159E-41A9-B90F-F06494201B78}"/>
              </a:ext>
            </a:extLst>
          </p:cNvPr>
          <p:cNvSpPr>
            <a:spLocks noGrp="1" noChangeArrowheads="1"/>
          </p:cNvSpPr>
          <p:nvPr>
            <p:ph type="sldNum" sz="quarter" idx="11"/>
          </p:nvPr>
        </p:nvSpPr>
        <p:spPr>
          <a:ln/>
        </p:spPr>
        <p:txBody>
          <a:bodyPr/>
          <a:lstStyle>
            <a:lvl1pPr>
              <a:defRPr/>
            </a:lvl1pPr>
          </a:lstStyle>
          <a:p>
            <a:pPr>
              <a:defRPr/>
            </a:pPr>
            <a:fld id="{D8C1AF3B-AC4E-4F79-A796-43005BDD5A61}" type="slidenum">
              <a:rPr lang="en-US" altLang="en-US"/>
              <a:pPr>
                <a:defRPr/>
              </a:pPr>
              <a:t>‹#›</a:t>
            </a:fld>
            <a:endParaRPr lang="en-US" altLang="en-US"/>
          </a:p>
        </p:txBody>
      </p:sp>
    </p:spTree>
    <p:extLst>
      <p:ext uri="{BB962C8B-B14F-4D97-AF65-F5344CB8AC3E}">
        <p14:creationId xmlns:p14="http://schemas.microsoft.com/office/powerpoint/2010/main" val="240584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0F235D-53B0-4E97-BFF7-CB2606DE12C6}"/>
              </a:ext>
            </a:extLst>
          </p:cNvPr>
          <p:cNvSpPr>
            <a:spLocks noGrp="1" noChangeArrowheads="1"/>
          </p:cNvSpPr>
          <p:nvPr>
            <p:ph type="dt" sz="half" idx="10"/>
          </p:nvPr>
        </p:nvSpPr>
        <p:spPr>
          <a:ln/>
        </p:spPr>
        <p:txBody>
          <a:bodyPr/>
          <a:lstStyle>
            <a:lvl1pPr>
              <a:defRPr/>
            </a:lvl1pPr>
          </a:lstStyle>
          <a:p>
            <a:pPr>
              <a:defRPr/>
            </a:pPr>
            <a:fld id="{C1C01572-E612-4C79-9A99-7D24925714A2}" type="datetimeFigureOut">
              <a:rPr lang="en-US" altLang="en-US"/>
              <a:pPr>
                <a:defRPr/>
              </a:pPr>
              <a:t>5/4/2022</a:t>
            </a:fld>
            <a:endParaRPr lang="en-US" altLang="en-US"/>
          </a:p>
        </p:txBody>
      </p:sp>
      <p:sp>
        <p:nvSpPr>
          <p:cNvPr id="5" name="Rectangle 6">
            <a:extLst>
              <a:ext uri="{FF2B5EF4-FFF2-40B4-BE49-F238E27FC236}">
                <a16:creationId xmlns:a16="http://schemas.microsoft.com/office/drawing/2014/main" id="{BA2A5A05-190F-4ABB-9A76-E324AD3126D7}"/>
              </a:ext>
            </a:extLst>
          </p:cNvPr>
          <p:cNvSpPr>
            <a:spLocks noGrp="1" noChangeArrowheads="1"/>
          </p:cNvSpPr>
          <p:nvPr>
            <p:ph type="sldNum" sz="quarter" idx="11"/>
          </p:nvPr>
        </p:nvSpPr>
        <p:spPr>
          <a:ln/>
        </p:spPr>
        <p:txBody>
          <a:bodyPr/>
          <a:lstStyle>
            <a:lvl1pPr>
              <a:defRPr/>
            </a:lvl1pPr>
          </a:lstStyle>
          <a:p>
            <a:pPr>
              <a:defRPr/>
            </a:pPr>
            <a:fld id="{9E1709B5-42E1-49AF-BE98-A4997261CD16}" type="slidenum">
              <a:rPr lang="en-US" altLang="en-US"/>
              <a:pPr>
                <a:defRPr/>
              </a:pPr>
              <a:t>‹#›</a:t>
            </a:fld>
            <a:endParaRPr lang="en-US" altLang="en-US"/>
          </a:p>
        </p:txBody>
      </p:sp>
    </p:spTree>
    <p:extLst>
      <p:ext uri="{BB962C8B-B14F-4D97-AF65-F5344CB8AC3E}">
        <p14:creationId xmlns:p14="http://schemas.microsoft.com/office/powerpoint/2010/main" val="519183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1148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37CDBA8B-F9F0-491F-BA64-389D3C8AFEDD}"/>
              </a:ext>
            </a:extLst>
          </p:cNvPr>
          <p:cNvSpPr>
            <a:spLocks noGrp="1" noChangeArrowheads="1"/>
          </p:cNvSpPr>
          <p:nvPr>
            <p:ph type="dt" sz="half" idx="10"/>
          </p:nvPr>
        </p:nvSpPr>
        <p:spPr>
          <a:ln/>
        </p:spPr>
        <p:txBody>
          <a:bodyPr/>
          <a:lstStyle>
            <a:lvl1pPr>
              <a:defRPr/>
            </a:lvl1pPr>
          </a:lstStyle>
          <a:p>
            <a:pPr>
              <a:defRPr/>
            </a:pPr>
            <a:fld id="{D9ACD387-2AFC-416B-839B-C049A37E8AFF}" type="datetimeFigureOut">
              <a:rPr lang="en-US" altLang="en-US"/>
              <a:pPr>
                <a:defRPr/>
              </a:pPr>
              <a:t>5/4/2022</a:t>
            </a:fld>
            <a:endParaRPr lang="en-US" altLang="en-US"/>
          </a:p>
        </p:txBody>
      </p:sp>
      <p:sp>
        <p:nvSpPr>
          <p:cNvPr id="5" name="Rectangle 6">
            <a:extLst>
              <a:ext uri="{FF2B5EF4-FFF2-40B4-BE49-F238E27FC236}">
                <a16:creationId xmlns:a16="http://schemas.microsoft.com/office/drawing/2014/main" id="{4A4E327A-A21A-43D0-807C-1D8F67BDBB25}"/>
              </a:ext>
            </a:extLst>
          </p:cNvPr>
          <p:cNvSpPr>
            <a:spLocks noGrp="1" noChangeArrowheads="1"/>
          </p:cNvSpPr>
          <p:nvPr>
            <p:ph type="sldNum" sz="quarter" idx="11"/>
          </p:nvPr>
        </p:nvSpPr>
        <p:spPr>
          <a:ln/>
        </p:spPr>
        <p:txBody>
          <a:bodyPr/>
          <a:lstStyle>
            <a:lvl1pPr>
              <a:defRPr/>
            </a:lvl1pPr>
          </a:lstStyle>
          <a:p>
            <a:pPr>
              <a:defRPr/>
            </a:pPr>
            <a:fld id="{B645772B-2FFC-4F9A-9BA9-E5A6ADBFBE73}" type="slidenum">
              <a:rPr lang="en-US" altLang="en-US"/>
              <a:pPr>
                <a:defRPr/>
              </a:pPr>
              <a:t>‹#›</a:t>
            </a:fld>
            <a:endParaRPr lang="en-US" altLang="en-US"/>
          </a:p>
        </p:txBody>
      </p:sp>
    </p:spTree>
    <p:extLst>
      <p:ext uri="{BB962C8B-B14F-4D97-AF65-F5344CB8AC3E}">
        <p14:creationId xmlns:p14="http://schemas.microsoft.com/office/powerpoint/2010/main" val="41660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F238E2-4EE9-457D-910D-7D0BA1056939}"/>
              </a:ext>
            </a:extLst>
          </p:cNvPr>
          <p:cNvSpPr>
            <a:spLocks noGrp="1" noChangeArrowheads="1"/>
          </p:cNvSpPr>
          <p:nvPr>
            <p:ph type="dt" sz="half" idx="10"/>
          </p:nvPr>
        </p:nvSpPr>
        <p:spPr>
          <a:ln/>
        </p:spPr>
        <p:txBody>
          <a:bodyPr/>
          <a:lstStyle>
            <a:lvl1pPr>
              <a:defRPr/>
            </a:lvl1pPr>
          </a:lstStyle>
          <a:p>
            <a:pPr>
              <a:defRPr/>
            </a:pPr>
            <a:fld id="{2AE04C96-6906-4ACA-88EA-270670746054}" type="datetimeFigureOut">
              <a:rPr lang="en-US" altLang="en-US"/>
              <a:pPr>
                <a:defRPr/>
              </a:pPr>
              <a:t>5/4/2022</a:t>
            </a:fld>
            <a:endParaRPr lang="en-US" altLang="en-US"/>
          </a:p>
        </p:txBody>
      </p:sp>
      <p:sp>
        <p:nvSpPr>
          <p:cNvPr id="5" name="Rectangle 6">
            <a:extLst>
              <a:ext uri="{FF2B5EF4-FFF2-40B4-BE49-F238E27FC236}">
                <a16:creationId xmlns:a16="http://schemas.microsoft.com/office/drawing/2014/main" id="{C0F00F80-7FDD-404C-ACB0-B8A1D7D07487}"/>
              </a:ext>
            </a:extLst>
          </p:cNvPr>
          <p:cNvSpPr>
            <a:spLocks noGrp="1" noChangeArrowheads="1"/>
          </p:cNvSpPr>
          <p:nvPr>
            <p:ph type="sldNum" sz="quarter" idx="11"/>
          </p:nvPr>
        </p:nvSpPr>
        <p:spPr>
          <a:ln/>
        </p:spPr>
        <p:txBody>
          <a:bodyPr/>
          <a:lstStyle>
            <a:lvl1pPr>
              <a:defRPr/>
            </a:lvl1pPr>
          </a:lstStyle>
          <a:p>
            <a:pPr>
              <a:defRPr/>
            </a:pPr>
            <a:fld id="{7A92FDAE-7CB4-4218-817C-70C86F9385F9}" type="slidenum">
              <a:rPr lang="en-US" altLang="en-US"/>
              <a:pPr>
                <a:defRPr/>
              </a:pPr>
              <a:t>‹#›</a:t>
            </a:fld>
            <a:endParaRPr lang="en-US" altLang="en-US"/>
          </a:p>
        </p:txBody>
      </p:sp>
    </p:spTree>
    <p:extLst>
      <p:ext uri="{BB962C8B-B14F-4D97-AF65-F5344CB8AC3E}">
        <p14:creationId xmlns:p14="http://schemas.microsoft.com/office/powerpoint/2010/main" val="228871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79978C8-029A-4393-87A3-6F1581A6A8C1}"/>
              </a:ext>
            </a:extLst>
          </p:cNvPr>
          <p:cNvSpPr>
            <a:spLocks noGrp="1" noChangeArrowheads="1"/>
          </p:cNvSpPr>
          <p:nvPr>
            <p:ph type="dt" sz="half" idx="10"/>
          </p:nvPr>
        </p:nvSpPr>
        <p:spPr>
          <a:ln/>
        </p:spPr>
        <p:txBody>
          <a:bodyPr/>
          <a:lstStyle>
            <a:lvl1pPr>
              <a:defRPr/>
            </a:lvl1pPr>
          </a:lstStyle>
          <a:p>
            <a:pPr>
              <a:defRPr/>
            </a:pPr>
            <a:fld id="{ABAB7A81-FC16-45D6-9B98-E235E0477AEA}" type="datetimeFigureOut">
              <a:rPr lang="en-US" altLang="en-US"/>
              <a:pPr>
                <a:defRPr/>
              </a:pPr>
              <a:t>5/4/2022</a:t>
            </a:fld>
            <a:endParaRPr lang="en-US" altLang="en-US"/>
          </a:p>
        </p:txBody>
      </p:sp>
      <p:sp>
        <p:nvSpPr>
          <p:cNvPr id="5" name="Rectangle 6">
            <a:extLst>
              <a:ext uri="{FF2B5EF4-FFF2-40B4-BE49-F238E27FC236}">
                <a16:creationId xmlns:a16="http://schemas.microsoft.com/office/drawing/2014/main" id="{7790B76D-CCE0-4A55-9509-8C63A5688AD4}"/>
              </a:ext>
            </a:extLst>
          </p:cNvPr>
          <p:cNvSpPr>
            <a:spLocks noGrp="1" noChangeArrowheads="1"/>
          </p:cNvSpPr>
          <p:nvPr>
            <p:ph type="sldNum" sz="quarter" idx="11"/>
          </p:nvPr>
        </p:nvSpPr>
        <p:spPr>
          <a:ln/>
        </p:spPr>
        <p:txBody>
          <a:bodyPr/>
          <a:lstStyle>
            <a:lvl1pPr>
              <a:defRPr/>
            </a:lvl1pPr>
          </a:lstStyle>
          <a:p>
            <a:pPr>
              <a:defRPr/>
            </a:pPr>
            <a:fld id="{98A4552F-F4F4-4B25-A4EC-49803380E8ED}" type="slidenum">
              <a:rPr lang="en-US" altLang="en-US"/>
              <a:pPr>
                <a:defRPr/>
              </a:pPr>
              <a:t>‹#›</a:t>
            </a:fld>
            <a:endParaRPr lang="en-US" altLang="en-US"/>
          </a:p>
        </p:txBody>
      </p:sp>
    </p:spTree>
    <p:extLst>
      <p:ext uri="{BB962C8B-B14F-4D97-AF65-F5344CB8AC3E}">
        <p14:creationId xmlns:p14="http://schemas.microsoft.com/office/powerpoint/2010/main" val="75359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C327EED-1FC3-4B6D-9636-9174E0676741}"/>
              </a:ext>
            </a:extLst>
          </p:cNvPr>
          <p:cNvSpPr>
            <a:spLocks noGrp="1" noChangeArrowheads="1"/>
          </p:cNvSpPr>
          <p:nvPr>
            <p:ph type="dt" sz="half" idx="10"/>
          </p:nvPr>
        </p:nvSpPr>
        <p:spPr>
          <a:ln/>
        </p:spPr>
        <p:txBody>
          <a:bodyPr/>
          <a:lstStyle>
            <a:lvl1pPr>
              <a:defRPr/>
            </a:lvl1pPr>
          </a:lstStyle>
          <a:p>
            <a:pPr>
              <a:defRPr/>
            </a:pPr>
            <a:fld id="{D101E49A-1BF8-44CA-AD68-C67E1864FAD6}" type="datetimeFigureOut">
              <a:rPr lang="en-US" altLang="en-US"/>
              <a:pPr>
                <a:defRPr/>
              </a:pPr>
              <a:t>5/4/2022</a:t>
            </a:fld>
            <a:endParaRPr lang="en-US" altLang="en-US"/>
          </a:p>
        </p:txBody>
      </p:sp>
      <p:sp>
        <p:nvSpPr>
          <p:cNvPr id="6" name="Rectangle 6">
            <a:extLst>
              <a:ext uri="{FF2B5EF4-FFF2-40B4-BE49-F238E27FC236}">
                <a16:creationId xmlns:a16="http://schemas.microsoft.com/office/drawing/2014/main" id="{A4B9E320-0424-474B-94ED-67BA67BEC4AF}"/>
              </a:ext>
            </a:extLst>
          </p:cNvPr>
          <p:cNvSpPr>
            <a:spLocks noGrp="1" noChangeArrowheads="1"/>
          </p:cNvSpPr>
          <p:nvPr>
            <p:ph type="sldNum" sz="quarter" idx="11"/>
          </p:nvPr>
        </p:nvSpPr>
        <p:spPr>
          <a:ln/>
        </p:spPr>
        <p:txBody>
          <a:bodyPr/>
          <a:lstStyle>
            <a:lvl1pPr>
              <a:defRPr/>
            </a:lvl1pPr>
          </a:lstStyle>
          <a:p>
            <a:pPr>
              <a:defRPr/>
            </a:pPr>
            <a:fld id="{58003FAA-552D-4A5B-8216-B334AB7ABFAD}" type="slidenum">
              <a:rPr lang="en-US" altLang="en-US"/>
              <a:pPr>
                <a:defRPr/>
              </a:pPr>
              <a:t>‹#›</a:t>
            </a:fld>
            <a:endParaRPr lang="en-US" altLang="en-US"/>
          </a:p>
        </p:txBody>
      </p:sp>
    </p:spTree>
    <p:extLst>
      <p:ext uri="{BB962C8B-B14F-4D97-AF65-F5344CB8AC3E}">
        <p14:creationId xmlns:p14="http://schemas.microsoft.com/office/powerpoint/2010/main" val="391050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57E3706-86A9-4593-A859-6E94A3BD15B5}"/>
              </a:ext>
            </a:extLst>
          </p:cNvPr>
          <p:cNvSpPr>
            <a:spLocks noGrp="1" noChangeArrowheads="1"/>
          </p:cNvSpPr>
          <p:nvPr>
            <p:ph type="dt" sz="half" idx="10"/>
          </p:nvPr>
        </p:nvSpPr>
        <p:spPr>
          <a:ln/>
        </p:spPr>
        <p:txBody>
          <a:bodyPr/>
          <a:lstStyle>
            <a:lvl1pPr>
              <a:defRPr/>
            </a:lvl1pPr>
          </a:lstStyle>
          <a:p>
            <a:pPr>
              <a:defRPr/>
            </a:pPr>
            <a:fld id="{260413BE-27E0-459C-B03B-32C994C40C56}" type="datetimeFigureOut">
              <a:rPr lang="en-US" altLang="en-US"/>
              <a:pPr>
                <a:defRPr/>
              </a:pPr>
              <a:t>5/4/2022</a:t>
            </a:fld>
            <a:endParaRPr lang="en-US" altLang="en-US"/>
          </a:p>
        </p:txBody>
      </p:sp>
      <p:sp>
        <p:nvSpPr>
          <p:cNvPr id="8" name="Rectangle 6">
            <a:extLst>
              <a:ext uri="{FF2B5EF4-FFF2-40B4-BE49-F238E27FC236}">
                <a16:creationId xmlns:a16="http://schemas.microsoft.com/office/drawing/2014/main" id="{8E7DE971-5A8A-4A5F-AD1D-02B6591F481B}"/>
              </a:ext>
            </a:extLst>
          </p:cNvPr>
          <p:cNvSpPr>
            <a:spLocks noGrp="1" noChangeArrowheads="1"/>
          </p:cNvSpPr>
          <p:nvPr>
            <p:ph type="sldNum" sz="quarter" idx="11"/>
          </p:nvPr>
        </p:nvSpPr>
        <p:spPr>
          <a:ln/>
        </p:spPr>
        <p:txBody>
          <a:bodyPr/>
          <a:lstStyle>
            <a:lvl1pPr>
              <a:defRPr/>
            </a:lvl1pPr>
          </a:lstStyle>
          <a:p>
            <a:pPr>
              <a:defRPr/>
            </a:pPr>
            <a:fld id="{83C04832-07B5-449A-BBC8-2A7DE1CD5074}" type="slidenum">
              <a:rPr lang="en-US" altLang="en-US"/>
              <a:pPr>
                <a:defRPr/>
              </a:pPr>
              <a:t>‹#›</a:t>
            </a:fld>
            <a:endParaRPr lang="en-US" altLang="en-US"/>
          </a:p>
        </p:txBody>
      </p:sp>
    </p:spTree>
    <p:extLst>
      <p:ext uri="{BB962C8B-B14F-4D97-AF65-F5344CB8AC3E}">
        <p14:creationId xmlns:p14="http://schemas.microsoft.com/office/powerpoint/2010/main" val="229487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759B801-3BDD-4E96-8574-87D2EC62CF80}"/>
              </a:ext>
            </a:extLst>
          </p:cNvPr>
          <p:cNvSpPr>
            <a:spLocks noGrp="1" noChangeArrowheads="1"/>
          </p:cNvSpPr>
          <p:nvPr>
            <p:ph type="dt" sz="half" idx="10"/>
          </p:nvPr>
        </p:nvSpPr>
        <p:spPr>
          <a:ln/>
        </p:spPr>
        <p:txBody>
          <a:bodyPr/>
          <a:lstStyle>
            <a:lvl1pPr>
              <a:defRPr/>
            </a:lvl1pPr>
          </a:lstStyle>
          <a:p>
            <a:pPr>
              <a:defRPr/>
            </a:pPr>
            <a:fld id="{03A6F239-5D76-41E6-B032-D6494981E1A9}" type="datetimeFigureOut">
              <a:rPr lang="en-US" altLang="en-US"/>
              <a:pPr>
                <a:defRPr/>
              </a:pPr>
              <a:t>5/4/2022</a:t>
            </a:fld>
            <a:endParaRPr lang="en-US" altLang="en-US"/>
          </a:p>
        </p:txBody>
      </p:sp>
      <p:sp>
        <p:nvSpPr>
          <p:cNvPr id="4" name="Rectangle 6">
            <a:extLst>
              <a:ext uri="{FF2B5EF4-FFF2-40B4-BE49-F238E27FC236}">
                <a16:creationId xmlns:a16="http://schemas.microsoft.com/office/drawing/2014/main" id="{1452F118-7C2E-41CB-8D66-72EBF7EA3433}"/>
              </a:ext>
            </a:extLst>
          </p:cNvPr>
          <p:cNvSpPr>
            <a:spLocks noGrp="1" noChangeArrowheads="1"/>
          </p:cNvSpPr>
          <p:nvPr>
            <p:ph type="sldNum" sz="quarter" idx="11"/>
          </p:nvPr>
        </p:nvSpPr>
        <p:spPr>
          <a:ln/>
        </p:spPr>
        <p:txBody>
          <a:bodyPr/>
          <a:lstStyle>
            <a:lvl1pPr>
              <a:defRPr/>
            </a:lvl1pPr>
          </a:lstStyle>
          <a:p>
            <a:pPr>
              <a:defRPr/>
            </a:pPr>
            <a:fld id="{75AE2368-6426-4ED9-8FBF-224AB0C64C2E}" type="slidenum">
              <a:rPr lang="en-US" altLang="en-US"/>
              <a:pPr>
                <a:defRPr/>
              </a:pPr>
              <a:t>‹#›</a:t>
            </a:fld>
            <a:endParaRPr lang="en-US" altLang="en-US"/>
          </a:p>
        </p:txBody>
      </p:sp>
    </p:spTree>
    <p:extLst>
      <p:ext uri="{BB962C8B-B14F-4D97-AF65-F5344CB8AC3E}">
        <p14:creationId xmlns:p14="http://schemas.microsoft.com/office/powerpoint/2010/main" val="165985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45CF036-8353-47EC-AA6C-E12087146554}"/>
              </a:ext>
            </a:extLst>
          </p:cNvPr>
          <p:cNvSpPr>
            <a:spLocks noGrp="1" noChangeArrowheads="1"/>
          </p:cNvSpPr>
          <p:nvPr>
            <p:ph type="dt" sz="half" idx="10"/>
          </p:nvPr>
        </p:nvSpPr>
        <p:spPr>
          <a:ln/>
        </p:spPr>
        <p:txBody>
          <a:bodyPr/>
          <a:lstStyle>
            <a:lvl1pPr>
              <a:defRPr/>
            </a:lvl1pPr>
          </a:lstStyle>
          <a:p>
            <a:pPr>
              <a:defRPr/>
            </a:pPr>
            <a:fld id="{D3C211FB-66B6-4820-9848-4F5E443B421F}" type="datetimeFigureOut">
              <a:rPr lang="en-US" altLang="en-US"/>
              <a:pPr>
                <a:defRPr/>
              </a:pPr>
              <a:t>5/4/2022</a:t>
            </a:fld>
            <a:endParaRPr lang="en-US" altLang="en-US"/>
          </a:p>
        </p:txBody>
      </p:sp>
      <p:sp>
        <p:nvSpPr>
          <p:cNvPr id="3" name="Rectangle 6">
            <a:extLst>
              <a:ext uri="{FF2B5EF4-FFF2-40B4-BE49-F238E27FC236}">
                <a16:creationId xmlns:a16="http://schemas.microsoft.com/office/drawing/2014/main" id="{645CA4F6-AE01-4330-BD77-28DD02D8DE8E}"/>
              </a:ext>
            </a:extLst>
          </p:cNvPr>
          <p:cNvSpPr>
            <a:spLocks noGrp="1" noChangeArrowheads="1"/>
          </p:cNvSpPr>
          <p:nvPr>
            <p:ph type="sldNum" sz="quarter" idx="11"/>
          </p:nvPr>
        </p:nvSpPr>
        <p:spPr>
          <a:ln/>
        </p:spPr>
        <p:txBody>
          <a:bodyPr/>
          <a:lstStyle>
            <a:lvl1pPr>
              <a:defRPr/>
            </a:lvl1pPr>
          </a:lstStyle>
          <a:p>
            <a:pPr>
              <a:defRPr/>
            </a:pPr>
            <a:fld id="{355F11B4-41E4-4C37-B85E-A8148B768668}" type="slidenum">
              <a:rPr lang="en-US" altLang="en-US"/>
              <a:pPr>
                <a:defRPr/>
              </a:pPr>
              <a:t>‹#›</a:t>
            </a:fld>
            <a:endParaRPr lang="en-US" altLang="en-US"/>
          </a:p>
        </p:txBody>
      </p:sp>
    </p:spTree>
    <p:extLst>
      <p:ext uri="{BB962C8B-B14F-4D97-AF65-F5344CB8AC3E}">
        <p14:creationId xmlns:p14="http://schemas.microsoft.com/office/powerpoint/2010/main" val="190754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F31927B-CB66-4C6A-A771-6743756B850B}"/>
              </a:ext>
            </a:extLst>
          </p:cNvPr>
          <p:cNvSpPr>
            <a:spLocks noGrp="1" noChangeArrowheads="1"/>
          </p:cNvSpPr>
          <p:nvPr>
            <p:ph type="dt" sz="half" idx="10"/>
          </p:nvPr>
        </p:nvSpPr>
        <p:spPr>
          <a:ln/>
        </p:spPr>
        <p:txBody>
          <a:bodyPr/>
          <a:lstStyle>
            <a:lvl1pPr>
              <a:defRPr/>
            </a:lvl1pPr>
          </a:lstStyle>
          <a:p>
            <a:pPr>
              <a:defRPr/>
            </a:pPr>
            <a:fld id="{952C1427-1BF9-45B2-8DA6-8B3665C673B7}" type="datetimeFigureOut">
              <a:rPr lang="en-US" altLang="en-US"/>
              <a:pPr>
                <a:defRPr/>
              </a:pPr>
              <a:t>5/4/2022</a:t>
            </a:fld>
            <a:endParaRPr lang="en-US" altLang="en-US"/>
          </a:p>
        </p:txBody>
      </p:sp>
      <p:sp>
        <p:nvSpPr>
          <p:cNvPr id="6" name="Rectangle 6">
            <a:extLst>
              <a:ext uri="{FF2B5EF4-FFF2-40B4-BE49-F238E27FC236}">
                <a16:creationId xmlns:a16="http://schemas.microsoft.com/office/drawing/2014/main" id="{30D969CC-62B8-4244-B006-F71EF8BDFA2B}"/>
              </a:ext>
            </a:extLst>
          </p:cNvPr>
          <p:cNvSpPr>
            <a:spLocks noGrp="1" noChangeArrowheads="1"/>
          </p:cNvSpPr>
          <p:nvPr>
            <p:ph type="sldNum" sz="quarter" idx="11"/>
          </p:nvPr>
        </p:nvSpPr>
        <p:spPr>
          <a:ln/>
        </p:spPr>
        <p:txBody>
          <a:bodyPr/>
          <a:lstStyle>
            <a:lvl1pPr>
              <a:defRPr/>
            </a:lvl1pPr>
          </a:lstStyle>
          <a:p>
            <a:pPr>
              <a:defRPr/>
            </a:pPr>
            <a:fld id="{AB42E3A4-3AC5-497B-BA5F-FDB3C50E1E70}" type="slidenum">
              <a:rPr lang="en-US" altLang="en-US"/>
              <a:pPr>
                <a:defRPr/>
              </a:pPr>
              <a:t>‹#›</a:t>
            </a:fld>
            <a:endParaRPr lang="en-US" altLang="en-US"/>
          </a:p>
        </p:txBody>
      </p:sp>
    </p:spTree>
    <p:extLst>
      <p:ext uri="{BB962C8B-B14F-4D97-AF65-F5344CB8AC3E}">
        <p14:creationId xmlns:p14="http://schemas.microsoft.com/office/powerpoint/2010/main" val="421651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EE58305-FBD6-4508-8E8D-98CF60BAFE0D}"/>
              </a:ext>
            </a:extLst>
          </p:cNvPr>
          <p:cNvSpPr>
            <a:spLocks noGrp="1" noChangeArrowheads="1"/>
          </p:cNvSpPr>
          <p:nvPr>
            <p:ph type="dt" sz="half" idx="10"/>
          </p:nvPr>
        </p:nvSpPr>
        <p:spPr>
          <a:ln/>
        </p:spPr>
        <p:txBody>
          <a:bodyPr/>
          <a:lstStyle>
            <a:lvl1pPr>
              <a:defRPr/>
            </a:lvl1pPr>
          </a:lstStyle>
          <a:p>
            <a:pPr>
              <a:defRPr/>
            </a:pPr>
            <a:fld id="{8757AB8A-8DB8-4422-AD5D-A49121DA5BBF}" type="datetimeFigureOut">
              <a:rPr lang="en-US" altLang="en-US"/>
              <a:pPr>
                <a:defRPr/>
              </a:pPr>
              <a:t>5/4/2022</a:t>
            </a:fld>
            <a:endParaRPr lang="en-US" altLang="en-US"/>
          </a:p>
        </p:txBody>
      </p:sp>
      <p:sp>
        <p:nvSpPr>
          <p:cNvPr id="6" name="Rectangle 6">
            <a:extLst>
              <a:ext uri="{FF2B5EF4-FFF2-40B4-BE49-F238E27FC236}">
                <a16:creationId xmlns:a16="http://schemas.microsoft.com/office/drawing/2014/main" id="{46EE8B2E-D85A-47C7-B239-15E7DCCA29DF}"/>
              </a:ext>
            </a:extLst>
          </p:cNvPr>
          <p:cNvSpPr>
            <a:spLocks noGrp="1" noChangeArrowheads="1"/>
          </p:cNvSpPr>
          <p:nvPr>
            <p:ph type="sldNum" sz="quarter" idx="11"/>
          </p:nvPr>
        </p:nvSpPr>
        <p:spPr>
          <a:ln/>
        </p:spPr>
        <p:txBody>
          <a:bodyPr/>
          <a:lstStyle>
            <a:lvl1pPr>
              <a:defRPr/>
            </a:lvl1pPr>
          </a:lstStyle>
          <a:p>
            <a:pPr>
              <a:defRPr/>
            </a:pPr>
            <a:fld id="{8EBD184B-CE68-4B0F-B78C-7184CB216518}" type="slidenum">
              <a:rPr lang="en-US" altLang="en-US"/>
              <a:pPr>
                <a:defRPr/>
              </a:pPr>
              <a:t>‹#›</a:t>
            </a:fld>
            <a:endParaRPr lang="en-US" altLang="en-US"/>
          </a:p>
        </p:txBody>
      </p:sp>
    </p:spTree>
    <p:extLst>
      <p:ext uri="{BB962C8B-B14F-4D97-AF65-F5344CB8AC3E}">
        <p14:creationId xmlns:p14="http://schemas.microsoft.com/office/powerpoint/2010/main" val="174999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a:extLst>
              <a:ext uri="{FF2B5EF4-FFF2-40B4-BE49-F238E27FC236}">
                <a16:creationId xmlns:a16="http://schemas.microsoft.com/office/drawing/2014/main" id="{7DF5BBA9-3BB5-4C09-9776-67670815548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a:extLst>
              <a:ext uri="{FF2B5EF4-FFF2-40B4-BE49-F238E27FC236}">
                <a16:creationId xmlns:a16="http://schemas.microsoft.com/office/drawing/2014/main" id="{BB5DED9F-3320-4F80-B7B6-A55C8D309E84}"/>
              </a:ext>
            </a:extLst>
          </p:cNvPr>
          <p:cNvSpPr>
            <a:spLocks noChangeArrowheads="1"/>
          </p:cNvSpPr>
          <p:nvPr/>
        </p:nvSpPr>
        <p:spPr bwMode="gray">
          <a:xfrm>
            <a:off x="0" y="684213"/>
            <a:ext cx="9144000" cy="109537"/>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sp>
        <p:nvSpPr>
          <p:cNvPr id="1028" name="Rectangle 3">
            <a:extLst>
              <a:ext uri="{FF2B5EF4-FFF2-40B4-BE49-F238E27FC236}">
                <a16:creationId xmlns:a16="http://schemas.microsoft.com/office/drawing/2014/main" id="{79E5E41C-C375-46D9-BE5B-8C9B5025232E}"/>
              </a:ext>
            </a:extLst>
          </p:cNvPr>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2E68F69F-B7C7-4EE5-BA39-E279860665AC}"/>
              </a:ext>
            </a:extLst>
          </p:cNvPr>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66D1884E-EEE1-4597-A3A8-14A4A94733CA}" type="datetimeFigureOut">
              <a:rPr lang="en-US" altLang="en-US"/>
              <a:pPr>
                <a:defRPr/>
              </a:pPr>
              <a:t>5/4/2022</a:t>
            </a:fld>
            <a:endParaRPr lang="en-US" altLang="en-US"/>
          </a:p>
        </p:txBody>
      </p:sp>
      <p:sp>
        <p:nvSpPr>
          <p:cNvPr id="1030" name="Rectangle 6">
            <a:extLst>
              <a:ext uri="{FF2B5EF4-FFF2-40B4-BE49-F238E27FC236}">
                <a16:creationId xmlns:a16="http://schemas.microsoft.com/office/drawing/2014/main" id="{C77984E6-8799-458D-A6A5-C1496AFAB46A}"/>
              </a:ext>
            </a:extLst>
          </p:cNvPr>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pPr>
              <a:defRPr/>
            </a:pPr>
            <a:fld id="{50DD534D-B350-46DF-83A3-F8BAB2FADDF7}" type="slidenum">
              <a:rPr lang="en-US" altLang="en-US"/>
              <a:pPr>
                <a:defRPr/>
              </a:pPr>
              <a:t>‹#›</a:t>
            </a:fld>
            <a:endParaRPr lang="en-US" altLang="en-US"/>
          </a:p>
        </p:txBody>
      </p:sp>
      <p:sp>
        <p:nvSpPr>
          <p:cNvPr id="1031" name="Rectangle 2">
            <a:extLst>
              <a:ext uri="{FF2B5EF4-FFF2-40B4-BE49-F238E27FC236}">
                <a16:creationId xmlns:a16="http://schemas.microsoft.com/office/drawing/2014/main" id="{11C24399-7EA5-44EE-9D73-DCBA7BF6883E}"/>
              </a:ext>
            </a:extLst>
          </p:cNvPr>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2" name="Rectangle 18">
            <a:extLst>
              <a:ext uri="{FF2B5EF4-FFF2-40B4-BE49-F238E27FC236}">
                <a16:creationId xmlns:a16="http://schemas.microsoft.com/office/drawing/2014/main" id="{0AE11B77-EC8C-4532-A48B-71652CC19385}"/>
              </a:ext>
            </a:extLst>
          </p:cNvPr>
          <p:cNvSpPr>
            <a:spLocks noChangeArrowheads="1"/>
          </p:cNvSpPr>
          <p:nvPr/>
        </p:nvSpPr>
        <p:spPr bwMode="gray">
          <a:xfrm>
            <a:off x="0" y="6721475"/>
            <a:ext cx="9144000" cy="136525"/>
          </a:xfrm>
          <a:prstGeom prst="rect">
            <a:avLst/>
          </a:prstGeom>
          <a:solidFill>
            <a:schemeClr val="accent1"/>
          </a:solidFill>
          <a:ln>
            <a:noFill/>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a:p>
        </p:txBody>
      </p:sp>
      <p:pic>
        <p:nvPicPr>
          <p:cNvPr id="1033" name="Picture 29" descr="CL_Logo_RGB_PNG">
            <a:extLst>
              <a:ext uri="{FF2B5EF4-FFF2-40B4-BE49-F238E27FC236}">
                <a16:creationId xmlns:a16="http://schemas.microsoft.com/office/drawing/2014/main" id="{3B1FC82E-5BEC-451A-9FDB-31D09900B3DE}"/>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22"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0055538-8EE6-4EBB-88AE-42F5C26D2DB8}"/>
              </a:ext>
            </a:extLst>
          </p:cNvPr>
          <p:cNvSpPr>
            <a:spLocks noGrp="1" noChangeArrowheads="1"/>
          </p:cNvSpPr>
          <p:nvPr>
            <p:ph type="ctrTitle"/>
          </p:nvPr>
        </p:nvSpPr>
        <p:spPr>
          <a:xfrm>
            <a:off x="92075" y="1905000"/>
            <a:ext cx="9067800" cy="1089025"/>
          </a:xfrm>
        </p:spPr>
        <p:txBody>
          <a:bodyPr/>
          <a:lstStyle/>
          <a:p>
            <a:pPr eaLnBrk="1" hangingPunct="1"/>
            <a:r>
              <a:rPr lang="en-US" altLang="en-US" sz="3400">
                <a:cs typeface="Arial" panose="020B0604020202020204" pitchFamily="34" charset="0"/>
              </a:rPr>
              <a:t>Chapter 8: </a:t>
            </a:r>
            <a:br>
              <a:rPr lang="en-US" altLang="en-US" sz="3400">
                <a:cs typeface="Arial" panose="020B0604020202020204" pitchFamily="34" charset="0"/>
              </a:rPr>
            </a:br>
            <a:r>
              <a:rPr lang="en-US" altLang="en-US" sz="3400">
                <a:cs typeface="Arial" panose="020B0604020202020204" pitchFamily="34" charset="0"/>
              </a:rPr>
              <a:t>The musculoskeletal system allows movement</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2FC706-ACD5-4A70-9C49-A495709D7B9A}"/>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8.3 How muscles work</a:t>
            </a:r>
          </a:p>
        </p:txBody>
      </p:sp>
      <p:sp>
        <p:nvSpPr>
          <p:cNvPr id="21507" name="TextBox 3">
            <a:extLst>
              <a:ext uri="{FF2B5EF4-FFF2-40B4-BE49-F238E27FC236}">
                <a16:creationId xmlns:a16="http://schemas.microsoft.com/office/drawing/2014/main" id="{2EBB0175-3969-4969-B6ED-4DB36FA2067F}"/>
              </a:ext>
            </a:extLst>
          </p:cNvPr>
          <p:cNvSpPr txBox="1">
            <a:spLocks noChangeArrowheads="1"/>
          </p:cNvSpPr>
          <p:nvPr/>
        </p:nvSpPr>
        <p:spPr bwMode="auto">
          <a:xfrm>
            <a:off x="457200" y="1066800"/>
            <a:ext cx="79248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Skeletal muscles working together</a:t>
            </a:r>
            <a:endParaRPr lang="en-AU" altLang="en-US" sz="2000"/>
          </a:p>
          <a:p>
            <a:r>
              <a:rPr lang="en-AU" altLang="en-US"/>
              <a:t>Muscles are attached to the bones of the skeleton by fibrous, inelastic connective tissue called tendons. </a:t>
            </a:r>
          </a:p>
          <a:p>
            <a:r>
              <a:rPr lang="en-AU" altLang="en-US"/>
              <a:t>Muscles work in pairs, with the muscles fulfilling opposite roles. Coordination of the paired muscles provides body movement, with one of the pair producing movement of bones in one direction and the other producing movement in the opposite direction (agonists).</a:t>
            </a:r>
          </a:p>
        </p:txBody>
      </p:sp>
      <p:pic>
        <p:nvPicPr>
          <p:cNvPr id="21508" name="Picture 3">
            <a:extLst>
              <a:ext uri="{FF2B5EF4-FFF2-40B4-BE49-F238E27FC236}">
                <a16:creationId xmlns:a16="http://schemas.microsoft.com/office/drawing/2014/main" id="{70F920F4-88C2-44DF-A74F-4247C0AEC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3465513"/>
            <a:ext cx="65817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5E60E1C-F80F-4FB2-90F0-5E0A6A49A305}"/>
              </a:ext>
            </a:extLst>
          </p:cNvPr>
          <p:cNvSpPr txBox="1"/>
          <p:nvPr/>
        </p:nvSpPr>
        <p:spPr>
          <a:xfrm>
            <a:off x="2209800" y="5889625"/>
            <a:ext cx="4724400" cy="522288"/>
          </a:xfrm>
          <a:prstGeom prst="rect">
            <a:avLst/>
          </a:prstGeom>
          <a:noFill/>
        </p:spPr>
        <p:txBody>
          <a:bodyPr>
            <a:spAutoFit/>
          </a:bodyPr>
          <a:lstStyle/>
          <a:p>
            <a:pPr>
              <a:defRPr/>
            </a:pPr>
            <a:r>
              <a:rPr lang="en-US" sz="1400" dirty="0">
                <a:solidFill>
                  <a:schemeClr val="accent6"/>
                </a:solidFill>
              </a:rPr>
              <a:t>Biceps and triceps muscles in the arm and hamstring and quadriceps muscles in the leg are agonistic muscles</a:t>
            </a:r>
            <a:endParaRPr lang="en-AU" sz="1400" dirty="0">
              <a:solidFill>
                <a:schemeClr val="accent6"/>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D977D28-33F6-4F3A-8CDF-37A62556FF76}"/>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8.3 How muscles work</a:t>
            </a:r>
          </a:p>
        </p:txBody>
      </p:sp>
      <p:sp>
        <p:nvSpPr>
          <p:cNvPr id="23555" name="TextBox 3">
            <a:extLst>
              <a:ext uri="{FF2B5EF4-FFF2-40B4-BE49-F238E27FC236}">
                <a16:creationId xmlns:a16="http://schemas.microsoft.com/office/drawing/2014/main" id="{4A4C20FD-97C5-4D80-91F8-ADB6AE1023BD}"/>
              </a:ext>
            </a:extLst>
          </p:cNvPr>
          <p:cNvSpPr txBox="1">
            <a:spLocks noChangeArrowheads="1"/>
          </p:cNvSpPr>
          <p:nvPr/>
        </p:nvSpPr>
        <p:spPr bwMode="auto">
          <a:xfrm>
            <a:off x="457200" y="1066800"/>
            <a:ext cx="7924800"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Muscle tone</a:t>
            </a:r>
            <a:endParaRPr lang="en-AU" altLang="en-US" sz="2000"/>
          </a:p>
          <a:p>
            <a:r>
              <a:rPr lang="en-AU" altLang="en-US"/>
              <a:t>Muscle tone is maintaining partial contraction of skeletal muscles. At any one time, some muscle fibres are contracted while others are relaxed. Such partial contraction tightens a muscle, but not enough fibres are contracting at the one time to produce movement. Muscle tone is caused by many different fibres taking turns to contract. The fibres relieve one another so smoothly that the contraction can be kept up for long periods of time.</a:t>
            </a:r>
          </a:p>
          <a:p>
            <a:r>
              <a:rPr lang="en-AU" altLang="en-US"/>
              <a:t>Muscle tone holds many of our body parts in position. For example, the head is held up by the partial contraction of the neck muscles. It determines a person’s posture.</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0729CFF-CC61-4F00-80C8-EB0728F8598A}"/>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8.4 Overview of the skeletal system</a:t>
            </a:r>
          </a:p>
        </p:txBody>
      </p:sp>
      <p:sp>
        <p:nvSpPr>
          <p:cNvPr id="25603" name="TextBox 3">
            <a:extLst>
              <a:ext uri="{FF2B5EF4-FFF2-40B4-BE49-F238E27FC236}">
                <a16:creationId xmlns:a16="http://schemas.microsoft.com/office/drawing/2014/main" id="{050C940B-7769-4752-82ED-D226D9A06C40}"/>
              </a:ext>
            </a:extLst>
          </p:cNvPr>
          <p:cNvSpPr txBox="1">
            <a:spLocks noChangeArrowheads="1"/>
          </p:cNvSpPr>
          <p:nvPr/>
        </p:nvSpPr>
        <p:spPr bwMode="auto">
          <a:xfrm>
            <a:off x="457200" y="1066800"/>
            <a:ext cx="7924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a:t>The skeletal system is made up of the bones and their associated structures: tendons, ligaments and joints.</a:t>
            </a:r>
          </a:p>
          <a:p>
            <a:r>
              <a:rPr lang="en-AU" altLang="en-US" sz="2000" b="1">
                <a:solidFill>
                  <a:srgbClr val="0A5384"/>
                </a:solidFill>
              </a:rPr>
              <a:t>Functions of the skeleton</a:t>
            </a:r>
            <a:endParaRPr lang="en-AU" altLang="en-US" sz="2000"/>
          </a:p>
          <a:p>
            <a:pPr>
              <a:buFontTx/>
              <a:buChar char="•"/>
            </a:pPr>
            <a:r>
              <a:rPr lang="en-AU" altLang="en-US"/>
              <a:t> Provides a scaffold to support the weight of the rest of the body.</a:t>
            </a:r>
          </a:p>
          <a:p>
            <a:pPr>
              <a:buFontTx/>
              <a:buChar char="•"/>
            </a:pPr>
            <a:r>
              <a:rPr lang="en-AU" altLang="en-US"/>
              <a:t> Facilitates movement by being points of attachment for muscles.</a:t>
            </a:r>
          </a:p>
          <a:p>
            <a:pPr>
              <a:buFontTx/>
              <a:buChar char="•"/>
            </a:pPr>
            <a:r>
              <a:rPr lang="en-AU" altLang="en-US"/>
              <a:t> Protects vital internal organs.</a:t>
            </a:r>
          </a:p>
          <a:p>
            <a:pPr>
              <a:buFontTx/>
              <a:buChar char="•"/>
            </a:pPr>
            <a:r>
              <a:rPr lang="en-AU" altLang="en-US"/>
              <a:t> Produces red blood cells.</a:t>
            </a:r>
          </a:p>
          <a:p>
            <a:pPr>
              <a:buFontTx/>
              <a:buChar char="•"/>
            </a:pPr>
            <a:r>
              <a:rPr lang="en-AU" altLang="en-US"/>
              <a:t> Stores and releases minerals and fats.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9FAA75D-3A78-4362-A4ED-6DEC4B3D2682}"/>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8.4 Overview of the skeletal system</a:t>
            </a:r>
          </a:p>
        </p:txBody>
      </p:sp>
      <p:pic>
        <p:nvPicPr>
          <p:cNvPr id="27651" name="Picture 2">
            <a:extLst>
              <a:ext uri="{FF2B5EF4-FFF2-40B4-BE49-F238E27FC236}">
                <a16:creationId xmlns:a16="http://schemas.microsoft.com/office/drawing/2014/main" id="{2C9C14AB-AAB2-42CE-AC48-E070FF122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3" y="838200"/>
            <a:ext cx="452437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3">
            <a:extLst>
              <a:ext uri="{FF2B5EF4-FFF2-40B4-BE49-F238E27FC236}">
                <a16:creationId xmlns:a16="http://schemas.microsoft.com/office/drawing/2014/main" id="{12775BF8-7CBD-416A-B143-3BE72D696066}"/>
              </a:ext>
            </a:extLst>
          </p:cNvPr>
          <p:cNvSpPr txBox="1">
            <a:spLocks noChangeArrowheads="1"/>
          </p:cNvSpPr>
          <p:nvPr/>
        </p:nvSpPr>
        <p:spPr bwMode="auto">
          <a:xfrm>
            <a:off x="457200" y="1066800"/>
            <a:ext cx="7924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Types of bone</a:t>
            </a:r>
            <a:endParaRPr lang="en-AU" altLang="en-US" sz="200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C54A904-BE93-4434-8C0F-B67D481B0B82}"/>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8.4 Overview of the skeletal system</a:t>
            </a:r>
          </a:p>
        </p:txBody>
      </p:sp>
      <p:sp>
        <p:nvSpPr>
          <p:cNvPr id="29699" name="TextBox 3">
            <a:extLst>
              <a:ext uri="{FF2B5EF4-FFF2-40B4-BE49-F238E27FC236}">
                <a16:creationId xmlns:a16="http://schemas.microsoft.com/office/drawing/2014/main" id="{678DA82F-77B6-4EB8-ABE9-83A4587DBC02}"/>
              </a:ext>
            </a:extLst>
          </p:cNvPr>
          <p:cNvSpPr txBox="1">
            <a:spLocks noChangeArrowheads="1"/>
          </p:cNvSpPr>
          <p:nvPr/>
        </p:nvSpPr>
        <p:spPr bwMode="auto">
          <a:xfrm>
            <a:off x="457200" y="1066800"/>
            <a:ext cx="7924800"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Bones of the skeleton</a:t>
            </a:r>
          </a:p>
          <a:p>
            <a:r>
              <a:rPr lang="en-AU" altLang="en-US"/>
              <a:t>The adult human skeleton is usually made up of 206 individual bones. These are divided into two sections:</a:t>
            </a:r>
          </a:p>
          <a:p>
            <a:pPr>
              <a:buFontTx/>
              <a:buChar char="•"/>
            </a:pPr>
            <a:r>
              <a:rPr lang="en-AU" altLang="en-US"/>
              <a:t>The </a:t>
            </a:r>
            <a:r>
              <a:rPr lang="en-AU" altLang="en-US" b="1"/>
              <a:t>axial skeleton </a:t>
            </a:r>
            <a:r>
              <a:rPr lang="en-AU" altLang="en-US"/>
              <a:t>consists of the bones that lie around the central axis of the body. It provides the main support for erect posture and protection of the central nervous system and the organs contained within the thorax. The bones that form the skull, vertebral column, ribs and sternum (breastbone) make up the axial skeleton.</a:t>
            </a:r>
          </a:p>
          <a:p>
            <a:pPr>
              <a:buFontTx/>
              <a:buChar char="•"/>
            </a:pPr>
            <a:r>
              <a:rPr lang="en-AU" altLang="en-US"/>
              <a:t>The </a:t>
            </a:r>
            <a:r>
              <a:rPr lang="en-AU" altLang="en-US" b="1"/>
              <a:t>appendicular skeleton </a:t>
            </a:r>
            <a:r>
              <a:rPr lang="en-AU" altLang="en-US"/>
              <a:t>consists of the bones of the upper and lower limbs, the pectoral girdle (shoulder) and pelvic (hip) girdle. These two girdles allow for the articulation of the limbs with the axial skeleton.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3D6182B-B138-4BF8-8AAA-EC0D75C65A2B}"/>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8.4 Overview of the skeletal system</a:t>
            </a:r>
          </a:p>
        </p:txBody>
      </p:sp>
      <p:pic>
        <p:nvPicPr>
          <p:cNvPr id="31747" name="Picture 2">
            <a:extLst>
              <a:ext uri="{FF2B5EF4-FFF2-40B4-BE49-F238E27FC236}">
                <a16:creationId xmlns:a16="http://schemas.microsoft.com/office/drawing/2014/main" id="{3B5B3310-B733-4835-8E9F-8555C9CAF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1185863"/>
            <a:ext cx="54959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32F13C2-6A2A-490A-838E-4979716D6313}"/>
              </a:ext>
            </a:extLst>
          </p:cNvPr>
          <p:cNvSpPr txBox="1"/>
          <p:nvPr/>
        </p:nvSpPr>
        <p:spPr>
          <a:xfrm>
            <a:off x="2628900" y="5867400"/>
            <a:ext cx="3886200" cy="307975"/>
          </a:xfrm>
          <a:prstGeom prst="rect">
            <a:avLst/>
          </a:prstGeom>
          <a:noFill/>
        </p:spPr>
        <p:txBody>
          <a:bodyPr>
            <a:spAutoFit/>
          </a:bodyPr>
          <a:lstStyle/>
          <a:p>
            <a:pPr>
              <a:defRPr/>
            </a:pPr>
            <a:r>
              <a:rPr lang="en-AU" sz="1400" dirty="0">
                <a:solidFill>
                  <a:schemeClr val="accent6"/>
                </a:solidFill>
              </a:rPr>
              <a:t>Axial skeleton: </a:t>
            </a:r>
            <a:r>
              <a:rPr lang="en-AU" sz="1400" b="1" dirty="0">
                <a:solidFill>
                  <a:schemeClr val="accent6"/>
                </a:solidFill>
              </a:rPr>
              <a:t>a</a:t>
            </a:r>
            <a:r>
              <a:rPr lang="en-AU" sz="1400" dirty="0">
                <a:solidFill>
                  <a:schemeClr val="accent6"/>
                </a:solidFill>
              </a:rPr>
              <a:t> anterior view; </a:t>
            </a:r>
            <a:r>
              <a:rPr lang="en-AU" sz="1400" b="1" dirty="0">
                <a:solidFill>
                  <a:schemeClr val="accent6"/>
                </a:solidFill>
              </a:rPr>
              <a:t>b</a:t>
            </a:r>
            <a:r>
              <a:rPr lang="en-AU" sz="1400" dirty="0">
                <a:solidFill>
                  <a:schemeClr val="accent6"/>
                </a:solidFill>
              </a:rPr>
              <a:t> posterior view</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CFF31AF-4703-4AC4-ABC5-073255EDA20F}"/>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8.4 Overview of the skeletal system</a:t>
            </a:r>
          </a:p>
        </p:txBody>
      </p:sp>
      <p:sp>
        <p:nvSpPr>
          <p:cNvPr id="4" name="TextBox 3">
            <a:extLst>
              <a:ext uri="{FF2B5EF4-FFF2-40B4-BE49-F238E27FC236}">
                <a16:creationId xmlns:a16="http://schemas.microsoft.com/office/drawing/2014/main" id="{7C6C8EC9-B0BA-481B-9DF5-D831C9BD622C}"/>
              </a:ext>
            </a:extLst>
          </p:cNvPr>
          <p:cNvSpPr txBox="1"/>
          <p:nvPr/>
        </p:nvSpPr>
        <p:spPr>
          <a:xfrm>
            <a:off x="3733800" y="5870575"/>
            <a:ext cx="1943100" cy="307975"/>
          </a:xfrm>
          <a:prstGeom prst="rect">
            <a:avLst/>
          </a:prstGeom>
          <a:noFill/>
        </p:spPr>
        <p:txBody>
          <a:bodyPr>
            <a:spAutoFit/>
          </a:bodyPr>
          <a:lstStyle/>
          <a:p>
            <a:pPr>
              <a:defRPr/>
            </a:pPr>
            <a:r>
              <a:rPr lang="en-AU" sz="1400" dirty="0">
                <a:solidFill>
                  <a:schemeClr val="accent6"/>
                </a:solidFill>
              </a:rPr>
              <a:t>Appendicular skeleton</a:t>
            </a:r>
          </a:p>
        </p:txBody>
      </p:sp>
      <p:pic>
        <p:nvPicPr>
          <p:cNvPr id="33796" name="Picture 4">
            <a:extLst>
              <a:ext uri="{FF2B5EF4-FFF2-40B4-BE49-F238E27FC236}">
                <a16:creationId xmlns:a16="http://schemas.microsoft.com/office/drawing/2014/main" id="{A5B58679-B9D5-48CA-BD2B-756FF8F19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030288"/>
            <a:ext cx="4481513"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1DE96C3-365A-4276-8056-F16DC082A4D8}"/>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sp>
        <p:nvSpPr>
          <p:cNvPr id="35843" name="TextBox 3">
            <a:extLst>
              <a:ext uri="{FF2B5EF4-FFF2-40B4-BE49-F238E27FC236}">
                <a16:creationId xmlns:a16="http://schemas.microsoft.com/office/drawing/2014/main" id="{23E2416B-FC03-4B54-A313-EC8003BAD0E7}"/>
              </a:ext>
            </a:extLst>
          </p:cNvPr>
          <p:cNvSpPr txBox="1">
            <a:spLocks noChangeArrowheads="1"/>
          </p:cNvSpPr>
          <p:nvPr/>
        </p:nvSpPr>
        <p:spPr bwMode="auto">
          <a:xfrm>
            <a:off x="457200" y="1066800"/>
            <a:ext cx="79248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Macroscopic structure of long bones</a:t>
            </a:r>
          </a:p>
          <a:p>
            <a:r>
              <a:rPr lang="en-AU" altLang="en-US"/>
              <a:t>A long bone consists of:</a:t>
            </a:r>
          </a:p>
          <a:p>
            <a:pPr>
              <a:buFontTx/>
              <a:buChar char="•"/>
            </a:pPr>
            <a:r>
              <a:rPr lang="en-AU" altLang="en-US" b="1"/>
              <a:t>Diaphysis</a:t>
            </a:r>
            <a:r>
              <a:rPr lang="en-AU" altLang="en-US"/>
              <a:t> – the shaft making up the main portion of the bone. The diaphysis is a hollow cylinder of compact bone surrounding a medullary cavity. </a:t>
            </a:r>
          </a:p>
          <a:p>
            <a:pPr>
              <a:buFontTx/>
              <a:buChar char="•"/>
            </a:pPr>
            <a:r>
              <a:rPr lang="en-AU" altLang="en-US" b="1"/>
              <a:t>Epiphyses</a:t>
            </a:r>
            <a:r>
              <a:rPr lang="en-AU" altLang="en-US"/>
              <a:t> – the enlarged ends of the bone, covered with a thin layer of articular cartilage. The epiphyses have compact bone on the outside, but their central regions contain spongy or cancellous bone.</a:t>
            </a:r>
          </a:p>
          <a:p>
            <a:pPr>
              <a:buFontTx/>
              <a:buChar char="•"/>
            </a:pPr>
            <a:r>
              <a:rPr lang="en-AU" altLang="en-US" b="1"/>
              <a:t>Periosteum</a:t>
            </a:r>
            <a:r>
              <a:rPr lang="en-AU" altLang="en-US"/>
              <a:t> – the dense, white, fibrous outer covering of the bone. There is no periosteum at the joints, where the bone is covered with an articular cartilage.</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FA94460-8D4F-4202-A1AE-CBC20FEFBDB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sp>
        <p:nvSpPr>
          <p:cNvPr id="37891" name="TextBox 3">
            <a:extLst>
              <a:ext uri="{FF2B5EF4-FFF2-40B4-BE49-F238E27FC236}">
                <a16:creationId xmlns:a16="http://schemas.microsoft.com/office/drawing/2014/main" id="{ADCC3CE5-EE30-4000-A155-926D941048E3}"/>
              </a:ext>
            </a:extLst>
          </p:cNvPr>
          <p:cNvSpPr txBox="1">
            <a:spLocks noChangeArrowheads="1"/>
          </p:cNvSpPr>
          <p:nvPr/>
        </p:nvSpPr>
        <p:spPr bwMode="auto">
          <a:xfrm>
            <a:off x="457200" y="1066800"/>
            <a:ext cx="79248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Microscopic structure of bones</a:t>
            </a:r>
          </a:p>
          <a:p>
            <a:r>
              <a:rPr lang="en-AU" altLang="en-US"/>
              <a:t>Bone is classified as a connective tissue. Connective tissues consist of cells separated from each other by large amounts of non-cellular material called matrix. In bone, inorganic salts of calcium and phosphate are deposited in the matrix. These increase its rigidity and strength, and make it the hardest of the connective tissues.</a:t>
            </a:r>
          </a:p>
          <a:p>
            <a:r>
              <a:rPr lang="en-AU" altLang="en-US"/>
              <a:t>Bone has a very complex structure.</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2B37BB9-4253-4E54-9175-62221D8BA95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sp>
        <p:nvSpPr>
          <p:cNvPr id="39939" name="TextBox 3">
            <a:extLst>
              <a:ext uri="{FF2B5EF4-FFF2-40B4-BE49-F238E27FC236}">
                <a16:creationId xmlns:a16="http://schemas.microsoft.com/office/drawing/2014/main" id="{3F3A51EE-3849-4B4C-B19C-7A813AAECAFE}"/>
              </a:ext>
            </a:extLst>
          </p:cNvPr>
          <p:cNvSpPr txBox="1">
            <a:spLocks noChangeArrowheads="1"/>
          </p:cNvSpPr>
          <p:nvPr/>
        </p:nvSpPr>
        <p:spPr bwMode="auto">
          <a:xfrm>
            <a:off x="457200" y="1066800"/>
            <a:ext cx="79248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Structure of compact bone</a:t>
            </a:r>
          </a:p>
          <a:p>
            <a:r>
              <a:rPr lang="en-AU" altLang="en-US"/>
              <a:t>Compact bone consists of many similar units called osteons or Haversian systems that run parallel to the long axis of the bone. This gives the bone its maximum strength. Each osteon has:</a:t>
            </a:r>
          </a:p>
          <a:p>
            <a:pPr>
              <a:buFontTx/>
              <a:buChar char="•"/>
            </a:pPr>
            <a:r>
              <a:rPr lang="en-AU" altLang="en-US"/>
              <a:t>a central canal (or Haversian canal) at its centre</a:t>
            </a:r>
          </a:p>
          <a:p>
            <a:pPr>
              <a:buFontTx/>
              <a:buChar char="•"/>
            </a:pPr>
            <a:r>
              <a:rPr lang="en-AU" altLang="en-US"/>
              <a:t>concentric layers of bony matrix called lamellae surrounding the central canal</a:t>
            </a:r>
          </a:p>
          <a:p>
            <a:pPr>
              <a:buFontTx/>
              <a:buChar char="•"/>
            </a:pPr>
            <a:r>
              <a:rPr lang="en-AU" altLang="en-US"/>
              <a:t>lacunae, which are small spaces in the matrix between the lamellae</a:t>
            </a:r>
          </a:p>
          <a:p>
            <a:pPr>
              <a:buFontTx/>
              <a:buChar char="•"/>
            </a:pPr>
            <a:r>
              <a:rPr lang="en-AU" altLang="en-US"/>
              <a:t>a bone cell, or osteocyte, occupying each lacuna</a:t>
            </a:r>
          </a:p>
          <a:p>
            <a:pPr>
              <a:buFontTx/>
              <a:buChar char="•"/>
            </a:pPr>
            <a:r>
              <a:rPr lang="en-AU" altLang="en-US"/>
              <a:t>tiny canals, known as canaliculi, running between the lacunae</a:t>
            </a:r>
          </a:p>
          <a:p>
            <a:pPr>
              <a:buFontTx/>
              <a:buChar char="•"/>
            </a:pPr>
            <a:r>
              <a:rPr lang="en-AU" altLang="en-US"/>
              <a:t>projections from the bone cells entering the canaliculi and making contact with adjacent bone cells, allowing materials to be passed from cell to cell</a:t>
            </a:r>
          </a:p>
          <a:p>
            <a:pPr>
              <a:buFontTx/>
              <a:buChar char="•"/>
            </a:pPr>
            <a:r>
              <a:rPr lang="en-AU" altLang="en-US"/>
              <a:t>at least one blood capillary, and possibly nerves and lymph capillaries, in the central canal of each osteon.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4C4DEAA-5471-46C6-89BA-5068BC49606C}"/>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8.1 Types of muscles</a:t>
            </a:r>
          </a:p>
        </p:txBody>
      </p:sp>
      <p:sp>
        <p:nvSpPr>
          <p:cNvPr id="7171" name="TextBox 3">
            <a:extLst>
              <a:ext uri="{FF2B5EF4-FFF2-40B4-BE49-F238E27FC236}">
                <a16:creationId xmlns:a16="http://schemas.microsoft.com/office/drawing/2014/main" id="{8646BDE6-8699-4A7C-864C-569CF4940333}"/>
              </a:ext>
            </a:extLst>
          </p:cNvPr>
          <p:cNvSpPr txBox="1">
            <a:spLocks noChangeArrowheads="1"/>
          </p:cNvSpPr>
          <p:nvPr/>
        </p:nvSpPr>
        <p:spPr bwMode="auto">
          <a:xfrm>
            <a:off x="457200" y="1066800"/>
            <a:ext cx="7924800" cy="443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dirty="0">
                <a:solidFill>
                  <a:srgbClr val="0A5384"/>
                </a:solidFill>
              </a:rPr>
              <a:t>Types of muscles</a:t>
            </a:r>
            <a:endParaRPr lang="en-AU" altLang="en-US" sz="2000" dirty="0"/>
          </a:p>
          <a:p>
            <a:r>
              <a:rPr lang="en-AU" altLang="en-US" dirty="0"/>
              <a:t>There are three types of muscle: </a:t>
            </a:r>
          </a:p>
          <a:p>
            <a:pPr>
              <a:buFontTx/>
              <a:buChar char="•"/>
            </a:pPr>
            <a:r>
              <a:rPr lang="en-AU" altLang="en-US" b="1" dirty="0">
                <a:highlight>
                  <a:srgbClr val="FFFF00"/>
                </a:highlight>
              </a:rPr>
              <a:t>Skeletal muscles </a:t>
            </a:r>
            <a:r>
              <a:rPr lang="en-AU" altLang="en-US" dirty="0">
                <a:highlight>
                  <a:srgbClr val="FFFF00"/>
                </a:highlight>
              </a:rPr>
              <a:t>move bones and enable us to walk, run and carry out a wide range of voluntary physical activities. These muscles are under conscious control and are attached to the bones of the skeleton. </a:t>
            </a:r>
            <a:r>
              <a:rPr lang="en-AU" altLang="en-US" dirty="0"/>
              <a:t>They also give the body its form and contours, and allow it to maintain posture.</a:t>
            </a:r>
          </a:p>
          <a:p>
            <a:pPr>
              <a:buFontTx/>
              <a:buChar char="•"/>
            </a:pPr>
            <a:r>
              <a:rPr lang="en-AU" altLang="en-US" b="1" dirty="0">
                <a:highlight>
                  <a:srgbClr val="FFFF00"/>
                </a:highlight>
              </a:rPr>
              <a:t>Smooth muscles</a:t>
            </a:r>
            <a:r>
              <a:rPr lang="en-AU" altLang="en-US" dirty="0">
                <a:highlight>
                  <a:srgbClr val="FFFF00"/>
                </a:highlight>
              </a:rPr>
              <a:t>, or involuntary muscles (not under conscious control), control movement within internal organs such as the stomach and intestines</a:t>
            </a:r>
            <a:r>
              <a:rPr lang="en-AU" altLang="en-US" dirty="0"/>
              <a:t>.  </a:t>
            </a:r>
          </a:p>
          <a:p>
            <a:pPr>
              <a:buFontTx/>
              <a:buChar char="•"/>
            </a:pPr>
            <a:r>
              <a:rPr lang="en-AU" altLang="en-US" b="1" dirty="0">
                <a:highlight>
                  <a:srgbClr val="FFFF00"/>
                </a:highlight>
              </a:rPr>
              <a:t>Cardiac muscle </a:t>
            </a:r>
            <a:r>
              <a:rPr lang="en-AU" altLang="en-US" dirty="0">
                <a:highlight>
                  <a:srgbClr val="FFFF00"/>
                </a:highlight>
              </a:rPr>
              <a:t>is heart muscle; When cardiac muscle contracts, it reduces the space in the chambers of the heart and pushes the blood from the heart into the blood vessels.</a:t>
            </a:r>
          </a:p>
          <a:p>
            <a:r>
              <a:rPr lang="en-AU" altLang="en-US" dirty="0"/>
              <a:t>The properties of contractibility, extensibility and elasticity allows muscles to work together to create movement.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B117E1B-A0B5-4919-BD3B-B3E5D7A13C5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pic>
        <p:nvPicPr>
          <p:cNvPr id="41987" name="Picture 2">
            <a:extLst>
              <a:ext uri="{FF2B5EF4-FFF2-40B4-BE49-F238E27FC236}">
                <a16:creationId xmlns:a16="http://schemas.microsoft.com/office/drawing/2014/main" id="{60A3E421-FAD2-400E-9AE4-EBF2D4AE0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1600200"/>
            <a:ext cx="823277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1B927E4-B7D2-48DA-9B09-F6085B88C755}"/>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sp>
        <p:nvSpPr>
          <p:cNvPr id="44035" name="TextBox 3">
            <a:extLst>
              <a:ext uri="{FF2B5EF4-FFF2-40B4-BE49-F238E27FC236}">
                <a16:creationId xmlns:a16="http://schemas.microsoft.com/office/drawing/2014/main" id="{C9D71142-A812-484B-8AB7-F0A2110728E0}"/>
              </a:ext>
            </a:extLst>
          </p:cNvPr>
          <p:cNvSpPr txBox="1">
            <a:spLocks noChangeArrowheads="1"/>
          </p:cNvSpPr>
          <p:nvPr/>
        </p:nvSpPr>
        <p:spPr bwMode="auto">
          <a:xfrm>
            <a:off x="457200" y="1066800"/>
            <a:ext cx="79248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Structure of spongy bone</a:t>
            </a:r>
          </a:p>
          <a:p>
            <a:r>
              <a:rPr lang="en-AU" altLang="en-US"/>
              <a:t>Spongy bone consists of an irregular arrangement of thin, bony plates called trabeculae. The bone cells occupy spaces in the trabeculae, and nerves and blood vessels pass through irregular spaces in the matrix.</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86F2F94-4974-4F2C-B123-83575DDC34F3}"/>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sp>
        <p:nvSpPr>
          <p:cNvPr id="46083" name="TextBox 3">
            <a:extLst>
              <a:ext uri="{FF2B5EF4-FFF2-40B4-BE49-F238E27FC236}">
                <a16:creationId xmlns:a16="http://schemas.microsoft.com/office/drawing/2014/main" id="{3D1B0050-8CC9-4728-948A-88ABAA898D4C}"/>
              </a:ext>
            </a:extLst>
          </p:cNvPr>
          <p:cNvSpPr txBox="1">
            <a:spLocks noChangeArrowheads="1"/>
          </p:cNvSpPr>
          <p:nvPr/>
        </p:nvSpPr>
        <p:spPr bwMode="auto">
          <a:xfrm>
            <a:off x="457200" y="1066800"/>
            <a:ext cx="79248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Structure of cartilage </a:t>
            </a:r>
          </a:p>
          <a:p>
            <a:r>
              <a:rPr lang="en-AU" altLang="en-US"/>
              <a:t>Cartilage is also a connective tissue. It contains numerous fibres made of a protein called collagen. These protein fibres are embedded in a firm matrix of a protein–carbohydrate complex called chondrin. This firm matrix enables cartilage to function as a structural support, while the presence of fibres gives cartilage a certain amount of flexibility. Because of these properties, it is found on the surface of bones at the joints, in the trachea and bronchi, and forms the nose, larynx and outer ear.</a:t>
            </a:r>
          </a:p>
          <a:p>
            <a:r>
              <a:rPr lang="en-AU" altLang="en-US"/>
              <a:t>Cartilage has a firm matrix in which collagen fibres are embedded. Within the matrix are spaces that contain the cartilage cells called chondroblasts. These cells produce matrix and gradually become surrounded by it until they are trapped in small spaces called lacunae. Once this has occurred, the cells are considered to be mature and are referred to as chondrocytes.</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82571D9-6E83-4DA0-923A-7325FAFF86C1}"/>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sp>
        <p:nvSpPr>
          <p:cNvPr id="48131" name="TextBox 3">
            <a:extLst>
              <a:ext uri="{FF2B5EF4-FFF2-40B4-BE49-F238E27FC236}">
                <a16:creationId xmlns:a16="http://schemas.microsoft.com/office/drawing/2014/main" id="{BC35D5DC-A573-4319-AB3D-FB01340DF71B}"/>
              </a:ext>
            </a:extLst>
          </p:cNvPr>
          <p:cNvSpPr txBox="1">
            <a:spLocks noChangeArrowheads="1"/>
          </p:cNvSpPr>
          <p:nvPr/>
        </p:nvSpPr>
        <p:spPr bwMode="auto">
          <a:xfrm>
            <a:off x="381000" y="838200"/>
            <a:ext cx="7924800" cy="570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Microscopic structure of cartilage </a:t>
            </a:r>
          </a:p>
          <a:p>
            <a:r>
              <a:rPr lang="en-AU" altLang="en-US"/>
              <a:t>The collagen fibres in the matrix range from extremely fine to quite coarse. This variation in the fibrous structure of cartilage is used to classify it into three types:</a:t>
            </a:r>
          </a:p>
          <a:p>
            <a:pPr>
              <a:buFontTx/>
              <a:buChar char="•"/>
            </a:pPr>
            <a:r>
              <a:rPr lang="en-AU" altLang="en-US" b="1"/>
              <a:t>Hyaline cartilage</a:t>
            </a:r>
            <a:r>
              <a:rPr lang="en-AU" altLang="en-US"/>
              <a:t>: contains many fine, closely packed collagenous fibres throughout the matrix. The fine fibres give the cartilage strength and flexibility. Makes up the rings of the trachea and bronchi.</a:t>
            </a:r>
          </a:p>
          <a:p>
            <a:pPr>
              <a:buFontTx/>
              <a:buChar char="•"/>
            </a:pPr>
            <a:r>
              <a:rPr lang="en-AU" altLang="en-US" b="1"/>
              <a:t>Elastic cartilage</a:t>
            </a:r>
            <a:r>
              <a:rPr lang="en-AU" altLang="en-US"/>
              <a:t>: has conspicuous elastic fibres. It also contains collagenous fibres similar to those in hyaline cartilage, but they are not so closely packed. Elastic cartilage provides flexible elastic support in places such as the external ear.</a:t>
            </a:r>
          </a:p>
          <a:p>
            <a:pPr>
              <a:buFontTx/>
              <a:buChar char="•"/>
            </a:pPr>
            <a:r>
              <a:rPr lang="en-AU" altLang="en-US" b="1"/>
              <a:t>Fibrocartilage</a:t>
            </a:r>
            <a:r>
              <a:rPr lang="en-AU" altLang="en-US"/>
              <a:t>: has a coarse appearance from the parallel bundles of thick collagenous fibres that make up this tissue. The fibres are not compacted as much as in hyaline cartilage, and therefore can be compressed slightly. Ideal for regions where the weight of the body is being supported or where there is a need to withstand heavy pressure, for example in the intervertebral discs of the spinal column, where it provides a cushion between the vertebrae.</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0B264C4-BDAC-4585-A9FD-78ED3E2735DE}"/>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8.5 Structure of bone and cartilage</a:t>
            </a:r>
          </a:p>
        </p:txBody>
      </p:sp>
      <p:pic>
        <p:nvPicPr>
          <p:cNvPr id="50179" name="Picture 2">
            <a:extLst>
              <a:ext uri="{FF2B5EF4-FFF2-40B4-BE49-F238E27FC236}">
                <a16:creationId xmlns:a16="http://schemas.microsoft.com/office/drawing/2014/main" id="{1381FD7A-4617-4A68-AA0E-C00633676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066800"/>
            <a:ext cx="51911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542A8BE-7B5A-4E68-A077-FDDF77678A5E}"/>
              </a:ext>
            </a:extLst>
          </p:cNvPr>
          <p:cNvSpPr>
            <a:spLocks noGrp="1" noChangeArrowheads="1"/>
          </p:cNvSpPr>
          <p:nvPr>
            <p:ph type="title"/>
          </p:nvPr>
        </p:nvSpPr>
        <p:spPr>
          <a:xfrm>
            <a:off x="152400" y="152400"/>
            <a:ext cx="75438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8.6 Movement of bones</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52227" name="TextBox 3">
            <a:extLst>
              <a:ext uri="{FF2B5EF4-FFF2-40B4-BE49-F238E27FC236}">
                <a16:creationId xmlns:a16="http://schemas.microsoft.com/office/drawing/2014/main" id="{BF448B22-3234-4069-BFA4-A5BA07F3E524}"/>
              </a:ext>
            </a:extLst>
          </p:cNvPr>
          <p:cNvSpPr txBox="1">
            <a:spLocks noChangeArrowheads="1"/>
          </p:cNvSpPr>
          <p:nvPr/>
        </p:nvSpPr>
        <p:spPr bwMode="auto">
          <a:xfrm>
            <a:off x="457200" y="1066800"/>
            <a:ext cx="792480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Types of joints </a:t>
            </a:r>
          </a:p>
          <a:p>
            <a:r>
              <a:rPr lang="en-AU" altLang="en-US" b="1"/>
              <a:t>Fibrous or fixed joints</a:t>
            </a:r>
          </a:p>
          <a:p>
            <a:r>
              <a:rPr lang="en-AU" altLang="en-US"/>
              <a:t>When no movement occurs between the bones concerned, the joint is described as fibrous (or fixed or immovable). The bones are held in place by fibrous connective tissue, as is the case with the sutures of the skull.</a:t>
            </a:r>
          </a:p>
          <a:p>
            <a:r>
              <a:rPr lang="en-AU" altLang="en-US" b="1"/>
              <a:t>Cartilaginous or slightly movable joints</a:t>
            </a:r>
          </a:p>
          <a:p>
            <a:r>
              <a:rPr lang="en-AU" altLang="en-US"/>
              <a:t>Cartilaginous joints are held in place by cartilage, which allows slight movement to occur. The junction of the two pelvic bones (the pubic symphysis), joints between adjacent vertebrae, and the joints between the ribs and the sternum are examples of slightly movable or cartilaginous joints.</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3C6C976-6813-43CA-A319-62680785D5E3}"/>
              </a:ext>
            </a:extLst>
          </p:cNvPr>
          <p:cNvSpPr>
            <a:spLocks noGrp="1" noChangeArrowheads="1"/>
          </p:cNvSpPr>
          <p:nvPr>
            <p:ph type="title"/>
          </p:nvPr>
        </p:nvSpPr>
        <p:spPr>
          <a:xfrm>
            <a:off x="152400" y="152400"/>
            <a:ext cx="75438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8.6 Movement of bones</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54275" name="TextBox 3">
            <a:extLst>
              <a:ext uri="{FF2B5EF4-FFF2-40B4-BE49-F238E27FC236}">
                <a16:creationId xmlns:a16="http://schemas.microsoft.com/office/drawing/2014/main" id="{6E50CB47-832C-487E-86BE-34ECF21B3542}"/>
              </a:ext>
            </a:extLst>
          </p:cNvPr>
          <p:cNvSpPr txBox="1">
            <a:spLocks noChangeArrowheads="1"/>
          </p:cNvSpPr>
          <p:nvPr/>
        </p:nvSpPr>
        <p:spPr bwMode="auto">
          <a:xfrm>
            <a:off x="381000" y="838200"/>
            <a:ext cx="7924800" cy="572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Synovial or freely movable joints</a:t>
            </a:r>
          </a:p>
          <a:p>
            <a:r>
              <a:rPr lang="en-AU" altLang="en-US" sz="1600"/>
              <a:t>Synovial joints are freely movable, with the amount of movement limited by ligaments, muscles, tendons and adjoining bones. They are categorised by the type of movement that occurs between the articulating surfaces of the bones.</a:t>
            </a:r>
          </a:p>
          <a:p>
            <a:pPr>
              <a:buFontTx/>
              <a:buChar char="•"/>
            </a:pPr>
            <a:r>
              <a:rPr lang="en-AU" altLang="en-US" sz="1600"/>
              <a:t>Ball-and-socket joints form when the spherical head of one bone fits into a cup-like cavity of another.</a:t>
            </a:r>
          </a:p>
          <a:p>
            <a:pPr>
              <a:buFontTx/>
              <a:buChar char="•"/>
            </a:pPr>
            <a:r>
              <a:rPr lang="en-AU" altLang="en-US" sz="1600"/>
              <a:t>Hinge joints allow movement in one plane only, much like that of a hinged door. They form when the convex surface of one bone fits into the concave surface of another.</a:t>
            </a:r>
          </a:p>
          <a:p>
            <a:pPr>
              <a:buFontTx/>
              <a:buChar char="•"/>
            </a:pPr>
            <a:r>
              <a:rPr lang="en-AU" altLang="en-US" sz="1600"/>
              <a:t>Pivot joints are formed when the rounded, pointed or conical end of one bone articulates with a ring, formed partly by bone and partly by a ligament.</a:t>
            </a:r>
          </a:p>
          <a:p>
            <a:pPr>
              <a:buFontTx/>
              <a:buChar char="•"/>
            </a:pPr>
            <a:r>
              <a:rPr lang="en-AU" altLang="en-US" sz="1600"/>
              <a:t>Gliding joints allow movement in any direction in a side-to-side or back-and-forth motion, restricted only by the ligaments or bony processes surrounding the joint.</a:t>
            </a:r>
          </a:p>
          <a:p>
            <a:pPr>
              <a:buFontTx/>
              <a:buChar char="•"/>
            </a:pPr>
            <a:r>
              <a:rPr lang="en-AU" altLang="en-US" sz="1600"/>
              <a:t>Saddle joints are where two bones forming the joint are both saddle-shaped – that is, concave in one direction and convex in the other.</a:t>
            </a:r>
          </a:p>
          <a:p>
            <a:pPr>
              <a:buFontTx/>
              <a:buChar char="•"/>
            </a:pPr>
            <a:r>
              <a:rPr lang="en-AU" altLang="en-US" sz="1600"/>
              <a:t>Condyloid (or ellipsoid) joints have one surface of bone slightly convex that fits into a slightly concave depression in another bone.</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B55CCDC4-C1E5-4B2B-A499-A659F1EB5462}"/>
              </a:ext>
            </a:extLst>
          </p:cNvPr>
          <p:cNvSpPr>
            <a:spLocks noGrp="1" noChangeArrowheads="1"/>
          </p:cNvSpPr>
          <p:nvPr>
            <p:ph type="title"/>
          </p:nvPr>
        </p:nvSpPr>
        <p:spPr>
          <a:xfrm>
            <a:off x="152400" y="152400"/>
            <a:ext cx="75438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8.6 Movement of bones</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pic>
        <p:nvPicPr>
          <p:cNvPr id="56323" name="Picture 2">
            <a:extLst>
              <a:ext uri="{FF2B5EF4-FFF2-40B4-BE49-F238E27FC236}">
                <a16:creationId xmlns:a16="http://schemas.microsoft.com/office/drawing/2014/main" id="{7C541184-EA18-4DA3-B1E5-D913BE7DF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1066800"/>
            <a:ext cx="550545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96D5700C-D550-4625-92A8-739EF7079A34}"/>
              </a:ext>
            </a:extLst>
          </p:cNvPr>
          <p:cNvSpPr>
            <a:spLocks noGrp="1" noChangeArrowheads="1"/>
          </p:cNvSpPr>
          <p:nvPr>
            <p:ph type="title"/>
          </p:nvPr>
        </p:nvSpPr>
        <p:spPr>
          <a:xfrm>
            <a:off x="152400" y="152400"/>
            <a:ext cx="75438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8.6 Movement of bones</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58371" name="TextBox 3">
            <a:extLst>
              <a:ext uri="{FF2B5EF4-FFF2-40B4-BE49-F238E27FC236}">
                <a16:creationId xmlns:a16="http://schemas.microsoft.com/office/drawing/2014/main" id="{0E957995-821C-44EE-B7E8-FFDB1631BD16}"/>
              </a:ext>
            </a:extLst>
          </p:cNvPr>
          <p:cNvSpPr txBox="1">
            <a:spLocks noChangeArrowheads="1"/>
          </p:cNvSpPr>
          <p:nvPr/>
        </p:nvSpPr>
        <p:spPr bwMode="auto">
          <a:xfrm>
            <a:off x="457200" y="1066800"/>
            <a:ext cx="79248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Structure of a synovial joint</a:t>
            </a:r>
          </a:p>
          <a:p>
            <a:r>
              <a:rPr lang="en-AU" altLang="en-US"/>
              <a:t>In a synovial joint there is a space, or synovial cavity, between the articulating surfaces of the bones. A synovial membrane surrounds the synovial cavity, and there is articular cartilage on the bone surfaces.</a:t>
            </a:r>
          </a:p>
          <a:p>
            <a:r>
              <a:rPr lang="en-AU" altLang="en-US"/>
              <a:t>The knee joint, including the patella, is a typical example.</a:t>
            </a:r>
          </a:p>
        </p:txBody>
      </p:sp>
      <p:pic>
        <p:nvPicPr>
          <p:cNvPr id="58372" name="Picture 2">
            <a:extLst>
              <a:ext uri="{FF2B5EF4-FFF2-40B4-BE49-F238E27FC236}">
                <a16:creationId xmlns:a16="http://schemas.microsoft.com/office/drawing/2014/main" id="{495EAE7B-CD07-428E-AEB3-15D7BBB3C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2840038"/>
            <a:ext cx="67722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61B2960-FE3E-41BF-AF0C-E5706AE5F8B7}"/>
              </a:ext>
            </a:extLst>
          </p:cNvPr>
          <p:cNvSpPr txBox="1"/>
          <p:nvPr/>
        </p:nvSpPr>
        <p:spPr>
          <a:xfrm>
            <a:off x="1871663" y="5935663"/>
            <a:ext cx="4105275" cy="522287"/>
          </a:xfrm>
          <a:prstGeom prst="rect">
            <a:avLst/>
          </a:prstGeom>
          <a:noFill/>
        </p:spPr>
        <p:txBody>
          <a:bodyPr>
            <a:spAutoFit/>
          </a:bodyPr>
          <a:lstStyle/>
          <a:p>
            <a:pPr>
              <a:defRPr/>
            </a:pPr>
            <a:r>
              <a:rPr lang="en-AU" sz="1400" dirty="0">
                <a:solidFill>
                  <a:schemeClr val="accent6"/>
                </a:solidFill>
              </a:rPr>
              <a:t>The knee joint: </a:t>
            </a:r>
            <a:r>
              <a:rPr lang="en-AU" sz="1400" b="1" dirty="0">
                <a:solidFill>
                  <a:schemeClr val="accent6"/>
                </a:solidFill>
              </a:rPr>
              <a:t>a</a:t>
            </a:r>
            <a:r>
              <a:rPr lang="en-AU" sz="1400" dirty="0">
                <a:solidFill>
                  <a:schemeClr val="accent6"/>
                </a:solidFill>
              </a:rPr>
              <a:t> in section, viewed from the side; </a:t>
            </a:r>
          </a:p>
          <a:p>
            <a:pPr>
              <a:defRPr/>
            </a:pPr>
            <a:r>
              <a:rPr lang="en-AU" sz="1400" dirty="0">
                <a:solidFill>
                  <a:schemeClr val="accent6"/>
                </a:solidFill>
              </a:rPr>
              <a:t>and </a:t>
            </a:r>
            <a:r>
              <a:rPr lang="en-AU" sz="1400" b="1" dirty="0">
                <a:solidFill>
                  <a:schemeClr val="accent6"/>
                </a:solidFill>
              </a:rPr>
              <a:t>b</a:t>
            </a:r>
            <a:r>
              <a:rPr lang="en-AU" sz="1400" dirty="0">
                <a:solidFill>
                  <a:schemeClr val="accent6"/>
                </a:solidFill>
              </a:rPr>
              <a:t> viewed from the front to show ligaments</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C368660-7343-4E5A-A7BA-081B50F1CB9D}"/>
              </a:ext>
            </a:extLst>
          </p:cNvPr>
          <p:cNvSpPr>
            <a:spLocks noGrp="1" noChangeArrowheads="1"/>
          </p:cNvSpPr>
          <p:nvPr>
            <p:ph type="title"/>
          </p:nvPr>
        </p:nvSpPr>
        <p:spPr>
          <a:xfrm>
            <a:off x="152400" y="152400"/>
            <a:ext cx="75438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8.6 Movement of bones</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60419" name="TextBox 3">
            <a:extLst>
              <a:ext uri="{FF2B5EF4-FFF2-40B4-BE49-F238E27FC236}">
                <a16:creationId xmlns:a16="http://schemas.microsoft.com/office/drawing/2014/main" id="{AE793822-93FD-4744-A833-58063A09B1CE}"/>
              </a:ext>
            </a:extLst>
          </p:cNvPr>
          <p:cNvSpPr txBox="1">
            <a:spLocks noChangeArrowheads="1"/>
          </p:cNvSpPr>
          <p:nvPr/>
        </p:nvSpPr>
        <p:spPr bwMode="auto">
          <a:xfrm>
            <a:off x="457200" y="1066800"/>
            <a:ext cx="79248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Keeping joints together</a:t>
            </a:r>
          </a:p>
          <a:p>
            <a:r>
              <a:rPr lang="en-AU" altLang="en-US"/>
              <a:t>Several factors keep the articular surfaces of synovial joints together:</a:t>
            </a:r>
          </a:p>
          <a:p>
            <a:pPr>
              <a:buFontTx/>
              <a:buChar char="•"/>
            </a:pPr>
            <a:r>
              <a:rPr lang="en-AU" altLang="en-US"/>
              <a:t>the fit of the articulating bones – for example, the way the head of the humerus fits into the socket of the scapula to form the shoulder joint</a:t>
            </a:r>
          </a:p>
          <a:p>
            <a:pPr>
              <a:buFontTx/>
              <a:buChar char="•"/>
            </a:pPr>
            <a:r>
              <a:rPr lang="en-AU" altLang="en-US"/>
              <a:t>the strength of the joint ligaments holding the bones together – for example the hip joint</a:t>
            </a:r>
          </a:p>
          <a:p>
            <a:pPr>
              <a:buFontTx/>
              <a:buChar char="•"/>
            </a:pPr>
            <a:r>
              <a:rPr lang="en-AU" altLang="en-US"/>
              <a:t>the tension provided by the muscles around the joint: in the knee joint, the fibrous capsule is formed principally from tendons attached to the muscles acting on the joint.</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E6B4CC2-2BDB-4B70-8865-4EB68B8CB957}"/>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8.1 Types of muscles</a:t>
            </a:r>
          </a:p>
        </p:txBody>
      </p:sp>
      <p:pic>
        <p:nvPicPr>
          <p:cNvPr id="9219" name="Picture 2">
            <a:extLst>
              <a:ext uri="{FF2B5EF4-FFF2-40B4-BE49-F238E27FC236}">
                <a16:creationId xmlns:a16="http://schemas.microsoft.com/office/drawing/2014/main" id="{5786DDA8-62C6-4124-995E-24E67E53D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038" y="1066800"/>
            <a:ext cx="422592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B2667729-93AA-4647-A100-60775FD163C8}"/>
              </a:ext>
            </a:extLst>
          </p:cNvPr>
          <p:cNvSpPr>
            <a:spLocks noGrp="1" noChangeArrowheads="1"/>
          </p:cNvSpPr>
          <p:nvPr>
            <p:ph type="title"/>
          </p:nvPr>
        </p:nvSpPr>
        <p:spPr>
          <a:xfrm>
            <a:off x="152400" y="152400"/>
            <a:ext cx="75438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8.6 Movement of bones</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62467" name="TextBox 3">
            <a:extLst>
              <a:ext uri="{FF2B5EF4-FFF2-40B4-BE49-F238E27FC236}">
                <a16:creationId xmlns:a16="http://schemas.microsoft.com/office/drawing/2014/main" id="{67E0740E-6AF8-46EB-8709-E4D377260DA3}"/>
              </a:ext>
            </a:extLst>
          </p:cNvPr>
          <p:cNvSpPr txBox="1">
            <a:spLocks noChangeArrowheads="1"/>
          </p:cNvSpPr>
          <p:nvPr/>
        </p:nvSpPr>
        <p:spPr bwMode="auto">
          <a:xfrm>
            <a:off x="457200" y="1066800"/>
            <a:ext cx="7924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Movement at a joint</a:t>
            </a:r>
          </a:p>
          <a:p>
            <a:r>
              <a:rPr lang="en-AU" altLang="en-US"/>
              <a:t>Each joint is capable of specific types of movements.</a:t>
            </a:r>
          </a:p>
          <a:p>
            <a:r>
              <a:rPr lang="en-AU" altLang="en-US" b="1"/>
              <a:t>Flexion and extension</a:t>
            </a:r>
          </a:p>
          <a:p>
            <a:r>
              <a:rPr lang="en-AU" altLang="en-US"/>
              <a:t>Flexion, or bending, decreases the angle between the articulating bones, meaning the bones come closer together. For example, when the elbow is flexed, the lower arm (with the radius and ulna) moves closer to the upper arm (with the humerus).</a:t>
            </a:r>
          </a:p>
          <a:p>
            <a:r>
              <a:rPr lang="en-AU" altLang="en-US"/>
              <a:t>Extension, or straightening, increases the angle between the articulating bones, moving the bones further apart. For example, when the knee is extended, the lower leg (with the tibia and fibula) moves further away from the upper leg (with the femur).</a:t>
            </a:r>
          </a:p>
          <a:p>
            <a:endParaRPr lang="en-AU"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F5492834-9FF4-409F-A5A7-9498E1449A69}"/>
              </a:ext>
            </a:extLst>
          </p:cNvPr>
          <p:cNvSpPr>
            <a:spLocks noGrp="1" noChangeArrowheads="1"/>
          </p:cNvSpPr>
          <p:nvPr>
            <p:ph type="title"/>
          </p:nvPr>
        </p:nvSpPr>
        <p:spPr>
          <a:xfrm>
            <a:off x="152400" y="152400"/>
            <a:ext cx="75438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8.6 Movement of bones</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64515" name="TextBox 3">
            <a:extLst>
              <a:ext uri="{FF2B5EF4-FFF2-40B4-BE49-F238E27FC236}">
                <a16:creationId xmlns:a16="http://schemas.microsoft.com/office/drawing/2014/main" id="{A0F5AE61-6471-4011-9EB8-2E390A5F06C4}"/>
              </a:ext>
            </a:extLst>
          </p:cNvPr>
          <p:cNvSpPr txBox="1">
            <a:spLocks noChangeArrowheads="1"/>
          </p:cNvSpPr>
          <p:nvPr/>
        </p:nvSpPr>
        <p:spPr bwMode="auto">
          <a:xfrm>
            <a:off x="457200" y="1066800"/>
            <a:ext cx="79248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b="1"/>
              <a:t>Abduction and adduction </a:t>
            </a:r>
          </a:p>
          <a:p>
            <a:r>
              <a:rPr lang="en-AU" altLang="en-US"/>
              <a:t>Abduction is movement away from the midline of the body. For example, lifting the arms upwards and away from the body is abduction; while movement towards the midline of the body is adduction (e.g. when returning the arms to the sides after abduction).</a:t>
            </a:r>
          </a:p>
          <a:p>
            <a:r>
              <a:rPr lang="en-AU" altLang="en-US" b="1"/>
              <a:t>Rotation</a:t>
            </a:r>
          </a:p>
          <a:p>
            <a:r>
              <a:rPr lang="en-AU" altLang="en-US"/>
              <a:t>Rotation is the movement of a bone around its long axis – for example, turning the head from left to right occurs due to rotation at the joint between the first two vertebrae.</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C4C265D-C348-4CBB-AAD6-36ADFC62FAB5}"/>
              </a:ext>
            </a:extLst>
          </p:cNvPr>
          <p:cNvSpPr>
            <a:spLocks noGrp="1" noChangeArrowheads="1"/>
          </p:cNvSpPr>
          <p:nvPr>
            <p:ph type="title"/>
          </p:nvPr>
        </p:nvSpPr>
        <p:spPr>
          <a:xfrm>
            <a:off x="152400" y="152400"/>
            <a:ext cx="78486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8.7 Effects of ageing on the musculoskeletal system</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66563" name="TextBox 3">
            <a:extLst>
              <a:ext uri="{FF2B5EF4-FFF2-40B4-BE49-F238E27FC236}">
                <a16:creationId xmlns:a16="http://schemas.microsoft.com/office/drawing/2014/main" id="{37605BC8-D69F-4FF8-9F09-0CB026BC90BE}"/>
              </a:ext>
            </a:extLst>
          </p:cNvPr>
          <p:cNvSpPr txBox="1">
            <a:spLocks noChangeArrowheads="1"/>
          </p:cNvSpPr>
          <p:nvPr/>
        </p:nvSpPr>
        <p:spPr bwMode="auto">
          <a:xfrm>
            <a:off x="457200" y="1066800"/>
            <a:ext cx="7924800"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Osteoporosis</a:t>
            </a:r>
          </a:p>
          <a:p>
            <a:r>
              <a:rPr lang="en-AU" altLang="en-US"/>
              <a:t>If the loss of bone mass becomes sufficient to impair normal functioning, it is called osteoporosis. As bone density decreases, the risk of fractures increases so that even minor bumps or falls can result in serious fractures. </a:t>
            </a:r>
          </a:p>
          <a:p>
            <a:r>
              <a:rPr lang="en-AU" altLang="en-US"/>
              <a:t>The bones most likely to be affected by osteoporosis are the vertebrae, ribs, pelvis, wrist and upper arm, although any bone can be affected.</a:t>
            </a:r>
          </a:p>
          <a:p>
            <a:r>
              <a:rPr lang="en-AU" altLang="en-US"/>
              <a:t>To prevent osteoporosis, people need an adequate calcium intake in their diet, an adequate amount of vitamin D (either through exposure to sunlight or by dietary intake), and plenty of exercise.</a:t>
            </a:r>
          </a:p>
          <a:p>
            <a:r>
              <a:rPr lang="en-AU" altLang="en-US"/>
              <a:t>Treatment for osteoporosis includes lifestyle changes to increase calcium intake, vitamin D production and exercise. Medication can sometimes be used to prevent or to treat the condition.</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409AB533-80E4-42B0-9E9F-6E954002655E}"/>
              </a:ext>
            </a:extLst>
          </p:cNvPr>
          <p:cNvSpPr>
            <a:spLocks noGrp="1" noChangeArrowheads="1"/>
          </p:cNvSpPr>
          <p:nvPr>
            <p:ph type="title"/>
          </p:nvPr>
        </p:nvSpPr>
        <p:spPr>
          <a:xfrm>
            <a:off x="152400" y="152400"/>
            <a:ext cx="7848600" cy="457200"/>
          </a:xfrm>
        </p:spPr>
        <p:txBody>
          <a:bodyPr/>
          <a:lstStyle/>
          <a:p>
            <a:pPr eaLnBrk="1" hangingPunct="1"/>
            <a:br>
              <a:rPr lang="en-US" altLang="en-US" sz="2400" b="1">
                <a:solidFill>
                  <a:schemeClr val="bg1"/>
                </a:solidFill>
                <a:cs typeface="Arial" panose="020B0604020202020204" pitchFamily="34" charset="0"/>
              </a:rPr>
            </a:br>
            <a:r>
              <a:rPr lang="en-US" altLang="en-US" sz="2400" b="1">
                <a:solidFill>
                  <a:schemeClr val="bg1"/>
                </a:solidFill>
                <a:cs typeface="Arial" panose="020B0604020202020204" pitchFamily="34" charset="0"/>
              </a:rPr>
              <a:t>8.7 Effects of ageing on the musculoskeletal system</a:t>
            </a:r>
            <a:br>
              <a:rPr lang="en-US" altLang="en-US" sz="2400" b="1">
                <a:solidFill>
                  <a:schemeClr val="bg1"/>
                </a:solidFill>
                <a:cs typeface="Arial" panose="020B0604020202020204" pitchFamily="34" charset="0"/>
              </a:rPr>
            </a:br>
            <a:endParaRPr lang="en-US" altLang="en-US" sz="2400" b="1">
              <a:solidFill>
                <a:schemeClr val="bg1"/>
              </a:solidFill>
              <a:cs typeface="Arial" panose="020B0604020202020204" pitchFamily="34" charset="0"/>
            </a:endParaRPr>
          </a:p>
        </p:txBody>
      </p:sp>
      <p:sp>
        <p:nvSpPr>
          <p:cNvPr id="68611" name="TextBox 3">
            <a:extLst>
              <a:ext uri="{FF2B5EF4-FFF2-40B4-BE49-F238E27FC236}">
                <a16:creationId xmlns:a16="http://schemas.microsoft.com/office/drawing/2014/main" id="{87A1C4D5-6C86-4648-A14B-40114710AA94}"/>
              </a:ext>
            </a:extLst>
          </p:cNvPr>
          <p:cNvSpPr txBox="1">
            <a:spLocks noChangeArrowheads="1"/>
          </p:cNvSpPr>
          <p:nvPr/>
        </p:nvSpPr>
        <p:spPr bwMode="auto">
          <a:xfrm>
            <a:off x="457200" y="1066800"/>
            <a:ext cx="79248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Osteoarthritis </a:t>
            </a:r>
          </a:p>
          <a:p>
            <a:r>
              <a:rPr lang="en-AU" altLang="en-US"/>
              <a:t>Osteoarthritis is a gradual change in the joints that occurs over time and is frequently associated with ageing. However, other factors including irritation of the joints, wear and abrasion can also be involved. The joint cartilage deteriorates, and so the bone surfaces are no longer protected. The exposed bone begins to wear away and bony spurs or growths may develop from the exposed ends of the bone forming the joint. These growths and spurs decrease the space within the joint cavity, restricting movement of the joint.</a:t>
            </a:r>
          </a:p>
          <a:p>
            <a:r>
              <a:rPr lang="en-AU" altLang="en-US"/>
              <a:t>The symptoms of osteoarthritis often appear in middle age, and almost everyone has some symptoms by the age of 70, but these symptoms may be minor.</a:t>
            </a:r>
          </a:p>
          <a:p>
            <a:r>
              <a:rPr lang="en-AU" altLang="en-US"/>
              <a:t>There is no known cure, but treatment may include medication to relieve pain, physiotherapy to strengthen muscles around the affected joints, surgery to realign bones or joint replacement surgery.</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B757067-0FF9-491F-93FE-959CE4BCAC01}"/>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8.2 Structure of skeletal muscle</a:t>
            </a:r>
          </a:p>
        </p:txBody>
      </p:sp>
      <p:sp>
        <p:nvSpPr>
          <p:cNvPr id="11267" name="TextBox 3">
            <a:extLst>
              <a:ext uri="{FF2B5EF4-FFF2-40B4-BE49-F238E27FC236}">
                <a16:creationId xmlns:a16="http://schemas.microsoft.com/office/drawing/2014/main" id="{94E46305-B020-4DCA-84B0-684DEEAE8B9E}"/>
              </a:ext>
            </a:extLst>
          </p:cNvPr>
          <p:cNvSpPr txBox="1">
            <a:spLocks noChangeArrowheads="1"/>
          </p:cNvSpPr>
          <p:nvPr/>
        </p:nvSpPr>
        <p:spPr bwMode="auto">
          <a:xfrm>
            <a:off x="457200" y="1066800"/>
            <a:ext cx="7924800" cy="3167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dirty="0">
                <a:solidFill>
                  <a:srgbClr val="0A5384"/>
                </a:solidFill>
              </a:rPr>
              <a:t>Structure of skeletal muscle</a:t>
            </a:r>
            <a:endParaRPr lang="en-AU" altLang="en-US" sz="2000" dirty="0"/>
          </a:p>
          <a:p>
            <a:pPr marL="285750" indent="-285750">
              <a:buFont typeface="Arial" panose="020B0604020202020204" pitchFamily="34" charset="0"/>
              <a:buChar char="•"/>
            </a:pPr>
            <a:r>
              <a:rPr lang="en-AU" altLang="en-US" dirty="0">
                <a:highlight>
                  <a:srgbClr val="FFFF00"/>
                </a:highlight>
              </a:rPr>
              <a:t>Muscle cells are held together in bundles. </a:t>
            </a:r>
          </a:p>
          <a:p>
            <a:pPr marL="285750" indent="-285750">
              <a:buFont typeface="Arial" panose="020B0604020202020204" pitchFamily="34" charset="0"/>
              <a:buChar char="•"/>
            </a:pPr>
            <a:r>
              <a:rPr lang="en-AU" altLang="en-US" dirty="0">
                <a:highlight>
                  <a:srgbClr val="FFFF00"/>
                </a:highlight>
              </a:rPr>
              <a:t>A sheath of connective tissue called the </a:t>
            </a:r>
            <a:r>
              <a:rPr lang="en-AU" altLang="en-US" b="1" dirty="0">
                <a:highlight>
                  <a:srgbClr val="FFFF00"/>
                </a:highlight>
              </a:rPr>
              <a:t>perimysium</a:t>
            </a:r>
            <a:r>
              <a:rPr lang="en-AU" altLang="en-US" dirty="0">
                <a:highlight>
                  <a:srgbClr val="FFFF00"/>
                </a:highlight>
              </a:rPr>
              <a:t> surrounds each bundle so that it can function as an individual unit. </a:t>
            </a:r>
          </a:p>
          <a:p>
            <a:pPr marL="285750" indent="-285750">
              <a:buFont typeface="Arial" panose="020B0604020202020204" pitchFamily="34" charset="0"/>
              <a:buChar char="•"/>
            </a:pPr>
            <a:r>
              <a:rPr lang="en-AU" altLang="en-US" dirty="0">
                <a:highlight>
                  <a:srgbClr val="FFFF00"/>
                </a:highlight>
              </a:rPr>
              <a:t>The connective tissue allows adjacent bundles to slide easily over one another as they contract. </a:t>
            </a:r>
          </a:p>
          <a:p>
            <a:pPr marL="285750" indent="-285750">
              <a:buFont typeface="Arial" panose="020B0604020202020204" pitchFamily="34" charset="0"/>
              <a:buChar char="•"/>
            </a:pPr>
            <a:r>
              <a:rPr lang="en-AU" altLang="en-US" dirty="0">
                <a:highlight>
                  <a:srgbClr val="FFFF00"/>
                </a:highlight>
              </a:rPr>
              <a:t>Sheaths of connective tissue called epimysium also hold the bundles together, and towards the end of the muscle they taper and blend to form the tendon.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8D0377-5E56-4AF4-B11D-517710F3405D}"/>
              </a:ext>
            </a:extLst>
          </p:cNvPr>
          <p:cNvPicPr>
            <a:picLocks noChangeAspect="1"/>
          </p:cNvPicPr>
          <p:nvPr/>
        </p:nvPicPr>
        <p:blipFill>
          <a:blip r:embed="rId2"/>
          <a:stretch>
            <a:fillRect/>
          </a:stretch>
        </p:blipFill>
        <p:spPr>
          <a:xfrm>
            <a:off x="1338262" y="919162"/>
            <a:ext cx="6467475" cy="5019675"/>
          </a:xfrm>
          <a:prstGeom prst="rect">
            <a:avLst/>
          </a:prstGeom>
        </p:spPr>
      </p:pic>
    </p:spTree>
    <p:extLst>
      <p:ext uri="{BB962C8B-B14F-4D97-AF65-F5344CB8AC3E}">
        <p14:creationId xmlns:p14="http://schemas.microsoft.com/office/powerpoint/2010/main" val="198586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318D5A9-6391-4BD9-B06B-1AA9EDD57F76}"/>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8.2 Structure of skeletal muscle</a:t>
            </a:r>
          </a:p>
        </p:txBody>
      </p:sp>
      <p:sp>
        <p:nvSpPr>
          <p:cNvPr id="13315" name="TextBox 3">
            <a:extLst>
              <a:ext uri="{FF2B5EF4-FFF2-40B4-BE49-F238E27FC236}">
                <a16:creationId xmlns:a16="http://schemas.microsoft.com/office/drawing/2014/main" id="{732972E7-9C43-4113-9A24-1BC7C1224604}"/>
              </a:ext>
            </a:extLst>
          </p:cNvPr>
          <p:cNvSpPr txBox="1">
            <a:spLocks noChangeArrowheads="1"/>
          </p:cNvSpPr>
          <p:nvPr/>
        </p:nvSpPr>
        <p:spPr bwMode="auto">
          <a:xfrm>
            <a:off x="457200" y="1066800"/>
            <a:ext cx="79248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Structure of skeletal muscle fibres</a:t>
            </a:r>
            <a:endParaRPr lang="en-AU" altLang="en-US" sz="2000"/>
          </a:p>
          <a:p>
            <a:r>
              <a:rPr lang="en-AU" altLang="en-US"/>
              <a:t>Muscle bundles are composed of muscle cells that lie parallel to each other. Each muscle cell, called a muscle fibre, is an elongated cylinder with many nuclei. Around the cell is a thin, transparent plasma membrane, the sarcolemma, containing cytoplasm, called the sarcoplasm. Cells are between 10 and 100 micrometres in diameter and vary in length from a few millimetres to several centimetres. </a:t>
            </a:r>
          </a:p>
        </p:txBody>
      </p:sp>
      <p:pic>
        <p:nvPicPr>
          <p:cNvPr id="13316" name="Picture 2">
            <a:extLst>
              <a:ext uri="{FF2B5EF4-FFF2-40B4-BE49-F238E27FC236}">
                <a16:creationId xmlns:a16="http://schemas.microsoft.com/office/drawing/2014/main" id="{E71B6ACE-F13B-4D9D-80ED-750A912E7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3" y="3429000"/>
            <a:ext cx="40290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55B5156-8C65-4604-A45B-63F59E68D3C2}"/>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8.2 Structure of skeletal muscle</a:t>
            </a:r>
          </a:p>
        </p:txBody>
      </p:sp>
      <p:sp>
        <p:nvSpPr>
          <p:cNvPr id="15363" name="TextBox 3">
            <a:extLst>
              <a:ext uri="{FF2B5EF4-FFF2-40B4-BE49-F238E27FC236}">
                <a16:creationId xmlns:a16="http://schemas.microsoft.com/office/drawing/2014/main" id="{BBBCC6EF-EE01-408B-A6D1-BDCCE9238E5C}"/>
              </a:ext>
            </a:extLst>
          </p:cNvPr>
          <p:cNvSpPr txBox="1">
            <a:spLocks noChangeArrowheads="1"/>
          </p:cNvSpPr>
          <p:nvPr/>
        </p:nvSpPr>
        <p:spPr bwMode="auto">
          <a:xfrm>
            <a:off x="457200" y="1066800"/>
            <a:ext cx="79248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Structure of myofibrils</a:t>
            </a:r>
            <a:endParaRPr lang="en-AU" altLang="en-US" sz="2000"/>
          </a:p>
          <a:p>
            <a:r>
              <a:rPr lang="en-AU" altLang="en-US"/>
              <a:t>Within the sarcoplasm of each fibre are thread-like myofibrils. These lie parallel to each other and run the length of the fibre. There may be anywhere from hundreds to several thousands of these myofibrils in each fibre. A tubular network called the sarcoplasmic reticulum surrounds the myofibrils. This is a storage site for calcium ions, which are released during muscle contractions.</a:t>
            </a:r>
          </a:p>
          <a:p>
            <a:r>
              <a:rPr lang="en-AU" altLang="en-US"/>
              <a:t>Each myofibril is composed of many smaller myofilaments, made of protein, which are the actual units involved in contraction of the muscle. There are two types of myofilaments:</a:t>
            </a:r>
          </a:p>
          <a:p>
            <a:pPr>
              <a:buFontTx/>
              <a:buChar char="•"/>
            </a:pPr>
            <a:r>
              <a:rPr lang="en-AU" altLang="en-US"/>
              <a:t>thick myofilaments, composed mainly of the protein myosin</a:t>
            </a:r>
          </a:p>
          <a:p>
            <a:pPr>
              <a:buFontTx/>
              <a:buChar char="•"/>
            </a:pPr>
            <a:r>
              <a:rPr lang="en-AU" altLang="en-US"/>
              <a:t>thin myofilaments, composed mainly of the protein actin.</a:t>
            </a:r>
          </a:p>
          <a:p>
            <a:r>
              <a:rPr lang="en-AU" altLang="en-US"/>
              <a:t>The arrangement of thick and thin filaments within a myofibril gives a banded effect to the muscle. These striations allow myofibrils to be divided into units called sarcomeres.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0524AFE-8C15-413D-8F52-688F4EE3AEB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8.2 Structure of skeletal muscle</a:t>
            </a:r>
          </a:p>
        </p:txBody>
      </p:sp>
      <p:pic>
        <p:nvPicPr>
          <p:cNvPr id="17411" name="Picture 3">
            <a:extLst>
              <a:ext uri="{FF2B5EF4-FFF2-40B4-BE49-F238E27FC236}">
                <a16:creationId xmlns:a16="http://schemas.microsoft.com/office/drawing/2014/main" id="{2DF2BF7D-A6FD-49AF-A073-546470E84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219200"/>
            <a:ext cx="5891213"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6D66E22-0F01-4016-92CB-6C1B487F9284}"/>
              </a:ext>
            </a:extLst>
          </p:cNvPr>
          <p:cNvSpPr>
            <a:spLocks noGrp="1" noChangeArrowheads="1"/>
          </p:cNvSpPr>
          <p:nvPr>
            <p:ph type="title"/>
          </p:nvPr>
        </p:nvSpPr>
        <p:spPr>
          <a:xfrm>
            <a:off x="152400" y="152400"/>
            <a:ext cx="7543800" cy="457200"/>
          </a:xfrm>
        </p:spPr>
        <p:txBody>
          <a:bodyPr/>
          <a:lstStyle/>
          <a:p>
            <a:pPr eaLnBrk="1" hangingPunct="1"/>
            <a:r>
              <a:rPr lang="en-US" altLang="en-US" sz="2400" b="1">
                <a:solidFill>
                  <a:schemeClr val="bg1"/>
                </a:solidFill>
                <a:cs typeface="Arial" panose="020B0604020202020204" pitchFamily="34" charset="0"/>
              </a:rPr>
              <a:t>8.3 How muscles work</a:t>
            </a:r>
          </a:p>
        </p:txBody>
      </p:sp>
      <p:sp>
        <p:nvSpPr>
          <p:cNvPr id="19459" name="TextBox 3">
            <a:extLst>
              <a:ext uri="{FF2B5EF4-FFF2-40B4-BE49-F238E27FC236}">
                <a16:creationId xmlns:a16="http://schemas.microsoft.com/office/drawing/2014/main" id="{49C37707-5729-46BE-9111-5741D2839B3A}"/>
              </a:ext>
            </a:extLst>
          </p:cNvPr>
          <p:cNvSpPr txBox="1">
            <a:spLocks noChangeArrowheads="1"/>
          </p:cNvSpPr>
          <p:nvPr/>
        </p:nvSpPr>
        <p:spPr bwMode="auto">
          <a:xfrm>
            <a:off x="457200" y="1066800"/>
            <a:ext cx="79248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r>
              <a:rPr lang="en-AU" altLang="en-US" sz="2000" b="1">
                <a:solidFill>
                  <a:srgbClr val="0A5384"/>
                </a:solidFill>
              </a:rPr>
              <a:t>Sliding filament theory</a:t>
            </a:r>
            <a:endParaRPr lang="en-AU" altLang="en-US" sz="2000"/>
          </a:p>
          <a:p>
            <a:r>
              <a:rPr lang="en-AU" altLang="en-US"/>
              <a:t>When muscles contract, the sarcomeres shorten. The sliding filament theory suggests that this occurs because the actin and myosin filaments slide over one another. </a:t>
            </a:r>
          </a:p>
        </p:txBody>
      </p:sp>
      <p:pic>
        <p:nvPicPr>
          <p:cNvPr id="19460" name="Picture 2">
            <a:extLst>
              <a:ext uri="{FF2B5EF4-FFF2-40B4-BE49-F238E27FC236}">
                <a16:creationId xmlns:a16="http://schemas.microsoft.com/office/drawing/2014/main" id="{40ABEC63-4F68-4D0B-BC11-9BB56AD59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08238"/>
            <a:ext cx="59436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7440</TotalTime>
  <Words>2826</Words>
  <Application>Microsoft Office PowerPoint</Application>
  <PresentationFormat>On-screen Show (4:3)</PresentationFormat>
  <Paragraphs>175</Paragraphs>
  <Slides>33</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Theme1</vt:lpstr>
      <vt:lpstr>Chapter 8:  The musculoskeletal system allows movement</vt:lpstr>
      <vt:lpstr>8.1 Types of muscles</vt:lpstr>
      <vt:lpstr>8.1 Types of muscles</vt:lpstr>
      <vt:lpstr>8.2 Structure of skeletal muscle</vt:lpstr>
      <vt:lpstr>PowerPoint Presentation</vt:lpstr>
      <vt:lpstr>8.2 Structure of skeletal muscle</vt:lpstr>
      <vt:lpstr>8.2 Structure of skeletal muscle</vt:lpstr>
      <vt:lpstr>8.2 Structure of skeletal muscle</vt:lpstr>
      <vt:lpstr>8.3 How muscles work</vt:lpstr>
      <vt:lpstr>8.3 How muscles work</vt:lpstr>
      <vt:lpstr>8.3 How muscles work</vt:lpstr>
      <vt:lpstr>8.4 Overview of the skeletal system</vt:lpstr>
      <vt:lpstr>8.4 Overview of the skeletal system</vt:lpstr>
      <vt:lpstr>8.4 Overview of the skeletal system</vt:lpstr>
      <vt:lpstr>8.4 Overview of the skeletal system</vt:lpstr>
      <vt:lpstr>8.4 Overview of the skeletal system</vt:lpstr>
      <vt:lpstr>8.5 Structure of bone and cartilage</vt:lpstr>
      <vt:lpstr>8.5 Structure of bone and cartilage</vt:lpstr>
      <vt:lpstr>8.5 Structure of bone and cartilage</vt:lpstr>
      <vt:lpstr>8.5 Structure of bone and cartilage</vt:lpstr>
      <vt:lpstr>8.5 Structure of bone and cartilage</vt:lpstr>
      <vt:lpstr>8.5 Structure of bone and cartilage</vt:lpstr>
      <vt:lpstr>8.5 Structure of bone and cartilage</vt:lpstr>
      <vt:lpstr>8.5 Structure of bone and cartilage</vt:lpstr>
      <vt:lpstr> 8.6 Movement of bones </vt:lpstr>
      <vt:lpstr> 8.6 Movement of bones </vt:lpstr>
      <vt:lpstr> 8.6 Movement of bones </vt:lpstr>
      <vt:lpstr> 8.6 Movement of bones </vt:lpstr>
      <vt:lpstr> 8.6 Movement of bones </vt:lpstr>
      <vt:lpstr> 8.6 Movement of bones </vt:lpstr>
      <vt:lpstr> 8.6 Movement of bones </vt:lpstr>
      <vt:lpstr> 8.7 Effects of ageing on the musculoskeletal system </vt:lpstr>
      <vt:lpstr> 8.7 Effects of ageing on the musculoskeletal system </vt:lpstr>
    </vt:vector>
  </TitlesOfParts>
  <Company>Cengage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Ryan, Ainsley</dc:creator>
  <cp:lastModifiedBy>Adam Suleiman Ali</cp:lastModifiedBy>
  <cp:revision>502</cp:revision>
  <dcterms:created xsi:type="dcterms:W3CDTF">2009-07-02T12:34:17Z</dcterms:created>
  <dcterms:modified xsi:type="dcterms:W3CDTF">2022-05-04T02:02:43Z</dcterms:modified>
</cp:coreProperties>
</file>