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57" r:id="rId4"/>
    <p:sldId id="259" r:id="rId5"/>
    <p:sldId id="258" r:id="rId6"/>
    <p:sldId id="263" r:id="rId7"/>
    <p:sldId id="369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DDBDEC-E7E5-4091-8E1C-927B33F52DC8}" v="7" dt="2022-04-26T04:13:52.1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Suleiman Ali" userId="e66a2eda-f20d-4734-8106-f44af1adf6b0" providerId="ADAL" clId="{E4DDBDEC-E7E5-4091-8E1C-927B33F52DC8}"/>
    <pc:docChg chg="modSld">
      <pc:chgData name="Adam Suleiman Ali" userId="e66a2eda-f20d-4734-8106-f44af1adf6b0" providerId="ADAL" clId="{E4DDBDEC-E7E5-4091-8E1C-927B33F52DC8}" dt="2022-04-26T04:13:52.157" v="6"/>
      <pc:docMkLst>
        <pc:docMk/>
      </pc:docMkLst>
      <pc:sldChg chg="modAnim">
        <pc:chgData name="Adam Suleiman Ali" userId="e66a2eda-f20d-4734-8106-f44af1adf6b0" providerId="ADAL" clId="{E4DDBDEC-E7E5-4091-8E1C-927B33F52DC8}" dt="2022-04-26T04:13:38.611" v="3"/>
        <pc:sldMkLst>
          <pc:docMk/>
          <pc:sldMk cId="2599211329" sldId="265"/>
        </pc:sldMkLst>
      </pc:sldChg>
      <pc:sldChg chg="modAnim">
        <pc:chgData name="Adam Suleiman Ali" userId="e66a2eda-f20d-4734-8106-f44af1adf6b0" providerId="ADAL" clId="{E4DDBDEC-E7E5-4091-8E1C-927B33F52DC8}" dt="2022-04-26T04:13:42.381" v="4"/>
        <pc:sldMkLst>
          <pc:docMk/>
          <pc:sldMk cId="3117907400" sldId="266"/>
        </pc:sldMkLst>
      </pc:sldChg>
      <pc:sldChg chg="modAnim">
        <pc:chgData name="Adam Suleiman Ali" userId="e66a2eda-f20d-4734-8106-f44af1adf6b0" providerId="ADAL" clId="{E4DDBDEC-E7E5-4091-8E1C-927B33F52DC8}" dt="2022-04-26T04:13:52.157" v="6"/>
        <pc:sldMkLst>
          <pc:docMk/>
          <pc:sldMk cId="375019920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53163-F865-4BEF-872C-2DDE6C2979E1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9BEC3-3C65-417C-A592-6A82262940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263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Students firstly have a discussion of what the difference is between excretion and elimination.</a:t>
            </a:r>
            <a:r>
              <a:rPr lang="en-AU" baseline="0" dirty="0"/>
              <a:t> Then they need to copy the definitions.</a:t>
            </a:r>
          </a:p>
          <a:p>
            <a:r>
              <a:rPr lang="en-AU" baseline="0" dirty="0"/>
              <a:t>Diagram 1: Represents Carbon dioxide that is produced via cellular respiration being expelled by the lungs.</a:t>
            </a:r>
          </a:p>
          <a:p>
            <a:r>
              <a:rPr lang="en-AU" baseline="0" dirty="0"/>
              <a:t>Diagram 2: Any food that has not been digested passes straight through the </a:t>
            </a:r>
            <a:r>
              <a:rPr lang="en-AU" baseline="0" dirty="0" err="1"/>
              <a:t>bosy</a:t>
            </a:r>
            <a:r>
              <a:rPr lang="en-AU" baseline="0" dirty="0"/>
              <a:t> (No metabolism occurs)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9BEC3-3C65-417C-A592-6A8226294061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083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Page 123 of Human Perspectives 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9BEC3-3C65-417C-A592-6A8226294061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9505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Deamination is the main process in the liver involved </a:t>
            </a:r>
            <a:r>
              <a:rPr lang="en-AU"/>
              <a:t>with excretion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9BEC3-3C65-417C-A592-6A8226294061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8231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DAF3508E-5EE5-42C2-9885-C48E8FEFD6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4185ED81-1FC6-4DC7-A5E9-02EC9E91485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DC7607BB-E506-4F86-B4A5-5FE3AA9484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CAF1942-A16E-4BA5-B556-03DB3742F11F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FED9-EC18-4823-929B-D2C69E367AF0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D750-8A72-4206-AD20-4C8A0C9A7D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293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FED9-EC18-4823-929B-D2C69E367AF0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D750-8A72-4206-AD20-4C8A0C9A7D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595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FED9-EC18-4823-929B-D2C69E367AF0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D750-8A72-4206-AD20-4C8A0C9A7D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372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FED9-EC18-4823-929B-D2C69E367AF0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D750-8A72-4206-AD20-4C8A0C9A7D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661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FED9-EC18-4823-929B-D2C69E367AF0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D750-8A72-4206-AD20-4C8A0C9A7D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669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FED9-EC18-4823-929B-D2C69E367AF0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D750-8A72-4206-AD20-4C8A0C9A7D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432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FED9-EC18-4823-929B-D2C69E367AF0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D750-8A72-4206-AD20-4C8A0C9A7D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31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FED9-EC18-4823-929B-D2C69E367AF0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D750-8A72-4206-AD20-4C8A0C9A7D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681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FED9-EC18-4823-929B-D2C69E367AF0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D750-8A72-4206-AD20-4C8A0C9A7D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170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FED9-EC18-4823-929B-D2C69E367AF0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D750-8A72-4206-AD20-4C8A0C9A7D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161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FED9-EC18-4823-929B-D2C69E367AF0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D750-8A72-4206-AD20-4C8A0C9A7D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077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3FED9-EC18-4823-929B-D2C69E367AF0}" type="datetimeFigureOut">
              <a:rPr lang="en-AU" smtClean="0"/>
              <a:t>26/04/2022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2D750-8A72-4206-AD20-4C8A0C9A7D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467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sk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93968"/>
            <a:ext cx="2243088" cy="179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kidn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61" y="3423294"/>
            <a:ext cx="3434705" cy="343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7000" dirty="0">
                <a:latin typeface="Georgia" panose="02040502050405020303" pitchFamily="18" charset="0"/>
              </a:rPr>
              <a:t>Excretory system</a:t>
            </a:r>
          </a:p>
        </p:txBody>
      </p:sp>
      <p:pic>
        <p:nvPicPr>
          <p:cNvPr id="1028" name="Picture 4" descr="Image result for li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654" y="540356"/>
            <a:ext cx="2396117" cy="154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lung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717031"/>
            <a:ext cx="2289309" cy="292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744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1"/>
            <a:ext cx="8229600" cy="1143000"/>
          </a:xfrm>
        </p:spPr>
        <p:txBody>
          <a:bodyPr/>
          <a:lstStyle/>
          <a:p>
            <a:r>
              <a:rPr lang="en-AU" dirty="0">
                <a:latin typeface="Georgia" panose="02040502050405020303" pitchFamily="18" charset="0"/>
              </a:rPr>
              <a:t>Skin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/>
          <a:lstStyle/>
          <a:p>
            <a:r>
              <a:rPr lang="en-AU" dirty="0"/>
              <a:t>Although the skins main function is to provide a protective covering, it is also involved in excretion</a:t>
            </a:r>
          </a:p>
          <a:p>
            <a:r>
              <a:rPr lang="en-AU" dirty="0"/>
              <a:t>Dissolved salt, lactic acid &amp; urea can exit the body via sweat glands</a:t>
            </a:r>
          </a:p>
        </p:txBody>
      </p:sp>
      <p:pic>
        <p:nvPicPr>
          <p:cNvPr id="4098" name="Picture 2" descr="Image result for sweat gland bas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79" y="3429000"/>
            <a:ext cx="3257025" cy="301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076056" y="3140968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921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AU" dirty="0">
                <a:latin typeface="Georgia" panose="02040502050405020303" pitchFamily="18" charset="0"/>
              </a:rPr>
              <a:t>Lungs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r>
              <a:rPr lang="en-AU" dirty="0"/>
              <a:t>Carbon dioxide is a by-product of cellular respiration and can be toxic if it accumulates in the body</a:t>
            </a:r>
          </a:p>
          <a:p>
            <a:r>
              <a:rPr lang="en-AU" dirty="0"/>
              <a:t>The lungs help to expel this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289826"/>
            <a:ext cx="2232273" cy="4263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790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907" y="-149393"/>
            <a:ext cx="8229600" cy="1143000"/>
          </a:xfrm>
        </p:spPr>
        <p:txBody>
          <a:bodyPr/>
          <a:lstStyle/>
          <a:p>
            <a:r>
              <a:rPr lang="en-AU" dirty="0">
                <a:latin typeface="Georgia" panose="02040502050405020303" pitchFamily="18" charset="0"/>
              </a:rPr>
              <a:t>Kidney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900" y="5589240"/>
            <a:ext cx="87129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600" dirty="0">
                <a:latin typeface="Georgia" panose="02040502050405020303" pitchFamily="18" charset="0"/>
              </a:rPr>
              <a:t>The kidneys, bladder and their associated ducts are collectively known as the urinary system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993607"/>
            <a:ext cx="2611735" cy="4416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1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eorgia" panose="02040502050405020303" pitchFamily="18" charset="0"/>
              </a:rPr>
              <a:t>Excretory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Regulator of the chemical composition of bodily fluids via the </a:t>
            </a:r>
            <a:r>
              <a:rPr lang="en-AU" b="1" dirty="0"/>
              <a:t>removal of wastes </a:t>
            </a:r>
            <a:r>
              <a:rPr lang="en-AU" dirty="0"/>
              <a:t>and </a:t>
            </a:r>
            <a:r>
              <a:rPr lang="en-AU" b="1" dirty="0"/>
              <a:t>retainment </a:t>
            </a:r>
            <a:r>
              <a:rPr lang="en-AU" dirty="0"/>
              <a:t>of proper amounts of </a:t>
            </a:r>
            <a:r>
              <a:rPr lang="en-AU" b="1" dirty="0"/>
              <a:t>water, salts </a:t>
            </a:r>
            <a:r>
              <a:rPr lang="en-AU" dirty="0"/>
              <a:t>and </a:t>
            </a:r>
            <a:r>
              <a:rPr lang="en-AU" b="1" dirty="0"/>
              <a:t>nutrients</a:t>
            </a:r>
          </a:p>
        </p:txBody>
      </p:sp>
    </p:spTree>
    <p:extLst>
      <p:ext uri="{BB962C8B-B14F-4D97-AF65-F5344CB8AC3E}">
        <p14:creationId xmlns:p14="http://schemas.microsoft.com/office/powerpoint/2010/main" val="292589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large intest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509120"/>
            <a:ext cx="2243138" cy="211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AU" dirty="0">
                <a:latin typeface="Georgia" panose="02040502050405020303" pitchFamily="18" charset="0"/>
              </a:rPr>
              <a:t>Excretion vs. elimination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933864"/>
              </p:ext>
            </p:extLst>
          </p:nvPr>
        </p:nvGraphicFramePr>
        <p:xfrm>
          <a:off x="827584" y="1412776"/>
          <a:ext cx="7560840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8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2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8381">
                <a:tc>
                  <a:txBody>
                    <a:bodyPr/>
                    <a:lstStyle/>
                    <a:p>
                      <a:pPr algn="ctr"/>
                      <a:r>
                        <a:rPr lang="en-AU" sz="3000" dirty="0">
                          <a:latin typeface="Georgia" panose="02040502050405020303" pitchFamily="18" charset="0"/>
                        </a:rPr>
                        <a:t>Excretion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000" dirty="0">
                          <a:latin typeface="Georgia" panose="02040502050405020303" pitchFamily="18" charset="0"/>
                        </a:rPr>
                        <a:t>Elimination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197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latin typeface="Georgia" panose="02040502050405020303" pitchFamily="18" charset="0"/>
                        </a:rPr>
                        <a:t>The removal of metabolic waste products from the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latin typeface="Georgia" panose="02040502050405020303" pitchFamily="18" charset="0"/>
                        </a:rPr>
                        <a:t>The removal of indigestible foods</a:t>
                      </a:r>
                      <a:r>
                        <a:rPr lang="en-AU" sz="2600" baseline="0" dirty="0">
                          <a:latin typeface="Georgia" panose="02040502050405020303" pitchFamily="18" charset="0"/>
                        </a:rPr>
                        <a:t> from the body</a:t>
                      </a:r>
                      <a:endParaRPr lang="en-AU" sz="2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 descr="Image result for lung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854881"/>
            <a:ext cx="1551520" cy="198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46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351377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6914">
                <a:tc>
                  <a:txBody>
                    <a:bodyPr/>
                    <a:lstStyle/>
                    <a:p>
                      <a:pPr algn="ctr"/>
                      <a:r>
                        <a:rPr lang="en-AU" sz="3000" dirty="0">
                          <a:latin typeface="Georgia" panose="02040502050405020303" pitchFamily="18" charset="0"/>
                        </a:rPr>
                        <a:t>Organ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000" dirty="0">
                          <a:latin typeface="Georgia" panose="02040502050405020303" pitchFamily="18" charset="0"/>
                        </a:rPr>
                        <a:t>Involvement in the excretory</a:t>
                      </a:r>
                      <a:r>
                        <a:rPr lang="en-AU" sz="3000" baseline="0" dirty="0">
                          <a:latin typeface="Georgia" panose="02040502050405020303" pitchFamily="18" charset="0"/>
                        </a:rPr>
                        <a:t> system</a:t>
                      </a:r>
                      <a:endParaRPr lang="en-AU" sz="30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5181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5181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5181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5181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5181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5181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58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highlight>
                  <a:srgbClr val="FFFF00"/>
                </a:highlight>
                <a:latin typeface="Georgia" panose="02040502050405020303" pitchFamily="18" charset="0"/>
              </a:rPr>
              <a:t>Liver functions</a:t>
            </a:r>
          </a:p>
        </p:txBody>
      </p:sp>
      <p:pic>
        <p:nvPicPr>
          <p:cNvPr id="4" name="Picture 4" descr="Image result for liv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37" y="1412776"/>
            <a:ext cx="5149406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31840" y="3884855"/>
            <a:ext cx="60121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>
                <a:solidFill>
                  <a:srgbClr val="FF0000"/>
                </a:solidFill>
                <a:highlight>
                  <a:srgbClr val="FFFF00"/>
                </a:highlight>
                <a:latin typeface="Georgia" panose="02040502050405020303" pitchFamily="18" charset="0"/>
              </a:rPr>
              <a:t>Deamination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highlight>
                  <a:srgbClr val="FFFF00"/>
                </a:highlight>
                <a:latin typeface="Georgia" panose="02040502050405020303" pitchFamily="18" charset="0"/>
              </a:rPr>
              <a:t>Detoxifies chemicals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highlight>
                  <a:srgbClr val="FFFF00"/>
                </a:highlight>
                <a:latin typeface="Georgia" panose="02040502050405020303" pitchFamily="18" charset="0"/>
              </a:rPr>
              <a:t>Creates bile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highlight>
                  <a:srgbClr val="FFFF00"/>
                </a:highlight>
                <a:latin typeface="Georgia" panose="02040502050405020303" pitchFamily="18" charset="0"/>
              </a:rPr>
              <a:t>Stores excess energy 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highlight>
                  <a:srgbClr val="FFFF00"/>
                </a:highlight>
                <a:latin typeface="Georgia" panose="02040502050405020303" pitchFamily="18" charset="0"/>
              </a:rPr>
              <a:t>Creates proteins that help clot blood</a:t>
            </a:r>
          </a:p>
        </p:txBody>
      </p:sp>
    </p:spTree>
    <p:extLst>
      <p:ext uri="{BB962C8B-B14F-4D97-AF65-F5344CB8AC3E}">
        <p14:creationId xmlns:p14="http://schemas.microsoft.com/office/powerpoint/2010/main" val="132701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AU" dirty="0">
                <a:highlight>
                  <a:srgbClr val="FFFF00"/>
                </a:highlight>
                <a:latin typeface="Georgia" panose="02040502050405020303" pitchFamily="18" charset="0"/>
              </a:rPr>
              <a:t>Deamination</a:t>
            </a:r>
          </a:p>
        </p:txBody>
      </p:sp>
      <p:pic>
        <p:nvPicPr>
          <p:cNvPr id="4" name="Picture 4" descr="Image result for amino ac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15576"/>
            <a:ext cx="5302062" cy="377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1484784"/>
            <a:ext cx="81732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000" dirty="0">
                <a:highlight>
                  <a:srgbClr val="FFFF00"/>
                </a:highlight>
              </a:rPr>
              <a:t>The removal of an amino group from a molecule</a:t>
            </a:r>
          </a:p>
        </p:txBody>
      </p:sp>
    </p:spTree>
    <p:extLst>
      <p:ext uri="{BB962C8B-B14F-4D97-AF65-F5344CB8AC3E}">
        <p14:creationId xmlns:p14="http://schemas.microsoft.com/office/powerpoint/2010/main" val="331630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DD250290-5687-4B3A-A2FF-64E6FA34F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543800" cy="457200"/>
          </a:xfrm>
        </p:spPr>
        <p:txBody>
          <a:bodyPr/>
          <a:lstStyle/>
          <a:p>
            <a:pPr eaLnBrk="1" hangingPunct="1"/>
            <a:r>
              <a:rPr lang="en-US" altLang="en-US" sz="2400" b="1">
                <a:solidFill>
                  <a:schemeClr val="bg1"/>
                </a:solidFill>
                <a:cs typeface="Arial" panose="020B0604020202020204" pitchFamily="34" charset="0"/>
              </a:rPr>
              <a:t>7.2 The liver and skin</a:t>
            </a:r>
          </a:p>
        </p:txBody>
      </p:sp>
      <p:sp>
        <p:nvSpPr>
          <p:cNvPr id="9219" name="TextBox 3">
            <a:extLst>
              <a:ext uri="{FF2B5EF4-FFF2-40B4-BE49-F238E27FC236}">
                <a16:creationId xmlns:a16="http://schemas.microsoft.com/office/drawing/2014/main" id="{9829599D-C6C2-471D-BA70-230FCFB98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260648"/>
            <a:ext cx="7924800" cy="5557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AU" altLang="en-US" sz="2000" b="1" dirty="0">
                <a:solidFill>
                  <a:srgbClr val="0A5384"/>
                </a:solidFill>
                <a:highlight>
                  <a:srgbClr val="FFFF00"/>
                </a:highlight>
              </a:rPr>
              <a:t>Deamination </a:t>
            </a:r>
          </a:p>
          <a:p>
            <a:r>
              <a:rPr lang="en-AU" altLang="en-US" dirty="0"/>
              <a:t>The liver is located in the upper abdominal cavity. </a:t>
            </a:r>
          </a:p>
          <a:p>
            <a:r>
              <a:rPr lang="en-AU" altLang="en-US" dirty="0"/>
              <a:t>It is a very large organ with a host of different functions, one of which is the preparation of materials for excretion.</a:t>
            </a:r>
          </a:p>
          <a:p>
            <a:r>
              <a:rPr lang="en-AU" altLang="en-US" dirty="0"/>
              <a:t>The liver plays an important role in processing chemicals into a safer form. For example, it converts ammonia produced from proteins into the safer form of urea by a process called </a:t>
            </a:r>
            <a:r>
              <a:rPr lang="en-AU" altLang="en-US" b="1" dirty="0"/>
              <a:t>deamination</a:t>
            </a:r>
            <a:r>
              <a:rPr lang="en-AU" altLang="en-US" dirty="0"/>
              <a:t>.</a:t>
            </a:r>
          </a:p>
          <a:p>
            <a:r>
              <a:rPr lang="en-AU" altLang="en-US" dirty="0">
                <a:highlight>
                  <a:srgbClr val="FFFF00"/>
                </a:highlight>
              </a:rPr>
              <a:t>Deamination uses enzymes to remove the amino group (NH</a:t>
            </a:r>
            <a:r>
              <a:rPr lang="en-AU" altLang="en-US" baseline="-25000" dirty="0">
                <a:highlight>
                  <a:srgbClr val="FFFF00"/>
                </a:highlight>
              </a:rPr>
              <a:t>2</a:t>
            </a:r>
            <a:r>
              <a:rPr lang="en-AU" altLang="en-US" dirty="0">
                <a:highlight>
                  <a:srgbClr val="FFFF00"/>
                </a:highlight>
              </a:rPr>
              <a:t>) from the amino acids. Once the amino group has been removed, it is converted by the liver cells to ammonia (NH</a:t>
            </a:r>
            <a:r>
              <a:rPr lang="en-AU" altLang="en-US" baseline="-25000" dirty="0">
                <a:highlight>
                  <a:srgbClr val="FFFF00"/>
                </a:highlight>
              </a:rPr>
              <a:t>3</a:t>
            </a:r>
            <a:r>
              <a:rPr lang="en-AU" altLang="en-US" dirty="0">
                <a:highlight>
                  <a:srgbClr val="FFFF00"/>
                </a:highlight>
              </a:rPr>
              <a:t>) and then finally to urea, where it is eliminated from the body in urine.</a:t>
            </a:r>
          </a:p>
          <a:p>
            <a:r>
              <a:rPr lang="en-AU" altLang="en-US" dirty="0"/>
              <a:t>The remaining part of the amino acid, which is mainly carbon and hydrogen, is converted into a carbohydrate that can be readily broken down by the cells to release energy, carbon dioxide and water.</a:t>
            </a:r>
          </a:p>
          <a:p>
            <a:endParaRPr lang="en-AU" altLang="en-US" dirty="0"/>
          </a:p>
          <a:p>
            <a:endParaRPr lang="en-AU" alt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2939" y="466017"/>
            <a:ext cx="3147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>
                <a:highlight>
                  <a:srgbClr val="FFFF00"/>
                </a:highlight>
                <a:latin typeface="Georgia" panose="02040502050405020303" pitchFamily="18" charset="0"/>
              </a:rPr>
              <a:t>Deamination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353" y="1835711"/>
            <a:ext cx="86821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>
                <a:highlight>
                  <a:srgbClr val="FFFF00"/>
                </a:highlight>
              </a:rPr>
              <a:t>Amino acid 	+	Oxygen     </a:t>
            </a:r>
            <a:r>
              <a:rPr lang="en-AU" sz="2200" dirty="0">
                <a:highlight>
                  <a:srgbClr val="FFFF00"/>
                </a:highlight>
                <a:sym typeface="Wingdings" panose="05000000000000000000" pitchFamily="2" charset="2"/>
              </a:rPr>
              <a:t>	Carbohydrate	+	Ammonia</a:t>
            </a:r>
            <a:endParaRPr lang="en-AU" sz="2200" dirty="0">
              <a:highlight>
                <a:srgbClr val="FFFF00"/>
              </a:highlight>
            </a:endParaRPr>
          </a:p>
        </p:txBody>
      </p:sp>
      <p:pic>
        <p:nvPicPr>
          <p:cNvPr id="1028" name="Picture 4" descr="Image result for amino aci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2289772"/>
            <a:ext cx="2355441" cy="167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oxygen molecu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594686"/>
            <a:ext cx="1001113" cy="69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53736" y="2699327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63888" y="288738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</a:t>
            </a:r>
          </a:p>
        </p:txBody>
      </p:sp>
      <p:pic>
        <p:nvPicPr>
          <p:cNvPr id="1032" name="Picture 8" descr="Image result for gluco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395988"/>
            <a:ext cx="1961483" cy="134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508104" y="3645024"/>
            <a:ext cx="1296144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2594686"/>
            <a:ext cx="7810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5768765" y="3968024"/>
            <a:ext cx="0" cy="613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418909" y="3789040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93878" y="4611812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ighlight>
                  <a:srgbClr val="FFFF00"/>
                </a:highlight>
                <a:latin typeface="Georgia" panose="02040502050405020303" pitchFamily="18" charset="0"/>
              </a:rPr>
              <a:t>Used for energy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28384" y="461181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ighlight>
                  <a:srgbClr val="FFFF00"/>
                </a:highlight>
                <a:latin typeface="Georgia" panose="02040502050405020303" pitchFamily="18" charset="0"/>
              </a:rPr>
              <a:t>Toxic</a:t>
            </a:r>
          </a:p>
        </p:txBody>
      </p:sp>
    </p:spTree>
    <p:extLst>
      <p:ext uri="{BB962C8B-B14F-4D97-AF65-F5344CB8AC3E}">
        <p14:creationId xmlns:p14="http://schemas.microsoft.com/office/powerpoint/2010/main" val="337234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Georgia" panose="02040502050405020303" pitchFamily="18" charset="0"/>
              </a:rPr>
              <a:t>How to get rid of toxic </a:t>
            </a:r>
            <a:r>
              <a:rPr lang="en-AU" u="sng" dirty="0">
                <a:latin typeface="Georgia" panose="02040502050405020303" pitchFamily="18" charset="0"/>
              </a:rPr>
              <a:t>ammonia?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48883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200" dirty="0">
                <a:highlight>
                  <a:srgbClr val="FFFF00"/>
                </a:highlight>
              </a:rPr>
              <a:t>Carbon dioxide	   +     Ammonia	   </a:t>
            </a:r>
            <a:r>
              <a:rPr lang="en-AU" sz="2200" dirty="0">
                <a:highlight>
                  <a:srgbClr val="FFFF00"/>
                </a:highlight>
                <a:sym typeface="Wingdings" panose="05000000000000000000" pitchFamily="2" charset="2"/>
              </a:rPr>
              <a:t> 	Urea    +     water</a:t>
            </a:r>
            <a:endParaRPr lang="en-AU" sz="2200" dirty="0">
              <a:highlight>
                <a:srgbClr val="FFFF00"/>
              </a:highlight>
            </a:endParaRPr>
          </a:p>
        </p:txBody>
      </p:sp>
      <p:pic>
        <p:nvPicPr>
          <p:cNvPr id="2053" name="Picture 5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72" y="2060848"/>
            <a:ext cx="169545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060848"/>
            <a:ext cx="1008112" cy="934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Image result for ure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322" y="2120677"/>
            <a:ext cx="2506971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293" y="2195804"/>
            <a:ext cx="1223268" cy="86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57451" y="234335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92280" y="2597327"/>
            <a:ext cx="3048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00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84368" y="2628535"/>
            <a:ext cx="3048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00" dirty="0"/>
              <a:t>H</a:t>
            </a:r>
          </a:p>
        </p:txBody>
      </p:sp>
      <p:sp>
        <p:nvSpPr>
          <p:cNvPr id="6" name="Left Brace 5"/>
          <p:cNvSpPr/>
          <p:nvPr/>
        </p:nvSpPr>
        <p:spPr>
          <a:xfrm rot="16200000">
            <a:off x="6177386" y="2630823"/>
            <a:ext cx="720080" cy="28924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4892611" y="4509120"/>
            <a:ext cx="3711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highlight>
                  <a:srgbClr val="FFFF00"/>
                </a:highlight>
                <a:latin typeface="Georgia" panose="02040502050405020303" pitchFamily="18" charset="0"/>
              </a:rPr>
              <a:t>Taken from the liver to the kidney to be filtered and excreted</a:t>
            </a:r>
          </a:p>
        </p:txBody>
      </p:sp>
    </p:spTree>
    <p:extLst>
      <p:ext uri="{BB962C8B-B14F-4D97-AF65-F5344CB8AC3E}">
        <p14:creationId xmlns:p14="http://schemas.microsoft.com/office/powerpoint/2010/main" val="1711792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461</Words>
  <Application>Microsoft Office PowerPoint</Application>
  <PresentationFormat>On-screen Show (4:3)</PresentationFormat>
  <Paragraphs>54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Georgia</vt:lpstr>
      <vt:lpstr>Office Theme</vt:lpstr>
      <vt:lpstr>Excretory system</vt:lpstr>
      <vt:lpstr>Excretory system</vt:lpstr>
      <vt:lpstr>Excretion vs. elimination</vt:lpstr>
      <vt:lpstr>PowerPoint Presentation</vt:lpstr>
      <vt:lpstr>Liver functions</vt:lpstr>
      <vt:lpstr>Deamination</vt:lpstr>
      <vt:lpstr>7.2 The liver and skin</vt:lpstr>
      <vt:lpstr>PowerPoint Presentation</vt:lpstr>
      <vt:lpstr>How to get rid of toxic ammonia?</vt:lpstr>
      <vt:lpstr>Skin</vt:lpstr>
      <vt:lpstr>Lungs</vt:lpstr>
      <vt:lpstr>Kidney</vt:lpstr>
    </vt:vector>
  </TitlesOfParts>
  <Company>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Excretory system</dc:title>
  <dc:creator>WEDGE Callum</dc:creator>
  <cp:lastModifiedBy>Adam Suleiman Ali</cp:lastModifiedBy>
  <cp:revision>22</cp:revision>
  <cp:lastPrinted>2022-04-26T03:55:40Z</cp:lastPrinted>
  <dcterms:created xsi:type="dcterms:W3CDTF">2017-05-07T23:05:28Z</dcterms:created>
  <dcterms:modified xsi:type="dcterms:W3CDTF">2022-04-26T04:13:52Z</dcterms:modified>
</cp:coreProperties>
</file>