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83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6" r:id="rId11"/>
    <p:sldId id="285" r:id="rId12"/>
    <p:sldId id="284" r:id="rId13"/>
    <p:sldId id="267" r:id="rId14"/>
    <p:sldId id="264" r:id="rId15"/>
    <p:sldId id="268" r:id="rId16"/>
    <p:sldId id="269" r:id="rId17"/>
    <p:sldId id="270" r:id="rId18"/>
    <p:sldId id="282" r:id="rId19"/>
    <p:sldId id="278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30" autoAdjust="0"/>
  </p:normalViewPr>
  <p:slideViewPr>
    <p:cSldViewPr>
      <p:cViewPr>
        <p:scale>
          <a:sx n="63" d="100"/>
          <a:sy n="63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9F2140BE-81F4-46B2-BCCC-B009EAE27E94}" type="datetimeFigureOut">
              <a:rPr lang="en-US" smtClean="0"/>
              <a:pPr/>
              <a:t>9/14/2018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BDCB7A7-4DF3-4EAB-A7A8-AC7308C542B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653136"/>
            <a:ext cx="7542212" cy="1013012"/>
          </a:xfrm>
        </p:spPr>
        <p:txBody>
          <a:bodyPr/>
          <a:lstStyle/>
          <a:p>
            <a:r>
              <a:rPr lang="en-US" dirty="0"/>
              <a:t>APPLICATIONS OF</a:t>
            </a:r>
            <a:br>
              <a:rPr lang="en-US" dirty="0"/>
            </a:br>
            <a:r>
              <a:rPr lang="en-US" dirty="0"/>
              <a:t>BIOTECHNOLOGY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7584" y="5517232"/>
            <a:ext cx="7542212" cy="1030942"/>
          </a:xfrm>
        </p:spPr>
        <p:txBody>
          <a:bodyPr/>
          <a:lstStyle/>
          <a:p>
            <a:r>
              <a:rPr lang="en-US" dirty="0"/>
              <a:t>Chapter 21(old) &amp; 23(new)</a:t>
            </a:r>
          </a:p>
          <a:p>
            <a:r>
              <a:rPr lang="en-US" dirty="0"/>
              <a:t>3AB HUMAN BIOLOGY</a:t>
            </a:r>
          </a:p>
        </p:txBody>
      </p:sp>
    </p:spTree>
    <p:extLst>
      <p:ext uri="{BB962C8B-B14F-4D97-AF65-F5344CB8AC3E}">
        <p14:creationId xmlns:p14="http://schemas.microsoft.com/office/powerpoint/2010/main" val="30309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4514840" cy="1371600"/>
          </a:xfrm>
        </p:spPr>
        <p:txBody>
          <a:bodyPr>
            <a:noAutofit/>
          </a:bodyPr>
          <a:lstStyle/>
          <a:p>
            <a:r>
              <a:rPr lang="en-AU" sz="4500" b="1" dirty="0">
                <a:solidFill>
                  <a:srgbClr val="FF0000"/>
                </a:solidFill>
              </a:rPr>
              <a:t>Characteristics of stem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15616" y="2060848"/>
            <a:ext cx="3566160" cy="3960440"/>
          </a:xfrm>
        </p:spPr>
        <p:txBody>
          <a:bodyPr>
            <a:normAutofit/>
          </a:bodyPr>
          <a:lstStyle/>
          <a:p>
            <a:r>
              <a:rPr lang="en-AU" dirty="0"/>
              <a:t>Initially unspecialised; not assigned to any specific task</a:t>
            </a:r>
          </a:p>
          <a:p>
            <a:endParaRPr lang="en-AU" dirty="0"/>
          </a:p>
          <a:p>
            <a:r>
              <a:rPr lang="en-AU" dirty="0"/>
              <a:t>Can repeatedly divide and replicate themselves via mitosis.</a:t>
            </a:r>
          </a:p>
          <a:p>
            <a:endParaRPr lang="en-AU" dirty="0"/>
          </a:p>
          <a:p>
            <a:r>
              <a:rPr lang="en-AU" dirty="0"/>
              <a:t>Can differentiate into specialised cells given the right conditions.</a:t>
            </a:r>
          </a:p>
        </p:txBody>
      </p:sp>
      <p:pic>
        <p:nvPicPr>
          <p:cNvPr id="9" name="Picture Placeholder 4"/>
          <p:cNvPicPr>
            <a:picLocks noChangeAspect="1"/>
          </p:cNvPicPr>
          <p:nvPr/>
        </p:nvPicPr>
        <p:blipFill rotWithShape="1">
          <a:blip r:embed="rId2"/>
          <a:srcRect l="788" t="-984" r="13852" b="3443"/>
          <a:stretch/>
        </p:blipFill>
        <p:spPr>
          <a:xfrm>
            <a:off x="4644008" y="1556792"/>
            <a:ext cx="4209356" cy="3498923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1" r="941" b="1088"/>
          <a:stretch/>
        </p:blipFill>
        <p:spPr>
          <a:xfrm>
            <a:off x="4802392" y="457200"/>
            <a:ext cx="3809989" cy="5717205"/>
          </a:xfrm>
        </p:spPr>
      </p:pic>
      <p:sp>
        <p:nvSpPr>
          <p:cNvPr id="5" name="Text Placeholder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Embryonic Stem Cells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79928" y="1828800"/>
            <a:ext cx="3720063" cy="426449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Taken from Inner cell mass of 4-5 day old embryo (blastocyst). </a:t>
            </a:r>
          </a:p>
          <a:p>
            <a:pPr marL="0" indent="0">
              <a:buNone/>
            </a:pPr>
            <a:r>
              <a:rPr lang="en-AU" dirty="0"/>
              <a:t>2 Types of stem cells:</a:t>
            </a:r>
            <a:endParaRPr lang="en-AU" b="1" dirty="0"/>
          </a:p>
          <a:p>
            <a:r>
              <a:rPr lang="en-AU" dirty="0">
                <a:solidFill>
                  <a:srgbClr val="FF0000"/>
                </a:solidFill>
              </a:rPr>
              <a:t>Pluripotent: </a:t>
            </a:r>
            <a:r>
              <a:rPr lang="en-AU" dirty="0"/>
              <a:t>as able to differentiate into any cell type that makes up the human body (ALL tissues and organ) But not embryonic membrane</a:t>
            </a:r>
            <a:endParaRPr lang="en-AU" b="1" dirty="0"/>
          </a:p>
          <a:p>
            <a:r>
              <a:rPr lang="en-AU" b="1" dirty="0">
                <a:solidFill>
                  <a:srgbClr val="FF0000"/>
                </a:solidFill>
              </a:rPr>
              <a:t>Totipotent: </a:t>
            </a:r>
            <a:r>
              <a:rPr lang="en-AU" dirty="0"/>
              <a:t> able to differentiate into any type of cell that makes up human body or membranes that surround the developing embryo.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6056" y="3284984"/>
            <a:ext cx="2160240" cy="15121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941" r="941"/>
          <a:stretch>
            <a:fillRect/>
          </a:stretch>
        </p:blipFill>
        <p:spPr>
          <a:xfrm>
            <a:off x="4802392" y="457201"/>
            <a:ext cx="3874063" cy="5877318"/>
          </a:xfrm>
        </p:spPr>
      </p:pic>
      <p:sp>
        <p:nvSpPr>
          <p:cNvPr id="5" name="Text Placeholder 4"/>
          <p:cNvSpPr>
            <a:spLocks noGrp="1"/>
          </p:cNvSpPr>
          <p:nvPr>
            <p:ph type="title"/>
          </p:nvPr>
        </p:nvSpPr>
        <p:spPr>
          <a:xfrm>
            <a:off x="779929" y="764703"/>
            <a:ext cx="3566160" cy="1064097"/>
          </a:xfrm>
        </p:spPr>
        <p:txBody>
          <a:bodyPr/>
          <a:lstStyle/>
          <a:p>
            <a:r>
              <a:rPr lang="en-US" dirty="0"/>
              <a:t>Adult Stem Cells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755576" y="2276872"/>
            <a:ext cx="3566160" cy="3328391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err="1">
                <a:solidFill>
                  <a:srgbClr val="FF0000"/>
                </a:solidFill>
              </a:rPr>
              <a:t>Multipotent</a:t>
            </a:r>
            <a:r>
              <a:rPr lang="en-AU" dirty="0">
                <a:solidFill>
                  <a:srgbClr val="FF0000"/>
                </a:solidFill>
              </a:rPr>
              <a:t> stem cells</a:t>
            </a:r>
            <a:r>
              <a:rPr lang="en-AU" dirty="0">
                <a:sym typeface="Wingdings" pitchFamily="2" charset="2"/>
              </a:rPr>
              <a:t>: are pre-programmed to differentiate into only certain types of cells. </a:t>
            </a:r>
          </a:p>
          <a:p>
            <a:r>
              <a:rPr lang="en-AU" dirty="0"/>
              <a:t>E.g. stem cells from bone marrow can give rise to any type of blood cell but can’t produce any other type.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4288" y="3573016"/>
            <a:ext cx="1368152" cy="27363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6408204" y="4041068"/>
            <a:ext cx="1368152" cy="27363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mages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9" t="23947"/>
          <a:stretch/>
        </p:blipFill>
        <p:spPr>
          <a:xfrm>
            <a:off x="4788024" y="4653136"/>
            <a:ext cx="2234650" cy="2047453"/>
          </a:xfrm>
          <a:prstGeom prst="rect">
            <a:avLst/>
          </a:prstGeom>
        </p:spPr>
      </p:pic>
      <p:pic>
        <p:nvPicPr>
          <p:cNvPr id="10" name="Picture 9" descr="images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68" b="32898"/>
          <a:stretch/>
        </p:blipFill>
        <p:spPr>
          <a:xfrm>
            <a:off x="1331640" y="2204864"/>
            <a:ext cx="1728192" cy="19967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4221088"/>
            <a:ext cx="3657600" cy="17281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400" dirty="0">
                <a:solidFill>
                  <a:srgbClr val="FF0000"/>
                </a:solidFill>
              </a:rPr>
              <a:t>FOR</a:t>
            </a:r>
          </a:p>
          <a:p>
            <a:pPr marL="0" indent="0" algn="ctr">
              <a:spcBef>
                <a:spcPts val="2600"/>
              </a:spcBef>
              <a:buNone/>
            </a:pPr>
            <a:r>
              <a:rPr lang="en-AU" sz="2400" dirty="0"/>
              <a:t>Use of embryonic stem cells can alleviate human suffering.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4088" y="2276872"/>
            <a:ext cx="3585592" cy="2952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2600" dirty="0">
                <a:solidFill>
                  <a:srgbClr val="3366FF"/>
                </a:solidFill>
              </a:rPr>
              <a:t>AGAINST</a:t>
            </a:r>
          </a:p>
          <a:p>
            <a:pPr marL="0" indent="0" algn="ctr">
              <a:buNone/>
            </a:pPr>
            <a:r>
              <a:rPr lang="en-AU" sz="2400" dirty="0"/>
              <a:t>Obtaining stem cells requires death of embryo…</a:t>
            </a:r>
          </a:p>
          <a:p>
            <a:pPr marL="0" indent="0" algn="ctr">
              <a:buNone/>
            </a:pPr>
            <a:r>
              <a:rPr lang="en-AU" sz="2400" dirty="0"/>
              <a:t>Embryo marks the start of  life with the      potential to develop into a mature human being.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212976"/>
            <a:ext cx="1816163" cy="1232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1403024"/>
          </a:xfrm>
        </p:spPr>
        <p:txBody>
          <a:bodyPr/>
          <a:lstStyle/>
          <a:p>
            <a:r>
              <a:rPr lang="en-AU" sz="4800" dirty="0"/>
              <a:t>Ethical concerns of Stem cells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55679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CFFCC"/>
                </a:solidFill>
              </a:rPr>
              <a:t>Conflict of human values has been a major issue for this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CELL REPLACEMENT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276872"/>
            <a:ext cx="7581901" cy="2338500"/>
          </a:xfrm>
        </p:spPr>
        <p:txBody>
          <a:bodyPr/>
          <a:lstStyle/>
          <a:p>
            <a:r>
              <a:rPr lang="en-AU" dirty="0"/>
              <a:t>Can be used in any disorder that involve the loss or damage to normal cells.</a:t>
            </a:r>
          </a:p>
          <a:p>
            <a:r>
              <a:rPr lang="en-AU" dirty="0"/>
              <a:t>Especially useful in replacing degenerating nerve cells in conditions such as Parkinson's and Alzheimer’s disease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NEURAL CREST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Sourced from hair follicles.</a:t>
            </a:r>
          </a:p>
          <a:p>
            <a:r>
              <a:rPr lang="en-AU" dirty="0"/>
              <a:t>Similar to embryonic stem cells. Can differentiate into many diverse cell types.</a:t>
            </a:r>
          </a:p>
          <a:p>
            <a:r>
              <a:rPr lang="en-AU" dirty="0"/>
              <a:t>Can use patients own neural crest cells, eliminate rejection of implanted material and use of embryos.</a:t>
            </a:r>
          </a:p>
          <a:p>
            <a:r>
              <a:rPr lang="en-AU" dirty="0"/>
              <a:t>Research still in animal testing phase.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AU" b="1" dirty="0"/>
              <a:t>TISSUE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AU" dirty="0"/>
              <a:t>To restore healthy tissues or organs, eliminate need for organ transplants.</a:t>
            </a:r>
          </a:p>
          <a:p>
            <a:r>
              <a:rPr lang="en-AU" b="1" dirty="0"/>
              <a:t>Requirements:</a:t>
            </a:r>
          </a:p>
          <a:p>
            <a:r>
              <a:rPr lang="en-AU" dirty="0"/>
              <a:t>Abundant supply of diseased free cells.</a:t>
            </a:r>
          </a:p>
          <a:p>
            <a:r>
              <a:rPr lang="en-AU" dirty="0"/>
              <a:t>Natural e.g. Collagen or fibrin or artificial material </a:t>
            </a:r>
            <a:r>
              <a:rPr lang="en-AU" dirty="0" err="1"/>
              <a:t>polylactic</a:t>
            </a:r>
            <a:r>
              <a:rPr lang="en-AU" dirty="0"/>
              <a:t> acid (scaffold) that cells can grow on. It must have high pore size to allow growth and allow materials for nutrition to diffuse into cells to make a 3D structure.</a:t>
            </a:r>
          </a:p>
          <a:p>
            <a:r>
              <a:rPr lang="en-AU" dirty="0"/>
              <a:t>Scaffold needs to be biodegradable.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Cell-covered scaffold implanted into patient at site where new tissue is required</a:t>
            </a:r>
          </a:p>
          <a:p>
            <a:r>
              <a:rPr lang="en-AU" dirty="0"/>
              <a:t>Cells continue to grow and scaffold breaks down or gets absorbed by body.</a:t>
            </a:r>
          </a:p>
          <a:p>
            <a:r>
              <a:rPr lang="en-AU" dirty="0"/>
              <a:t>Technique used for developing tissues e.g. Bone, skin cartilage and adipose tissue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rous polymer scaffol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8025" y="1362143"/>
            <a:ext cx="5187950" cy="413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l_fi" descr="http://www.eng.nus.edu.sg/EResnews/0210/images/wpe73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0688"/>
            <a:ext cx="61926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221088"/>
            <a:ext cx="7585710" cy="672353"/>
          </a:xfrm>
        </p:spPr>
        <p:txBody>
          <a:bodyPr/>
          <a:lstStyle/>
          <a:p>
            <a:r>
              <a:rPr lang="en-AU" b="1" dirty="0"/>
              <a:t>GENE THERAPY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250" b="14250"/>
          <a:stretch>
            <a:fillRect/>
          </a:stretch>
        </p:blipFill>
        <p:spPr>
          <a:xfrm>
            <a:off x="2483768" y="332656"/>
            <a:ext cx="4032448" cy="3743994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55576" y="4797152"/>
            <a:ext cx="7585710" cy="1814101"/>
          </a:xfrm>
        </p:spPr>
        <p:txBody>
          <a:bodyPr/>
          <a:lstStyle/>
          <a:p>
            <a:r>
              <a:rPr lang="en-AU" dirty="0"/>
              <a:t>Aims to treat or cure gene abnormalities by </a:t>
            </a:r>
            <a:r>
              <a:rPr lang="en-AU" b="1" dirty="0">
                <a:solidFill>
                  <a:srgbClr val="FF0000"/>
                </a:solidFill>
              </a:rPr>
              <a:t>replacing faulty genes with healthy ones.</a:t>
            </a:r>
          </a:p>
          <a:p>
            <a:r>
              <a:rPr lang="en-AU" b="1" dirty="0"/>
              <a:t>Currently only used in </a:t>
            </a:r>
            <a:r>
              <a:rPr lang="en-AU" b="1" dirty="0">
                <a:solidFill>
                  <a:srgbClr val="FF0000"/>
                </a:solidFill>
              </a:rPr>
              <a:t>single gene disorders </a:t>
            </a:r>
            <a:r>
              <a:rPr lang="en-AU" b="1" dirty="0"/>
              <a:t>e.g. Huntington’s disease, cystic fibrosis, muscular dystrophy and sickle cell anaemia.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l_fi" descr="http://www.ptei.org/assets/BADYLAK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8680"/>
            <a:ext cx="568863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l_fi" descr="http://www.mdanderson.org/education-and-research/research-at-md-anderson/personalized-advanced-therapy/related-departmental-research/plastic-surgery-research/applied-science/regenerative-medicine-and-tissue-engineeri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8407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089175"/>
          </a:xfrm>
        </p:spPr>
        <p:txBody>
          <a:bodyPr/>
          <a:lstStyle/>
          <a:p>
            <a:r>
              <a:rPr lang="en-AU" sz="4800" b="1" dirty="0"/>
              <a:t>CYSTIC FIBROSIS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3657600" cy="432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3429000"/>
            <a:ext cx="4017640" cy="3096344"/>
          </a:xfrm>
        </p:spPr>
        <p:txBody>
          <a:bodyPr>
            <a:noAutofit/>
          </a:bodyPr>
          <a:lstStyle/>
          <a:p>
            <a:r>
              <a:rPr lang="en-AU" sz="1800" b="0" dirty="0"/>
              <a:t>Caused by mutation in Cystic fibrosis </a:t>
            </a:r>
            <a:r>
              <a:rPr lang="en-AU" sz="1800" b="0" dirty="0" err="1"/>
              <a:t>transmembrane</a:t>
            </a:r>
            <a:r>
              <a:rPr lang="en-AU" sz="1800" b="0" dirty="0"/>
              <a:t> regulator gene (CFTR)</a:t>
            </a:r>
          </a:p>
          <a:p>
            <a:r>
              <a:rPr lang="en-AU" sz="1800" b="0" dirty="0"/>
              <a:t>Inheritance occurs when receive recessive allele from both parents</a:t>
            </a:r>
          </a:p>
          <a:p>
            <a:r>
              <a:rPr lang="en-AU" sz="1800" b="0" dirty="0"/>
              <a:t>CFTR gene makes a protein that controls movement of salt and H</a:t>
            </a:r>
            <a:r>
              <a:rPr lang="en-AU" sz="1800" b="0" baseline="-25000" dirty="0"/>
              <a:t>2</a:t>
            </a:r>
            <a:r>
              <a:rPr lang="en-AU" sz="1800" b="0" dirty="0"/>
              <a:t>O in cells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052736"/>
            <a:ext cx="3657600" cy="515469"/>
          </a:xfrm>
        </p:spPr>
        <p:txBody>
          <a:bodyPr/>
          <a:lstStyle/>
          <a:p>
            <a:r>
              <a:rPr lang="en-US" dirty="0"/>
              <a:t>EFFECT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780928"/>
            <a:ext cx="4104456" cy="3816424"/>
          </a:xfrm>
        </p:spPr>
        <p:txBody>
          <a:bodyPr>
            <a:normAutofit/>
          </a:bodyPr>
          <a:lstStyle/>
          <a:p>
            <a:r>
              <a:rPr lang="en-AU" sz="1800" b="0" dirty="0"/>
              <a:t>Mucous glands secrete thick, sticky mucous</a:t>
            </a:r>
          </a:p>
          <a:p>
            <a:r>
              <a:rPr lang="en-AU" sz="1800" b="0" dirty="0"/>
              <a:t>In Lungs: Mucous obstructs airways and traps bacteria. This can lead to infection.</a:t>
            </a:r>
          </a:p>
          <a:p>
            <a:r>
              <a:rPr lang="en-AU" sz="1800" b="0" dirty="0"/>
              <a:t>Repeated infection leads to irreversible lung damage and short life expectancy.</a:t>
            </a:r>
          </a:p>
          <a:p>
            <a:r>
              <a:rPr lang="en-AU" sz="1800" b="0" dirty="0"/>
              <a:t>Pancreas: Prevent secretion of digestive enzymes.</a:t>
            </a:r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67" t="3553" r="50924" b="8067"/>
          <a:stretch/>
        </p:blipFill>
        <p:spPr>
          <a:xfrm>
            <a:off x="1043608" y="1556792"/>
            <a:ext cx="2558708" cy="1810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982" t="3553" r="1674" b="8067"/>
          <a:stretch/>
        </p:blipFill>
        <p:spPr>
          <a:xfrm>
            <a:off x="5436096" y="980728"/>
            <a:ext cx="2517009" cy="1806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_fi" descr="http://www.nhlbi.nih.gov/health/dci/images/cysticfibrosis01.jp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67" t="1967" r="-89"/>
          <a:stretch/>
        </p:blipFill>
        <p:spPr bwMode="auto">
          <a:xfrm>
            <a:off x="755577" y="1124744"/>
            <a:ext cx="77048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 Therapy &amp; CF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C00000"/>
                </a:solidFill>
              </a:rPr>
              <a:t>Why it can be treated with gene therapy?</a:t>
            </a:r>
          </a:p>
          <a:p>
            <a:r>
              <a:rPr lang="en-AU" sz="2000" dirty="0"/>
              <a:t>All babies undergo blood test 3 days after birth.</a:t>
            </a:r>
          </a:p>
          <a:p>
            <a:r>
              <a:rPr lang="en-AU" sz="2000" dirty="0"/>
              <a:t>Single gene disorder.</a:t>
            </a:r>
          </a:p>
          <a:p>
            <a:r>
              <a:rPr lang="en-AU" sz="2000" dirty="0"/>
              <a:t>Lungs easy to access.</a:t>
            </a:r>
          </a:p>
          <a:p>
            <a:r>
              <a:rPr lang="en-AU" sz="2000" dirty="0"/>
              <a:t>Is a slow progressing disease, therefore can start therapy before significant damage to lungs occurs. (Use as a preventative treatment)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4392488" cy="992088"/>
          </a:xfrm>
        </p:spPr>
        <p:txBody>
          <a:bodyPr/>
          <a:lstStyle/>
          <a:p>
            <a:r>
              <a:rPr lang="en-AU" b="1" dirty="0">
                <a:solidFill>
                  <a:srgbClr val="FF6600"/>
                </a:solidFill>
              </a:rPr>
              <a:t>GENE DELIVERY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39552" y="1556792"/>
            <a:ext cx="4104456" cy="4320480"/>
          </a:xfrm>
        </p:spPr>
        <p:txBody>
          <a:bodyPr>
            <a:normAutofit/>
          </a:bodyPr>
          <a:lstStyle/>
          <a:p>
            <a:endParaRPr lang="en-AU" sz="2000" dirty="0"/>
          </a:p>
          <a:p>
            <a:pPr marL="342900" indent="-342900" algn="l">
              <a:spcBef>
                <a:spcPts val="1200"/>
              </a:spcBef>
              <a:buFont typeface="Arial"/>
              <a:buChar char="•"/>
            </a:pPr>
            <a:r>
              <a:rPr lang="en-AU" sz="2000" dirty="0"/>
              <a:t>Using vector (e.g. use a cold virus) to carry healthy </a:t>
            </a:r>
            <a:r>
              <a:rPr lang="en-AU" dirty="0"/>
              <a:t>CFTR gene to</a:t>
            </a:r>
            <a:r>
              <a:rPr lang="en-AU" sz="2000" dirty="0"/>
              <a:t> cells in lungs</a:t>
            </a:r>
          </a:p>
          <a:p>
            <a:pPr marL="342900" indent="-342900" algn="l">
              <a:spcBef>
                <a:spcPts val="1200"/>
              </a:spcBef>
              <a:buFont typeface="Arial"/>
              <a:buChar char="•"/>
            </a:pPr>
            <a:r>
              <a:rPr lang="en-AU" sz="2000" dirty="0"/>
              <a:t>Nose drops.</a:t>
            </a:r>
          </a:p>
          <a:p>
            <a:pPr marL="342900" indent="-342900" algn="l">
              <a:spcBef>
                <a:spcPts val="1200"/>
              </a:spcBef>
              <a:buFont typeface="Arial"/>
              <a:buChar char="•"/>
            </a:pPr>
            <a:r>
              <a:rPr lang="en-AU" sz="2000" dirty="0"/>
              <a:t>Drizzling synthetic vectors down a flexible tube to CFTR cells.</a:t>
            </a:r>
          </a:p>
          <a:p>
            <a:pPr marL="342900" indent="-342900" algn="l">
              <a:spcBef>
                <a:spcPts val="1200"/>
              </a:spcBef>
              <a:buFont typeface="Arial"/>
              <a:buChar char="•"/>
            </a:pPr>
            <a:r>
              <a:rPr lang="en-AU" sz="2000" dirty="0"/>
              <a:t>Experimenting with nebulisers.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581901" cy="1653988"/>
          </a:xfrm>
        </p:spPr>
        <p:txBody>
          <a:bodyPr/>
          <a:lstStyle/>
          <a:p>
            <a:r>
              <a:rPr lang="en-AU" dirty="0">
                <a:solidFill>
                  <a:srgbClr val="FF6600"/>
                </a:solidFill>
              </a:rPr>
              <a:t>Lasting effect of delivery to body?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7581901" cy="1690428"/>
          </a:xfrm>
        </p:spPr>
        <p:txBody>
          <a:bodyPr/>
          <a:lstStyle/>
          <a:p>
            <a:r>
              <a:rPr lang="en-AU" dirty="0"/>
              <a:t>Epithelial cells of airways die and are replaced every 120 days, resulting in expression of CFTR gene in cells short lived. Treatment may have to be given 3-4 times year for continued expression.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89040"/>
            <a:ext cx="396044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000" b="1" dirty="0"/>
              <a:t>HUNTINGTON’S</a:t>
            </a:r>
            <a:r>
              <a:rPr lang="en-AU" b="1" dirty="0"/>
              <a:t> DISEASE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5576" y="1556792"/>
            <a:ext cx="3657600" cy="515469"/>
          </a:xfrm>
        </p:spPr>
        <p:txBody>
          <a:bodyPr/>
          <a:lstStyle/>
          <a:p>
            <a:r>
              <a:rPr lang="en-US" dirty="0"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897510" cy="3987753"/>
          </a:xfrm>
        </p:spPr>
        <p:txBody>
          <a:bodyPr>
            <a:normAutofit/>
          </a:bodyPr>
          <a:lstStyle/>
          <a:p>
            <a:r>
              <a:rPr lang="en-AU" dirty="0"/>
              <a:t>Mutation of a single gene (IT15 located on chromosome 4) resulted in mutated form of Huntington protein.</a:t>
            </a:r>
          </a:p>
          <a:p>
            <a:r>
              <a:rPr lang="en-AU" dirty="0"/>
              <a:t>Mutation causes repetition of the DNA sequence causing the disease being inserted into the gene.</a:t>
            </a:r>
          </a:p>
          <a:p>
            <a:r>
              <a:rPr lang="en-AU" dirty="0"/>
              <a:t>Huntington protein is essential for healthy nerve cells.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556792"/>
            <a:ext cx="3657600" cy="515469"/>
          </a:xfrm>
        </p:spPr>
        <p:txBody>
          <a:bodyPr/>
          <a:lstStyle/>
          <a:p>
            <a:r>
              <a:rPr lang="en-US" dirty="0"/>
              <a:t>EFFECT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060848"/>
            <a:ext cx="3657600" cy="3473823"/>
          </a:xfrm>
        </p:spPr>
        <p:txBody>
          <a:bodyPr/>
          <a:lstStyle/>
          <a:p>
            <a:r>
              <a:rPr lang="en-AU" dirty="0"/>
              <a:t>Symptoms only appear after 40 years of age.</a:t>
            </a:r>
          </a:p>
          <a:p>
            <a:r>
              <a:rPr lang="en-AU" dirty="0"/>
              <a:t>Mutation cause damage of nerve cells in brain.</a:t>
            </a:r>
          </a:p>
          <a:p>
            <a:r>
              <a:rPr lang="en-AU" dirty="0"/>
              <a:t>Physical, mental and emotional retardation.</a:t>
            </a:r>
          </a:p>
          <a:p>
            <a:r>
              <a:rPr lang="en-AU" dirty="0"/>
              <a:t>Progressive dementia, can’t think clearly.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76872"/>
            <a:ext cx="4590628" cy="350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581901" cy="1284893"/>
          </a:xfrm>
        </p:spPr>
        <p:txBody>
          <a:bodyPr/>
          <a:lstStyle/>
          <a:p>
            <a:r>
              <a:rPr lang="en-AU" b="1" dirty="0"/>
              <a:t>	GENE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4584626" cy="4536504"/>
          </a:xfrm>
        </p:spPr>
        <p:txBody>
          <a:bodyPr>
            <a:normAutofit fontScale="92500" lnSpcReduction="10000"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INITIAL OPTION: </a:t>
            </a:r>
            <a:r>
              <a:rPr lang="en-AU" b="1" dirty="0">
                <a:solidFill>
                  <a:srgbClr val="FF0000"/>
                </a:solidFill>
              </a:rPr>
              <a:t>Silencing or shutting off </a:t>
            </a:r>
            <a:r>
              <a:rPr lang="en-AU" dirty="0">
                <a:solidFill>
                  <a:srgbClr val="FF0000"/>
                </a:solidFill>
              </a:rPr>
              <a:t>the gene that codes for Huntington protein</a:t>
            </a:r>
            <a:r>
              <a:rPr lang="en-AU" b="1" dirty="0">
                <a:solidFill>
                  <a:srgbClr val="FF0000"/>
                </a:solidFill>
              </a:rPr>
              <a:t>.</a:t>
            </a:r>
          </a:p>
          <a:p>
            <a:r>
              <a:rPr lang="en-AU" b="1" dirty="0">
                <a:solidFill>
                  <a:srgbClr val="FF0000"/>
                </a:solidFill>
              </a:rPr>
              <a:t>Problem:  brain cannot function without this protein.</a:t>
            </a:r>
          </a:p>
          <a:p>
            <a:r>
              <a:rPr lang="en-AU" u="sng" dirty="0">
                <a:solidFill>
                  <a:schemeClr val="tx2">
                    <a:lumMod val="75000"/>
                  </a:schemeClr>
                </a:solidFill>
              </a:rPr>
              <a:t>CURRENT OPTION: </a:t>
            </a:r>
            <a:r>
              <a:rPr lang="en-AU" b="1" dirty="0">
                <a:solidFill>
                  <a:schemeClr val="tx2">
                    <a:lumMod val="75000"/>
                  </a:schemeClr>
                </a:solidFill>
              </a:rPr>
              <a:t>Current research on rats and primates:</a:t>
            </a:r>
          </a:p>
          <a:p>
            <a:r>
              <a:rPr lang="en-AU" b="1" dirty="0">
                <a:solidFill>
                  <a:schemeClr val="tx2">
                    <a:lumMod val="75000"/>
                  </a:schemeClr>
                </a:solidFill>
              </a:rPr>
              <a:t>Delivery of modified virus vector with a corrective gene into brain cells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has provided</a:t>
            </a:r>
            <a:r>
              <a:rPr lang="en-AU" b="1" dirty="0">
                <a:solidFill>
                  <a:schemeClr val="tx2">
                    <a:lumMod val="75000"/>
                  </a:schemeClr>
                </a:solidFill>
              </a:rPr>
              <a:t> a natural shield against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effects of defective gene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4178300" cy="50673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1761</TotalTime>
  <Words>801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Orbit</vt:lpstr>
      <vt:lpstr>APPLICATIONS OF BIOTECHNOLOGY</vt:lpstr>
      <vt:lpstr>GENE THERAPY</vt:lpstr>
      <vt:lpstr>CYSTIC FIBROSIS</vt:lpstr>
      <vt:lpstr>PowerPoint Presentation</vt:lpstr>
      <vt:lpstr>Gene Therapy &amp; CF</vt:lpstr>
      <vt:lpstr>GENE DELIVERY</vt:lpstr>
      <vt:lpstr>Lasting effect of delivery to body?</vt:lpstr>
      <vt:lpstr>HUNTINGTON’S DISEASE</vt:lpstr>
      <vt:lpstr> GENE THERAPY</vt:lpstr>
      <vt:lpstr>Characteristics of stem cells</vt:lpstr>
      <vt:lpstr>Embryonic Stem Cells</vt:lpstr>
      <vt:lpstr>Adult Stem Cells</vt:lpstr>
      <vt:lpstr>Ethical concerns of Stem cells</vt:lpstr>
      <vt:lpstr>CELL REPLACEMENT THERAPY</vt:lpstr>
      <vt:lpstr>NEURAL CREST CELLS</vt:lpstr>
      <vt:lpstr>TISSUE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Laura Degois</cp:lastModifiedBy>
  <cp:revision>34</cp:revision>
  <dcterms:created xsi:type="dcterms:W3CDTF">2011-08-01T04:58:55Z</dcterms:created>
  <dcterms:modified xsi:type="dcterms:W3CDTF">2018-09-14T06:10:01Z</dcterms:modified>
</cp:coreProperties>
</file>