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8" r:id="rId3"/>
    <p:sldId id="263" r:id="rId4"/>
    <p:sldId id="272" r:id="rId5"/>
    <p:sldId id="275" r:id="rId6"/>
    <p:sldId id="276" r:id="rId7"/>
    <p:sldId id="278" r:id="rId8"/>
    <p:sldId id="280" r:id="rId9"/>
    <p:sldId id="259" r:id="rId10"/>
    <p:sldId id="289" r:id="rId11"/>
    <p:sldId id="290" r:id="rId12"/>
    <p:sldId id="291" r:id="rId13"/>
    <p:sldId id="292" r:id="rId14"/>
    <p:sldId id="293" r:id="rId15"/>
    <p:sldId id="261" r:id="rId16"/>
    <p:sldId id="260" r:id="rId17"/>
    <p:sldId id="282" r:id="rId18"/>
    <p:sldId id="284" r:id="rId19"/>
    <p:sldId id="285" r:id="rId20"/>
    <p:sldId id="264" r:id="rId21"/>
    <p:sldId id="265" r:id="rId22"/>
    <p:sldId id="286" r:id="rId23"/>
    <p:sldId id="266" r:id="rId24"/>
    <p:sldId id="267" r:id="rId25"/>
    <p:sldId id="287" r:id="rId26"/>
    <p:sldId id="268" r:id="rId27"/>
    <p:sldId id="262" r:id="rId28"/>
    <p:sldId id="294" r:id="rId29"/>
    <p:sldId id="295" r:id="rId30"/>
    <p:sldId id="258" r:id="rId31"/>
    <p:sldId id="296" r:id="rId32"/>
    <p:sldId id="297" r:id="rId33"/>
    <p:sldId id="298" r:id="rId34"/>
    <p:sldId id="361" r:id="rId35"/>
    <p:sldId id="348" r:id="rId36"/>
    <p:sldId id="320" r:id="rId37"/>
    <p:sldId id="321" r:id="rId38"/>
    <p:sldId id="333" r:id="rId39"/>
    <p:sldId id="334" r:id="rId40"/>
    <p:sldId id="322" r:id="rId41"/>
    <p:sldId id="323" r:id="rId42"/>
    <p:sldId id="362" r:id="rId43"/>
    <p:sldId id="363" r:id="rId44"/>
    <p:sldId id="36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E1F5-9903-4AA0-8FAF-E8341FB3EF46}" type="datetimeFigureOut">
              <a:rPr lang="en-AU" smtClean="0"/>
              <a:t>26/03/2019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A8E4-43C4-459D-8F3F-894EB0FCFB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23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AU" sz="24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60920" y="4350240"/>
            <a:ext cx="4740840" cy="3512879"/>
          </a:xfrm>
        </p:spPr>
        <p:txBody>
          <a:bodyPr>
            <a:spAutoFit/>
          </a:bodyPr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C2EA-7698-49CF-A832-AF414D40373F}" type="datetimeFigureOut">
              <a:rPr lang="en-AU" smtClean="0"/>
              <a:pPr/>
              <a:t>26/03/2019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DB39-7E55-482A-8840-2C256D8B807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8600" y="351000"/>
            <a:ext cx="8763120" cy="633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BLOOD SUGAR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5589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7000" dirty="0"/>
              <a:t>STIMULUS -</a:t>
            </a:r>
            <a:r>
              <a:rPr lang="en-AU" sz="6400" dirty="0"/>
              <a:t> Low blood glucose levels.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AU" sz="6400" dirty="0"/>
              <a:t>RECEPTOR-  Alpha cells in the “Islets of Langerhans” in the pancreas.</a:t>
            </a:r>
          </a:p>
          <a:p>
            <a:pPr marL="0" indent="0">
              <a:buNone/>
            </a:pPr>
            <a:endParaRPr lang="en-AU" sz="6400" dirty="0"/>
          </a:p>
          <a:p>
            <a:pPr marL="0" indent="0">
              <a:buNone/>
            </a:pPr>
            <a:r>
              <a:rPr lang="en-AU" sz="6400" dirty="0"/>
              <a:t>MODULATOR-  The alpha cells produce and release more glucagon into the bloodstream. Adrenal cortex releases cortisol and adrenal medulla adrenaline.</a:t>
            </a: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19672" y="350100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5422" y="5921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7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BLOOD SUGAR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AU" sz="3600" dirty="0"/>
              <a:t>EFFECTOR   Somatic (body) cells</a:t>
            </a:r>
            <a:r>
              <a:rPr lang="en-US" sz="3600" dirty="0"/>
              <a:t>,</a:t>
            </a:r>
            <a:r>
              <a:rPr lang="en-AU" sz="3600" dirty="0"/>
              <a:t> Liver</a:t>
            </a:r>
            <a:r>
              <a:rPr lang="en-US" sz="3600" dirty="0"/>
              <a:t>,</a:t>
            </a:r>
            <a:r>
              <a:rPr lang="en-AU" sz="3600" dirty="0"/>
              <a:t> Skeletal muscles.</a:t>
            </a:r>
          </a:p>
          <a:p>
            <a:pPr marL="0" indent="0">
              <a:buNone/>
            </a:pPr>
            <a:endParaRPr lang="en-AU" sz="3600" dirty="0"/>
          </a:p>
          <a:p>
            <a:r>
              <a:rPr lang="en-AU" sz="3600" dirty="0"/>
              <a:t>RESPONSE  Gluconeogenesis of fats and amino acids to glucose.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AU" sz="3600" dirty="0" err="1"/>
              <a:t>Glycogenolysis</a:t>
            </a:r>
            <a:r>
              <a:rPr lang="en-AU" sz="3600" dirty="0"/>
              <a:t> of glycogen to glucose in the liver &amp; skeletal muscles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AU" sz="3600" dirty="0"/>
              <a:t> FEEDBACK Blood glucose levels increase</a:t>
            </a:r>
            <a:endParaRPr lang="en-US" sz="36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47664" y="2211481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47664" y="520910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1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BLOOD SUGAR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000" dirty="0"/>
              <a:t>STIMULUS</a:t>
            </a:r>
            <a:r>
              <a:rPr lang="en-US" sz="4000" dirty="0"/>
              <a:t>-</a:t>
            </a:r>
            <a:r>
              <a:rPr lang="en-AU" sz="4000" dirty="0"/>
              <a:t>   High blood glucose levels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AU" sz="4000" dirty="0"/>
              <a:t>RECEPTOR</a:t>
            </a:r>
            <a:r>
              <a:rPr lang="en-US" sz="4000" dirty="0"/>
              <a:t>-</a:t>
            </a:r>
            <a:r>
              <a:rPr lang="en-AU" sz="4000" dirty="0"/>
              <a:t> Beta cells in the “Islets of Langerhans” in the pancreas.</a:t>
            </a:r>
            <a:endParaRPr lang="en-US" sz="4000" dirty="0"/>
          </a:p>
          <a:p>
            <a:pPr marL="0" indent="0">
              <a:buNone/>
            </a:pPr>
            <a:r>
              <a:rPr lang="en-AU" sz="4000" dirty="0"/>
              <a:t> </a:t>
            </a:r>
            <a:endParaRPr lang="en-US" sz="4000" dirty="0"/>
          </a:p>
          <a:p>
            <a:pPr marL="0" indent="0">
              <a:buNone/>
            </a:pPr>
            <a:r>
              <a:rPr lang="en-AU" sz="4000" dirty="0"/>
              <a:t>MODULATOR</a:t>
            </a:r>
            <a:r>
              <a:rPr lang="en-US" sz="4000" dirty="0"/>
              <a:t>-</a:t>
            </a:r>
            <a:r>
              <a:rPr lang="en-AU" sz="4000" dirty="0"/>
              <a:t>The beta cells produce and release more insulin into the bloodstream</a:t>
            </a:r>
            <a:endParaRPr lang="en-US" sz="40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3688" y="184482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3688" y="364502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BLOOD SUGAR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3600" dirty="0"/>
              <a:t>EFFECTOR -Somatic (body) cells</a:t>
            </a:r>
            <a:r>
              <a:rPr lang="en-US" sz="3600" dirty="0"/>
              <a:t>,</a:t>
            </a:r>
            <a:r>
              <a:rPr lang="en-AU" sz="3600" dirty="0"/>
              <a:t>  Liver</a:t>
            </a:r>
            <a:r>
              <a:rPr lang="en-US" sz="3600" dirty="0"/>
              <a:t>,</a:t>
            </a:r>
            <a:r>
              <a:rPr lang="en-AU" sz="3600" dirty="0"/>
              <a:t> skeletal muscles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AU" sz="3600" dirty="0"/>
              <a:t>RESPONSE - Increased uptake of glucose from the blood into the body cells.</a:t>
            </a:r>
            <a:endParaRPr lang="en-US" sz="3600" dirty="0"/>
          </a:p>
          <a:p>
            <a:pPr marL="0" indent="0">
              <a:buNone/>
            </a:pPr>
            <a:r>
              <a:rPr lang="en-AU" sz="3600" dirty="0"/>
              <a:t>Glycogenesis of glucose to glycogen  for storage in the liver &amp; skeletal muscles</a:t>
            </a:r>
            <a:endParaRPr lang="en-US" sz="3600" dirty="0"/>
          </a:p>
          <a:p>
            <a:pPr marL="0" indent="0">
              <a:buNone/>
            </a:pPr>
            <a:r>
              <a:rPr lang="en-AU" sz="3600" dirty="0"/>
              <a:t>Glucose converted to fat in the liver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AU" sz="3600" dirty="0"/>
              <a:t>FEEDBACK- Blood glucose levels decrease</a:t>
            </a:r>
            <a:endParaRPr lang="en-US" sz="36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6" y="20608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5616" y="522920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1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s2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280" y="1355760"/>
            <a:ext cx="8839440" cy="414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REGULATION OF GAS CONCENTRATIONS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indent="-914400">
              <a:buNone/>
            </a:pPr>
            <a:r>
              <a:rPr lang="en-US" sz="4400" b="1" dirty="0"/>
              <a:t>Respiratory  centre:  medulla oblongata</a:t>
            </a:r>
            <a:endParaRPr lang="en-US" sz="4800" b="1" dirty="0"/>
          </a:p>
          <a:p>
            <a:pPr marL="914400" indent="-914400">
              <a:buNone/>
            </a:pPr>
            <a:endParaRPr lang="en-US" sz="5100" b="1" dirty="0"/>
          </a:p>
          <a:p>
            <a:pPr marL="914400" indent="-914400">
              <a:buNone/>
            </a:pPr>
            <a:r>
              <a:rPr lang="en-US" sz="4400" b="1" dirty="0"/>
              <a:t>1.</a:t>
            </a:r>
            <a:r>
              <a:rPr lang="en-US" sz="5100" b="1" u="sng" dirty="0"/>
              <a:t> </a:t>
            </a:r>
            <a:r>
              <a:rPr lang="en-US" sz="4000" b="1" u="sng" dirty="0"/>
              <a:t>oxygen concentration</a:t>
            </a:r>
            <a:r>
              <a:rPr lang="en-US" sz="4000" b="1" dirty="0"/>
              <a:t>:  plays role if oxygen levels fall below level and all other factors constant</a:t>
            </a:r>
          </a:p>
          <a:p>
            <a:pPr marL="914400" indent="-914400">
              <a:buNone/>
            </a:pPr>
            <a:endParaRPr lang="en-US" sz="4000" b="1" dirty="0"/>
          </a:p>
          <a:p>
            <a:pPr marL="914400" indent="-914400">
              <a:buNone/>
            </a:pPr>
            <a:r>
              <a:rPr lang="en-US" sz="4000" b="1" dirty="0"/>
              <a:t>      </a:t>
            </a:r>
            <a:r>
              <a:rPr lang="en-US" sz="4000" b="1" dirty="0" err="1"/>
              <a:t>chemoreceptors</a:t>
            </a:r>
            <a:r>
              <a:rPr lang="en-US" sz="4000" b="1" dirty="0"/>
              <a:t> in carotid and aortic bodies sensitive to oxygen concentration</a:t>
            </a:r>
          </a:p>
          <a:p>
            <a:pPr marL="742950" indent="-742950">
              <a:buAutoNum type="arabicPeriod"/>
            </a:pPr>
            <a:endParaRPr lang="en-AU" sz="4000" b="1" dirty="0"/>
          </a:p>
          <a:p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</a:t>
            </a:r>
            <a:r>
              <a:rPr lang="en-US" b="1" baseline="-25000" dirty="0"/>
              <a:t>2 </a:t>
            </a:r>
            <a:r>
              <a:rPr lang="en-US" b="1" dirty="0"/>
              <a:t>concentration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Increase in CO</a:t>
            </a:r>
            <a:r>
              <a:rPr lang="en-US" b="1" baseline="-25000" dirty="0"/>
              <a:t>2</a:t>
            </a:r>
            <a:r>
              <a:rPr lang="en-US" b="1" dirty="0"/>
              <a:t> concentration = increase in H</a:t>
            </a:r>
            <a:r>
              <a:rPr lang="en-US" b="1" baseline="30000" dirty="0"/>
              <a:t>+ </a:t>
            </a:r>
            <a:r>
              <a:rPr lang="en-US" b="1" dirty="0"/>
              <a:t>ion concentration.</a:t>
            </a:r>
            <a:endParaRPr lang="en-AU" dirty="0"/>
          </a:p>
          <a:p>
            <a:pPr lvl="0"/>
            <a:r>
              <a:rPr lang="en-US" b="1" dirty="0"/>
              <a:t>Increase in above concentrations, stimulates central (medulla oblongata) and peripheral </a:t>
            </a:r>
            <a:r>
              <a:rPr lang="en-US" b="1" dirty="0" err="1"/>
              <a:t>chemoreceptors</a:t>
            </a:r>
            <a:r>
              <a:rPr lang="en-US" b="1" dirty="0"/>
              <a:t> (carotid and aortic)</a:t>
            </a:r>
            <a:endParaRPr lang="en-AU" dirty="0"/>
          </a:p>
          <a:p>
            <a:pPr lvl="0"/>
            <a:r>
              <a:rPr lang="en-US" b="1" dirty="0"/>
              <a:t>Central </a:t>
            </a:r>
            <a:r>
              <a:rPr lang="en-US" b="1" dirty="0" err="1"/>
              <a:t>chemoreceptors</a:t>
            </a:r>
            <a:r>
              <a:rPr lang="en-US" b="1" dirty="0"/>
              <a:t> in medulla oblongata  are most sensitive to CO</a:t>
            </a:r>
            <a:r>
              <a:rPr lang="en-US" b="1" baseline="-25000" dirty="0"/>
              <a:t>2 </a:t>
            </a:r>
            <a:r>
              <a:rPr lang="en-US" b="1" dirty="0"/>
              <a:t>concentration.</a:t>
            </a:r>
            <a:endParaRPr lang="en-AU" dirty="0"/>
          </a:p>
          <a:p>
            <a:pPr lvl="0"/>
            <a:r>
              <a:rPr lang="en-US" b="1" dirty="0"/>
              <a:t>Responsible for 70 – 80% of increase in breathing rate, but </a:t>
            </a:r>
            <a:r>
              <a:rPr lang="en-US" b="1" dirty="0">
                <a:solidFill>
                  <a:srgbClr val="FF0000"/>
                </a:solidFill>
              </a:rPr>
              <a:t>can take several minutes</a:t>
            </a:r>
            <a:r>
              <a:rPr lang="en-US" b="1" dirty="0"/>
              <a:t>.</a:t>
            </a:r>
            <a:endParaRPr lang="en-AU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</a:t>
            </a:r>
            <a:r>
              <a:rPr lang="en-US" b="1" baseline="30000" dirty="0"/>
              <a:t>+ </a:t>
            </a:r>
            <a:r>
              <a:rPr lang="en-US" b="1" dirty="0"/>
              <a:t>ion concentration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As H</a:t>
            </a:r>
            <a:r>
              <a:rPr lang="en-US" b="1" baseline="30000" dirty="0"/>
              <a:t>+</a:t>
            </a:r>
            <a:r>
              <a:rPr lang="en-US" b="1" dirty="0"/>
              <a:t> ion concentration increase, pH decrease and blood becomes acidic.</a:t>
            </a:r>
            <a:endParaRPr lang="en-AU" dirty="0"/>
          </a:p>
          <a:p>
            <a:pPr lvl="0"/>
            <a:r>
              <a:rPr lang="en-US" b="1" dirty="0"/>
              <a:t>Decrease in pH stimulate peripheral </a:t>
            </a:r>
            <a:r>
              <a:rPr lang="en-US" b="1" dirty="0" err="1"/>
              <a:t>chemoreceptors</a:t>
            </a:r>
            <a:r>
              <a:rPr lang="en-US" b="1" dirty="0"/>
              <a:t> in aortic and carotid bodies.</a:t>
            </a:r>
            <a:endParaRPr lang="en-AU" dirty="0"/>
          </a:p>
          <a:p>
            <a:pPr lvl="0"/>
            <a:r>
              <a:rPr lang="en-US" b="1" dirty="0"/>
              <a:t>Transmit to respiratory centre in medulla oblongata.</a:t>
            </a:r>
            <a:endParaRPr lang="en-AU" dirty="0"/>
          </a:p>
          <a:p>
            <a:pPr lvl="0"/>
            <a:r>
              <a:rPr lang="en-US" b="1" dirty="0"/>
              <a:t>This cause an increase in breathing rate.</a:t>
            </a:r>
            <a:endParaRPr lang="en-AU" dirty="0"/>
          </a:p>
          <a:p>
            <a:r>
              <a:rPr lang="en-US" b="1" dirty="0"/>
              <a:t>This causes </a:t>
            </a:r>
            <a:r>
              <a:rPr lang="en-US" b="1" dirty="0">
                <a:solidFill>
                  <a:srgbClr val="FF0000"/>
                </a:solidFill>
              </a:rPr>
              <a:t>an immediate increase </a:t>
            </a:r>
            <a:r>
              <a:rPr lang="en-US" b="1" dirty="0"/>
              <a:t>in breathing rate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Voluntary control of breathing: bypass the respiratory centre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Holding your breath</a:t>
            </a:r>
          </a:p>
          <a:p>
            <a:endParaRPr lang="en-AU" dirty="0"/>
          </a:p>
          <a:p>
            <a:r>
              <a:rPr lang="en-AU" dirty="0"/>
              <a:t>Hyperventilation: rapid deep breathing provide more oxygen and remove more carbon dioxide than necessary</a:t>
            </a:r>
          </a:p>
          <a:p>
            <a:r>
              <a:rPr lang="en-AU" dirty="0"/>
              <a:t>Can correct itself because no urge to breath because the low carbon dioxide concentration</a:t>
            </a:r>
          </a:p>
          <a:p>
            <a:r>
              <a:rPr lang="en-AU" dirty="0"/>
              <a:t>Dangerous when hyperventilating before swimming:  Explain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Glucose originates from the digestion of carbohydrates (or intake of simple sugars) that are ingested.</a:t>
            </a:r>
          </a:p>
          <a:p>
            <a:r>
              <a:rPr lang="en-US" sz="3600" dirty="0"/>
              <a:t>Glucose is absorbed into the capillaries of the villi in the small intestine.</a:t>
            </a:r>
          </a:p>
          <a:p>
            <a:r>
              <a:rPr lang="en-US" sz="3600" dirty="0"/>
              <a:t>Glucose then travels from the small intestine to the liver via the hepatic portal vein.</a:t>
            </a:r>
          </a:p>
          <a:p>
            <a:r>
              <a:rPr lang="en-US" sz="3600" dirty="0"/>
              <a:t>The liver is the first organ that glucose goes to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38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REGULATION OF HEART RATE AND BLOOD PRESSURE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 </a:t>
            </a:r>
            <a:endParaRPr lang="en-AU" dirty="0"/>
          </a:p>
          <a:p>
            <a:r>
              <a:rPr lang="en-US" sz="5800" b="1" dirty="0"/>
              <a:t>Heart rate – number of times the heart beats/min.</a:t>
            </a:r>
            <a:endParaRPr lang="en-AU" sz="5800" dirty="0"/>
          </a:p>
          <a:p>
            <a:r>
              <a:rPr lang="en-US" sz="5800" b="1" dirty="0"/>
              <a:t>Stroke volume – volume of blood forced from heart  </a:t>
            </a:r>
            <a:endParaRPr lang="en-AU" sz="5800" dirty="0"/>
          </a:p>
          <a:p>
            <a:r>
              <a:rPr lang="en-US" sz="5800" b="1" dirty="0"/>
              <a:t>                                with each contraction.</a:t>
            </a:r>
            <a:endParaRPr lang="en-AU" sz="5800" dirty="0"/>
          </a:p>
          <a:p>
            <a:r>
              <a:rPr lang="en-US" sz="5800" b="1" dirty="0"/>
              <a:t> </a:t>
            </a:r>
            <a:endParaRPr lang="en-AU" sz="5800" dirty="0"/>
          </a:p>
          <a:p>
            <a:r>
              <a:rPr lang="en-US" sz="5800" b="1" dirty="0"/>
              <a:t>Cardiac  output =  heart rate(beats/min) x stroke volume (ml)</a:t>
            </a:r>
            <a:endParaRPr lang="en-AU" sz="5800" dirty="0"/>
          </a:p>
          <a:p>
            <a:r>
              <a:rPr lang="en-US" sz="5800" b="1" dirty="0"/>
              <a:t> </a:t>
            </a:r>
            <a:endParaRPr lang="en-AU" sz="5800" dirty="0"/>
          </a:p>
          <a:p>
            <a:r>
              <a:rPr lang="en-US" sz="5800" b="1" dirty="0"/>
              <a:t>Venous return – volume of blood returning to the heart</a:t>
            </a:r>
            <a:endParaRPr lang="en-AU" sz="5800" dirty="0"/>
          </a:p>
          <a:p>
            <a:r>
              <a:rPr lang="en-US" sz="5800" b="1" dirty="0"/>
              <a:t> </a:t>
            </a:r>
            <a:endParaRPr lang="en-AU" sz="5800" dirty="0"/>
          </a:p>
          <a:p>
            <a:r>
              <a:rPr lang="en-US" sz="5800" b="1" dirty="0"/>
              <a:t>Blood pressure – force with which blood presses on walls</a:t>
            </a:r>
            <a:endParaRPr lang="en-AU" sz="5800" dirty="0"/>
          </a:p>
          <a:p>
            <a:r>
              <a:rPr lang="en-US" sz="5800" b="1" dirty="0"/>
              <a:t>                                  of blood vessels.</a:t>
            </a: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Regulation of heart rate: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 </a:t>
            </a:r>
            <a:endParaRPr lang="en-AU" dirty="0"/>
          </a:p>
          <a:p>
            <a:pPr lvl="0"/>
            <a:r>
              <a:rPr lang="en-US" sz="5100" b="1" dirty="0" err="1"/>
              <a:t>Sinoatrial</a:t>
            </a:r>
            <a:r>
              <a:rPr lang="en-US" sz="5100" b="1" dirty="0"/>
              <a:t> node (SA node) sends nerve impulses that spread through atria.</a:t>
            </a:r>
            <a:endParaRPr lang="en-AU" sz="5100" dirty="0"/>
          </a:p>
          <a:p>
            <a:pPr lvl="0"/>
            <a:r>
              <a:rPr lang="en-US" sz="5100" b="1" dirty="0"/>
              <a:t>Stimulus reaches AV node and atria contracts.</a:t>
            </a:r>
            <a:endParaRPr lang="en-AU" sz="5100" dirty="0"/>
          </a:p>
          <a:p>
            <a:pPr lvl="0"/>
            <a:r>
              <a:rPr lang="en-US" sz="5100" b="1" dirty="0"/>
              <a:t>AV node sends impulses down </a:t>
            </a:r>
            <a:r>
              <a:rPr lang="en-US" sz="5100" b="1" dirty="0" err="1"/>
              <a:t>fibres</a:t>
            </a:r>
            <a:r>
              <a:rPr lang="en-US" sz="5100" b="1" dirty="0"/>
              <a:t> of septum between ventricles.</a:t>
            </a:r>
            <a:endParaRPr lang="en-AU" sz="5100" dirty="0"/>
          </a:p>
          <a:p>
            <a:pPr lvl="0"/>
            <a:r>
              <a:rPr lang="en-US" sz="5100" b="1" dirty="0"/>
              <a:t>Impulses spread through ventricle </a:t>
            </a:r>
            <a:r>
              <a:rPr lang="en-US" sz="5100" b="1" dirty="0" err="1"/>
              <a:t>fibres</a:t>
            </a:r>
            <a:r>
              <a:rPr lang="en-US" sz="5100" b="1" dirty="0"/>
              <a:t>.</a:t>
            </a:r>
            <a:endParaRPr lang="en-AU" sz="5100" dirty="0"/>
          </a:p>
          <a:p>
            <a:pPr lvl="0"/>
            <a:r>
              <a:rPr lang="en-US" sz="5100" b="1" dirty="0"/>
              <a:t>Ventricles contract.</a:t>
            </a:r>
            <a:endParaRPr lang="en-AU" sz="5100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  <a:p>
            <a:pPr>
              <a:buNone/>
            </a:pPr>
            <a:r>
              <a:rPr lang="en-US" b="1" dirty="0"/>
              <a:t> 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8018"/>
          </a:xfrm>
        </p:spPr>
        <p:txBody>
          <a:bodyPr>
            <a:normAutofit fontScale="90000"/>
          </a:bodyPr>
          <a:lstStyle/>
          <a:p>
            <a:r>
              <a:rPr lang="en-AU" dirty="0"/>
              <a:t>Heart rate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SA node can stimulate heart beat on its own.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/>
              <a:t>Activity of SA node is influenced by autonomic nervous system – parasympathetic and sympathetic.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/>
              <a:t>Cardiovascular regulating centre in medulla oblongata sends messages to atria, SA node, AV node and blood vessels. 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/>
              <a:t>Ventricles receive messages mainly from sympathetic system.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/>
              <a:t>Sympathetic nerve </a:t>
            </a:r>
            <a:r>
              <a:rPr lang="en-US" b="1" dirty="0" err="1"/>
              <a:t>fibres</a:t>
            </a:r>
            <a:r>
              <a:rPr lang="en-US" b="1" dirty="0"/>
              <a:t> release neurotransmitter </a:t>
            </a:r>
            <a:r>
              <a:rPr lang="en-US" b="1" dirty="0" err="1"/>
              <a:t>noradrenaline</a:t>
            </a:r>
            <a:r>
              <a:rPr lang="en-US" b="1" dirty="0"/>
              <a:t> which stimulate increase in heart rate and stroke volume.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/>
              <a:t>Parasympathetic nerves causes release of acetylcholine which decreases heart rate and strength of contraction.</a:t>
            </a:r>
            <a:endParaRPr lang="en-AU" dirty="0"/>
          </a:p>
          <a:p>
            <a:r>
              <a:rPr lang="en-US" b="1" dirty="0"/>
              <a:t> </a:t>
            </a:r>
            <a:endParaRPr lang="en-AU" dirty="0"/>
          </a:p>
          <a:p>
            <a:r>
              <a:rPr lang="en-US" b="1" dirty="0" err="1"/>
              <a:t>Pressoreceptors</a:t>
            </a:r>
            <a:r>
              <a:rPr lang="en-US" b="1" dirty="0"/>
              <a:t> or </a:t>
            </a:r>
            <a:r>
              <a:rPr lang="en-US" b="1" dirty="0" err="1"/>
              <a:t>baroreceptors</a:t>
            </a:r>
            <a:r>
              <a:rPr lang="en-US" b="1" dirty="0"/>
              <a:t> in cardiovascular system , and especially carotid artery and aorta, respond to change in blood pressure and sends messages to medulla oblongata.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Factors influencing stroke volume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Length of diastole  </a:t>
            </a:r>
            <a:endParaRPr lang="en-AU" dirty="0"/>
          </a:p>
          <a:p>
            <a:pPr lvl="0"/>
            <a:r>
              <a:rPr lang="en-US" b="1" dirty="0"/>
              <a:t>Venous return affected by: </a:t>
            </a:r>
            <a:endParaRPr lang="en-AU" dirty="0"/>
          </a:p>
          <a:p>
            <a:pPr>
              <a:buNone/>
            </a:pPr>
            <a:r>
              <a:rPr lang="en-US" b="1" dirty="0"/>
              <a:t>           activity of skeletal muscles</a:t>
            </a:r>
            <a:endParaRPr lang="en-AU" dirty="0"/>
          </a:p>
          <a:p>
            <a:pPr>
              <a:buNone/>
            </a:pPr>
            <a:r>
              <a:rPr lang="en-US" b="1" dirty="0"/>
              <a:t>           Respiratory movements to ventilate lungs</a:t>
            </a:r>
            <a:endParaRPr lang="en-AU" dirty="0"/>
          </a:p>
          <a:p>
            <a:pPr>
              <a:buNone/>
            </a:pPr>
            <a:r>
              <a:rPr lang="en-US" b="1" dirty="0"/>
              <a:t>            Ease with which blood follows through</a:t>
            </a:r>
          </a:p>
          <a:p>
            <a:pPr>
              <a:buNone/>
            </a:pPr>
            <a:r>
              <a:rPr lang="en-US" b="1" dirty="0"/>
              <a:t>             veins and arteries</a:t>
            </a:r>
            <a:endParaRPr lang="en-AU" dirty="0"/>
          </a:p>
          <a:p>
            <a:pPr lvl="0"/>
            <a:r>
              <a:rPr lang="en-US" b="1" dirty="0" err="1"/>
              <a:t>Noradrenaline</a:t>
            </a:r>
            <a:r>
              <a:rPr lang="en-US" b="1" dirty="0"/>
              <a:t> released by sympathetic nervous system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EFFECT OF EXERCISE ON HEART RATE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Body requires more energy during exercise.</a:t>
            </a:r>
            <a:endParaRPr lang="en-AU" dirty="0"/>
          </a:p>
          <a:p>
            <a:r>
              <a:rPr lang="en-US" dirty="0"/>
              <a:t>Large increase in blood flow required to supply oxygen and nutrients to cells and remove carbon dioxide and heat.</a:t>
            </a:r>
            <a:endParaRPr lang="en-AU" dirty="0"/>
          </a:p>
          <a:p>
            <a:r>
              <a:rPr lang="en-US" dirty="0"/>
              <a:t>Cardiac output can increase from 5 L/min. to 30 L/min in trained athlete.</a:t>
            </a:r>
            <a:endParaRPr lang="en-AU" dirty="0"/>
          </a:p>
          <a:p>
            <a:pPr lvl="0"/>
            <a:r>
              <a:rPr lang="en-US" dirty="0"/>
              <a:t>Dilation of blood vessels to muscles.</a:t>
            </a:r>
            <a:endParaRPr lang="en-AU" dirty="0"/>
          </a:p>
          <a:p>
            <a:pPr lvl="0"/>
            <a:r>
              <a:rPr lang="en-US" dirty="0"/>
              <a:t>Constriction of blood vessels to internal organs e.g. small intestine.</a:t>
            </a:r>
            <a:endParaRPr lang="en-AU" dirty="0"/>
          </a:p>
          <a:p>
            <a:pPr lvl="0"/>
            <a:r>
              <a:rPr lang="en-US" dirty="0"/>
              <a:t>Anticipatory response is brought about by ANS before you exercise and brought about by adrenaline.</a:t>
            </a:r>
            <a:endParaRPr lang="en-AU" dirty="0"/>
          </a:p>
          <a:p>
            <a:pPr lvl="0"/>
            <a:r>
              <a:rPr lang="en-US" dirty="0"/>
              <a:t>Effect is that the heart rate and stoke volume increase and increase of blood flow to skeletal muscles.</a:t>
            </a:r>
            <a:endParaRPr lang="en-AU" dirty="0"/>
          </a:p>
          <a:p>
            <a:pPr lvl="0"/>
            <a:r>
              <a:rPr lang="en-US" dirty="0"/>
              <a:t>During exercise, cells require energy continuously.</a:t>
            </a:r>
            <a:endParaRPr lang="en-AU" dirty="0"/>
          </a:p>
          <a:p>
            <a:r>
              <a:rPr lang="en-US" dirty="0"/>
              <a:t>Waste produced e.g. CO</a:t>
            </a:r>
            <a:r>
              <a:rPr lang="en-US" baseline="-25000" dirty="0"/>
              <a:t>2</a:t>
            </a:r>
            <a:r>
              <a:rPr lang="en-US" dirty="0"/>
              <a:t> and lactic acid act as vasodilators that cause widening of arterioles, lead to increase blood flow to muscles for further supply of O</a:t>
            </a:r>
            <a:r>
              <a:rPr lang="en-US" baseline="-25000" dirty="0"/>
              <a:t>2</a:t>
            </a:r>
            <a:r>
              <a:rPr lang="en-US" dirty="0"/>
              <a:t>and nutrients.</a:t>
            </a:r>
            <a:endParaRPr lang="en-AU" dirty="0"/>
          </a:p>
          <a:p>
            <a:pPr lvl="0"/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Lots of heat also released during cellular respiration, lead to increase of body temperature, this cause an increase in heart rate that stimulates heart to discharge impulses at faster rate.</a:t>
            </a:r>
            <a:endParaRPr lang="en-AU" dirty="0"/>
          </a:p>
          <a:p>
            <a:pPr lvl="0"/>
            <a:r>
              <a:rPr lang="en-US" dirty="0"/>
              <a:t>Squeezing of skeletal muscles on veins returning to heart, increase venous return.</a:t>
            </a:r>
            <a:endParaRPr lang="en-AU" dirty="0"/>
          </a:p>
          <a:p>
            <a:pPr lvl="0"/>
            <a:r>
              <a:rPr lang="en-US" dirty="0"/>
              <a:t>This causes stretching of heart muscle.</a:t>
            </a:r>
            <a:endParaRPr lang="en-AU" dirty="0"/>
          </a:p>
          <a:p>
            <a:pPr lvl="0"/>
            <a:r>
              <a:rPr lang="en-US" dirty="0"/>
              <a:t>This increase stroke volume.</a:t>
            </a:r>
            <a:endParaRPr lang="en-AU" dirty="0"/>
          </a:p>
          <a:p>
            <a:pPr lvl="0"/>
            <a:r>
              <a:rPr lang="en-US" dirty="0"/>
              <a:t>Causing a stronger heart beat.</a:t>
            </a:r>
            <a:endParaRPr lang="en-AU" dirty="0"/>
          </a:p>
          <a:p>
            <a:pPr lvl="0"/>
            <a:r>
              <a:rPr lang="en-US" dirty="0"/>
              <a:t>Blood pressure increase (blood that congest in atria stretch the walls).</a:t>
            </a:r>
            <a:endParaRPr lang="en-AU" dirty="0"/>
          </a:p>
          <a:p>
            <a:pPr lvl="0"/>
            <a:r>
              <a:rPr lang="en-US" dirty="0" err="1"/>
              <a:t>Pressoreceptors</a:t>
            </a:r>
            <a:r>
              <a:rPr lang="en-US" dirty="0"/>
              <a:t> are stimulated in carotid arteries and aorta.</a:t>
            </a:r>
            <a:endParaRPr lang="en-AU" dirty="0"/>
          </a:p>
          <a:p>
            <a:pPr lvl="0"/>
            <a:r>
              <a:rPr lang="en-US" dirty="0"/>
              <a:t>Nerve impulses send to medulla oblongata.</a:t>
            </a:r>
            <a:endParaRPr lang="en-AU" dirty="0"/>
          </a:p>
          <a:p>
            <a:pPr lvl="0"/>
            <a:r>
              <a:rPr lang="en-US" dirty="0"/>
              <a:t>Sympathetic nerves transfer impulses to the heart via cardiac nerve.</a:t>
            </a:r>
            <a:endParaRPr lang="en-AU" dirty="0"/>
          </a:p>
          <a:p>
            <a:pPr lvl="0"/>
            <a:r>
              <a:rPr lang="en-US" dirty="0" err="1"/>
              <a:t>Noradrenaline</a:t>
            </a:r>
            <a:r>
              <a:rPr lang="en-US" dirty="0"/>
              <a:t> released at the nerve endings</a:t>
            </a:r>
            <a:endParaRPr lang="en-AU" dirty="0"/>
          </a:p>
          <a:p>
            <a:pPr lvl="0"/>
            <a:r>
              <a:rPr lang="en-US" dirty="0"/>
              <a:t>SA node passes impulses on to AV node</a:t>
            </a:r>
            <a:endParaRPr lang="en-AU" dirty="0"/>
          </a:p>
          <a:p>
            <a:pPr lvl="0"/>
            <a:r>
              <a:rPr lang="en-US" dirty="0"/>
              <a:t>Heat beats faster.</a:t>
            </a:r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OTHER FACTORS AFFECTING HEART RATE</a:t>
            </a:r>
            <a:endParaRPr lang="en-AU" dirty="0"/>
          </a:p>
          <a:p>
            <a:r>
              <a:rPr lang="en-US" dirty="0"/>
              <a:t> </a:t>
            </a:r>
            <a:endParaRPr lang="en-AU" dirty="0"/>
          </a:p>
          <a:p>
            <a:r>
              <a:rPr lang="en-US" b="1" dirty="0"/>
              <a:t>Age:</a:t>
            </a:r>
            <a:r>
              <a:rPr lang="en-US" dirty="0"/>
              <a:t>  fastest at birth, slow as we grow older, to about 70-8-b/min in adulthood. Drops below average in old age.</a:t>
            </a:r>
            <a:endParaRPr lang="en-AU" dirty="0"/>
          </a:p>
          <a:p>
            <a:r>
              <a:rPr lang="en-US" b="1" dirty="0"/>
              <a:t>Sex:</a:t>
            </a:r>
            <a:r>
              <a:rPr lang="en-US" dirty="0"/>
              <a:t>  males have slower heart beat than females on average</a:t>
            </a:r>
            <a:endParaRPr lang="en-AU" dirty="0"/>
          </a:p>
          <a:p>
            <a:r>
              <a:rPr lang="en-US" b="1" dirty="0"/>
              <a:t>Emotional state:</a:t>
            </a:r>
            <a:r>
              <a:rPr lang="en-US" dirty="0"/>
              <a:t>  anger, fear, anxiety increase heart rate and those like depression and grief decrease heart rate.</a:t>
            </a:r>
            <a:endParaRPr lang="en-AU" dirty="0"/>
          </a:p>
          <a:p>
            <a:r>
              <a:rPr lang="en-US" dirty="0"/>
              <a:t> 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B3FB0D79-B96C-4F64-A45F-E156D4A67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 b="1">
                <a:solidFill>
                  <a:srgbClr val="669900"/>
                </a:solidFill>
              </a:rPr>
              <a:t>Regulation of the normal breathing cycle</a:t>
            </a:r>
            <a:endParaRPr lang="en-US" altLang="en-US" sz="3200" b="1">
              <a:solidFill>
                <a:srgbClr val="66990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DEB2284A-F101-487D-86A8-8BC105EDB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1592263"/>
            <a:ext cx="7318375" cy="4857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AU" altLang="en-US" b="1">
                <a:solidFill>
                  <a:srgbClr val="CC0000"/>
                </a:solidFill>
              </a:rPr>
              <a:t>Quiet breathing</a:t>
            </a:r>
          </a:p>
          <a:p>
            <a:pPr>
              <a:lnSpc>
                <a:spcPct val="80000"/>
              </a:lnSpc>
            </a:pPr>
            <a:endParaRPr lang="en-AU" altLang="en-US" b="1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sz="2800" b="1">
                <a:solidFill>
                  <a:srgbClr val="CC0000"/>
                </a:solidFill>
              </a:rPr>
              <a:t>Inspiration</a:t>
            </a:r>
          </a:p>
          <a:p>
            <a:pPr lvl="1">
              <a:lnSpc>
                <a:spcPct val="80000"/>
              </a:lnSpc>
            </a:pPr>
            <a:r>
              <a:rPr lang="en-AU" altLang="en-US" sz="2400">
                <a:solidFill>
                  <a:schemeClr val="accent2"/>
                </a:solidFill>
              </a:rPr>
              <a:t>Inspiratory nucleus activated</a:t>
            </a:r>
          </a:p>
          <a:p>
            <a:pPr lvl="1">
              <a:lnSpc>
                <a:spcPct val="80000"/>
              </a:lnSpc>
            </a:pPr>
            <a:r>
              <a:rPr lang="en-AU" altLang="en-US" sz="2400">
                <a:solidFill>
                  <a:schemeClr val="accent2"/>
                </a:solidFill>
              </a:rPr>
              <a:t>Nerve impulses sent to respiratory muscles</a:t>
            </a:r>
          </a:p>
          <a:p>
            <a:pPr lvl="1">
              <a:lnSpc>
                <a:spcPct val="80000"/>
              </a:lnSpc>
            </a:pPr>
            <a:r>
              <a:rPr lang="en-AU" altLang="en-US" sz="2400">
                <a:solidFill>
                  <a:schemeClr val="accent2"/>
                </a:solidFill>
              </a:rPr>
              <a:t>Respiratory muscles contract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400">
                <a:solidFill>
                  <a:schemeClr val="accent2"/>
                </a:solidFill>
              </a:rPr>
              <a:t>	(2 seconds)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AU" altLang="en-U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sz="2800" b="1">
                <a:solidFill>
                  <a:srgbClr val="CC0000"/>
                </a:solidFill>
              </a:rPr>
              <a:t>Expiration</a:t>
            </a:r>
          </a:p>
          <a:p>
            <a:pPr lvl="1">
              <a:lnSpc>
                <a:spcPct val="80000"/>
              </a:lnSpc>
            </a:pPr>
            <a:r>
              <a:rPr lang="en-AU" altLang="en-US" sz="2400">
                <a:solidFill>
                  <a:schemeClr val="accent2"/>
                </a:solidFill>
              </a:rPr>
              <a:t>Inspiratory nucleus suppressed</a:t>
            </a:r>
          </a:p>
          <a:p>
            <a:pPr lvl="1">
              <a:lnSpc>
                <a:spcPct val="80000"/>
              </a:lnSpc>
            </a:pPr>
            <a:r>
              <a:rPr lang="en-AU" altLang="en-US" sz="2400">
                <a:solidFill>
                  <a:schemeClr val="accent2"/>
                </a:solidFill>
              </a:rPr>
              <a:t>Respiratory muscles relax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400">
                <a:solidFill>
                  <a:schemeClr val="accent2"/>
                </a:solidFill>
              </a:rPr>
              <a:t>	(3 seconds)</a:t>
            </a:r>
            <a:endParaRPr lang="en-US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xmlns="" id="{B2DB1F53-F5DA-49D0-B6B8-8E880CE2D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solidFill>
                  <a:srgbClr val="669900"/>
                </a:solidFill>
              </a:rPr>
              <a:t>Control of normal breathing</a:t>
            </a:r>
            <a:endParaRPr lang="en-US" altLang="en-US" b="1">
              <a:solidFill>
                <a:srgbClr val="669900"/>
              </a:solidFill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xmlns="" id="{5BA21018-1387-45E3-B20F-EEF0A31B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97425"/>
            <a:ext cx="187166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xmlns="" id="{2526FA89-4A9B-424B-AF6D-CBABF443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2336800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>
            <a:extLst>
              <a:ext uri="{FF2B5EF4-FFF2-40B4-BE49-F238E27FC236}">
                <a16:creationId xmlns:a16="http://schemas.microsoft.com/office/drawing/2014/main" xmlns="" id="{04F4BB9A-1E55-4CB6-8566-CABBA911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105150"/>
            <a:ext cx="2808288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877" name="Group 13">
            <a:extLst>
              <a:ext uri="{FF2B5EF4-FFF2-40B4-BE49-F238E27FC236}">
                <a16:creationId xmlns:a16="http://schemas.microsoft.com/office/drawing/2014/main" xmlns="" id="{5F10CB9E-F911-4B40-B766-E085D877BB60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257675"/>
            <a:ext cx="504825" cy="684213"/>
            <a:chOff x="4127" y="2319"/>
            <a:chExt cx="318" cy="431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xmlns="" id="{1F6CFEA3-6170-48F6-98BC-0C5B8DC6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568"/>
              <a:ext cx="136" cy="136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874" name="Oval 10">
              <a:extLst>
                <a:ext uri="{FF2B5EF4-FFF2-40B4-BE49-F238E27FC236}">
                  <a16:creationId xmlns:a16="http://schemas.microsoft.com/office/drawing/2014/main" xmlns="" id="{E3AE16B9-BDAA-4E41-801E-974625C36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87"/>
              <a:ext cx="136" cy="136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875" name="Text Box 11">
              <a:extLst>
                <a:ext uri="{FF2B5EF4-FFF2-40B4-BE49-F238E27FC236}">
                  <a16:creationId xmlns:a16="http://schemas.microsoft.com/office/drawing/2014/main" xmlns="" id="{1B1B4B9D-9A84-447D-9656-CD98EEE2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319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/>
                <a:t>+</a:t>
              </a:r>
            </a:p>
          </p:txBody>
        </p:sp>
        <p:sp>
          <p:nvSpPr>
            <p:cNvPr id="36876" name="Text Box 12">
              <a:extLst>
                <a:ext uri="{FF2B5EF4-FFF2-40B4-BE49-F238E27FC236}">
                  <a16:creationId xmlns:a16="http://schemas.microsoft.com/office/drawing/2014/main" xmlns="" id="{2AD61875-1DE1-47FA-BB9B-16E8AD746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500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/>
                <a:t>-</a:t>
              </a:r>
            </a:p>
          </p:txBody>
        </p:sp>
      </p:grpSp>
      <p:sp>
        <p:nvSpPr>
          <p:cNvPr id="36878" name="Freeform 14">
            <a:extLst>
              <a:ext uri="{FF2B5EF4-FFF2-40B4-BE49-F238E27FC236}">
                <a16:creationId xmlns:a16="http://schemas.microsoft.com/office/drawing/2014/main" xmlns="" id="{184FB5A9-6248-49DF-8968-53857412FB20}"/>
              </a:ext>
            </a:extLst>
          </p:cNvPr>
          <p:cNvSpPr>
            <a:spLocks/>
          </p:cNvSpPr>
          <p:nvPr/>
        </p:nvSpPr>
        <p:spPr bwMode="auto">
          <a:xfrm>
            <a:off x="3635375" y="3321050"/>
            <a:ext cx="2124075" cy="1079500"/>
          </a:xfrm>
          <a:custGeom>
            <a:avLst/>
            <a:gdLst>
              <a:gd name="T0" fmla="*/ 0 w 1542"/>
              <a:gd name="T1" fmla="*/ 49 h 480"/>
              <a:gd name="T2" fmla="*/ 816 w 1542"/>
              <a:gd name="T3" fmla="*/ 72 h 480"/>
              <a:gd name="T4" fmla="*/ 1542 w 154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480">
                <a:moveTo>
                  <a:pt x="0" y="49"/>
                </a:moveTo>
                <a:cubicBezTo>
                  <a:pt x="279" y="24"/>
                  <a:pt x="559" y="0"/>
                  <a:pt x="816" y="72"/>
                </a:cubicBezTo>
                <a:cubicBezTo>
                  <a:pt x="1073" y="144"/>
                  <a:pt x="1307" y="312"/>
                  <a:pt x="1542" y="480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79" name="Freeform 15">
            <a:extLst>
              <a:ext uri="{FF2B5EF4-FFF2-40B4-BE49-F238E27FC236}">
                <a16:creationId xmlns:a16="http://schemas.microsoft.com/office/drawing/2014/main" xmlns="" id="{A6B1E3E8-1A0A-4255-B10C-133C7C7A791C}"/>
              </a:ext>
            </a:extLst>
          </p:cNvPr>
          <p:cNvSpPr>
            <a:spLocks/>
          </p:cNvSpPr>
          <p:nvPr/>
        </p:nvSpPr>
        <p:spPr bwMode="auto">
          <a:xfrm>
            <a:off x="3455988" y="3860800"/>
            <a:ext cx="2268537" cy="619125"/>
          </a:xfrm>
          <a:custGeom>
            <a:avLst/>
            <a:gdLst>
              <a:gd name="T0" fmla="*/ 0 w 1542"/>
              <a:gd name="T1" fmla="*/ 49 h 480"/>
              <a:gd name="T2" fmla="*/ 816 w 1542"/>
              <a:gd name="T3" fmla="*/ 72 h 480"/>
              <a:gd name="T4" fmla="*/ 1542 w 154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480">
                <a:moveTo>
                  <a:pt x="0" y="49"/>
                </a:moveTo>
                <a:cubicBezTo>
                  <a:pt x="279" y="24"/>
                  <a:pt x="559" y="0"/>
                  <a:pt x="816" y="72"/>
                </a:cubicBezTo>
                <a:cubicBezTo>
                  <a:pt x="1073" y="144"/>
                  <a:pt x="1307" y="312"/>
                  <a:pt x="1542" y="480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80" name="Freeform 16">
            <a:extLst>
              <a:ext uri="{FF2B5EF4-FFF2-40B4-BE49-F238E27FC236}">
                <a16:creationId xmlns:a16="http://schemas.microsoft.com/office/drawing/2014/main" xmlns="" id="{087773E0-0E1B-4124-A980-5B873C8736E3}"/>
              </a:ext>
            </a:extLst>
          </p:cNvPr>
          <p:cNvSpPr>
            <a:spLocks/>
          </p:cNvSpPr>
          <p:nvPr/>
        </p:nvSpPr>
        <p:spPr bwMode="auto">
          <a:xfrm rot="8283563">
            <a:off x="2570163" y="4581525"/>
            <a:ext cx="3117850" cy="1570038"/>
          </a:xfrm>
          <a:custGeom>
            <a:avLst/>
            <a:gdLst>
              <a:gd name="T0" fmla="*/ 0 w 1542"/>
              <a:gd name="T1" fmla="*/ 49 h 480"/>
              <a:gd name="T2" fmla="*/ 816 w 1542"/>
              <a:gd name="T3" fmla="*/ 72 h 480"/>
              <a:gd name="T4" fmla="*/ 1542 w 154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480">
                <a:moveTo>
                  <a:pt x="0" y="49"/>
                </a:moveTo>
                <a:cubicBezTo>
                  <a:pt x="279" y="24"/>
                  <a:pt x="559" y="0"/>
                  <a:pt x="816" y="72"/>
                </a:cubicBezTo>
                <a:cubicBezTo>
                  <a:pt x="1073" y="144"/>
                  <a:pt x="1307" y="312"/>
                  <a:pt x="1542" y="480"/>
                </a:cubicBezTo>
              </a:path>
            </a:pathLst>
          </a:custGeom>
          <a:noFill/>
          <a:ln w="28575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xmlns="" id="{1D34BF4A-C3A1-4C29-856A-18662120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297113"/>
            <a:ext cx="28082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Impulse to diaphragm &amp; external intercostal muscles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xmlns="" id="{8F4F63D1-9D78-4584-9F29-5112C9BB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956300"/>
            <a:ext cx="2268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Impulse to internal intercostal muscles</a:t>
            </a: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xmlns="" id="{7B7343AB-E29C-447A-A7D3-3C372C590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350043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INHALE</a:t>
            </a: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xmlns="" id="{4A5E30A9-4E4D-4DF1-9A32-24FE9A246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1577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EXHALE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xmlns="" id="{32C47904-4F50-4331-B226-AC987885C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508500"/>
            <a:ext cx="2808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Inspiratory nucleus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xmlns="" id="{6C39E242-D3B3-49DA-B07A-7BAA7022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83393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Exspiratory nucleus</a:t>
            </a: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xmlns="" id="{529AC4C6-EE4B-4472-AB53-CAAAFD634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6938" y="4508500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88" name="Line 24">
            <a:extLst>
              <a:ext uri="{FF2B5EF4-FFF2-40B4-BE49-F238E27FC236}">
                <a16:creationId xmlns:a16="http://schemas.microsoft.com/office/drawing/2014/main" xmlns="" id="{208C883A-CB4D-4938-9189-7C45B968D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33938"/>
            <a:ext cx="3587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6889" name="AutoShape 25">
            <a:extLst>
              <a:ext uri="{FF2B5EF4-FFF2-40B4-BE49-F238E27FC236}">
                <a16:creationId xmlns:a16="http://schemas.microsoft.com/office/drawing/2014/main" xmlns="" id="{086914BA-76D7-484A-A728-4C91B9E5C567}"/>
              </a:ext>
            </a:extLst>
          </p:cNvPr>
          <p:cNvSpPr>
            <a:spLocks/>
          </p:cNvSpPr>
          <p:nvPr/>
        </p:nvSpPr>
        <p:spPr bwMode="auto">
          <a:xfrm rot="16200000">
            <a:off x="7326313" y="4167188"/>
            <a:ext cx="144462" cy="2195512"/>
          </a:xfrm>
          <a:prstGeom prst="leftBracket">
            <a:avLst>
              <a:gd name="adj" fmla="val 1266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xmlns="" id="{884C5621-23AE-4C27-ADC8-E223B7E4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337175"/>
            <a:ext cx="2268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</a:rPr>
              <a:t>Medullary rhythmicity centre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41DC7619-61D8-4BFE-BDAF-C760A0967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58850"/>
          </a:xfrm>
        </p:spPr>
        <p:txBody>
          <a:bodyPr/>
          <a:lstStyle/>
          <a:p>
            <a:r>
              <a:rPr lang="en-AU" altLang="en-US" sz="3700" b="1">
                <a:solidFill>
                  <a:srgbClr val="669900"/>
                </a:solidFill>
              </a:rPr>
              <a:t>Regulation of forced breathing</a:t>
            </a:r>
            <a:endParaRPr lang="en-US" altLang="en-US" sz="3700" b="1">
              <a:solidFill>
                <a:srgbClr val="66990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7ABFE2BE-9EDC-4A23-847C-008964C51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2197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AU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800" b="1">
                <a:solidFill>
                  <a:srgbClr val="CC0000"/>
                </a:solidFill>
              </a:rPr>
              <a:t>Forced breathing</a:t>
            </a:r>
          </a:p>
          <a:p>
            <a:pPr>
              <a:lnSpc>
                <a:spcPct val="80000"/>
              </a:lnSpc>
            </a:pPr>
            <a:endParaRPr lang="en-AU" altLang="en-US" sz="24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sz="2400" b="1">
                <a:solidFill>
                  <a:srgbClr val="CC0000"/>
                </a:solidFill>
              </a:rPr>
              <a:t>Inspiration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Inspiratory nucleus activated/ expiratory nucleus suppressed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Nerve impulses sent to respiratory muscles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Inspiratory muscles contract/expiratory muscles relax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200"/>
              <a:t>	</a:t>
            </a:r>
          </a:p>
          <a:p>
            <a:pPr>
              <a:lnSpc>
                <a:spcPct val="80000"/>
              </a:lnSpc>
            </a:pPr>
            <a:r>
              <a:rPr lang="en-AU" altLang="en-US" sz="2400">
                <a:solidFill>
                  <a:srgbClr val="CC0000"/>
                </a:solidFill>
              </a:rPr>
              <a:t>Expiration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Expiratory nucleus activated/Inspiratory nucleus suppressed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Nerve impulses sent to respiratory muscles</a:t>
            </a:r>
          </a:p>
          <a:p>
            <a:pPr lvl="1">
              <a:lnSpc>
                <a:spcPct val="80000"/>
              </a:lnSpc>
            </a:pPr>
            <a:r>
              <a:rPr lang="en-AU" altLang="en-US" sz="2200">
                <a:solidFill>
                  <a:srgbClr val="006699"/>
                </a:solidFill>
              </a:rPr>
              <a:t>Expiratory muscles contract/Inspiratory muscles relax</a:t>
            </a:r>
            <a:endParaRPr lang="en-US" altLang="en-US" sz="220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LIVER  GLUCOSE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900" b="1" dirty="0"/>
              <a:t>Use glucose as energy for liver cell functioning.</a:t>
            </a:r>
            <a:endParaRPr lang="en-AU" sz="3900" dirty="0"/>
          </a:p>
          <a:p>
            <a:pPr marL="742950" indent="-742950">
              <a:buFont typeface="+mj-lt"/>
              <a:buAutoNum type="arabicPeriod"/>
            </a:pPr>
            <a:r>
              <a:rPr lang="en-US" sz="3900" b="1" dirty="0"/>
              <a:t>Convert glucose into glycogen for storage in liver (GLYCOGENESIS).</a:t>
            </a:r>
            <a:endParaRPr lang="en-AU" sz="3900" dirty="0"/>
          </a:p>
          <a:p>
            <a:pPr marL="742950" indent="-742950">
              <a:buFont typeface="+mj-lt"/>
              <a:buAutoNum type="arabicPeriod"/>
            </a:pPr>
            <a:r>
              <a:rPr lang="en-US" sz="3900" b="1" dirty="0"/>
              <a:t>Allow the glucose to continue to circulate in the blood in order to make glucose available to body cells</a:t>
            </a:r>
            <a:endParaRPr lang="en-AU" sz="3900" dirty="0"/>
          </a:p>
          <a:p>
            <a:pPr marL="742950" indent="-742950">
              <a:buFont typeface="+mj-lt"/>
              <a:buAutoNum type="arabicPeriod"/>
            </a:pPr>
            <a:r>
              <a:rPr lang="en-US" sz="3900" b="1" dirty="0"/>
              <a:t>Glucose converted to fat for long term storage in adipose tissue</a:t>
            </a:r>
            <a:endParaRPr lang="en-AU" sz="3900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B5BE02AF-B886-462E-9427-58EE253C0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solidFill>
                  <a:srgbClr val="669900"/>
                </a:solidFill>
              </a:rPr>
              <a:t>Respiratory reflexes</a:t>
            </a:r>
            <a:endParaRPr lang="en-US" altLang="en-US" b="1">
              <a:solidFill>
                <a:srgbClr val="669900"/>
              </a:solidFill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xmlns="" id="{9E8D51A0-F171-4BE2-A4F8-92C6777F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AU" altLang="en-US" b="1">
                <a:solidFill>
                  <a:srgbClr val="CC0000"/>
                </a:solidFill>
              </a:rPr>
              <a:t>Normal breathing is modified by:</a:t>
            </a:r>
          </a:p>
          <a:p>
            <a:r>
              <a:rPr lang="en-AU" altLang="en-US">
                <a:solidFill>
                  <a:srgbClr val="006699"/>
                </a:solidFill>
              </a:rPr>
              <a:t>Changes in levels of oxygen &amp; carbon dioxide</a:t>
            </a:r>
          </a:p>
          <a:p>
            <a:r>
              <a:rPr lang="en-AU" altLang="en-US">
                <a:solidFill>
                  <a:srgbClr val="006699"/>
                </a:solidFill>
              </a:rPr>
              <a:t>Changes in blood pressure</a:t>
            </a:r>
          </a:p>
          <a:p>
            <a:r>
              <a:rPr lang="en-AU" altLang="en-US">
                <a:solidFill>
                  <a:srgbClr val="006699"/>
                </a:solidFill>
              </a:rPr>
              <a:t>Stretch receptors in lungs</a:t>
            </a:r>
          </a:p>
          <a:p>
            <a:r>
              <a:rPr lang="en-AU" altLang="en-US">
                <a:solidFill>
                  <a:srgbClr val="006699"/>
                </a:solidFill>
              </a:rPr>
              <a:t>Irritants (sneezing, coughing etc.)</a:t>
            </a:r>
          </a:p>
          <a:p>
            <a:r>
              <a:rPr lang="en-AU" altLang="en-US">
                <a:solidFill>
                  <a:srgbClr val="006699"/>
                </a:solidFill>
              </a:rPr>
              <a:t>Sensations such as cold or pain</a:t>
            </a:r>
            <a:endParaRPr lang="en-US" altLang="en-US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5016B4E6-89A7-4AF6-B004-FE89B891D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79388"/>
            <a:ext cx="8229600" cy="765175"/>
          </a:xfrm>
        </p:spPr>
        <p:txBody>
          <a:bodyPr/>
          <a:lstStyle/>
          <a:p>
            <a:r>
              <a:rPr lang="en-AU" altLang="en-US" sz="3200" b="1">
                <a:solidFill>
                  <a:srgbClr val="669900"/>
                </a:solidFill>
              </a:rPr>
              <a:t>Effect of high CO</a:t>
            </a:r>
            <a:r>
              <a:rPr lang="en-AU" altLang="en-US" sz="3200" b="1" baseline="-25000">
                <a:solidFill>
                  <a:srgbClr val="669900"/>
                </a:solidFill>
              </a:rPr>
              <a:t>2</a:t>
            </a:r>
            <a:r>
              <a:rPr lang="en-AU" altLang="en-US" sz="3200" b="1">
                <a:solidFill>
                  <a:srgbClr val="669900"/>
                </a:solidFill>
              </a:rPr>
              <a:t>/low O</a:t>
            </a:r>
            <a:r>
              <a:rPr lang="en-AU" altLang="en-US" sz="3200" b="1" baseline="-25000">
                <a:solidFill>
                  <a:srgbClr val="669900"/>
                </a:solidFill>
              </a:rPr>
              <a:t>2</a:t>
            </a:r>
            <a:r>
              <a:rPr lang="en-AU" altLang="en-US" sz="3200" b="1">
                <a:solidFill>
                  <a:srgbClr val="669900"/>
                </a:solidFill>
              </a:rPr>
              <a:t> on breathing</a:t>
            </a:r>
            <a:endParaRPr lang="en-US" altLang="en-US" sz="3200" b="1">
              <a:solidFill>
                <a:srgbClr val="669900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A531CA11-F17D-4665-9B68-F35374FB8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388350" cy="55800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CC0000"/>
                </a:solidFill>
              </a:rPr>
              <a:t>Stimulus</a:t>
            </a:r>
            <a:r>
              <a:rPr lang="en-US" altLang="en-US" sz="3000">
                <a:solidFill>
                  <a:srgbClr val="006699"/>
                </a:solidFill>
              </a:rPr>
              <a:t> - High CO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  <a:r>
              <a:rPr lang="en-US" altLang="en-US" sz="3000">
                <a:solidFill>
                  <a:srgbClr val="006699"/>
                </a:solidFill>
              </a:rPr>
              <a:t> (= low pH or high H</a:t>
            </a:r>
            <a:r>
              <a:rPr lang="en-US" altLang="en-US" sz="3000" baseline="30000">
                <a:solidFill>
                  <a:srgbClr val="006699"/>
                </a:solidFill>
              </a:rPr>
              <a:t>+</a:t>
            </a:r>
            <a:r>
              <a:rPr lang="en-US" altLang="en-US" sz="3000">
                <a:solidFill>
                  <a:srgbClr val="006699"/>
                </a:solidFill>
              </a:rPr>
              <a:t>) or low 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CC0000"/>
                </a:solidFill>
              </a:rPr>
              <a:t>Receptor</a:t>
            </a:r>
            <a:r>
              <a:rPr lang="en-US" altLang="en-US" sz="3000">
                <a:solidFill>
                  <a:srgbClr val="006699"/>
                </a:solidFill>
              </a:rPr>
              <a:t> – Chemoreceptors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en-US" sz="3000">
                <a:solidFill>
                  <a:srgbClr val="006699"/>
                </a:solidFill>
              </a:rPr>
              <a:t>Aorta - </a:t>
            </a:r>
            <a:r>
              <a:rPr lang="en-US" altLang="en-US" sz="3000">
                <a:solidFill>
                  <a:srgbClr val="006699"/>
                </a:solidFill>
              </a:rPr>
              <a:t>High CO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  <a:r>
              <a:rPr lang="en-US" altLang="en-US" sz="3000">
                <a:solidFill>
                  <a:srgbClr val="006699"/>
                </a:solidFill>
              </a:rPr>
              <a:t> or low 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en-US" sz="3000">
                <a:solidFill>
                  <a:srgbClr val="006699"/>
                </a:solidFill>
              </a:rPr>
              <a:t>Carotid artery – </a:t>
            </a:r>
            <a:r>
              <a:rPr lang="en-US" altLang="en-US" sz="3000">
                <a:solidFill>
                  <a:srgbClr val="006699"/>
                </a:solidFill>
              </a:rPr>
              <a:t>High CO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  <a:r>
              <a:rPr lang="en-US" altLang="en-US" sz="3000">
                <a:solidFill>
                  <a:srgbClr val="006699"/>
                </a:solidFill>
              </a:rPr>
              <a:t> or low 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  <a:endParaRPr lang="en-AU" altLang="en-US" sz="3000">
              <a:solidFill>
                <a:srgbClr val="006699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en-US" sz="3000">
                <a:solidFill>
                  <a:srgbClr val="006699"/>
                </a:solidFill>
              </a:rPr>
              <a:t>Medulla oblongata - </a:t>
            </a:r>
            <a:r>
              <a:rPr lang="en-US" altLang="en-US" sz="3000">
                <a:solidFill>
                  <a:srgbClr val="006699"/>
                </a:solidFill>
              </a:rPr>
              <a:t>High CO</a:t>
            </a:r>
            <a:r>
              <a:rPr lang="en-US" altLang="en-US" sz="3000" baseline="-25000">
                <a:solidFill>
                  <a:srgbClr val="006699"/>
                </a:solidFill>
              </a:rPr>
              <a:t>2</a:t>
            </a:r>
            <a:r>
              <a:rPr lang="en-US" altLang="en-US" sz="3000">
                <a:solidFill>
                  <a:srgbClr val="006699"/>
                </a:solidFill>
              </a:rPr>
              <a:t> only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sz="3000" b="1">
                <a:solidFill>
                  <a:srgbClr val="CC0000"/>
                </a:solidFill>
              </a:rPr>
              <a:t>Control centre</a:t>
            </a:r>
            <a:r>
              <a:rPr lang="en-US" altLang="en-US" sz="3000">
                <a:solidFill>
                  <a:srgbClr val="006699"/>
                </a:solidFill>
              </a:rPr>
              <a:t> - </a:t>
            </a:r>
            <a:r>
              <a:rPr lang="en-AU" altLang="en-US" sz="3000">
                <a:solidFill>
                  <a:srgbClr val="006699"/>
                </a:solidFill>
              </a:rPr>
              <a:t>Respiratory centres in brain stem</a:t>
            </a:r>
            <a:endParaRPr lang="en-US" altLang="en-US" sz="3000">
              <a:solidFill>
                <a:srgbClr val="006699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CC0000"/>
                </a:solidFill>
              </a:rPr>
              <a:t>Transmission</a:t>
            </a:r>
            <a:r>
              <a:rPr lang="en-US" altLang="en-US" sz="3000">
                <a:solidFill>
                  <a:srgbClr val="006699"/>
                </a:solidFill>
              </a:rPr>
              <a:t> - Reflexes involving somatic nerves</a:t>
            </a:r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CC0000"/>
                </a:solidFill>
              </a:rPr>
              <a:t>Effector</a:t>
            </a:r>
            <a:r>
              <a:rPr lang="en-US" altLang="en-US" sz="3000">
                <a:solidFill>
                  <a:srgbClr val="006699"/>
                </a:solidFill>
              </a:rPr>
              <a:t> - Respiratory muscles</a:t>
            </a:r>
            <a:endParaRPr lang="en-AU" altLang="en-US" sz="3000">
              <a:solidFill>
                <a:srgbClr val="006699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sz="3000" b="1">
                <a:solidFill>
                  <a:srgbClr val="CC0000"/>
                </a:solidFill>
              </a:rPr>
              <a:t>Response</a:t>
            </a:r>
            <a:r>
              <a:rPr lang="en-AU" altLang="en-US" sz="3000">
                <a:solidFill>
                  <a:srgbClr val="006699"/>
                </a:solidFill>
              </a:rPr>
              <a:t> - Increased rate and depth of breathing</a:t>
            </a:r>
            <a:endParaRPr lang="en-US" altLang="en-US" sz="300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43C53D18-A9BB-4556-959F-0528B068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4387"/>
          </a:xfrm>
        </p:spPr>
        <p:txBody>
          <a:bodyPr/>
          <a:lstStyle/>
          <a:p>
            <a:r>
              <a:rPr lang="en-AU" altLang="en-US" b="1">
                <a:solidFill>
                  <a:srgbClr val="669900"/>
                </a:solidFill>
              </a:rPr>
              <a:t>Negative feedback loop</a:t>
            </a:r>
            <a:endParaRPr lang="en-US" altLang="en-US" b="1">
              <a:solidFill>
                <a:srgbClr val="669900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DBEF72B7-04BE-49B8-8DE6-4CC6BAC19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98663"/>
            <a:ext cx="8229600" cy="4525962"/>
          </a:xfrm>
        </p:spPr>
        <p:txBody>
          <a:bodyPr/>
          <a:lstStyle/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US" altLang="en-US"/>
          </a:p>
        </p:txBody>
      </p:sp>
      <p:sp>
        <p:nvSpPr>
          <p:cNvPr id="39940" name="Arc 4">
            <a:extLst>
              <a:ext uri="{FF2B5EF4-FFF2-40B4-BE49-F238E27FC236}">
                <a16:creationId xmlns:a16="http://schemas.microsoft.com/office/drawing/2014/main" xmlns="" id="{208D46B4-3914-4FB6-A42C-02BED2E75FFD}"/>
              </a:ext>
            </a:extLst>
          </p:cNvPr>
          <p:cNvSpPr>
            <a:spLocks/>
          </p:cNvSpPr>
          <p:nvPr/>
        </p:nvSpPr>
        <p:spPr bwMode="auto">
          <a:xfrm rot="937346">
            <a:off x="6049963" y="2792413"/>
            <a:ext cx="1295400" cy="2409825"/>
          </a:xfrm>
          <a:custGeom>
            <a:avLst/>
            <a:gdLst>
              <a:gd name="G0" fmla="+- 0 0 0"/>
              <a:gd name="G1" fmla="+- 21131 0 0"/>
              <a:gd name="G2" fmla="+- 21600 0 0"/>
              <a:gd name="T0" fmla="*/ 4475 w 21600"/>
              <a:gd name="T1" fmla="*/ 0 h 34398"/>
              <a:gd name="T2" fmla="*/ 17045 w 21600"/>
              <a:gd name="T3" fmla="*/ 34398 h 34398"/>
              <a:gd name="T4" fmla="*/ 0 w 21600"/>
              <a:gd name="T5" fmla="*/ 21131 h 3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xmlns="" id="{C95E6C68-E2A7-4C3A-9C79-959557B5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243205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Stimulus</a:t>
            </a:r>
            <a:endParaRPr lang="en-US" altLang="en-US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xmlns="" id="{63E730D9-3B01-430A-954F-87477FBF1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5167313"/>
            <a:ext cx="1295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Response</a:t>
            </a:r>
            <a:endParaRPr lang="en-US" altLang="en-US"/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xmlns="" id="{1529F854-86FC-4DFE-8084-5309FB4E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167313"/>
            <a:ext cx="10810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Effector</a:t>
            </a:r>
            <a:endParaRPr lang="en-US" altLang="en-US"/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xmlns="" id="{BBF4A896-313A-4268-81CB-C39E0D8B5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2432050"/>
            <a:ext cx="11525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Receptor</a:t>
            </a:r>
            <a:endParaRPr lang="en-US" alt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xmlns="" id="{0F07EA8A-C458-44B7-A4B1-ABFDF372A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2647950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xmlns="" id="{74C2FD87-C9DA-41AB-AA0C-B78F4DEF8D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838" y="5384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xmlns="" id="{22170C32-25D1-4DE0-B5F2-FDF26DAC8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3368675"/>
            <a:ext cx="936625" cy="788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Control</a:t>
            </a:r>
          </a:p>
          <a:p>
            <a:pPr algn="l">
              <a:spcBef>
                <a:spcPct val="50000"/>
              </a:spcBef>
            </a:pPr>
            <a:r>
              <a:rPr lang="en-AU" altLang="en-US"/>
              <a:t>centre</a:t>
            </a:r>
            <a:endParaRPr lang="en-US" altLang="en-US"/>
          </a:p>
        </p:txBody>
      </p:sp>
      <p:sp>
        <p:nvSpPr>
          <p:cNvPr id="39948" name="Arc 12">
            <a:extLst>
              <a:ext uri="{FF2B5EF4-FFF2-40B4-BE49-F238E27FC236}">
                <a16:creationId xmlns:a16="http://schemas.microsoft.com/office/drawing/2014/main" xmlns="" id="{C19E03BA-B38A-4AE7-A278-5C5F965FBD69}"/>
              </a:ext>
            </a:extLst>
          </p:cNvPr>
          <p:cNvSpPr>
            <a:spLocks/>
          </p:cNvSpPr>
          <p:nvPr/>
        </p:nvSpPr>
        <p:spPr bwMode="auto">
          <a:xfrm rot="11696530">
            <a:off x="1873250" y="2719388"/>
            <a:ext cx="1295400" cy="2409825"/>
          </a:xfrm>
          <a:custGeom>
            <a:avLst/>
            <a:gdLst>
              <a:gd name="G0" fmla="+- 0 0 0"/>
              <a:gd name="G1" fmla="+- 21131 0 0"/>
              <a:gd name="G2" fmla="+- 21600 0 0"/>
              <a:gd name="T0" fmla="*/ 4475 w 21600"/>
              <a:gd name="T1" fmla="*/ 0 h 34398"/>
              <a:gd name="T2" fmla="*/ 17045 w 21600"/>
              <a:gd name="T3" fmla="*/ 34398 h 34398"/>
              <a:gd name="T4" fmla="*/ 0 w 21600"/>
              <a:gd name="T5" fmla="*/ 21131 h 3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xmlns="" id="{8FC33FE5-CCF9-4EC7-9065-63086E15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584575"/>
            <a:ext cx="12255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/>
              <a:t>Feedback</a:t>
            </a:r>
            <a:endParaRPr lang="en-US" altLang="en-US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xmlns="" id="{B02113D2-57DA-49DA-98B2-A179C84BF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603375"/>
            <a:ext cx="29527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6699"/>
                </a:solidFill>
              </a:rPr>
              <a:t>High CO2 </a:t>
            </a:r>
            <a:br>
              <a:rPr lang="en-US" altLang="en-US">
                <a:solidFill>
                  <a:srgbClr val="006699"/>
                </a:solidFill>
              </a:rPr>
            </a:br>
            <a:r>
              <a:rPr lang="en-US" altLang="en-US">
                <a:solidFill>
                  <a:srgbClr val="006699"/>
                </a:solidFill>
              </a:rPr>
              <a:t>(= low pH or high H+)</a:t>
            </a:r>
            <a:br>
              <a:rPr lang="en-US" altLang="en-US">
                <a:solidFill>
                  <a:srgbClr val="006699"/>
                </a:solidFill>
              </a:rPr>
            </a:br>
            <a:r>
              <a:rPr lang="en-US" altLang="en-US">
                <a:solidFill>
                  <a:srgbClr val="006699"/>
                </a:solidFill>
              </a:rPr>
              <a:t> or low O2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xmlns="" id="{CE746AAD-56D1-410E-AFD9-DC6B8404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196975"/>
            <a:ext cx="2592387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006699"/>
                </a:solidFill>
              </a:rPr>
              <a:t>Chemoreceptors</a:t>
            </a:r>
          </a:p>
          <a:p>
            <a:pPr lvl="1" algn="ctr"/>
            <a:r>
              <a:rPr lang="en-AU" altLang="en-US">
                <a:solidFill>
                  <a:srgbClr val="006699"/>
                </a:solidFill>
              </a:rPr>
              <a:t>Aorta</a:t>
            </a:r>
            <a:endParaRPr lang="en-US" altLang="en-US">
              <a:solidFill>
                <a:srgbClr val="006699"/>
              </a:solidFill>
            </a:endParaRPr>
          </a:p>
          <a:p>
            <a:pPr lvl="1" algn="ctr"/>
            <a:r>
              <a:rPr lang="en-AU" altLang="en-US">
                <a:solidFill>
                  <a:srgbClr val="006699"/>
                </a:solidFill>
              </a:rPr>
              <a:t>Carotid artery</a:t>
            </a:r>
          </a:p>
          <a:p>
            <a:pPr lvl="1" algn="ctr"/>
            <a:r>
              <a:rPr lang="en-AU" altLang="en-US">
                <a:solidFill>
                  <a:srgbClr val="006699"/>
                </a:solidFill>
              </a:rPr>
              <a:t>Medulla oblongata</a:t>
            </a:r>
            <a:endParaRPr lang="en-US" altLang="en-US">
              <a:solidFill>
                <a:srgbClr val="006699"/>
              </a:solidFill>
            </a:endParaRP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xmlns="" id="{7EA262FF-42C5-460F-B4D9-FEB055BB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859088"/>
            <a:ext cx="19446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AU" altLang="en-US">
                <a:solidFill>
                  <a:srgbClr val="006699"/>
                </a:solidFill>
              </a:rPr>
              <a:t>Respiratory centres in brain stem</a:t>
            </a:r>
            <a:endParaRPr lang="en-US" altLang="en-US">
              <a:solidFill>
                <a:srgbClr val="006699"/>
              </a:solidFill>
            </a:endParaRP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xmlns="" id="{138E0073-EF66-4EC7-A7C5-23FEBC24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521325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99"/>
                </a:solidFill>
              </a:rPr>
              <a:t>Respiratory muscles</a:t>
            </a: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xmlns="" id="{106A7259-EEF8-49AC-A1FB-9D4701CF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5559425"/>
            <a:ext cx="19796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AU" altLang="en-US">
                <a:solidFill>
                  <a:srgbClr val="006699"/>
                </a:solidFill>
              </a:rPr>
              <a:t>Increased rate and depth of breathing</a:t>
            </a:r>
            <a:endParaRPr lang="en-US" altLang="en-US">
              <a:solidFill>
                <a:srgbClr val="006699"/>
              </a:solidFill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xmlns="" id="{419BB3FC-E60A-4EDD-9039-BFA22982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068638"/>
            <a:ext cx="19796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6699"/>
                </a:solidFill>
              </a:rPr>
              <a:t>Levels of CO2 </a:t>
            </a:r>
            <a:br>
              <a:rPr lang="en-US" altLang="en-US">
                <a:solidFill>
                  <a:srgbClr val="006699"/>
                </a:solidFill>
              </a:rPr>
            </a:br>
            <a:r>
              <a:rPr lang="en-US" altLang="en-US">
                <a:solidFill>
                  <a:srgbClr val="006699"/>
                </a:solidFill>
              </a:rPr>
              <a:t>&amp; O2 return to normal</a:t>
            </a:r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xmlns="" id="{3C9645E2-228D-4F09-AA97-DF2CA02E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4365625"/>
            <a:ext cx="17287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6699"/>
                </a:solidFill>
              </a:rPr>
              <a:t>Reflexes involving somatic nerves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1BDB9A69-FD47-41D4-8E07-224BD98B8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4387"/>
          </a:xfrm>
        </p:spPr>
        <p:txBody>
          <a:bodyPr/>
          <a:lstStyle/>
          <a:p>
            <a:r>
              <a:rPr lang="en-US" altLang="en-US" b="1">
                <a:solidFill>
                  <a:srgbClr val="669900"/>
                </a:solidFill>
              </a:rPr>
              <a:t>Respiratory reflexes</a:t>
            </a:r>
          </a:p>
        </p:txBody>
      </p:sp>
      <p:pic>
        <p:nvPicPr>
          <p:cNvPr id="40984" name="Picture 24">
            <a:extLst>
              <a:ext uri="{FF2B5EF4-FFF2-40B4-BE49-F238E27FC236}">
                <a16:creationId xmlns:a16="http://schemas.microsoft.com/office/drawing/2014/main" xmlns="" id="{9AF0DEE8-30FE-4877-9B6C-3464BE47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65513"/>
            <a:ext cx="2336800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1" name="Picture 41">
            <a:extLst>
              <a:ext uri="{FF2B5EF4-FFF2-40B4-BE49-F238E27FC236}">
                <a16:creationId xmlns:a16="http://schemas.microsoft.com/office/drawing/2014/main" xmlns="" id="{658DF6AC-8640-4D6D-A6D0-888D1685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2863850"/>
            <a:ext cx="1743075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0" name="Rectangle 40">
            <a:extLst>
              <a:ext uri="{FF2B5EF4-FFF2-40B4-BE49-F238E27FC236}">
                <a16:creationId xmlns:a16="http://schemas.microsoft.com/office/drawing/2014/main" xmlns="" id="{EE92A7B3-1957-4E7D-869D-E9AAFF6C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636838"/>
            <a:ext cx="1933575" cy="1933575"/>
          </a:xfrm>
          <a:prstGeom prst="rect">
            <a:avLst/>
          </a:prstGeom>
          <a:noFill/>
          <a:ln w="19050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99" name="Text Box 39">
            <a:extLst>
              <a:ext uri="{FF2B5EF4-FFF2-40B4-BE49-F238E27FC236}">
                <a16:creationId xmlns:a16="http://schemas.microsoft.com/office/drawing/2014/main" xmlns="" id="{4E48D59D-AF82-478B-823F-CA1B60EF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924175"/>
            <a:ext cx="1406525" cy="738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Carbon dioxide and oxygen receptors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98" name="Text Box 38">
            <a:extLst>
              <a:ext uri="{FF2B5EF4-FFF2-40B4-BE49-F238E27FC236}">
                <a16:creationId xmlns:a16="http://schemas.microsoft.com/office/drawing/2014/main" xmlns="" id="{BCDBB387-4EB7-4DEC-A93A-CE6D7023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1970088"/>
            <a:ext cx="14763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Sensory input from other parts of the body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1005" name="Picture 45">
            <a:extLst>
              <a:ext uri="{FF2B5EF4-FFF2-40B4-BE49-F238E27FC236}">
                <a16:creationId xmlns:a16="http://schemas.microsoft.com/office/drawing/2014/main" xmlns="" id="{3EC317B5-65F0-483F-94FE-F3A733AB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1717675"/>
            <a:ext cx="2363788" cy="19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4" name="Oval 44" descr="Large confetti">
            <a:extLst>
              <a:ext uri="{FF2B5EF4-FFF2-40B4-BE49-F238E27FC236}">
                <a16:creationId xmlns:a16="http://schemas.microsoft.com/office/drawing/2014/main" xmlns="" id="{8FC301E7-9449-4209-A1C3-05470B6F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378200"/>
            <a:ext cx="257175" cy="257175"/>
          </a:xfrm>
          <a:prstGeom prst="ellipse">
            <a:avLst/>
          </a:prstGeom>
          <a:pattFill prst="lgConfetti">
            <a:fgClr>
              <a:srgbClr val="CC0099"/>
            </a:fgClr>
            <a:bgClr>
              <a:srgbClr val="FFFFFF"/>
            </a:bgClr>
          </a:pattFill>
          <a:ln w="28575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1003" name="Arc 43">
            <a:extLst>
              <a:ext uri="{FF2B5EF4-FFF2-40B4-BE49-F238E27FC236}">
                <a16:creationId xmlns:a16="http://schemas.microsoft.com/office/drawing/2014/main" xmlns="" id="{79A6AC9B-A91E-4A64-AEC3-CE35BF4255BE}"/>
              </a:ext>
            </a:extLst>
          </p:cNvPr>
          <p:cNvSpPr>
            <a:spLocks/>
          </p:cNvSpPr>
          <p:nvPr/>
        </p:nvSpPr>
        <p:spPr bwMode="auto">
          <a:xfrm rot="20547418" flipH="1">
            <a:off x="3816350" y="1985963"/>
            <a:ext cx="407988" cy="1443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0112"/>
              <a:gd name="T2" fmla="*/ 11130 w 21600"/>
              <a:gd name="T3" fmla="*/ 40112 h 40112"/>
              <a:gd name="T4" fmla="*/ 0 w 21600"/>
              <a:gd name="T5" fmla="*/ 21600 h 4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11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180"/>
                  <a:pt x="17626" y="36205"/>
                  <a:pt x="11129" y="40111"/>
                </a:cubicBezTo>
              </a:path>
              <a:path w="21600" h="4011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180"/>
                  <a:pt x="17626" y="36205"/>
                  <a:pt x="11129" y="40111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002" name="Arc 42">
            <a:extLst>
              <a:ext uri="{FF2B5EF4-FFF2-40B4-BE49-F238E27FC236}">
                <a16:creationId xmlns:a16="http://schemas.microsoft.com/office/drawing/2014/main" xmlns="" id="{FFF648F7-2937-421C-B4E0-127238E9FE7C}"/>
              </a:ext>
            </a:extLst>
          </p:cNvPr>
          <p:cNvSpPr>
            <a:spLocks/>
          </p:cNvSpPr>
          <p:nvPr/>
        </p:nvSpPr>
        <p:spPr bwMode="auto">
          <a:xfrm rot="5938616">
            <a:off x="4219575" y="2522538"/>
            <a:ext cx="1336675" cy="819150"/>
          </a:xfrm>
          <a:custGeom>
            <a:avLst/>
            <a:gdLst>
              <a:gd name="G0" fmla="+- 4576 0 0"/>
              <a:gd name="G1" fmla="+- 21600 0 0"/>
              <a:gd name="G2" fmla="+- 21600 0 0"/>
              <a:gd name="T0" fmla="*/ 0 w 26176"/>
              <a:gd name="T1" fmla="*/ 490 h 21600"/>
              <a:gd name="T2" fmla="*/ 26176 w 26176"/>
              <a:gd name="T3" fmla="*/ 21600 h 21600"/>
              <a:gd name="T4" fmla="*/ 4576 w 261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176" h="21600" fill="none" extrusionOk="0">
                <a:moveTo>
                  <a:pt x="0" y="490"/>
                </a:moveTo>
                <a:cubicBezTo>
                  <a:pt x="1503" y="164"/>
                  <a:pt x="3037" y="0"/>
                  <a:pt x="4576" y="0"/>
                </a:cubicBezTo>
                <a:cubicBezTo>
                  <a:pt x="16505" y="0"/>
                  <a:pt x="26176" y="9670"/>
                  <a:pt x="26176" y="21600"/>
                </a:cubicBezTo>
              </a:path>
              <a:path w="26176" h="21600" stroke="0" extrusionOk="0">
                <a:moveTo>
                  <a:pt x="0" y="490"/>
                </a:moveTo>
                <a:cubicBezTo>
                  <a:pt x="1503" y="164"/>
                  <a:pt x="3037" y="0"/>
                  <a:pt x="4576" y="0"/>
                </a:cubicBezTo>
                <a:cubicBezTo>
                  <a:pt x="16505" y="0"/>
                  <a:pt x="26176" y="9670"/>
                  <a:pt x="26176" y="21600"/>
                </a:cubicBezTo>
                <a:lnTo>
                  <a:pt x="4576" y="21600"/>
                </a:lnTo>
                <a:close/>
              </a:path>
            </a:pathLst>
          </a:cu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85" name="Oval 25" descr="Large confetti">
            <a:extLst>
              <a:ext uri="{FF2B5EF4-FFF2-40B4-BE49-F238E27FC236}">
                <a16:creationId xmlns:a16="http://schemas.microsoft.com/office/drawing/2014/main" xmlns="" id="{7539F4EA-C159-49F6-A3A6-FD8F851C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249613"/>
            <a:ext cx="257175" cy="257175"/>
          </a:xfrm>
          <a:prstGeom prst="ellipse">
            <a:avLst/>
          </a:prstGeom>
          <a:pattFill prst="lgConfetti">
            <a:fgClr>
              <a:srgbClr val="CC0099"/>
            </a:fgClr>
            <a:bgClr>
              <a:srgbClr val="FFFFFF"/>
            </a:bgClr>
          </a:pattFill>
          <a:ln w="28575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87" name="Oval 27" descr="Large confetti">
            <a:extLst>
              <a:ext uri="{FF2B5EF4-FFF2-40B4-BE49-F238E27FC236}">
                <a16:creationId xmlns:a16="http://schemas.microsoft.com/office/drawing/2014/main" xmlns="" id="{3D4909E8-4F2B-4517-B7E1-DD1AC752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176588"/>
            <a:ext cx="257175" cy="257175"/>
          </a:xfrm>
          <a:prstGeom prst="ellipse">
            <a:avLst/>
          </a:prstGeom>
          <a:pattFill prst="lgConfetti">
            <a:fgClr>
              <a:srgbClr val="CC0099"/>
            </a:fgClr>
            <a:bgClr>
              <a:srgbClr val="FFFFFF"/>
            </a:bgClr>
          </a:pattFill>
          <a:ln w="28575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96" name="AutoShape 36">
            <a:extLst>
              <a:ext uri="{FF2B5EF4-FFF2-40B4-BE49-F238E27FC236}">
                <a16:creationId xmlns:a16="http://schemas.microsoft.com/office/drawing/2014/main" xmlns="" id="{C2E9104D-C767-49BA-9803-337E206C3E2C}"/>
              </a:ext>
            </a:extLst>
          </p:cNvPr>
          <p:cNvSpPr>
            <a:spLocks noChangeArrowheads="1"/>
          </p:cNvSpPr>
          <p:nvPr/>
        </p:nvSpPr>
        <p:spPr bwMode="auto">
          <a:xfrm rot="9079725">
            <a:off x="2370138" y="4367213"/>
            <a:ext cx="539750" cy="180975"/>
          </a:xfrm>
          <a:prstGeom prst="chevron">
            <a:avLst>
              <a:gd name="adj" fmla="val 7456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95" name="Arc 35">
            <a:extLst>
              <a:ext uri="{FF2B5EF4-FFF2-40B4-BE49-F238E27FC236}">
                <a16:creationId xmlns:a16="http://schemas.microsoft.com/office/drawing/2014/main" xmlns="" id="{F7AA500F-ADA6-4113-8193-91A13EDB1996}"/>
              </a:ext>
            </a:extLst>
          </p:cNvPr>
          <p:cNvSpPr>
            <a:spLocks/>
          </p:cNvSpPr>
          <p:nvPr/>
        </p:nvSpPr>
        <p:spPr bwMode="auto">
          <a:xfrm rot="15780538" flipH="1">
            <a:off x="4672013" y="3255963"/>
            <a:ext cx="744537" cy="13604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289"/>
              <a:gd name="T2" fmla="*/ 20538 w 21600"/>
              <a:gd name="T3" fmla="*/ 28289 h 28289"/>
              <a:gd name="T4" fmla="*/ 0 w 21600"/>
              <a:gd name="T5" fmla="*/ 21600 h 28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28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871"/>
                  <a:pt x="21241" y="26129"/>
                  <a:pt x="20538" y="28289"/>
                </a:cubicBezTo>
              </a:path>
              <a:path w="21600" h="2828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871"/>
                  <a:pt x="21241" y="26129"/>
                  <a:pt x="20538" y="28289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9933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xmlns="" id="{42889926-06EF-46FA-BBE6-7CF4F881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545013"/>
            <a:ext cx="14414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Nerve impulses to respiratory muscles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xmlns="" id="{3C988A29-7FF6-49C4-AAF8-5D3FDF86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67075"/>
            <a:ext cx="12049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Respiratory centre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92" name="AutoShape 32">
            <a:extLst>
              <a:ext uri="{FF2B5EF4-FFF2-40B4-BE49-F238E27FC236}">
                <a16:creationId xmlns:a16="http://schemas.microsoft.com/office/drawing/2014/main" xmlns="" id="{F3E7879A-31E2-46B2-99F5-B1603D83097F}"/>
              </a:ext>
            </a:extLst>
          </p:cNvPr>
          <p:cNvSpPr>
            <a:spLocks noChangeArrowheads="1"/>
          </p:cNvSpPr>
          <p:nvPr/>
        </p:nvSpPr>
        <p:spPr bwMode="auto">
          <a:xfrm rot="8928517">
            <a:off x="3311525" y="3833813"/>
            <a:ext cx="409575" cy="171450"/>
          </a:xfrm>
          <a:prstGeom prst="chevron">
            <a:avLst>
              <a:gd name="adj" fmla="val 59722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91" name="AutoShape 31">
            <a:extLst>
              <a:ext uri="{FF2B5EF4-FFF2-40B4-BE49-F238E27FC236}">
                <a16:creationId xmlns:a16="http://schemas.microsoft.com/office/drawing/2014/main" xmlns="" id="{E1F86026-111A-4FE1-ABDA-4114E673425B}"/>
              </a:ext>
            </a:extLst>
          </p:cNvPr>
          <p:cNvSpPr>
            <a:spLocks noChangeArrowheads="1"/>
          </p:cNvSpPr>
          <p:nvPr/>
        </p:nvSpPr>
        <p:spPr bwMode="auto">
          <a:xfrm rot="8940142">
            <a:off x="2833688" y="4073525"/>
            <a:ext cx="541337" cy="179388"/>
          </a:xfrm>
          <a:prstGeom prst="chevron">
            <a:avLst>
              <a:gd name="adj" fmla="val 75442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90" name="AutoShape 30">
            <a:extLst>
              <a:ext uri="{FF2B5EF4-FFF2-40B4-BE49-F238E27FC236}">
                <a16:creationId xmlns:a16="http://schemas.microsoft.com/office/drawing/2014/main" xmlns="" id="{4688A7C9-3A1F-44E6-89F5-146D6339570B}"/>
              </a:ext>
            </a:extLst>
          </p:cNvPr>
          <p:cNvSpPr>
            <a:spLocks noChangeArrowheads="1"/>
          </p:cNvSpPr>
          <p:nvPr/>
        </p:nvSpPr>
        <p:spPr bwMode="auto">
          <a:xfrm rot="8981049">
            <a:off x="3708400" y="3573463"/>
            <a:ext cx="409575" cy="169862"/>
          </a:xfrm>
          <a:prstGeom prst="chevron">
            <a:avLst>
              <a:gd name="adj" fmla="val 6028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1006" name="Rectangle 46">
            <a:extLst>
              <a:ext uri="{FF2B5EF4-FFF2-40B4-BE49-F238E27FC236}">
                <a16:creationId xmlns:a16="http://schemas.microsoft.com/office/drawing/2014/main" xmlns="" id="{D888BF00-18FB-4B4D-8F62-2757305A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9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41012" name="Rectangle 52">
            <a:extLst>
              <a:ext uri="{FF2B5EF4-FFF2-40B4-BE49-F238E27FC236}">
                <a16:creationId xmlns:a16="http://schemas.microsoft.com/office/drawing/2014/main" xmlns="" id="{BB927806-F0C7-4BB2-8489-2D918D3C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9263"/>
            <a:ext cx="184150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1100"/>
              <a:t/>
            </a:r>
            <a:br>
              <a:rPr lang="en-US" altLang="en-US" sz="1100"/>
            </a:br>
            <a:endParaRPr lang="en-US" altLang="en-US"/>
          </a:p>
          <a:p>
            <a:pPr algn="l" eaLnBrk="0" hangingPunct="0"/>
            <a:endParaRPr lang="en-US" altLang="en-US"/>
          </a:p>
        </p:txBody>
      </p:sp>
      <p:sp>
        <p:nvSpPr>
          <p:cNvPr id="41013" name="Rectangle 53">
            <a:extLst>
              <a:ext uri="{FF2B5EF4-FFF2-40B4-BE49-F238E27FC236}">
                <a16:creationId xmlns:a16="http://schemas.microsoft.com/office/drawing/2014/main" xmlns="" id="{C71DE59A-2B83-46AC-B59F-D85AC482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41014" name="Rectangle 54">
            <a:extLst>
              <a:ext uri="{FF2B5EF4-FFF2-40B4-BE49-F238E27FC236}">
                <a16:creationId xmlns:a16="http://schemas.microsoft.com/office/drawing/2014/main" xmlns="" id="{57A89FFA-66DC-455B-BB15-B92608E9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8455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altLang="en-US"/>
          </a:p>
          <a:p>
            <a:pPr algn="l" eaLnBrk="0" hangingPunct="0"/>
            <a:endParaRPr lang="en-US" altLang="en-US"/>
          </a:p>
        </p:txBody>
      </p:sp>
      <p:sp>
        <p:nvSpPr>
          <p:cNvPr id="40986" name="Oval 26" descr="Large confetti">
            <a:extLst>
              <a:ext uri="{FF2B5EF4-FFF2-40B4-BE49-F238E27FC236}">
                <a16:creationId xmlns:a16="http://schemas.microsoft.com/office/drawing/2014/main" xmlns="" id="{561E0AA3-4C2C-49D2-B15F-427245DD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13213"/>
            <a:ext cx="257175" cy="257175"/>
          </a:xfrm>
          <a:prstGeom prst="ellipse">
            <a:avLst/>
          </a:prstGeom>
          <a:pattFill prst="lgConfetti">
            <a:fgClr>
              <a:srgbClr val="CC0099"/>
            </a:fgClr>
            <a:bgClr>
              <a:srgbClr val="FFFFFF"/>
            </a:bgClr>
          </a:pattFill>
          <a:ln w="28575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0997" name="Text Box 37">
            <a:extLst>
              <a:ext uri="{FF2B5EF4-FFF2-40B4-BE49-F238E27FC236}">
                <a16:creationId xmlns:a16="http://schemas.microsoft.com/office/drawing/2014/main" xmlns="" id="{41440D75-7BFE-4DEB-80A9-E6112D59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84313"/>
            <a:ext cx="1704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Sensory input from conscious area of the brain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17" name="Text Box 57">
            <a:extLst>
              <a:ext uri="{FF2B5EF4-FFF2-40B4-BE49-F238E27FC236}">
                <a16:creationId xmlns:a16="http://schemas.microsoft.com/office/drawing/2014/main" xmlns="" id="{62D16CE9-F3FC-43AE-A66E-A267EBC6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557338"/>
            <a:ext cx="1704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400">
                <a:solidFill>
                  <a:srgbClr val="000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Sensory input from other parts of the body</a:t>
            </a:r>
            <a:endParaRPr lang="en-US" altLang="en-US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Control of breathing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Muscles that control the lungs – diaphragm (phrenic N.) and ICM (intercostal N.)</a:t>
            </a:r>
          </a:p>
          <a:p>
            <a:r>
              <a:rPr lang="en-AU"/>
              <a:t>These nerves originate at neck and thorax levels</a:t>
            </a:r>
          </a:p>
          <a:p>
            <a:r>
              <a:rPr lang="en-AU"/>
              <a:t>** What happens if an injury occurred at C7 region?**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581400" cy="5287962"/>
          </a:xfrm>
        </p:spPr>
        <p:txBody>
          <a:bodyPr>
            <a:normAutofit/>
          </a:bodyPr>
          <a:lstStyle/>
          <a:p>
            <a:r>
              <a:rPr lang="en-US" dirty="0"/>
              <a:t>Breathing – control diagram </a:t>
            </a:r>
          </a:p>
        </p:txBody>
      </p:sp>
      <p:graphicFrame>
        <p:nvGraphicFramePr>
          <p:cNvPr id="5325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572000" y="0"/>
          <a:ext cx="438308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3" imgW="6133333" imgH="9600000" progId="">
                  <p:embed/>
                </p:oleObj>
              </mc:Choice>
              <mc:Fallback>
                <p:oleObj name="Photo Editor Photo" r:id="rId3" imgW="6133333" imgH="9600000" progId="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4383087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– feedback loop for high oxygen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752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oxygen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1"/>
            <a:ext cx="1066800" cy="17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15794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centre in the medulla  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relax  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09"/>
            <a:ext cx="2286000" cy="309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Exhalation    </a:t>
            </a:r>
            <a:r>
              <a:rPr lang="en-US" b="1" dirty="0"/>
              <a:t>RESPONSE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Oxygen decreased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– feedback loop for Low oxygen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oxygen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1"/>
            <a:ext cx="1066800" cy="17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91994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centre in the medulla  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contract  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11"/>
            <a:ext cx="2286000" cy="30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inhalation    </a:t>
            </a:r>
            <a:r>
              <a:rPr lang="en-US" b="1" dirty="0"/>
              <a:t>RESPONSE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Oxygen increased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ions – feedback loop for high hydrogen ion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hydrogen ion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2"/>
            <a:ext cx="1066800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receptors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91994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Expiratory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in the medulla  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contract 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11"/>
            <a:ext cx="2286000" cy="30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5301208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Exhalation</a:t>
            </a:r>
            <a:endParaRPr lang="en-US" dirty="0"/>
          </a:p>
          <a:p>
            <a:r>
              <a:rPr lang="en-US" dirty="0" err="1" smtClean="0"/>
              <a:t>Decr</a:t>
            </a:r>
            <a:r>
              <a:rPr lang="en-US" dirty="0" smtClean="0"/>
              <a:t>  in volume in thoracic cavity, </a:t>
            </a:r>
            <a:r>
              <a:rPr lang="en-US" dirty="0" err="1" smtClean="0"/>
              <a:t>incr</a:t>
            </a:r>
            <a:r>
              <a:rPr lang="en-US" dirty="0" smtClean="0"/>
              <a:t> in pressure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Hydrogen ions decreased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ions – feedback loop for low hydrogen ion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hydrogen ion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2"/>
            <a:ext cx="1066800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receptors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91994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Ins</a:t>
            </a:r>
            <a:r>
              <a:rPr lang="en-US" smtClean="0"/>
              <a:t>piratory </a:t>
            </a:r>
            <a:r>
              <a:rPr lang="en-US" dirty="0"/>
              <a:t>centre in the medulla  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relax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13"/>
            <a:ext cx="2286000" cy="309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Inhalation     </a:t>
            </a:r>
            <a:r>
              <a:rPr lang="en-US" b="1" dirty="0"/>
              <a:t>RESPONSE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Hydrogen ions increased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PANCREAS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980728"/>
            <a:ext cx="3008313" cy="514543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pancreas secretes  the hormones insulin and glucagon and acts as a </a:t>
            </a:r>
            <a:r>
              <a:rPr lang="en-US" sz="2800" u="sng" dirty="0"/>
              <a:t>endocrine gland. </a:t>
            </a:r>
          </a:p>
          <a:p>
            <a:r>
              <a:rPr lang="en-US" sz="2800" dirty="0"/>
              <a:t>The pancreas also secretes digestive enzymes into a duct that opens into small intestine: acts as</a:t>
            </a:r>
            <a:r>
              <a:rPr lang="en-US" sz="2800" u="sng" dirty="0"/>
              <a:t> exocrine gland too.</a:t>
            </a:r>
          </a:p>
        </p:txBody>
      </p:sp>
      <p:pic>
        <p:nvPicPr>
          <p:cNvPr id="5" name="il_fi" descr="http://howto-study.com/wp-content/uploads/2011/02/How-to-study-the-endocrine-system-6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268760"/>
            <a:ext cx="4781922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Carbondioxide</a:t>
            </a:r>
            <a:r>
              <a:rPr lang="en-US" dirty="0"/>
              <a:t> – feedback loop for high </a:t>
            </a:r>
            <a:r>
              <a:rPr lang="en-US" dirty="0" err="1"/>
              <a:t>Carbondioxide</a:t>
            </a:r>
            <a:r>
              <a:rPr lang="en-US" dirty="0"/>
              <a:t>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  <a:r>
              <a:rPr lang="en-US" dirty="0" err="1"/>
              <a:t>carbondioxide</a:t>
            </a:r>
            <a:r>
              <a:rPr lang="en-US" dirty="0"/>
              <a:t>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2"/>
            <a:ext cx="1066800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91994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Expiratory centre in the medulla oblongata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contract 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11"/>
            <a:ext cx="2286000" cy="30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Exhalation     </a:t>
            </a:r>
            <a:r>
              <a:rPr lang="en-US" b="1" dirty="0"/>
              <a:t>RESPONSE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Carbondioxide</a:t>
            </a:r>
            <a:r>
              <a:rPr lang="en-US" dirty="0"/>
              <a:t> decreased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Carbondioxide</a:t>
            </a:r>
            <a:r>
              <a:rPr lang="en-US" dirty="0"/>
              <a:t> – feedback loop for low </a:t>
            </a:r>
            <a:r>
              <a:rPr lang="en-US" dirty="0" err="1"/>
              <a:t>Carbondioxide</a:t>
            </a:r>
            <a:r>
              <a:rPr lang="en-US" dirty="0"/>
              <a:t>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  <a:r>
              <a:rPr lang="en-US" dirty="0" err="1"/>
              <a:t>carbondioxide</a:t>
            </a:r>
            <a:r>
              <a:rPr lang="en-US" dirty="0"/>
              <a:t> </a:t>
            </a:r>
            <a:r>
              <a:rPr lang="en-US" dirty="0" err="1"/>
              <a:t>conc</a:t>
            </a:r>
            <a:r>
              <a:rPr lang="en-US" dirty="0"/>
              <a:t> in the blood    </a:t>
            </a:r>
            <a:r>
              <a:rPr lang="en-US" b="1" dirty="0"/>
              <a:t>STIMULUS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57600" y="1905004"/>
            <a:ext cx="1066800" cy="170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1752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Chemoreceptors</a:t>
            </a:r>
            <a:r>
              <a:rPr lang="en-US" dirty="0"/>
              <a:t> in the medulla, aorta &amp; carotid arteries   </a:t>
            </a:r>
            <a:r>
              <a:rPr lang="en-US" b="1" dirty="0"/>
              <a:t>RECEPTOR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44394" y="3123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35052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Inspiratory centre in the medulla oblongata   </a:t>
            </a:r>
            <a:r>
              <a:rPr lang="en-US" b="1" dirty="0"/>
              <a:t>MODULATOR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447506" y="4991100"/>
            <a:ext cx="1600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5715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Respiratory muscles (diaphragm &amp; </a:t>
            </a:r>
            <a:r>
              <a:rPr lang="en-US" dirty="0" err="1"/>
              <a:t>intercostal</a:t>
            </a:r>
            <a:r>
              <a:rPr lang="en-US" dirty="0"/>
              <a:t> muscles) relax      </a:t>
            </a:r>
            <a:r>
              <a:rPr lang="en-US" b="1" dirty="0"/>
              <a:t>EFFECTOR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 nerve impulse</a:t>
            </a: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43200" y="5867409"/>
            <a:ext cx="2286000" cy="309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Inhalation     </a:t>
            </a:r>
            <a:r>
              <a:rPr lang="en-US" b="1" dirty="0"/>
              <a:t>RESPONSE</a:t>
            </a:r>
            <a:r>
              <a:rPr lang="en-US" dirty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14400" y="457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Carbondioxide</a:t>
            </a:r>
            <a:r>
              <a:rPr lang="en-US" dirty="0"/>
              <a:t> increased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419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feedback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HYPERVENTILATION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– rapid, deep breathing</a:t>
            </a:r>
          </a:p>
          <a:p>
            <a:endParaRPr lang="en-US" dirty="0"/>
          </a:p>
          <a:p>
            <a:r>
              <a:rPr lang="en-US" dirty="0"/>
              <a:t>Description – rapid, deep breathing greatly decreases CO2 levels without increasing O2 levels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Dangers of Hyperventilation – dizziness &amp; fainting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Cause</a:t>
            </a:r>
            <a:r>
              <a:rPr lang="en-US" dirty="0"/>
              <a:t> </a:t>
            </a:r>
          </a:p>
          <a:p>
            <a:r>
              <a:rPr lang="en-US" dirty="0"/>
              <a:t>Due lack of carbon dioxide in the blood</a:t>
            </a:r>
          </a:p>
          <a:p>
            <a:r>
              <a:rPr lang="en-US" dirty="0"/>
              <a:t>This causes blood vessels in the brain to constrict reducing blood flow to the brain.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Correction</a:t>
            </a:r>
            <a:r>
              <a:rPr lang="en-US" dirty="0"/>
              <a:t> </a:t>
            </a:r>
          </a:p>
          <a:p>
            <a:r>
              <a:rPr lang="en-US" dirty="0"/>
              <a:t>Breathe into a bag in order to breathe in recycled air that is high in carbon dioxide.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Dangers of Hyperventilation - drowning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 CO2 levels underwater allows people to hold their breathe for longer</a:t>
            </a:r>
          </a:p>
          <a:p>
            <a:r>
              <a:rPr lang="en-US" dirty="0"/>
              <a:t>Underwater their bodies use O2 faster </a:t>
            </a:r>
            <a:r>
              <a:rPr lang="en-US"/>
              <a:t>which then </a:t>
            </a:r>
            <a:r>
              <a:rPr lang="en-US" dirty="0"/>
              <a:t>runs out</a:t>
            </a:r>
          </a:p>
          <a:p>
            <a:r>
              <a:rPr lang="en-US" dirty="0"/>
              <a:t>Meanwhile the CO2 levels do not reach levels to stimulate breathing</a:t>
            </a:r>
          </a:p>
          <a:p>
            <a:r>
              <a:rPr lang="en-US" dirty="0"/>
              <a:t>Person blacks out when oxygen runs out &amp; person starts breathing under water  causing drowning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00808"/>
          </a:xfrm>
        </p:spPr>
        <p:txBody>
          <a:bodyPr>
            <a:normAutofit fontScale="90000"/>
          </a:bodyPr>
          <a:lstStyle/>
          <a:p>
            <a:r>
              <a:rPr lang="en-AU" dirty="0"/>
              <a:t>ISLETS OF LANGERHANS</a:t>
            </a:r>
            <a:br>
              <a:rPr lang="en-AU" dirty="0"/>
            </a:br>
            <a:r>
              <a:rPr lang="en-AU" dirty="0"/>
              <a:t>Alpha cells secrete glucagon</a:t>
            </a:r>
            <a:br>
              <a:rPr lang="en-AU" dirty="0"/>
            </a:br>
            <a:r>
              <a:rPr lang="en-AU" dirty="0"/>
              <a:t>Beta cells secrete insulin</a:t>
            </a:r>
          </a:p>
        </p:txBody>
      </p:sp>
      <p:pic>
        <p:nvPicPr>
          <p:cNvPr id="4" name="il_fi" descr="http://www.homebusinessandfamilylife.com/images/pancreas_diagramatic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 INSULIN FROM BETA CELLS DECREASES BLOOD GLUCOSE BY;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If blood sugar levels rise above normal, chemo receptors in beta cells of Islets of Langerhans stimulate cells to </a:t>
            </a:r>
            <a:r>
              <a:rPr lang="en-AU" sz="2400"/>
              <a:t>secrete insulin.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Enabling transport of glucose from blood into cells, especially in skeletal muscles and cause decrease of blood sugar.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Promoting glycogenesis (conversion of glucose into glycogen in liver and skeletal muscles).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Stimulating the conversion of  blood glucose into fat and storing the fat in adipose tissue.</a:t>
            </a:r>
          </a:p>
          <a:p>
            <a:pPr marL="0" indent="0">
              <a:buNone/>
            </a:pPr>
            <a:r>
              <a:rPr lang="en-AU" sz="2400" dirty="0"/>
              <a:t>4.  It also promotes increase in protein synthesis in some cells.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 GLUCAGON FROM ALPHA CELLS INCREASES BLOOD GLUCOSE BY;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If blood sugar levels fall below normal, chemo receptors in alpha cells of Islets of Langerhans stimulate alpha cells to secrete glucagon.</a:t>
            </a:r>
          </a:p>
          <a:p>
            <a:pPr marL="742950" indent="-742950">
              <a:buFont typeface="+mj-lt"/>
              <a:buAutoNum type="arabicPeriod"/>
            </a:pPr>
            <a:endParaRPr lang="en-AU" dirty="0"/>
          </a:p>
          <a:p>
            <a:pPr marL="742950" indent="-742950">
              <a:buFont typeface="+mj-lt"/>
              <a:buAutoNum type="arabicPeriod"/>
            </a:pPr>
            <a:r>
              <a:rPr lang="en-AU" dirty="0"/>
              <a:t>Stimulating GLYCOGENOLYSIS – the conversion of glycogen from the liver &amp; skeletal muscles back into glucose.</a:t>
            </a:r>
          </a:p>
          <a:p>
            <a:pPr marL="742950" indent="-742950">
              <a:buFont typeface="+mj-lt"/>
              <a:buAutoNum type="arabicPeriod"/>
            </a:pPr>
            <a:r>
              <a:rPr lang="en-AU" dirty="0"/>
              <a:t>Stimulating GLUCONEOGENESIS- the</a:t>
            </a:r>
            <a:r>
              <a:rPr lang="en-AU" b="1" dirty="0"/>
              <a:t>  </a:t>
            </a:r>
            <a:r>
              <a:rPr lang="en-AU" dirty="0"/>
              <a:t>production of glucose from fat and protein stores.</a:t>
            </a:r>
          </a:p>
          <a:p>
            <a:pPr marL="742950" indent="-742950">
              <a:buFont typeface="+mj-lt"/>
              <a:buAutoNum type="arabicPeriod"/>
            </a:pPr>
            <a:r>
              <a:rPr lang="en-AU" dirty="0"/>
              <a:t>Has a mild effect on protein break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 ADRENAL CORTEX ROLE IN BLOOD SUGAR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/>
              <a:t>ACTH (adrenocorticotropic hormone) produced and secreted by anterior pituitary stimulates adrenal cortex to secrete cortisol.</a:t>
            </a:r>
          </a:p>
          <a:p>
            <a:pPr marL="0" indent="0">
              <a:buNone/>
            </a:pPr>
            <a:endParaRPr lang="en-AU" sz="7000" dirty="0"/>
          </a:p>
          <a:p>
            <a:pPr>
              <a:buNone/>
            </a:pPr>
            <a:r>
              <a:rPr lang="en-US" sz="7000" u="sng" dirty="0"/>
              <a:t> Functions of cortisol (INCREASES BLOOD GLUCOSE):</a:t>
            </a:r>
            <a:endParaRPr lang="en-AU" sz="7000" dirty="0"/>
          </a:p>
          <a:p>
            <a:pPr marL="1143000" indent="-1143000">
              <a:buFont typeface="+mj-lt"/>
              <a:buAutoNum type="arabicPeriod"/>
            </a:pPr>
            <a:r>
              <a:rPr lang="en-US" sz="7000" dirty="0"/>
              <a:t>Stimulate conversion of glycogen to glucose in liver (GLYCOGENOLYSIS).</a:t>
            </a:r>
            <a:endParaRPr lang="en-AU" sz="7000" dirty="0"/>
          </a:p>
          <a:p>
            <a:pPr marL="1143000" indent="-1143000">
              <a:buFont typeface="+mj-lt"/>
              <a:buAutoNum type="arabicPeriod"/>
            </a:pPr>
            <a:r>
              <a:rPr lang="en-US" sz="7000" dirty="0"/>
              <a:t>Increase amino acid removal from cells and transport to liver, here amino acids can be converted to glucose (GLUCONEOGENESIS).</a:t>
            </a:r>
            <a:endParaRPr lang="en-AU" sz="7000" dirty="0"/>
          </a:p>
          <a:p>
            <a:pPr marL="1143000" indent="-1143000">
              <a:buFont typeface="+mj-lt"/>
              <a:buAutoNum type="arabicPeriod"/>
            </a:pPr>
            <a:r>
              <a:rPr lang="en-US" sz="7000" dirty="0" err="1"/>
              <a:t>Mobilise</a:t>
            </a:r>
            <a:r>
              <a:rPr lang="en-US" sz="7000" dirty="0"/>
              <a:t> fatty acids form stored fat (adipose) tissue, muscles can use fatty acids for energy (GLUCONEOGENESIS).</a:t>
            </a:r>
            <a:endParaRPr lang="en-AU" sz="7000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ADRENAL MEDULLA ROLE IN BLOOD SUGAR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Secretes  noradrenaline and adrenaline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u="sng" dirty="0"/>
              <a:t>ADRENALINE INCREASES BLOOD SUGAR BY;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Stimulating  the  conversion of glycogen to glucose (GLYCOGENOLYSIS) – increase blood sugar and counteract the effect of insulin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Stimulates production of lactic acid from glycogen in muscles and lactic acid used by liver to make glucose.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1900</Words>
  <Application>Microsoft Office PowerPoint</Application>
  <PresentationFormat>On-screen Show (4:3)</PresentationFormat>
  <Paragraphs>330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Photo Editor Photo</vt:lpstr>
      <vt:lpstr>PowerPoint Presentation</vt:lpstr>
      <vt:lpstr>GLUCOSE</vt:lpstr>
      <vt:lpstr>THE LIVER  GLUCOSE OPTIONS</vt:lpstr>
      <vt:lpstr>PANCREAS ROLE</vt:lpstr>
      <vt:lpstr>ISLETS OF LANGERHANS Alpha cells secrete glucagon Beta cells secrete insulin</vt:lpstr>
      <vt:lpstr> INSULIN FROM BETA CELLS DECREASES BLOOD GLUCOSE BY;</vt:lpstr>
      <vt:lpstr> GLUCAGON FROM ALPHA CELLS INCREASES BLOOD GLUCOSE BY;</vt:lpstr>
      <vt:lpstr> ADRENAL CORTEX ROLE IN BLOOD SUGAR REGULATION</vt:lpstr>
      <vt:lpstr>ADRENAL MEDULLA ROLE IN BLOOD SUGAR REGULATION</vt:lpstr>
      <vt:lpstr>LOW BLOOD SUGAR</vt:lpstr>
      <vt:lpstr>LOW BLOOD SUGAR Cont…</vt:lpstr>
      <vt:lpstr>HIGH BLOOD SUGAR</vt:lpstr>
      <vt:lpstr>HIGH BLOOD SUGAR Cont..</vt:lpstr>
      <vt:lpstr>PowerPoint Presentation</vt:lpstr>
      <vt:lpstr>PowerPoint Presentation</vt:lpstr>
      <vt:lpstr>REGULATION OF GAS CONCENTRATIONS </vt:lpstr>
      <vt:lpstr>CO2 concentration </vt:lpstr>
      <vt:lpstr>H+ ion concentration </vt:lpstr>
      <vt:lpstr>Voluntary control of breathing: bypass the respiratory centre</vt:lpstr>
      <vt:lpstr>REGULATION OF HEART RATE AND BLOOD PRESSURE </vt:lpstr>
      <vt:lpstr>Regulation of heart rate: </vt:lpstr>
      <vt:lpstr>Heart rate cont.</vt:lpstr>
      <vt:lpstr>Factors influencing stroke volume </vt:lpstr>
      <vt:lpstr>EFFECT OF EXERCISE ON HEART RATE </vt:lpstr>
      <vt:lpstr>Cont.</vt:lpstr>
      <vt:lpstr>PowerPoint Presentation</vt:lpstr>
      <vt:lpstr>Regulation of the normal breathing cycle</vt:lpstr>
      <vt:lpstr>Control of normal breathing</vt:lpstr>
      <vt:lpstr>Regulation of forced breathing</vt:lpstr>
      <vt:lpstr>Respiratory reflexes</vt:lpstr>
      <vt:lpstr>Effect of high CO2/low O2 on breathing</vt:lpstr>
      <vt:lpstr>Negative feedback loop</vt:lpstr>
      <vt:lpstr>Respiratory reflexes</vt:lpstr>
      <vt:lpstr>Control of breathing</vt:lpstr>
      <vt:lpstr>Breathing – control diagram </vt:lpstr>
      <vt:lpstr>Oxygen – feedback loop for high oxygen levels</vt:lpstr>
      <vt:lpstr>Oxygen – feedback loop for Low oxygen levels</vt:lpstr>
      <vt:lpstr>Hydrogen ions – feedback loop for high hydrogen ion levels</vt:lpstr>
      <vt:lpstr>Hydrogen ions – feedback loop for low hydrogen ion levels</vt:lpstr>
      <vt:lpstr>Carbondioxide – feedback loop for high Carbondioxide levels</vt:lpstr>
      <vt:lpstr>Carbondioxide – feedback loop for low Carbondioxide levels</vt:lpstr>
      <vt:lpstr>HYPERVENTILATION</vt:lpstr>
      <vt:lpstr>Dangers of Hyperventilation – dizziness &amp; fainting</vt:lpstr>
      <vt:lpstr>Dangers of Hyperventilation - drowning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HOMEOSTASIS OF BLOOD SUGAR</dc:title>
  <dc:creator>Anna-Marie Smith</dc:creator>
  <cp:lastModifiedBy>Anna-Marie Smith</cp:lastModifiedBy>
  <cp:revision>33</cp:revision>
  <dcterms:created xsi:type="dcterms:W3CDTF">2011-05-04T12:13:20Z</dcterms:created>
  <dcterms:modified xsi:type="dcterms:W3CDTF">2019-03-26T02:55:26Z</dcterms:modified>
</cp:coreProperties>
</file>