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notesMasterIdLst>
    <p:notesMasterId r:id="rId28"/>
  </p:notesMasterIdLst>
  <p:handoutMasterIdLst>
    <p:handoutMasterId r:id="rId29"/>
  </p:handoutMasterIdLst>
  <p:sldIdLst>
    <p:sldId id="256" r:id="rId2"/>
    <p:sldId id="264" r:id="rId3"/>
    <p:sldId id="289" r:id="rId4"/>
    <p:sldId id="282" r:id="rId5"/>
    <p:sldId id="290" r:id="rId6"/>
    <p:sldId id="268" r:id="rId7"/>
    <p:sldId id="283" r:id="rId8"/>
    <p:sldId id="273" r:id="rId9"/>
    <p:sldId id="272" r:id="rId10"/>
    <p:sldId id="270" r:id="rId11"/>
    <p:sldId id="275" r:id="rId12"/>
    <p:sldId id="274" r:id="rId13"/>
    <p:sldId id="291" r:id="rId14"/>
    <p:sldId id="284" r:id="rId15"/>
    <p:sldId id="285" r:id="rId16"/>
    <p:sldId id="286" r:id="rId17"/>
    <p:sldId id="287" r:id="rId18"/>
    <p:sldId id="257" r:id="rId19"/>
    <p:sldId id="258" r:id="rId20"/>
    <p:sldId id="259" r:id="rId21"/>
    <p:sldId id="261" r:id="rId22"/>
    <p:sldId id="262" r:id="rId23"/>
    <p:sldId id="263" r:id="rId24"/>
    <p:sldId id="265" r:id="rId25"/>
    <p:sldId id="267" r:id="rId26"/>
    <p:sldId id="288" r:id="rId27"/>
  </p:sldIdLst>
  <p:sldSz cx="9144000" cy="6858000" type="screen4x3"/>
  <p:notesSz cx="6858000" cy="9144000"/>
  <p:defaultTextStyle>
    <a:defPPr>
      <a:defRPr lang="en-US"/>
    </a:defPPr>
    <a:lvl1pPr algn="l" rtl="0" fontAlgn="base">
      <a:spcBef>
        <a:spcPct val="0"/>
      </a:spcBef>
      <a:spcAft>
        <a:spcPct val="0"/>
      </a:spcAft>
      <a:defRPr sz="2800" kern="1200">
        <a:solidFill>
          <a:srgbClr val="FFFF00"/>
        </a:solidFill>
        <a:effectLst>
          <a:outerShdw blurRad="38100" dist="38100" dir="2700000" algn="tl">
            <a:srgbClr val="000000">
              <a:alpha val="43137"/>
            </a:srgbClr>
          </a:outerShdw>
        </a:effectLst>
        <a:latin typeface="Arial Narrow" pitchFamily="34" charset="0"/>
        <a:ea typeface="+mn-ea"/>
        <a:cs typeface="Arial" charset="0"/>
      </a:defRPr>
    </a:lvl1pPr>
    <a:lvl2pPr marL="457200" algn="l" rtl="0" fontAlgn="base">
      <a:spcBef>
        <a:spcPct val="0"/>
      </a:spcBef>
      <a:spcAft>
        <a:spcPct val="0"/>
      </a:spcAft>
      <a:defRPr sz="2800" kern="1200">
        <a:solidFill>
          <a:srgbClr val="FFFF00"/>
        </a:solidFill>
        <a:effectLst>
          <a:outerShdw blurRad="38100" dist="38100" dir="2700000" algn="tl">
            <a:srgbClr val="000000">
              <a:alpha val="43137"/>
            </a:srgbClr>
          </a:outerShdw>
        </a:effectLst>
        <a:latin typeface="Arial Narrow" pitchFamily="34" charset="0"/>
        <a:ea typeface="+mn-ea"/>
        <a:cs typeface="Arial" charset="0"/>
      </a:defRPr>
    </a:lvl2pPr>
    <a:lvl3pPr marL="914400" algn="l" rtl="0" fontAlgn="base">
      <a:spcBef>
        <a:spcPct val="0"/>
      </a:spcBef>
      <a:spcAft>
        <a:spcPct val="0"/>
      </a:spcAft>
      <a:defRPr sz="2800" kern="1200">
        <a:solidFill>
          <a:srgbClr val="FFFF00"/>
        </a:solidFill>
        <a:effectLst>
          <a:outerShdw blurRad="38100" dist="38100" dir="2700000" algn="tl">
            <a:srgbClr val="000000">
              <a:alpha val="43137"/>
            </a:srgbClr>
          </a:outerShdw>
        </a:effectLst>
        <a:latin typeface="Arial Narrow" pitchFamily="34" charset="0"/>
        <a:ea typeface="+mn-ea"/>
        <a:cs typeface="Arial" charset="0"/>
      </a:defRPr>
    </a:lvl3pPr>
    <a:lvl4pPr marL="1371600" algn="l" rtl="0" fontAlgn="base">
      <a:spcBef>
        <a:spcPct val="0"/>
      </a:spcBef>
      <a:spcAft>
        <a:spcPct val="0"/>
      </a:spcAft>
      <a:defRPr sz="2800" kern="1200">
        <a:solidFill>
          <a:srgbClr val="FFFF00"/>
        </a:solidFill>
        <a:effectLst>
          <a:outerShdw blurRad="38100" dist="38100" dir="2700000" algn="tl">
            <a:srgbClr val="000000">
              <a:alpha val="43137"/>
            </a:srgbClr>
          </a:outerShdw>
        </a:effectLst>
        <a:latin typeface="Arial Narrow" pitchFamily="34" charset="0"/>
        <a:ea typeface="+mn-ea"/>
        <a:cs typeface="Arial" charset="0"/>
      </a:defRPr>
    </a:lvl4pPr>
    <a:lvl5pPr marL="1828800" algn="l" rtl="0" fontAlgn="base">
      <a:spcBef>
        <a:spcPct val="0"/>
      </a:spcBef>
      <a:spcAft>
        <a:spcPct val="0"/>
      </a:spcAft>
      <a:defRPr sz="2800" kern="1200">
        <a:solidFill>
          <a:srgbClr val="FFFF00"/>
        </a:solidFill>
        <a:effectLst>
          <a:outerShdw blurRad="38100" dist="38100" dir="2700000" algn="tl">
            <a:srgbClr val="000000">
              <a:alpha val="43137"/>
            </a:srgbClr>
          </a:outerShdw>
        </a:effectLst>
        <a:latin typeface="Arial Narrow" pitchFamily="34" charset="0"/>
        <a:ea typeface="+mn-ea"/>
        <a:cs typeface="Arial" charset="0"/>
      </a:defRPr>
    </a:lvl5pPr>
    <a:lvl6pPr marL="2286000" algn="l" defTabSz="914400" rtl="0" eaLnBrk="1" latinLnBrk="0" hangingPunct="1">
      <a:defRPr sz="2800" kern="1200">
        <a:solidFill>
          <a:srgbClr val="FFFF00"/>
        </a:solidFill>
        <a:effectLst>
          <a:outerShdw blurRad="38100" dist="38100" dir="2700000" algn="tl">
            <a:srgbClr val="000000">
              <a:alpha val="43137"/>
            </a:srgbClr>
          </a:outerShdw>
        </a:effectLst>
        <a:latin typeface="Arial Narrow" pitchFamily="34" charset="0"/>
        <a:ea typeface="+mn-ea"/>
        <a:cs typeface="Arial" charset="0"/>
      </a:defRPr>
    </a:lvl6pPr>
    <a:lvl7pPr marL="2743200" algn="l" defTabSz="914400" rtl="0" eaLnBrk="1" latinLnBrk="0" hangingPunct="1">
      <a:defRPr sz="2800" kern="1200">
        <a:solidFill>
          <a:srgbClr val="FFFF00"/>
        </a:solidFill>
        <a:effectLst>
          <a:outerShdw blurRad="38100" dist="38100" dir="2700000" algn="tl">
            <a:srgbClr val="000000">
              <a:alpha val="43137"/>
            </a:srgbClr>
          </a:outerShdw>
        </a:effectLst>
        <a:latin typeface="Arial Narrow" pitchFamily="34" charset="0"/>
        <a:ea typeface="+mn-ea"/>
        <a:cs typeface="Arial" charset="0"/>
      </a:defRPr>
    </a:lvl7pPr>
    <a:lvl8pPr marL="3200400" algn="l" defTabSz="914400" rtl="0" eaLnBrk="1" latinLnBrk="0" hangingPunct="1">
      <a:defRPr sz="2800" kern="1200">
        <a:solidFill>
          <a:srgbClr val="FFFF00"/>
        </a:solidFill>
        <a:effectLst>
          <a:outerShdw blurRad="38100" dist="38100" dir="2700000" algn="tl">
            <a:srgbClr val="000000">
              <a:alpha val="43137"/>
            </a:srgbClr>
          </a:outerShdw>
        </a:effectLst>
        <a:latin typeface="Arial Narrow" pitchFamily="34" charset="0"/>
        <a:ea typeface="+mn-ea"/>
        <a:cs typeface="Arial" charset="0"/>
      </a:defRPr>
    </a:lvl8pPr>
    <a:lvl9pPr marL="3657600" algn="l" defTabSz="914400" rtl="0" eaLnBrk="1" latinLnBrk="0" hangingPunct="1">
      <a:defRPr sz="2800" kern="1200">
        <a:solidFill>
          <a:srgbClr val="FFFF00"/>
        </a:solidFill>
        <a:effectLst>
          <a:outerShdw blurRad="38100" dist="38100" dir="2700000" algn="tl">
            <a:srgbClr val="000000">
              <a:alpha val="43137"/>
            </a:srgbClr>
          </a:outerShdw>
        </a:effectLst>
        <a:latin typeface="Arial Narrow"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FF00"/>
    <a:srgbClr val="66FF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25"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effectLst/>
                <a:latin typeface="Arial" charset="0"/>
              </a:defRPr>
            </a:lvl1pPr>
          </a:lstStyle>
          <a:p>
            <a:pPr>
              <a:defRPr/>
            </a:pPr>
            <a:endParaRPr lang="en-AU"/>
          </a:p>
        </p:txBody>
      </p:sp>
      <p:sp>
        <p:nvSpPr>
          <p:cNvPr id="184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effectLst/>
                <a:latin typeface="Arial" charset="0"/>
              </a:defRPr>
            </a:lvl1pPr>
          </a:lstStyle>
          <a:p>
            <a:pPr>
              <a:defRPr/>
            </a:pPr>
            <a:endParaRPr lang="en-AU"/>
          </a:p>
        </p:txBody>
      </p:sp>
      <p:sp>
        <p:nvSpPr>
          <p:cNvPr id="184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effectLst/>
                <a:latin typeface="Arial" charset="0"/>
              </a:defRPr>
            </a:lvl1pPr>
          </a:lstStyle>
          <a:p>
            <a:pPr>
              <a:defRPr/>
            </a:pPr>
            <a:endParaRPr lang="en-AU"/>
          </a:p>
        </p:txBody>
      </p:sp>
      <p:sp>
        <p:nvSpPr>
          <p:cNvPr id="184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effectLst/>
                <a:latin typeface="Arial" charset="0"/>
              </a:defRPr>
            </a:lvl1pPr>
          </a:lstStyle>
          <a:p>
            <a:pPr>
              <a:defRPr/>
            </a:pPr>
            <a:fld id="{7604DBDD-EC07-49CE-83A7-16D81E52E25B}" type="slidenum">
              <a:rPr lang="en-AU"/>
              <a:pPr>
                <a:defRPr/>
              </a:pPr>
              <a:t>‹#›</a:t>
            </a:fld>
            <a:endParaRPr lang="en-AU"/>
          </a:p>
        </p:txBody>
      </p:sp>
    </p:spTree>
    <p:extLst>
      <p:ext uri="{BB962C8B-B14F-4D97-AF65-F5344CB8AC3E}">
        <p14:creationId xmlns:p14="http://schemas.microsoft.com/office/powerpoint/2010/main" val="1180074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effectLst/>
                <a:latin typeface="Arial" charset="0"/>
              </a:defRPr>
            </a:lvl1pPr>
          </a:lstStyle>
          <a:p>
            <a:pPr>
              <a:defRPr/>
            </a:pPr>
            <a:endParaRPr lang="en-AU"/>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effectLst/>
                <a:latin typeface="Arial" charset="0"/>
              </a:defRPr>
            </a:lvl1pPr>
          </a:lstStyle>
          <a:p>
            <a:pPr>
              <a:defRPr/>
            </a:pPr>
            <a:endParaRPr lang="en-AU"/>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effectLst/>
                <a:latin typeface="Arial" charset="0"/>
              </a:defRPr>
            </a:lvl1pPr>
          </a:lstStyle>
          <a:p>
            <a:pPr>
              <a:defRPr/>
            </a:pPr>
            <a:endParaRPr lang="en-AU"/>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effectLst/>
                <a:latin typeface="Arial" charset="0"/>
              </a:defRPr>
            </a:lvl1pPr>
          </a:lstStyle>
          <a:p>
            <a:pPr>
              <a:defRPr/>
            </a:pPr>
            <a:fld id="{264B50F1-17D9-42B3-890C-9EC37ADC0056}" type="slidenum">
              <a:rPr lang="en-AU"/>
              <a:pPr>
                <a:defRPr/>
              </a:pPr>
              <a:t>‹#›</a:t>
            </a:fld>
            <a:endParaRPr lang="en-AU"/>
          </a:p>
        </p:txBody>
      </p:sp>
    </p:spTree>
    <p:extLst>
      <p:ext uri="{BB962C8B-B14F-4D97-AF65-F5344CB8AC3E}">
        <p14:creationId xmlns:p14="http://schemas.microsoft.com/office/powerpoint/2010/main" val="11033340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68E6209F-1CAE-4329-B333-06E5D5B3477A}" type="slidenum">
              <a:rPr lang="en-AU" smtClean="0"/>
              <a:pPr/>
              <a:t>1</a:t>
            </a:fld>
            <a:endParaRPr lang="en-AU"/>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AU"/>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AU"/>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42F93EB-8741-4295-A9CB-CE14AF59BB33}" type="slidenum">
              <a:rPr lang="en-US" smtClean="0"/>
              <a:pPr>
                <a:defRPr/>
              </a:pPr>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A8DD76A-0FCB-4F3E-B3B5-27F22B51C2AE}"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AU"/>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FB8ABCF-1188-4200-958E-F66F745E7FA2}"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a:p>
        </p:txBody>
      </p:sp>
      <p:sp>
        <p:nvSpPr>
          <p:cNvPr id="3" name="Content Placeholder 2"/>
          <p:cNvSpPr>
            <a:spLocks noGrp="1"/>
          </p:cNvSpPr>
          <p:nvPr>
            <p:ph idx="1"/>
          </p:nvPr>
        </p:nvSpPr>
        <p:spPr/>
        <p:txBody>
          <a:bodyPr/>
          <a:lstStyle>
            <a:lvl5pPr>
              <a:defRPr/>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79871F3-5213-4C28-A91B-792A73B239D2}"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AU"/>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556B5A5-E4FF-4865-8E2B-3F907E7BE716}" type="slidenum">
              <a:rPr lang="en-US" smtClean="0"/>
              <a:pPr>
                <a:defRPr/>
              </a:pPr>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AU"/>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2E13BB6-0EAF-42CA-90F7-A8EB9EC5DAE1}"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AU"/>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CAE2AAB-C87D-48D0-8940-0B51661F0E4F}"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AU"/>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6D61A1B-BF8B-4D59-BA2E-39E4C30AA94B}"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7C73BE48-3261-4D97-BC66-4E71D84FEE6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486ED25-FF79-4B5E-BC45-C801145A8A0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AU"/>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BF8CCA2-82DB-4E2D-AB3F-179758C4D26F}"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AU"/>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pPr>
              <a:defRPr/>
            </a:pPr>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pPr>
              <a:defRPr/>
            </a:pPr>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pPr>
              <a:defRPr/>
            </a:pPr>
            <a:fld id="{E556B5A5-E4FF-4865-8E2B-3F907E7BE716}"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mjQ_yN5znyk" TargetMode="External"/><Relationship Id="rId2" Type="http://schemas.openxmlformats.org/officeDocument/2006/relationships/hyperlink" Target="http://www.youtube.com/watch?v=Q6JEA2olN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fontScale="90000"/>
          </a:bodyPr>
          <a:lstStyle/>
          <a:p>
            <a:pPr eaLnBrk="1" hangingPunct="1">
              <a:defRPr/>
            </a:pPr>
            <a:r>
              <a:rPr lang="en-US" b="1" dirty="0">
                <a:solidFill>
                  <a:srgbClr val="000090"/>
                </a:solidFill>
                <a:effectLst>
                  <a:outerShdw blurRad="38100" dist="38100" dir="2700000" algn="tl">
                    <a:srgbClr val="000000"/>
                  </a:outerShdw>
                </a:effectLst>
              </a:rPr>
              <a:t>3A/B HUMAN BIOLOGICAL SCIENCE</a:t>
            </a:r>
          </a:p>
        </p:txBody>
      </p:sp>
      <p:sp>
        <p:nvSpPr>
          <p:cNvPr id="2051" name="Rectangle 3"/>
          <p:cNvSpPr>
            <a:spLocks noGrp="1" noChangeArrowheads="1"/>
          </p:cNvSpPr>
          <p:nvPr>
            <p:ph type="subTitle" idx="1"/>
          </p:nvPr>
        </p:nvSpPr>
        <p:spPr/>
        <p:txBody>
          <a:bodyPr>
            <a:noAutofit/>
          </a:bodyPr>
          <a:lstStyle/>
          <a:p>
            <a:pPr eaLnBrk="1" hangingPunct="1">
              <a:defRPr/>
            </a:pPr>
            <a:r>
              <a:rPr lang="en-US" sz="2800" b="1" dirty="0">
                <a:solidFill>
                  <a:srgbClr val="000090"/>
                </a:solidFill>
                <a:effectLst>
                  <a:outerShdw blurRad="38100" dist="38100" dir="2700000" algn="tl">
                    <a:srgbClr val="000000"/>
                  </a:outerShdw>
                </a:effectLst>
              </a:rPr>
              <a:t>CHAPTER 12</a:t>
            </a:r>
          </a:p>
          <a:p>
            <a:pPr eaLnBrk="1" hangingPunct="1">
              <a:defRPr/>
            </a:pPr>
            <a:r>
              <a:rPr lang="en-US" sz="2800" b="1" dirty="0">
                <a:solidFill>
                  <a:srgbClr val="000090"/>
                </a:solidFill>
                <a:effectLst>
                  <a:outerShdw blurRad="38100" dist="38100" dir="2700000" algn="tl">
                    <a:srgbClr val="000000"/>
                  </a:outerShdw>
                </a:effectLst>
              </a:rPr>
              <a:t>Evolutionary Mechanisms, Mutations and Gene Pools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357166"/>
            <a:ext cx="8501122" cy="6555641"/>
          </a:xfrm>
          <a:prstGeom prst="rect">
            <a:avLst/>
          </a:prstGeom>
          <a:noFill/>
        </p:spPr>
        <p:txBody>
          <a:bodyPr wrap="square" rtlCol="0">
            <a:spAutoFit/>
          </a:bodyPr>
          <a:lstStyle/>
          <a:p>
            <a:r>
              <a:rPr lang="en-AU" dirty="0">
                <a:solidFill>
                  <a:srgbClr val="000090"/>
                </a:solidFill>
              </a:rPr>
              <a:t>The </a:t>
            </a:r>
            <a:r>
              <a:rPr lang="en-AU" b="1" i="1" dirty="0">
                <a:solidFill>
                  <a:srgbClr val="000090"/>
                </a:solidFill>
              </a:rPr>
              <a:t>founder effect</a:t>
            </a:r>
            <a:r>
              <a:rPr lang="en-AU" dirty="0">
                <a:solidFill>
                  <a:srgbClr val="000090"/>
                </a:solidFill>
              </a:rPr>
              <a:t> is a form of random genetic drift.  This is the situation where an isolated population has </a:t>
            </a:r>
            <a:r>
              <a:rPr lang="en-AU" u="sng" dirty="0">
                <a:solidFill>
                  <a:srgbClr val="000090"/>
                </a:solidFill>
              </a:rPr>
              <a:t>already experienced random change in the allele frequencies</a:t>
            </a:r>
            <a:r>
              <a:rPr lang="en-AU" dirty="0">
                <a:solidFill>
                  <a:srgbClr val="000090"/>
                </a:solidFill>
              </a:rPr>
              <a:t> that results in this small isolated population being genetically different to the surrounding larger population.  These people then leave their larger surrounding population for one reason or another, and settle elsewhere, having brought with them a </a:t>
            </a:r>
            <a:r>
              <a:rPr lang="en-AU" u="sng" dirty="0">
                <a:solidFill>
                  <a:srgbClr val="000090"/>
                </a:solidFill>
              </a:rPr>
              <a:t>distinctly different gene pool</a:t>
            </a:r>
            <a:r>
              <a:rPr lang="en-AU" dirty="0">
                <a:solidFill>
                  <a:srgbClr val="000090"/>
                </a:solidFill>
              </a:rPr>
              <a:t>.  This gene pool remains isolated from other gene pools, or interbreeding only occurs with other small populations and so it retains many of the characteristics of the original founders of the group.  </a:t>
            </a:r>
          </a:p>
          <a:p>
            <a:r>
              <a:rPr lang="en-AU" dirty="0">
                <a:solidFill>
                  <a:srgbClr val="000090"/>
                </a:solidFill>
              </a:rPr>
              <a:t>For example, </a:t>
            </a:r>
            <a:r>
              <a:rPr lang="en-AU" u="sng" dirty="0">
                <a:solidFill>
                  <a:srgbClr val="000090"/>
                </a:solidFill>
              </a:rPr>
              <a:t>Pitcairn island </a:t>
            </a:r>
            <a:r>
              <a:rPr lang="en-AU" dirty="0">
                <a:solidFill>
                  <a:srgbClr val="000090"/>
                </a:solidFill>
              </a:rPr>
              <a:t>was populated in 1790 by nine mutineers from the HMS Bounty and eighteen Polynesians. The descendants of these individuals show </a:t>
            </a:r>
            <a:r>
              <a:rPr lang="en-AU" u="sng" dirty="0">
                <a:solidFill>
                  <a:srgbClr val="000090"/>
                </a:solidFill>
              </a:rPr>
              <a:t>less genetic diversity </a:t>
            </a:r>
            <a:r>
              <a:rPr lang="en-AU" dirty="0">
                <a:solidFill>
                  <a:srgbClr val="000090"/>
                </a:solidFill>
              </a:rPr>
              <a:t>than the original inhabitants.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2"/>
          <p:cNvGrpSpPr>
            <a:grpSpLocks/>
          </p:cNvGrpSpPr>
          <p:nvPr/>
        </p:nvGrpSpPr>
        <p:grpSpPr bwMode="auto">
          <a:xfrm>
            <a:off x="1142976" y="3500438"/>
            <a:ext cx="6929486" cy="2714644"/>
            <a:chOff x="2175" y="11983"/>
            <a:chExt cx="6399" cy="2520"/>
          </a:xfrm>
        </p:grpSpPr>
        <p:sp>
          <p:nvSpPr>
            <p:cNvPr id="2051" name="Oval 3" descr="Light upward diagonal"/>
            <p:cNvSpPr>
              <a:spLocks noChangeArrowheads="1"/>
            </p:cNvSpPr>
            <p:nvPr/>
          </p:nvSpPr>
          <p:spPr bwMode="auto">
            <a:xfrm>
              <a:off x="2175" y="11983"/>
              <a:ext cx="2133" cy="2160"/>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052" name="Oval 4" descr="Large checker board"/>
            <p:cNvSpPr>
              <a:spLocks noChangeArrowheads="1"/>
            </p:cNvSpPr>
            <p:nvPr/>
          </p:nvSpPr>
          <p:spPr bwMode="auto">
            <a:xfrm>
              <a:off x="3360" y="13423"/>
              <a:ext cx="474" cy="540"/>
            </a:xfrm>
            <a:prstGeom prst="ellipse">
              <a:avLst/>
            </a:prstGeom>
            <a:pattFill prst="lgCheck">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2053" name="Group 5"/>
            <p:cNvGrpSpPr>
              <a:grpSpLocks/>
            </p:cNvGrpSpPr>
            <p:nvPr/>
          </p:nvGrpSpPr>
          <p:grpSpPr bwMode="auto">
            <a:xfrm>
              <a:off x="5967" y="11983"/>
              <a:ext cx="2607" cy="2520"/>
              <a:chOff x="5967" y="11754"/>
              <a:chExt cx="2607" cy="1980"/>
            </a:xfrm>
          </p:grpSpPr>
          <p:sp>
            <p:nvSpPr>
              <p:cNvPr id="2054" name="Line 6"/>
              <p:cNvSpPr>
                <a:spLocks noChangeShapeType="1"/>
              </p:cNvSpPr>
              <p:nvPr/>
            </p:nvSpPr>
            <p:spPr bwMode="auto">
              <a:xfrm>
                <a:off x="6915" y="11934"/>
                <a:ext cx="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2055" name="Group 7"/>
              <p:cNvGrpSpPr>
                <a:grpSpLocks/>
              </p:cNvGrpSpPr>
              <p:nvPr/>
            </p:nvGrpSpPr>
            <p:grpSpPr bwMode="auto">
              <a:xfrm>
                <a:off x="5967" y="11754"/>
                <a:ext cx="2607" cy="1980"/>
                <a:chOff x="5967" y="11754"/>
                <a:chExt cx="2607" cy="1980"/>
              </a:xfrm>
            </p:grpSpPr>
            <p:sp>
              <p:nvSpPr>
                <p:cNvPr id="2056" name="Line 8"/>
                <p:cNvSpPr>
                  <a:spLocks noChangeShapeType="1"/>
                </p:cNvSpPr>
                <p:nvPr/>
              </p:nvSpPr>
              <p:spPr bwMode="auto">
                <a:xfrm>
                  <a:off x="5967" y="12654"/>
                  <a:ext cx="0" cy="9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057" name="Line 9"/>
                <p:cNvSpPr>
                  <a:spLocks noChangeShapeType="1"/>
                </p:cNvSpPr>
                <p:nvPr/>
              </p:nvSpPr>
              <p:spPr bwMode="auto">
                <a:xfrm>
                  <a:off x="5967" y="13554"/>
                  <a:ext cx="237"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058" name="Line 10"/>
                <p:cNvSpPr>
                  <a:spLocks noChangeShapeType="1"/>
                </p:cNvSpPr>
                <p:nvPr/>
              </p:nvSpPr>
              <p:spPr bwMode="auto">
                <a:xfrm flipV="1">
                  <a:off x="6204" y="13194"/>
                  <a:ext cx="711"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059" name="Line 11"/>
                <p:cNvSpPr>
                  <a:spLocks noChangeShapeType="1"/>
                </p:cNvSpPr>
                <p:nvPr/>
              </p:nvSpPr>
              <p:spPr bwMode="auto">
                <a:xfrm>
                  <a:off x="6915" y="13194"/>
                  <a:ext cx="474"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060" name="Line 12"/>
                <p:cNvSpPr>
                  <a:spLocks noChangeShapeType="1"/>
                </p:cNvSpPr>
                <p:nvPr/>
              </p:nvSpPr>
              <p:spPr bwMode="auto">
                <a:xfrm>
                  <a:off x="7389" y="13374"/>
                  <a:ext cx="237"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061" name="Line 13"/>
                <p:cNvSpPr>
                  <a:spLocks noChangeShapeType="1"/>
                </p:cNvSpPr>
                <p:nvPr/>
              </p:nvSpPr>
              <p:spPr bwMode="auto">
                <a:xfrm>
                  <a:off x="7626" y="13554"/>
                  <a:ext cx="474"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062" name="Line 14"/>
                <p:cNvSpPr>
                  <a:spLocks noChangeShapeType="1"/>
                </p:cNvSpPr>
                <p:nvPr/>
              </p:nvSpPr>
              <p:spPr bwMode="auto">
                <a:xfrm flipV="1">
                  <a:off x="8100" y="13194"/>
                  <a:ext cx="474" cy="54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063" name="Line 15"/>
                <p:cNvSpPr>
                  <a:spLocks noChangeShapeType="1"/>
                </p:cNvSpPr>
                <p:nvPr/>
              </p:nvSpPr>
              <p:spPr bwMode="auto">
                <a:xfrm flipV="1">
                  <a:off x="8574" y="12654"/>
                  <a:ext cx="0" cy="54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064" name="Line 16"/>
                <p:cNvSpPr>
                  <a:spLocks noChangeShapeType="1"/>
                </p:cNvSpPr>
                <p:nvPr/>
              </p:nvSpPr>
              <p:spPr bwMode="auto">
                <a:xfrm flipH="1" flipV="1">
                  <a:off x="8100" y="11754"/>
                  <a:ext cx="474" cy="9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065" name="Line 17"/>
                <p:cNvSpPr>
                  <a:spLocks noChangeShapeType="1"/>
                </p:cNvSpPr>
                <p:nvPr/>
              </p:nvSpPr>
              <p:spPr bwMode="auto">
                <a:xfrm flipH="1">
                  <a:off x="7863" y="11754"/>
                  <a:ext cx="237" cy="7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066" name="Line 18"/>
                <p:cNvSpPr>
                  <a:spLocks noChangeShapeType="1"/>
                </p:cNvSpPr>
                <p:nvPr/>
              </p:nvSpPr>
              <p:spPr bwMode="auto">
                <a:xfrm flipH="1" flipV="1">
                  <a:off x="7389" y="12294"/>
                  <a:ext cx="474"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067" name="Line 19"/>
                <p:cNvSpPr>
                  <a:spLocks noChangeShapeType="1"/>
                </p:cNvSpPr>
                <p:nvPr/>
              </p:nvSpPr>
              <p:spPr bwMode="auto">
                <a:xfrm flipV="1">
                  <a:off x="7389" y="11934"/>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068" name="Line 20"/>
                <p:cNvSpPr>
                  <a:spLocks noChangeShapeType="1"/>
                </p:cNvSpPr>
                <p:nvPr/>
              </p:nvSpPr>
              <p:spPr bwMode="auto">
                <a:xfrm flipH="1">
                  <a:off x="6915" y="11934"/>
                  <a:ext cx="47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069" name="Line 21"/>
                <p:cNvSpPr>
                  <a:spLocks noChangeShapeType="1"/>
                </p:cNvSpPr>
                <p:nvPr/>
              </p:nvSpPr>
              <p:spPr bwMode="auto">
                <a:xfrm flipH="1">
                  <a:off x="6441" y="12114"/>
                  <a:ext cx="474"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070" name="Line 22"/>
                <p:cNvSpPr>
                  <a:spLocks noChangeShapeType="1"/>
                </p:cNvSpPr>
                <p:nvPr/>
              </p:nvSpPr>
              <p:spPr bwMode="auto">
                <a:xfrm flipH="1">
                  <a:off x="5967" y="12294"/>
                  <a:ext cx="474"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071" name="Line 23"/>
                <p:cNvSpPr>
                  <a:spLocks noChangeShapeType="1"/>
                </p:cNvSpPr>
                <p:nvPr/>
              </p:nvSpPr>
              <p:spPr bwMode="auto">
                <a:xfrm flipV="1">
                  <a:off x="6204" y="13374"/>
                  <a:ext cx="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grpSp>
        </p:grpSp>
        <p:sp>
          <p:nvSpPr>
            <p:cNvPr id="2072" name="Oval 24" descr="Large checker board"/>
            <p:cNvSpPr>
              <a:spLocks noChangeArrowheads="1"/>
            </p:cNvSpPr>
            <p:nvPr/>
          </p:nvSpPr>
          <p:spPr bwMode="auto">
            <a:xfrm>
              <a:off x="5967" y="12834"/>
              <a:ext cx="2370" cy="949"/>
            </a:xfrm>
            <a:prstGeom prst="ellipse">
              <a:avLst/>
            </a:prstGeom>
            <a:pattFill prst="lgCheck">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073" name="Line 25"/>
            <p:cNvSpPr>
              <a:spLocks noChangeShapeType="1"/>
            </p:cNvSpPr>
            <p:nvPr/>
          </p:nvSpPr>
          <p:spPr bwMode="auto">
            <a:xfrm flipV="1">
              <a:off x="3834" y="13374"/>
              <a:ext cx="2133" cy="409"/>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AU"/>
            </a:p>
          </p:txBody>
        </p:sp>
      </p:grpSp>
      <p:sp>
        <p:nvSpPr>
          <p:cNvPr id="2" name="Rectangle 1"/>
          <p:cNvSpPr/>
          <p:nvPr/>
        </p:nvSpPr>
        <p:spPr>
          <a:xfrm>
            <a:off x="1187624" y="1484784"/>
            <a:ext cx="7560840" cy="523220"/>
          </a:xfrm>
          <a:prstGeom prst="rect">
            <a:avLst/>
          </a:prstGeom>
        </p:spPr>
        <p:txBody>
          <a:bodyPr wrap="square">
            <a:spAutoFit/>
          </a:bodyPr>
          <a:lstStyle/>
          <a:p>
            <a:r>
              <a:rPr lang="en-AU" dirty="0">
                <a:solidFill>
                  <a:srgbClr val="000090"/>
                </a:solidFill>
              </a:rPr>
              <a:t>FOUNDER EFFECT </a:t>
            </a:r>
            <a:r>
              <a:rPr lang="en-AU" b="1" dirty="0">
                <a:solidFill>
                  <a:srgbClr val="000090"/>
                </a:solidFill>
              </a:rPr>
              <a:t>is a form of random genetic drift</a:t>
            </a:r>
            <a:r>
              <a:rPr lang="en-AU" dirty="0">
                <a:solidFill>
                  <a:srgbClr val="000090"/>
                </a:solid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332656"/>
            <a:ext cx="8568952" cy="7355860"/>
          </a:xfrm>
          <a:prstGeom prst="rect">
            <a:avLst/>
          </a:prstGeom>
          <a:noFill/>
        </p:spPr>
        <p:txBody>
          <a:bodyPr wrap="square" rtlCol="0">
            <a:spAutoFit/>
          </a:bodyPr>
          <a:lstStyle/>
          <a:p>
            <a:pPr lvl="0"/>
            <a:r>
              <a:rPr lang="en-AU" dirty="0">
                <a:solidFill>
                  <a:srgbClr val="000090"/>
                </a:solidFill>
              </a:rPr>
              <a:t>It differs from random genetic drift in that the original small population, because it is small, is </a:t>
            </a:r>
            <a:r>
              <a:rPr lang="en-AU" b="1" dirty="0">
                <a:solidFill>
                  <a:srgbClr val="000090"/>
                </a:solidFill>
              </a:rPr>
              <a:t>not</a:t>
            </a:r>
            <a:r>
              <a:rPr lang="en-AU" dirty="0">
                <a:solidFill>
                  <a:srgbClr val="000090"/>
                </a:solidFill>
              </a:rPr>
              <a:t> </a:t>
            </a:r>
            <a:r>
              <a:rPr lang="en-AU" b="1" dirty="0">
                <a:solidFill>
                  <a:srgbClr val="000090"/>
                </a:solidFill>
              </a:rPr>
              <a:t>genetically representative</a:t>
            </a:r>
            <a:r>
              <a:rPr lang="en-AU" dirty="0">
                <a:solidFill>
                  <a:srgbClr val="000090"/>
                </a:solidFill>
              </a:rPr>
              <a:t> of the original population.  </a:t>
            </a:r>
          </a:p>
          <a:p>
            <a:pPr lvl="0"/>
            <a:r>
              <a:rPr lang="en-AU" dirty="0">
                <a:solidFill>
                  <a:srgbClr val="000090"/>
                </a:solidFill>
              </a:rPr>
              <a:t>This small population generally shows features that are not typical of the original homeland population, but these features have appeared </a:t>
            </a:r>
            <a:r>
              <a:rPr lang="en-AU" b="1" dirty="0">
                <a:solidFill>
                  <a:srgbClr val="000090"/>
                </a:solidFill>
              </a:rPr>
              <a:t>randomly, by chance without the forces of natural selection.</a:t>
            </a:r>
            <a:r>
              <a:rPr lang="en-AU" dirty="0">
                <a:solidFill>
                  <a:srgbClr val="000090"/>
                </a:solidFill>
              </a:rPr>
              <a:t>  They possess a difference in their appearance or genetic makeup that is not seen in the general population (e.g. a noticeable height difference, difference in build, or maybe even blood type). This small population </a:t>
            </a:r>
            <a:r>
              <a:rPr lang="en-AU" b="1" dirty="0">
                <a:solidFill>
                  <a:srgbClr val="000090"/>
                </a:solidFill>
              </a:rPr>
              <a:t>then</a:t>
            </a:r>
            <a:r>
              <a:rPr lang="en-AU" dirty="0">
                <a:solidFill>
                  <a:srgbClr val="000090"/>
                </a:solidFill>
              </a:rPr>
              <a:t> leaves the original large population and begins a new population (and may mix with other small groups creating a single new population) </a:t>
            </a:r>
          </a:p>
          <a:p>
            <a:pPr lvl="0"/>
            <a:r>
              <a:rPr lang="en-AU" dirty="0">
                <a:solidFill>
                  <a:srgbClr val="000090"/>
                </a:solidFill>
                <a:hlinkClick r:id="rId2"/>
              </a:rPr>
              <a:t>http://www.youtube.com/watch?v=Q6JEA2olNts</a:t>
            </a:r>
            <a:endParaRPr lang="en-AU" dirty="0">
              <a:solidFill>
                <a:srgbClr val="000090"/>
              </a:solidFill>
            </a:endParaRPr>
          </a:p>
          <a:p>
            <a:r>
              <a:rPr lang="en-AU" dirty="0">
                <a:solidFill>
                  <a:srgbClr val="000090"/>
                </a:solidFill>
                <a:hlinkClick r:id="rId3"/>
              </a:rPr>
              <a:t>https://www.youtube.com/watch?v=mjQ_yN5znyk</a:t>
            </a:r>
            <a:endParaRPr lang="en-AU" dirty="0">
              <a:solidFill>
                <a:srgbClr val="000090"/>
              </a:solidFill>
            </a:endParaRPr>
          </a:p>
          <a:p>
            <a:pPr lvl="0"/>
            <a:endParaRPr lang="en-AU" dirty="0">
              <a:solidFill>
                <a:srgbClr val="000090"/>
              </a:solidFill>
            </a:endParaRPr>
          </a:p>
          <a:p>
            <a:endParaRPr lang="en-AU" dirty="0">
              <a:solidFill>
                <a:srgbClr val="00009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0090"/>
                </a:solidFill>
                <a:effectLst>
                  <a:outerShdw blurRad="38100" dist="38100" dir="2700000" algn="tl">
                    <a:srgbClr val="000000">
                      <a:alpha val="43137"/>
                    </a:srgbClr>
                  </a:outerShdw>
                </a:effectLst>
              </a:rPr>
              <a:t>Population Bottlenecks</a:t>
            </a:r>
          </a:p>
        </p:txBody>
      </p:sp>
      <p:sp>
        <p:nvSpPr>
          <p:cNvPr id="3" name="Content Placeholder 2"/>
          <p:cNvSpPr>
            <a:spLocks noGrp="1"/>
          </p:cNvSpPr>
          <p:nvPr>
            <p:ph idx="1"/>
          </p:nvPr>
        </p:nvSpPr>
        <p:spPr>
          <a:xfrm>
            <a:off x="549275" y="1600200"/>
            <a:ext cx="8042276" cy="4781127"/>
          </a:xfrm>
        </p:spPr>
        <p:txBody>
          <a:bodyPr>
            <a:normAutofit fontScale="92500" lnSpcReduction="10000"/>
          </a:bodyPr>
          <a:lstStyle/>
          <a:p>
            <a:r>
              <a:rPr lang="en-AU" sz="2800" b="1" dirty="0">
                <a:solidFill>
                  <a:srgbClr val="000090"/>
                </a:solidFill>
                <a:effectLst>
                  <a:outerShdw blurRad="38100" dist="38100" dir="2700000" algn="tl">
                    <a:srgbClr val="000000">
                      <a:alpha val="43137"/>
                    </a:srgbClr>
                  </a:outerShdw>
                </a:effectLst>
                <a:latin typeface="Arial Narrow"/>
                <a:cs typeface="Arial Narrow"/>
              </a:rPr>
              <a:t>Population bottlenecks</a:t>
            </a:r>
            <a:r>
              <a:rPr lang="en-AU" sz="2800" dirty="0">
                <a:solidFill>
                  <a:srgbClr val="000090"/>
                </a:solidFill>
                <a:effectLst>
                  <a:outerShdw blurRad="38100" dist="38100" dir="2700000" algn="tl">
                    <a:srgbClr val="000000">
                      <a:alpha val="43137"/>
                    </a:srgbClr>
                  </a:outerShdw>
                </a:effectLst>
                <a:latin typeface="Arial Narrow"/>
                <a:cs typeface="Arial Narrow"/>
              </a:rPr>
              <a:t> occur where a natural disaster wipes out a large percentage of the population, leaving a much smaller population.</a:t>
            </a:r>
          </a:p>
          <a:p>
            <a:r>
              <a:rPr lang="en-AU" sz="2800" dirty="0">
                <a:solidFill>
                  <a:srgbClr val="000090"/>
                </a:solidFill>
                <a:effectLst>
                  <a:outerShdw blurRad="38100" dist="38100" dir="2700000" algn="tl">
                    <a:srgbClr val="000000">
                      <a:alpha val="43137"/>
                    </a:srgbClr>
                  </a:outerShdw>
                </a:effectLst>
                <a:latin typeface="Arial Narrow"/>
                <a:cs typeface="Arial Narrow"/>
              </a:rPr>
              <a:t>The new smaller population lacks the </a:t>
            </a:r>
            <a:r>
              <a:rPr lang="en-AU" sz="2800" u="sng" dirty="0">
                <a:solidFill>
                  <a:srgbClr val="000090"/>
                </a:solidFill>
                <a:effectLst>
                  <a:outerShdw blurRad="38100" dist="38100" dir="2700000" algn="tl">
                    <a:srgbClr val="000000">
                      <a:alpha val="43137"/>
                    </a:srgbClr>
                  </a:outerShdw>
                </a:effectLst>
                <a:latin typeface="Arial Narrow"/>
                <a:cs typeface="Arial Narrow"/>
              </a:rPr>
              <a:t>genetic diversity of the original large population.</a:t>
            </a:r>
          </a:p>
          <a:p>
            <a:r>
              <a:rPr lang="en-AU" sz="2800" dirty="0">
                <a:solidFill>
                  <a:srgbClr val="000090"/>
                </a:solidFill>
                <a:effectLst>
                  <a:outerShdw blurRad="38100" dist="38100" dir="2700000" algn="tl">
                    <a:srgbClr val="000000">
                      <a:alpha val="43137"/>
                    </a:srgbClr>
                  </a:outerShdw>
                </a:effectLst>
                <a:latin typeface="Arial Narrow"/>
                <a:cs typeface="Arial Narrow"/>
              </a:rPr>
              <a:t>The new population procreates and increases in size, </a:t>
            </a:r>
            <a:r>
              <a:rPr lang="en-AU" sz="2800" u="sng" dirty="0">
                <a:solidFill>
                  <a:srgbClr val="000090"/>
                </a:solidFill>
                <a:effectLst>
                  <a:outerShdw blurRad="38100" dist="38100" dir="2700000" algn="tl">
                    <a:srgbClr val="000000">
                      <a:alpha val="43137"/>
                    </a:srgbClr>
                  </a:outerShdw>
                </a:effectLst>
                <a:latin typeface="Arial Narrow"/>
                <a:cs typeface="Arial Narrow"/>
              </a:rPr>
              <a:t>but the gene pool is significantly different</a:t>
            </a:r>
            <a:r>
              <a:rPr lang="en-AU" sz="2800" dirty="0">
                <a:solidFill>
                  <a:srgbClr val="000090"/>
                </a:solidFill>
                <a:effectLst>
                  <a:outerShdw blurRad="38100" dist="38100" dir="2700000" algn="tl">
                    <a:srgbClr val="000000">
                      <a:alpha val="43137"/>
                    </a:srgbClr>
                  </a:outerShdw>
                </a:effectLst>
                <a:latin typeface="Arial Narrow"/>
                <a:cs typeface="Arial Narrow"/>
              </a:rPr>
              <a:t>. </a:t>
            </a:r>
          </a:p>
          <a:p>
            <a:r>
              <a:rPr lang="en-AU" sz="2800" dirty="0">
                <a:solidFill>
                  <a:srgbClr val="000090"/>
                </a:solidFill>
                <a:effectLst>
                  <a:outerShdw blurRad="38100" dist="38100" dir="2700000" algn="tl">
                    <a:srgbClr val="000000">
                      <a:alpha val="43137"/>
                    </a:srgbClr>
                  </a:outerShdw>
                </a:effectLst>
                <a:latin typeface="Arial Narrow"/>
                <a:cs typeface="Arial Narrow"/>
              </a:rPr>
              <a:t>Because of its small size, some </a:t>
            </a:r>
            <a:r>
              <a:rPr lang="en-AU" sz="2800" u="sng" dirty="0">
                <a:solidFill>
                  <a:srgbClr val="000090"/>
                </a:solidFill>
                <a:effectLst>
                  <a:outerShdw blurRad="38100" dist="38100" dir="2700000" algn="tl">
                    <a:srgbClr val="000000">
                      <a:alpha val="43137"/>
                    </a:srgbClr>
                  </a:outerShdw>
                </a:effectLst>
                <a:latin typeface="Arial Narrow"/>
                <a:cs typeface="Arial Narrow"/>
              </a:rPr>
              <a:t>different characteristics randomly appear more frequently in the population than in the original large population.</a:t>
            </a:r>
          </a:p>
        </p:txBody>
      </p:sp>
    </p:spTree>
    <p:extLst>
      <p:ext uri="{BB962C8B-B14F-4D97-AF65-F5344CB8AC3E}">
        <p14:creationId xmlns:p14="http://schemas.microsoft.com/office/powerpoint/2010/main" val="2693822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AU" b="1" dirty="0">
                <a:solidFill>
                  <a:srgbClr val="000090"/>
                </a:solidFill>
                <a:effectLst>
                  <a:outerShdw blurRad="38100" dist="38100" dir="2700000" algn="tl">
                    <a:srgbClr val="000000">
                      <a:alpha val="43137"/>
                    </a:srgbClr>
                  </a:outerShdw>
                </a:effectLst>
              </a:rPr>
              <a:t>Migration</a:t>
            </a:r>
          </a:p>
        </p:txBody>
      </p:sp>
      <p:sp>
        <p:nvSpPr>
          <p:cNvPr id="3" name="Content Placeholder 2"/>
          <p:cNvSpPr>
            <a:spLocks noGrp="1"/>
          </p:cNvSpPr>
          <p:nvPr>
            <p:ph idx="1"/>
          </p:nvPr>
        </p:nvSpPr>
        <p:spPr>
          <a:xfrm>
            <a:off x="457200" y="1000108"/>
            <a:ext cx="8229600" cy="5572164"/>
          </a:xfrm>
        </p:spPr>
        <p:txBody>
          <a:bodyPr>
            <a:normAutofit/>
          </a:bodyPr>
          <a:lstStyle/>
          <a:p>
            <a:r>
              <a:rPr lang="en-AU" sz="2800" dirty="0">
                <a:solidFill>
                  <a:srgbClr val="000090"/>
                </a:solidFill>
                <a:effectLst>
                  <a:outerShdw blurRad="38100" dist="38100" dir="2700000" algn="tl">
                    <a:srgbClr val="000000">
                      <a:alpha val="43137"/>
                    </a:srgbClr>
                  </a:outerShdw>
                </a:effectLst>
                <a:latin typeface="Arial Narrow"/>
                <a:cs typeface="Arial Narrow"/>
              </a:rPr>
              <a:t>Migration is the </a:t>
            </a:r>
            <a:r>
              <a:rPr lang="en-AU" sz="2800" u="sng" dirty="0">
                <a:solidFill>
                  <a:srgbClr val="000090"/>
                </a:solidFill>
                <a:effectLst>
                  <a:outerShdw blurRad="38100" dist="38100" dir="2700000" algn="tl">
                    <a:srgbClr val="000000">
                      <a:alpha val="43137"/>
                    </a:srgbClr>
                  </a:outerShdw>
                </a:effectLst>
                <a:latin typeface="Arial Narrow"/>
                <a:cs typeface="Arial Narrow"/>
              </a:rPr>
              <a:t>gene flow from one population to another</a:t>
            </a:r>
            <a:r>
              <a:rPr lang="en-AU" sz="2800" dirty="0">
                <a:solidFill>
                  <a:srgbClr val="000090"/>
                </a:solidFill>
                <a:effectLst>
                  <a:outerShdw blurRad="38100" dist="38100" dir="2700000" algn="tl">
                    <a:srgbClr val="000000">
                      <a:alpha val="43137"/>
                    </a:srgbClr>
                  </a:outerShdw>
                </a:effectLst>
                <a:latin typeface="Arial Narrow"/>
                <a:cs typeface="Arial Narrow"/>
              </a:rPr>
              <a:t>. Therefore the </a:t>
            </a:r>
            <a:r>
              <a:rPr lang="en-AU" sz="2800" u="sng" dirty="0">
                <a:solidFill>
                  <a:srgbClr val="000090"/>
                </a:solidFill>
                <a:effectLst>
                  <a:outerShdw blurRad="38100" dist="38100" dir="2700000" algn="tl">
                    <a:srgbClr val="000000">
                      <a:alpha val="43137"/>
                    </a:srgbClr>
                  </a:outerShdw>
                </a:effectLst>
                <a:latin typeface="Arial Narrow"/>
                <a:cs typeface="Arial Narrow"/>
              </a:rPr>
              <a:t>frequency of alleles </a:t>
            </a:r>
            <a:r>
              <a:rPr lang="en-AU" sz="2800" dirty="0">
                <a:solidFill>
                  <a:srgbClr val="000090"/>
                </a:solidFill>
                <a:effectLst>
                  <a:outerShdw blurRad="38100" dist="38100" dir="2700000" algn="tl">
                    <a:srgbClr val="000000">
                      <a:alpha val="43137"/>
                    </a:srgbClr>
                  </a:outerShdw>
                </a:effectLst>
                <a:latin typeface="Arial Narrow"/>
                <a:cs typeface="Arial Narrow"/>
              </a:rPr>
              <a:t>will be altered.</a:t>
            </a:r>
          </a:p>
          <a:p>
            <a:r>
              <a:rPr lang="en-AU" sz="2800" dirty="0">
                <a:solidFill>
                  <a:srgbClr val="000090"/>
                </a:solidFill>
                <a:effectLst>
                  <a:outerShdw blurRad="38100" dist="38100" dir="2700000" algn="tl">
                    <a:srgbClr val="000000">
                      <a:alpha val="43137"/>
                    </a:srgbClr>
                  </a:outerShdw>
                </a:effectLst>
                <a:latin typeface="Arial Narrow"/>
                <a:cs typeface="Arial Narrow"/>
              </a:rPr>
              <a:t>Populations are often kept apart by </a:t>
            </a:r>
            <a:r>
              <a:rPr lang="en-AU" sz="2800" u="sng" dirty="0">
                <a:solidFill>
                  <a:srgbClr val="000090"/>
                </a:solidFill>
                <a:effectLst>
                  <a:outerShdw blurRad="38100" dist="38100" dir="2700000" algn="tl">
                    <a:srgbClr val="000000">
                      <a:alpha val="43137"/>
                    </a:srgbClr>
                  </a:outerShdw>
                </a:effectLst>
                <a:latin typeface="Arial Narrow"/>
                <a:cs typeface="Arial Narrow"/>
              </a:rPr>
              <a:t>barriers that inhibit interbreeding</a:t>
            </a:r>
            <a:r>
              <a:rPr lang="en-AU" sz="2800" dirty="0">
                <a:solidFill>
                  <a:srgbClr val="000090"/>
                </a:solidFill>
                <a:effectLst>
                  <a:outerShdw blurRad="38100" dist="38100" dir="2700000" algn="tl">
                    <a:srgbClr val="000000">
                      <a:alpha val="43137"/>
                    </a:srgbClr>
                  </a:outerShdw>
                </a:effectLst>
                <a:latin typeface="Arial Narrow"/>
                <a:cs typeface="Arial Narrow"/>
              </a:rPr>
              <a:t>. These barriers may be either </a:t>
            </a:r>
            <a:r>
              <a:rPr lang="en-AU" sz="2800" u="sng" dirty="0">
                <a:solidFill>
                  <a:srgbClr val="000090"/>
                </a:solidFill>
                <a:effectLst>
                  <a:outerShdw blurRad="38100" dist="38100" dir="2700000" algn="tl">
                    <a:srgbClr val="000000">
                      <a:alpha val="43137"/>
                    </a:srgbClr>
                  </a:outerShdw>
                </a:effectLst>
                <a:latin typeface="Arial Narrow"/>
                <a:cs typeface="Arial Narrow"/>
              </a:rPr>
              <a:t>geographical barriers </a:t>
            </a:r>
            <a:r>
              <a:rPr lang="en-AU" sz="2800" dirty="0">
                <a:solidFill>
                  <a:srgbClr val="000090"/>
                </a:solidFill>
                <a:effectLst>
                  <a:outerShdw blurRad="38100" dist="38100" dir="2700000" algn="tl">
                    <a:srgbClr val="000000">
                      <a:alpha val="43137"/>
                    </a:srgbClr>
                  </a:outerShdw>
                </a:effectLst>
                <a:latin typeface="Arial Narrow"/>
                <a:cs typeface="Arial Narrow"/>
              </a:rPr>
              <a:t>such as oceans, mountain ranges, lake systems, deserts and expansive ice sheets or </a:t>
            </a:r>
            <a:r>
              <a:rPr lang="en-AU" sz="2800" u="sng" dirty="0" err="1">
                <a:solidFill>
                  <a:srgbClr val="000090"/>
                </a:solidFill>
                <a:effectLst>
                  <a:outerShdw blurRad="38100" dist="38100" dir="2700000" algn="tl">
                    <a:srgbClr val="000000">
                      <a:alpha val="43137"/>
                    </a:srgbClr>
                  </a:outerShdw>
                </a:effectLst>
                <a:latin typeface="Arial Narrow"/>
                <a:cs typeface="Arial Narrow"/>
              </a:rPr>
              <a:t>sociocultural</a:t>
            </a:r>
            <a:r>
              <a:rPr lang="en-AU" sz="2800" u="sng" dirty="0">
                <a:solidFill>
                  <a:srgbClr val="000090"/>
                </a:solidFill>
                <a:effectLst>
                  <a:outerShdw blurRad="38100" dist="38100" dir="2700000" algn="tl">
                    <a:srgbClr val="000000">
                      <a:alpha val="43137"/>
                    </a:srgbClr>
                  </a:outerShdw>
                </a:effectLst>
                <a:latin typeface="Arial Narrow"/>
                <a:cs typeface="Arial Narrow"/>
              </a:rPr>
              <a:t> barriers </a:t>
            </a:r>
            <a:r>
              <a:rPr lang="en-AU" sz="2800" dirty="0">
                <a:solidFill>
                  <a:srgbClr val="000090"/>
                </a:solidFill>
                <a:effectLst>
                  <a:outerShdw blurRad="38100" dist="38100" dir="2700000" algn="tl">
                    <a:srgbClr val="000000">
                      <a:alpha val="43137"/>
                    </a:srgbClr>
                  </a:outerShdw>
                </a:effectLst>
                <a:latin typeface="Arial Narrow"/>
                <a:cs typeface="Arial Narrow"/>
              </a:rPr>
              <a:t>such as economic status, religion, language, educational background, social position.</a:t>
            </a:r>
          </a:p>
          <a:p>
            <a:r>
              <a:rPr lang="en-AU" sz="2800" dirty="0">
                <a:solidFill>
                  <a:srgbClr val="000090"/>
                </a:solidFill>
                <a:effectLst>
                  <a:outerShdw blurRad="38100" dist="38100" dir="2700000" algn="tl">
                    <a:srgbClr val="000000">
                      <a:alpha val="43137"/>
                    </a:srgbClr>
                  </a:outerShdw>
                </a:effectLst>
                <a:latin typeface="Arial Narrow"/>
                <a:cs typeface="Arial Narrow"/>
              </a:rPr>
              <a:t>If two populations are kept isolated they may have different characteristics as the </a:t>
            </a:r>
            <a:r>
              <a:rPr lang="en-AU" sz="2800" u="sng" dirty="0">
                <a:solidFill>
                  <a:srgbClr val="000090"/>
                </a:solidFill>
                <a:effectLst>
                  <a:outerShdw blurRad="38100" dist="38100" dir="2700000" algn="tl">
                    <a:srgbClr val="000000">
                      <a:alpha val="43137"/>
                    </a:srgbClr>
                  </a:outerShdw>
                </a:effectLst>
                <a:latin typeface="Arial Narrow"/>
                <a:cs typeface="Arial Narrow"/>
              </a:rPr>
              <a:t>environmental pressures</a:t>
            </a:r>
            <a:r>
              <a:rPr lang="en-AU" sz="2800" dirty="0">
                <a:solidFill>
                  <a:srgbClr val="000090"/>
                </a:solidFill>
                <a:effectLst>
                  <a:outerShdw blurRad="38100" dist="38100" dir="2700000" algn="tl">
                    <a:srgbClr val="000000">
                      <a:alpha val="43137"/>
                    </a:srgbClr>
                  </a:outerShdw>
                </a:effectLst>
                <a:latin typeface="Arial Narrow"/>
                <a:cs typeface="Arial Narrow"/>
              </a:rPr>
              <a:t> will be different.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AU" b="1" dirty="0">
                <a:solidFill>
                  <a:srgbClr val="000090"/>
                </a:solidFill>
                <a:effectLst>
                  <a:outerShdw blurRad="38100" dist="38100" dir="2700000" algn="tl">
                    <a:srgbClr val="000000">
                      <a:alpha val="43137"/>
                    </a:srgbClr>
                  </a:outerShdw>
                </a:effectLst>
              </a:rPr>
              <a:t>Genetic Diseases</a:t>
            </a:r>
          </a:p>
        </p:txBody>
      </p:sp>
      <p:sp>
        <p:nvSpPr>
          <p:cNvPr id="3" name="Content Placeholder 2"/>
          <p:cNvSpPr>
            <a:spLocks noGrp="1"/>
          </p:cNvSpPr>
          <p:nvPr>
            <p:ph idx="1"/>
          </p:nvPr>
        </p:nvSpPr>
        <p:spPr>
          <a:xfrm>
            <a:off x="457200" y="1142984"/>
            <a:ext cx="8229600" cy="5715016"/>
          </a:xfrm>
        </p:spPr>
        <p:txBody>
          <a:bodyPr>
            <a:normAutofit/>
          </a:bodyPr>
          <a:lstStyle/>
          <a:p>
            <a:r>
              <a:rPr lang="en-AU" sz="2800" dirty="0">
                <a:solidFill>
                  <a:srgbClr val="000090"/>
                </a:solidFill>
                <a:effectLst>
                  <a:outerShdw blurRad="38100" dist="38100" dir="2700000" algn="tl">
                    <a:srgbClr val="000000">
                      <a:alpha val="43137"/>
                    </a:srgbClr>
                  </a:outerShdw>
                </a:effectLst>
                <a:latin typeface="Arial Narrow"/>
                <a:cs typeface="Arial Narrow"/>
              </a:rPr>
              <a:t>Genetic diseases also result in </a:t>
            </a:r>
            <a:r>
              <a:rPr lang="en-AU" sz="2800" u="sng" dirty="0">
                <a:solidFill>
                  <a:srgbClr val="000090"/>
                </a:solidFill>
                <a:effectLst>
                  <a:outerShdw blurRad="38100" dist="38100" dir="2700000" algn="tl">
                    <a:srgbClr val="000000">
                      <a:alpha val="43137"/>
                    </a:srgbClr>
                  </a:outerShdw>
                </a:effectLst>
                <a:latin typeface="Arial Narrow"/>
                <a:cs typeface="Arial Narrow"/>
              </a:rPr>
              <a:t>changes to </a:t>
            </a:r>
            <a:r>
              <a:rPr lang="en-AU" sz="2800" dirty="0">
                <a:solidFill>
                  <a:srgbClr val="000090"/>
                </a:solidFill>
                <a:effectLst>
                  <a:outerShdw blurRad="38100" dist="38100" dir="2700000" algn="tl">
                    <a:srgbClr val="000000">
                      <a:alpha val="43137"/>
                    </a:srgbClr>
                  </a:outerShdw>
                </a:effectLst>
                <a:latin typeface="Arial Narrow"/>
                <a:cs typeface="Arial Narrow"/>
              </a:rPr>
              <a:t>allele frequencies.</a:t>
            </a:r>
          </a:p>
          <a:p>
            <a:r>
              <a:rPr lang="en-AU" sz="2800" dirty="0">
                <a:solidFill>
                  <a:srgbClr val="000090"/>
                </a:solidFill>
                <a:effectLst>
                  <a:outerShdw blurRad="38100" dist="38100" dir="2700000" algn="tl">
                    <a:srgbClr val="000000">
                      <a:alpha val="43137"/>
                    </a:srgbClr>
                  </a:outerShdw>
                </a:effectLst>
                <a:latin typeface="Arial Narrow"/>
                <a:cs typeface="Arial Narrow"/>
              </a:rPr>
              <a:t>It would be expected that an allele causing an inherited, fatal disease would be expected to </a:t>
            </a:r>
            <a:r>
              <a:rPr lang="en-AU" sz="2800" u="sng" dirty="0">
                <a:solidFill>
                  <a:srgbClr val="000090"/>
                </a:solidFill>
                <a:effectLst>
                  <a:outerShdw blurRad="38100" dist="38100" dir="2700000" algn="tl">
                    <a:srgbClr val="000000">
                      <a:alpha val="43137"/>
                    </a:srgbClr>
                  </a:outerShdw>
                </a:effectLst>
                <a:latin typeface="Arial Narrow"/>
                <a:cs typeface="Arial Narrow"/>
              </a:rPr>
              <a:t>gradually be eliminated </a:t>
            </a:r>
            <a:r>
              <a:rPr lang="en-AU" sz="2800" dirty="0">
                <a:solidFill>
                  <a:srgbClr val="000090"/>
                </a:solidFill>
                <a:effectLst>
                  <a:outerShdw blurRad="38100" dist="38100" dir="2700000" algn="tl">
                    <a:srgbClr val="000000">
                      <a:alpha val="43137"/>
                    </a:srgbClr>
                  </a:outerShdw>
                </a:effectLst>
                <a:latin typeface="Arial Narrow"/>
                <a:cs typeface="Arial Narrow"/>
              </a:rPr>
              <a:t>from a population.</a:t>
            </a:r>
          </a:p>
          <a:p>
            <a:r>
              <a:rPr lang="en-AU" sz="2800" dirty="0">
                <a:solidFill>
                  <a:srgbClr val="000090"/>
                </a:solidFill>
                <a:effectLst>
                  <a:outerShdw blurRad="38100" dist="38100" dir="2700000" algn="tl">
                    <a:srgbClr val="000000">
                      <a:alpha val="43137"/>
                    </a:srgbClr>
                  </a:outerShdw>
                </a:effectLst>
                <a:latin typeface="Arial Narrow"/>
                <a:cs typeface="Arial Narrow"/>
              </a:rPr>
              <a:t>Sometimes alleles that cause disease </a:t>
            </a:r>
            <a:r>
              <a:rPr lang="en-AU" sz="2800" u="sng" dirty="0">
                <a:solidFill>
                  <a:srgbClr val="000090"/>
                </a:solidFill>
                <a:effectLst>
                  <a:outerShdw blurRad="38100" dist="38100" dir="2700000" algn="tl">
                    <a:srgbClr val="000000">
                      <a:alpha val="43137"/>
                    </a:srgbClr>
                  </a:outerShdw>
                </a:effectLst>
                <a:latin typeface="Arial Narrow"/>
                <a:cs typeface="Arial Narrow"/>
              </a:rPr>
              <a:t>persist in populations</a:t>
            </a:r>
            <a:r>
              <a:rPr lang="en-AU" sz="2800" dirty="0">
                <a:solidFill>
                  <a:srgbClr val="000090"/>
                </a:solidFill>
                <a:effectLst>
                  <a:outerShdw blurRad="38100" dist="38100" dir="2700000" algn="tl">
                    <a:srgbClr val="000000">
                      <a:alpha val="43137"/>
                    </a:srgbClr>
                  </a:outerShdw>
                </a:effectLst>
                <a:latin typeface="Arial Narrow"/>
                <a:cs typeface="Arial Narrow"/>
              </a:rPr>
              <a:t>.  This is especially true if two of the alleles are needed to cause the disease, but being heterozygous is advantageous.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AU" b="1" dirty="0">
                <a:solidFill>
                  <a:srgbClr val="000090"/>
                </a:solidFill>
                <a:effectLst>
                  <a:outerShdw blurRad="38100" dist="38100" dir="2700000" algn="tl">
                    <a:srgbClr val="000000">
                      <a:alpha val="43137"/>
                    </a:srgbClr>
                  </a:outerShdw>
                </a:effectLst>
              </a:rPr>
              <a:t>Example 1</a:t>
            </a:r>
          </a:p>
        </p:txBody>
      </p:sp>
      <p:sp>
        <p:nvSpPr>
          <p:cNvPr id="3" name="Content Placeholder 2"/>
          <p:cNvSpPr>
            <a:spLocks noGrp="1"/>
          </p:cNvSpPr>
          <p:nvPr>
            <p:ph idx="1"/>
          </p:nvPr>
        </p:nvSpPr>
        <p:spPr>
          <a:xfrm>
            <a:off x="457200" y="1000108"/>
            <a:ext cx="8229600" cy="5857892"/>
          </a:xfrm>
        </p:spPr>
        <p:txBody>
          <a:bodyPr>
            <a:normAutofit/>
          </a:bodyPr>
          <a:lstStyle/>
          <a:p>
            <a:r>
              <a:rPr lang="en-AU" sz="2800" dirty="0">
                <a:solidFill>
                  <a:srgbClr val="000090"/>
                </a:solidFill>
                <a:effectLst>
                  <a:outerShdw blurRad="38100" dist="38100" dir="2700000" algn="tl">
                    <a:srgbClr val="000000">
                      <a:alpha val="43137"/>
                    </a:srgbClr>
                  </a:outerShdw>
                </a:effectLst>
                <a:latin typeface="Arial Narrow"/>
                <a:cs typeface="Arial Narrow"/>
              </a:rPr>
              <a:t>If a person is homozygous for </a:t>
            </a:r>
            <a:r>
              <a:rPr lang="en-AU" sz="2800" u="sng" dirty="0">
                <a:solidFill>
                  <a:srgbClr val="000090"/>
                </a:solidFill>
                <a:effectLst>
                  <a:outerShdw blurRad="38100" dist="38100" dir="2700000" algn="tl">
                    <a:srgbClr val="000000">
                      <a:alpha val="43137"/>
                    </a:srgbClr>
                  </a:outerShdw>
                </a:effectLst>
                <a:latin typeface="Arial Narrow"/>
                <a:cs typeface="Arial Narrow"/>
              </a:rPr>
              <a:t>Tay-Sachs disease an enzyme</a:t>
            </a:r>
            <a:r>
              <a:rPr lang="en-AU" sz="2800" dirty="0">
                <a:solidFill>
                  <a:srgbClr val="000090"/>
                </a:solidFill>
                <a:effectLst>
                  <a:outerShdw blurRad="38100" dist="38100" dir="2700000" algn="tl">
                    <a:srgbClr val="000000">
                      <a:alpha val="43137"/>
                    </a:srgbClr>
                  </a:outerShdw>
                </a:effectLst>
                <a:latin typeface="Arial Narrow"/>
                <a:cs typeface="Arial Narrow"/>
              </a:rPr>
              <a:t> is not produced resulting in the accumulation of fatty deposits on the nervous system. Death occurs by age 5.</a:t>
            </a:r>
          </a:p>
          <a:p>
            <a:r>
              <a:rPr lang="en-AU" sz="2800" dirty="0">
                <a:solidFill>
                  <a:srgbClr val="000090"/>
                </a:solidFill>
                <a:effectLst>
                  <a:outerShdw blurRad="38100" dist="38100" dir="2700000" algn="tl">
                    <a:srgbClr val="000000">
                      <a:alpha val="43137"/>
                    </a:srgbClr>
                  </a:outerShdw>
                </a:effectLst>
                <a:latin typeface="Arial Narrow"/>
                <a:cs typeface="Arial Narrow"/>
              </a:rPr>
              <a:t>If a person is heterozygous for Tay-Sachs disease have an </a:t>
            </a:r>
            <a:r>
              <a:rPr lang="en-AU" sz="2800" u="sng" dirty="0">
                <a:solidFill>
                  <a:srgbClr val="000090"/>
                </a:solidFill>
                <a:effectLst>
                  <a:outerShdw blurRad="38100" dist="38100" dir="2700000" algn="tl">
                    <a:srgbClr val="000000">
                      <a:alpha val="43137"/>
                    </a:srgbClr>
                  </a:outerShdw>
                </a:effectLst>
                <a:latin typeface="Arial Narrow"/>
                <a:cs typeface="Arial Narrow"/>
              </a:rPr>
              <a:t>increased resistance to tuberculosis.</a:t>
            </a:r>
            <a:r>
              <a:rPr lang="en-AU" sz="2800" dirty="0">
                <a:solidFill>
                  <a:srgbClr val="000090"/>
                </a:solidFill>
                <a:effectLst>
                  <a:outerShdw blurRad="38100" dist="38100" dir="2700000" algn="tl">
                    <a:srgbClr val="000000">
                      <a:alpha val="43137"/>
                    </a:srgbClr>
                  </a:outerShdw>
                </a:effectLst>
                <a:latin typeface="Arial Narrow"/>
                <a:cs typeface="Arial Narrow"/>
              </a:rPr>
              <a:t> These individuals are more likely to survive in situations where tuberculosis occurs, and pass on the Tay-Sachs allele to their offspring.</a:t>
            </a:r>
          </a:p>
          <a:p>
            <a:r>
              <a:rPr lang="en-AU" sz="2800" dirty="0">
                <a:solidFill>
                  <a:srgbClr val="000090"/>
                </a:solidFill>
                <a:effectLst>
                  <a:outerShdw blurRad="38100" dist="38100" dir="2700000" algn="tl">
                    <a:srgbClr val="000000">
                      <a:alpha val="43137"/>
                    </a:srgbClr>
                  </a:outerShdw>
                </a:effectLst>
                <a:latin typeface="Arial Narrow"/>
                <a:cs typeface="Arial Narrow"/>
              </a:rPr>
              <a:t>This allele is most frequent in individuals of </a:t>
            </a:r>
            <a:r>
              <a:rPr lang="en-AU" sz="2800" u="sng">
                <a:solidFill>
                  <a:srgbClr val="000090"/>
                </a:solidFill>
                <a:effectLst>
                  <a:outerShdw blurRad="38100" dist="38100" dir="2700000" algn="tl">
                    <a:srgbClr val="000000">
                      <a:alpha val="43137"/>
                    </a:srgbClr>
                  </a:outerShdw>
                </a:effectLst>
                <a:latin typeface="Arial Narrow"/>
                <a:cs typeface="Arial Narrow"/>
              </a:rPr>
              <a:t>Jewish descent </a:t>
            </a:r>
            <a:r>
              <a:rPr lang="en-AU" sz="2800" dirty="0">
                <a:solidFill>
                  <a:srgbClr val="000090"/>
                </a:solidFill>
                <a:effectLst>
                  <a:outerShdw blurRad="38100" dist="38100" dir="2700000" algn="tl">
                    <a:srgbClr val="000000">
                      <a:alpha val="43137"/>
                    </a:srgbClr>
                  </a:outerShdw>
                </a:effectLst>
                <a:latin typeface="Arial Narrow"/>
                <a:cs typeface="Arial Narrow"/>
              </a:rPr>
              <a:t>from eastern Europe.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AU" b="1" dirty="0">
                <a:solidFill>
                  <a:srgbClr val="000090"/>
                </a:solidFill>
                <a:effectLst>
                  <a:outerShdw blurRad="38100" dist="38100" dir="2700000" algn="tl">
                    <a:srgbClr val="000000">
                      <a:alpha val="43137"/>
                    </a:srgbClr>
                  </a:outerShdw>
                </a:effectLst>
              </a:rPr>
              <a:t>Example 2</a:t>
            </a:r>
          </a:p>
        </p:txBody>
      </p:sp>
      <p:sp>
        <p:nvSpPr>
          <p:cNvPr id="3" name="Content Placeholder 2"/>
          <p:cNvSpPr>
            <a:spLocks noGrp="1"/>
          </p:cNvSpPr>
          <p:nvPr>
            <p:ph idx="1"/>
          </p:nvPr>
        </p:nvSpPr>
        <p:spPr>
          <a:xfrm>
            <a:off x="457200" y="1142984"/>
            <a:ext cx="8229600" cy="5715016"/>
          </a:xfrm>
        </p:spPr>
        <p:txBody>
          <a:bodyPr>
            <a:normAutofit/>
          </a:bodyPr>
          <a:lstStyle/>
          <a:p>
            <a:r>
              <a:rPr lang="en-AU" sz="2800" dirty="0">
                <a:solidFill>
                  <a:srgbClr val="000090"/>
                </a:solidFill>
                <a:effectLst>
                  <a:outerShdw blurRad="38100" dist="38100" dir="2700000" algn="tl">
                    <a:srgbClr val="000000">
                      <a:alpha val="43137"/>
                    </a:srgbClr>
                  </a:outerShdw>
                </a:effectLst>
                <a:latin typeface="Arial Narrow"/>
                <a:cs typeface="Arial Narrow"/>
              </a:rPr>
              <a:t>If a person is homozygous for sickle-cell anaemia their </a:t>
            </a:r>
            <a:r>
              <a:rPr lang="en-AU" sz="2800" u="sng" dirty="0">
                <a:solidFill>
                  <a:srgbClr val="000090"/>
                </a:solidFill>
                <a:effectLst>
                  <a:outerShdw blurRad="38100" dist="38100" dir="2700000" algn="tl">
                    <a:srgbClr val="000000">
                      <a:alpha val="43137"/>
                    </a:srgbClr>
                  </a:outerShdw>
                </a:effectLst>
                <a:latin typeface="Arial Narrow"/>
                <a:cs typeface="Arial Narrow"/>
              </a:rPr>
              <a:t>red blood cells end up being sickle-shaped</a:t>
            </a:r>
            <a:r>
              <a:rPr lang="en-AU" sz="2800" dirty="0">
                <a:solidFill>
                  <a:srgbClr val="000090"/>
                </a:solidFill>
                <a:effectLst>
                  <a:outerShdw blurRad="38100" dist="38100" dir="2700000" algn="tl">
                    <a:srgbClr val="000000">
                      <a:alpha val="43137"/>
                    </a:srgbClr>
                  </a:outerShdw>
                </a:effectLst>
                <a:latin typeface="Arial Narrow"/>
                <a:cs typeface="Arial Narrow"/>
              </a:rPr>
              <a:t> and they do not carry as much </a:t>
            </a:r>
            <a:r>
              <a:rPr lang="en-AU" sz="2800" u="sng" dirty="0">
                <a:solidFill>
                  <a:srgbClr val="000090"/>
                </a:solidFill>
                <a:effectLst>
                  <a:outerShdw blurRad="38100" dist="38100" dir="2700000" algn="tl">
                    <a:srgbClr val="000000">
                      <a:alpha val="43137"/>
                    </a:srgbClr>
                  </a:outerShdw>
                </a:effectLst>
                <a:latin typeface="Arial Narrow"/>
                <a:cs typeface="Arial Narrow"/>
              </a:rPr>
              <a:t>oxygen</a:t>
            </a:r>
            <a:r>
              <a:rPr lang="en-AU" sz="2800" dirty="0">
                <a:solidFill>
                  <a:srgbClr val="000090"/>
                </a:solidFill>
                <a:effectLst>
                  <a:outerShdw blurRad="38100" dist="38100" dir="2700000" algn="tl">
                    <a:srgbClr val="000000">
                      <a:alpha val="43137"/>
                    </a:srgbClr>
                  </a:outerShdw>
                </a:effectLst>
                <a:latin typeface="Arial Narrow"/>
                <a:cs typeface="Arial Narrow"/>
              </a:rPr>
              <a:t> as a regular RBC. This disease is usually fatal.</a:t>
            </a:r>
          </a:p>
          <a:p>
            <a:r>
              <a:rPr lang="en-AU" sz="2800" dirty="0">
                <a:solidFill>
                  <a:srgbClr val="000090"/>
                </a:solidFill>
                <a:effectLst>
                  <a:outerShdw blurRad="38100" dist="38100" dir="2700000" algn="tl">
                    <a:srgbClr val="000000">
                      <a:alpha val="43137"/>
                    </a:srgbClr>
                  </a:outerShdw>
                </a:effectLst>
                <a:latin typeface="Arial Narrow"/>
                <a:cs typeface="Arial Narrow"/>
              </a:rPr>
              <a:t>If a person is heterozygous they show no ill effects, unless oxygen is in short supply. However they have some </a:t>
            </a:r>
            <a:r>
              <a:rPr lang="en-AU" sz="2800" u="sng" dirty="0">
                <a:solidFill>
                  <a:srgbClr val="000090"/>
                </a:solidFill>
                <a:effectLst>
                  <a:outerShdw blurRad="38100" dist="38100" dir="2700000" algn="tl">
                    <a:srgbClr val="000000">
                      <a:alpha val="43137"/>
                    </a:srgbClr>
                  </a:outerShdw>
                </a:effectLst>
                <a:latin typeface="Arial Narrow"/>
                <a:cs typeface="Arial Narrow"/>
              </a:rPr>
              <a:t>immunity to malaria </a:t>
            </a:r>
            <a:r>
              <a:rPr lang="en-AU" sz="2800" dirty="0">
                <a:solidFill>
                  <a:srgbClr val="000090"/>
                </a:solidFill>
                <a:effectLst>
                  <a:outerShdw blurRad="38100" dist="38100" dir="2700000" algn="tl">
                    <a:srgbClr val="000000">
                      <a:alpha val="43137"/>
                    </a:srgbClr>
                  </a:outerShdw>
                </a:effectLst>
                <a:latin typeface="Arial Narrow"/>
                <a:cs typeface="Arial Narrow"/>
              </a:rPr>
              <a:t>and are more likely to survive in an area with malaria.  Therefore this allele will be passed on to their offspring. </a:t>
            </a:r>
          </a:p>
          <a:p>
            <a:r>
              <a:rPr lang="en-AU" sz="2800" dirty="0">
                <a:solidFill>
                  <a:srgbClr val="000090"/>
                </a:solidFill>
                <a:effectLst>
                  <a:outerShdw blurRad="38100" dist="38100" dir="2700000" algn="tl">
                    <a:srgbClr val="000000">
                      <a:alpha val="43137"/>
                    </a:srgbClr>
                  </a:outerShdw>
                </a:effectLst>
                <a:latin typeface="Arial Narrow"/>
                <a:cs typeface="Arial Narrow"/>
              </a:rPr>
              <a:t>Sickle cell anaemia is most frequent in Africans from the </a:t>
            </a:r>
            <a:r>
              <a:rPr lang="en-AU" sz="2800" u="sng" dirty="0">
                <a:solidFill>
                  <a:srgbClr val="000090"/>
                </a:solidFill>
                <a:effectLst>
                  <a:outerShdw blurRad="38100" dist="38100" dir="2700000" algn="tl">
                    <a:srgbClr val="000000">
                      <a:alpha val="43137"/>
                    </a:srgbClr>
                  </a:outerShdw>
                </a:effectLst>
                <a:latin typeface="Arial Narrow"/>
                <a:cs typeface="Arial Narrow"/>
              </a:rPr>
              <a:t>tropical areas in Africa</a:t>
            </a:r>
            <a:r>
              <a:rPr lang="en-AU" sz="2800" dirty="0">
                <a:solidFill>
                  <a:srgbClr val="000090"/>
                </a:solidFill>
                <a:effectLst>
                  <a:outerShdw blurRad="38100" dist="38100" dir="2700000" algn="tl">
                    <a:srgbClr val="000000">
                      <a:alpha val="43137"/>
                    </a:srgbClr>
                  </a:outerShdw>
                </a:effectLst>
                <a:latin typeface="Arial Narrow"/>
                <a:cs typeface="Arial Narrow"/>
              </a:rPr>
              <a:t>.</a:t>
            </a:r>
          </a:p>
          <a:p>
            <a:endParaRPr lang="en-AU" dirty="0">
              <a:solidFill>
                <a:srgbClr val="000090"/>
              </a:solidFill>
              <a:effectLst>
                <a:outerShdw blurRad="38100" dist="38100" dir="2700000" algn="tl">
                  <a:srgbClr val="000000">
                    <a:alpha val="43137"/>
                  </a:srgbClr>
                </a:outerShdw>
              </a:effectLst>
              <a:latin typeface="Arial Narrow"/>
              <a:cs typeface="Arial Narro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357166"/>
            <a:ext cx="8643998" cy="523220"/>
          </a:xfrm>
          <a:prstGeom prst="rect">
            <a:avLst/>
          </a:prstGeom>
          <a:noFill/>
        </p:spPr>
        <p:txBody>
          <a:bodyPr wrap="square" rtlCol="0">
            <a:spAutoFit/>
          </a:bodyPr>
          <a:lstStyle/>
          <a:p>
            <a:r>
              <a:rPr lang="en-US" b="1" dirty="0">
                <a:solidFill>
                  <a:srgbClr val="000090"/>
                </a:solidFill>
              </a:rPr>
              <a:t>Natural selection</a:t>
            </a:r>
            <a:endParaRPr lang="en-AU" b="1" dirty="0">
              <a:solidFill>
                <a:srgbClr val="000090"/>
              </a:solidFill>
            </a:endParaRPr>
          </a:p>
        </p:txBody>
      </p:sp>
      <p:sp>
        <p:nvSpPr>
          <p:cNvPr id="5" name="TextBox 4"/>
          <p:cNvSpPr txBox="1"/>
          <p:nvPr/>
        </p:nvSpPr>
        <p:spPr>
          <a:xfrm>
            <a:off x="214282" y="1000108"/>
            <a:ext cx="5357850" cy="3970318"/>
          </a:xfrm>
          <a:prstGeom prst="rect">
            <a:avLst/>
          </a:prstGeom>
          <a:noFill/>
        </p:spPr>
        <p:txBody>
          <a:bodyPr wrap="square" rtlCol="0">
            <a:spAutoFit/>
          </a:bodyPr>
          <a:lstStyle/>
          <a:p>
            <a:r>
              <a:rPr lang="en-AU" dirty="0">
                <a:solidFill>
                  <a:srgbClr val="000090"/>
                </a:solidFill>
              </a:rPr>
              <a:t> </a:t>
            </a:r>
          </a:p>
          <a:p>
            <a:r>
              <a:rPr lang="en-AU" dirty="0">
                <a:solidFill>
                  <a:srgbClr val="000090"/>
                </a:solidFill>
              </a:rPr>
              <a:t>Until 1800’s it was widely believed that each species was </a:t>
            </a:r>
            <a:r>
              <a:rPr lang="en-AU" u="sng" dirty="0">
                <a:solidFill>
                  <a:srgbClr val="000090"/>
                </a:solidFill>
              </a:rPr>
              <a:t>created</a:t>
            </a:r>
            <a:r>
              <a:rPr lang="en-AU" dirty="0">
                <a:solidFill>
                  <a:srgbClr val="000090"/>
                </a:solidFill>
              </a:rPr>
              <a:t> by God.  The theory of evolution by natural selection was proposed independently by </a:t>
            </a:r>
            <a:r>
              <a:rPr lang="en-AU" u="sng" dirty="0">
                <a:solidFill>
                  <a:srgbClr val="000090"/>
                </a:solidFill>
              </a:rPr>
              <a:t>Charles Darwin </a:t>
            </a:r>
            <a:r>
              <a:rPr lang="en-AU" dirty="0">
                <a:solidFill>
                  <a:srgbClr val="000090"/>
                </a:solidFill>
              </a:rPr>
              <a:t>and </a:t>
            </a:r>
            <a:r>
              <a:rPr lang="en-AU" u="sng" dirty="0">
                <a:solidFill>
                  <a:srgbClr val="000090"/>
                </a:solidFill>
              </a:rPr>
              <a:t>Alfred Russell Wallace</a:t>
            </a:r>
            <a:r>
              <a:rPr lang="en-AU" dirty="0">
                <a:solidFill>
                  <a:srgbClr val="000090"/>
                </a:solidFill>
              </a:rPr>
              <a:t> in 1858.</a:t>
            </a:r>
          </a:p>
          <a:p>
            <a:endParaRPr lang="en-AU" dirty="0">
              <a:solidFill>
                <a:srgbClr val="000090"/>
              </a:solidFill>
            </a:endParaRPr>
          </a:p>
          <a:p>
            <a:endParaRPr lang="en-AU" dirty="0">
              <a:solidFill>
                <a:srgbClr val="000090"/>
              </a:solidFill>
            </a:endParaRPr>
          </a:p>
        </p:txBody>
      </p:sp>
      <p:pic>
        <p:nvPicPr>
          <p:cNvPr id="62466" name="Picture 2"/>
          <p:cNvPicPr>
            <a:picLocks noChangeAspect="1" noChangeArrowheads="1"/>
          </p:cNvPicPr>
          <p:nvPr/>
        </p:nvPicPr>
        <p:blipFill>
          <a:blip r:embed="rId2" cstate="print"/>
          <a:srcRect/>
          <a:stretch>
            <a:fillRect/>
          </a:stretch>
        </p:blipFill>
        <p:spPr bwMode="auto">
          <a:xfrm>
            <a:off x="6215074" y="1000108"/>
            <a:ext cx="2595558" cy="2534486"/>
          </a:xfrm>
          <a:prstGeom prst="rect">
            <a:avLst/>
          </a:prstGeom>
          <a:noFill/>
          <a:ln w="9525">
            <a:noFill/>
            <a:miter lim="800000"/>
            <a:headEnd/>
            <a:tailEnd/>
          </a:ln>
        </p:spPr>
      </p:pic>
      <p:pic>
        <p:nvPicPr>
          <p:cNvPr id="62467" name="Picture 3"/>
          <p:cNvPicPr>
            <a:picLocks noChangeAspect="1" noChangeArrowheads="1"/>
          </p:cNvPicPr>
          <p:nvPr/>
        </p:nvPicPr>
        <p:blipFill>
          <a:blip r:embed="rId3" cstate="print"/>
          <a:srcRect/>
          <a:stretch>
            <a:fillRect/>
          </a:stretch>
        </p:blipFill>
        <p:spPr bwMode="auto">
          <a:xfrm>
            <a:off x="6286512" y="3500438"/>
            <a:ext cx="2497878" cy="3200406"/>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500042"/>
            <a:ext cx="8215370" cy="4832092"/>
          </a:xfrm>
          <a:prstGeom prst="rect">
            <a:avLst/>
          </a:prstGeom>
          <a:noFill/>
        </p:spPr>
        <p:txBody>
          <a:bodyPr wrap="square" rtlCol="0">
            <a:spAutoFit/>
          </a:bodyPr>
          <a:lstStyle/>
          <a:p>
            <a:r>
              <a:rPr lang="en-AU" dirty="0">
                <a:solidFill>
                  <a:srgbClr val="000090"/>
                </a:solidFill>
              </a:rPr>
              <a:t>Darwin’s theory of natural selection was based upon three observations:</a:t>
            </a:r>
          </a:p>
          <a:p>
            <a:r>
              <a:rPr lang="en-AU" dirty="0">
                <a:solidFill>
                  <a:srgbClr val="000090"/>
                </a:solidFill>
              </a:rPr>
              <a:t> </a:t>
            </a:r>
          </a:p>
          <a:p>
            <a:pPr lvl="0">
              <a:buFont typeface="Arial" pitchFamily="34" charset="0"/>
              <a:buChar char="•"/>
            </a:pPr>
            <a:r>
              <a:rPr lang="en-AU" u="sng" dirty="0">
                <a:solidFill>
                  <a:srgbClr val="000090"/>
                </a:solidFill>
              </a:rPr>
              <a:t>Variation </a:t>
            </a:r>
            <a:r>
              <a:rPr lang="en-AU" dirty="0">
                <a:solidFill>
                  <a:srgbClr val="000090"/>
                </a:solidFill>
              </a:rPr>
              <a:t>– Darwin noted that all members of a species vary – characteristics are passed on from parents to their offspring.</a:t>
            </a:r>
          </a:p>
          <a:p>
            <a:pPr lvl="0">
              <a:buFont typeface="Arial" pitchFamily="34" charset="0"/>
              <a:buChar char="•"/>
            </a:pPr>
            <a:r>
              <a:rPr lang="en-AU" u="sng" dirty="0">
                <a:solidFill>
                  <a:srgbClr val="000090"/>
                </a:solidFill>
              </a:rPr>
              <a:t>Birth rate </a:t>
            </a:r>
            <a:r>
              <a:rPr lang="en-AU" dirty="0">
                <a:solidFill>
                  <a:srgbClr val="000090"/>
                </a:solidFill>
              </a:rPr>
              <a:t>– All living organisms increase their numbers at a rate far greater than their available food supply and other resources increase.</a:t>
            </a:r>
          </a:p>
          <a:p>
            <a:pPr lvl="0">
              <a:buFont typeface="Arial" pitchFamily="34" charset="0"/>
              <a:buChar char="•"/>
            </a:pPr>
            <a:r>
              <a:rPr lang="en-AU" u="sng" dirty="0">
                <a:solidFill>
                  <a:srgbClr val="000090"/>
                </a:solidFill>
              </a:rPr>
              <a:t>Nature’s balance </a:t>
            </a:r>
            <a:r>
              <a:rPr lang="en-AU" dirty="0">
                <a:solidFill>
                  <a:srgbClr val="000090"/>
                </a:solidFill>
              </a:rPr>
              <a:t>– Darwin observed that each species tended to maintain its numbers at a relatively constant level.</a:t>
            </a:r>
          </a:p>
          <a:p>
            <a:endParaRPr lang="en-AU" dirty="0">
              <a:solidFill>
                <a:srgbClr val="00009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0"/>
            <a:ext cx="8572560" cy="6986528"/>
          </a:xfrm>
          <a:prstGeom prst="rect">
            <a:avLst/>
          </a:prstGeom>
          <a:noFill/>
        </p:spPr>
        <p:txBody>
          <a:bodyPr wrap="square" rtlCol="0">
            <a:spAutoFit/>
          </a:bodyPr>
          <a:lstStyle/>
          <a:p>
            <a:r>
              <a:rPr lang="en-US" b="1" dirty="0">
                <a:solidFill>
                  <a:srgbClr val="000090"/>
                </a:solidFill>
              </a:rPr>
              <a:t>Population Genetics</a:t>
            </a:r>
            <a:endParaRPr lang="en-AU" b="1" dirty="0">
              <a:solidFill>
                <a:srgbClr val="000090"/>
              </a:solidFill>
            </a:endParaRPr>
          </a:p>
          <a:p>
            <a:r>
              <a:rPr lang="en-US" b="1" dirty="0">
                <a:solidFill>
                  <a:srgbClr val="000090"/>
                </a:solidFill>
              </a:rPr>
              <a:t> </a:t>
            </a:r>
            <a:endParaRPr lang="en-AU" dirty="0">
              <a:solidFill>
                <a:srgbClr val="000090"/>
              </a:solidFill>
            </a:endParaRPr>
          </a:p>
          <a:p>
            <a:r>
              <a:rPr lang="en-US" dirty="0">
                <a:solidFill>
                  <a:srgbClr val="000090"/>
                </a:solidFill>
              </a:rPr>
              <a:t>A species can be defined as a group of organisms that share many characteristics and are able to </a:t>
            </a:r>
            <a:r>
              <a:rPr lang="en-US" u="sng" dirty="0">
                <a:solidFill>
                  <a:srgbClr val="000090"/>
                </a:solidFill>
              </a:rPr>
              <a:t>interbreed under natural conditions to produce fertile offspring</a:t>
            </a:r>
            <a:r>
              <a:rPr lang="en-US" dirty="0">
                <a:solidFill>
                  <a:srgbClr val="000090"/>
                </a:solidFill>
              </a:rPr>
              <a:t>.</a:t>
            </a:r>
          </a:p>
          <a:p>
            <a:r>
              <a:rPr lang="en-US" dirty="0">
                <a:solidFill>
                  <a:srgbClr val="000090"/>
                </a:solidFill>
              </a:rPr>
              <a:t>A population is a group of organisms of the same species living in a particular place at a particular time.  When studying populations, geneticists prefer to consider the characteristics of the </a:t>
            </a:r>
            <a:r>
              <a:rPr lang="en-US" u="sng" dirty="0">
                <a:solidFill>
                  <a:srgbClr val="000090"/>
                </a:solidFill>
              </a:rPr>
              <a:t>population as a whole </a:t>
            </a:r>
            <a:r>
              <a:rPr lang="en-US" dirty="0">
                <a:solidFill>
                  <a:srgbClr val="000090"/>
                </a:solidFill>
              </a:rPr>
              <a:t>and not those of individuals that make up the population.</a:t>
            </a:r>
            <a:endParaRPr lang="en-AU" dirty="0">
              <a:solidFill>
                <a:srgbClr val="000090"/>
              </a:solidFill>
            </a:endParaRPr>
          </a:p>
          <a:p>
            <a:r>
              <a:rPr lang="en-AU" b="1" dirty="0">
                <a:solidFill>
                  <a:srgbClr val="000090"/>
                </a:solidFill>
              </a:rPr>
              <a:t>Gene pool</a:t>
            </a:r>
            <a:r>
              <a:rPr lang="en-AU" dirty="0">
                <a:solidFill>
                  <a:srgbClr val="000090"/>
                </a:solidFill>
              </a:rPr>
              <a:t> = the pooling of the genotypes </a:t>
            </a:r>
            <a:r>
              <a:rPr lang="en-AU" u="sng" dirty="0">
                <a:solidFill>
                  <a:srgbClr val="000090"/>
                </a:solidFill>
              </a:rPr>
              <a:t>of all the individuals capable of breeding in a population. </a:t>
            </a:r>
            <a:r>
              <a:rPr lang="en-AU" dirty="0">
                <a:solidFill>
                  <a:srgbClr val="000090"/>
                </a:solidFill>
              </a:rPr>
              <a:t>(This is where we consider </a:t>
            </a:r>
            <a:r>
              <a:rPr lang="en-AU" u="sng" dirty="0">
                <a:solidFill>
                  <a:srgbClr val="000090"/>
                </a:solidFill>
              </a:rPr>
              <a:t>all the genes </a:t>
            </a:r>
            <a:r>
              <a:rPr lang="en-AU" dirty="0">
                <a:solidFill>
                  <a:srgbClr val="000090"/>
                </a:solidFill>
              </a:rPr>
              <a:t>that could possibly be expressed in a population.)</a:t>
            </a:r>
          </a:p>
          <a:p>
            <a:r>
              <a:rPr lang="en-US" b="1" dirty="0">
                <a:solidFill>
                  <a:srgbClr val="000090"/>
                </a:solidFill>
              </a:rPr>
              <a:t>Allele frequencies</a:t>
            </a:r>
            <a:r>
              <a:rPr lang="en-US" dirty="0">
                <a:solidFill>
                  <a:srgbClr val="000090"/>
                </a:solidFill>
              </a:rPr>
              <a:t> = </a:t>
            </a:r>
            <a:r>
              <a:rPr lang="en-US" u="sng" dirty="0">
                <a:solidFill>
                  <a:srgbClr val="000090"/>
                </a:solidFill>
              </a:rPr>
              <a:t>how often each allele </a:t>
            </a:r>
            <a:r>
              <a:rPr lang="en-US" dirty="0">
                <a:solidFill>
                  <a:srgbClr val="000090"/>
                </a:solidFill>
              </a:rPr>
              <a:t>of a particular gene is expressed in a population (e.g. brown eyes vs. blue eyes)</a:t>
            </a:r>
            <a:endParaRPr lang="en-AU" dirty="0">
              <a:solidFill>
                <a:srgbClr val="000090"/>
              </a:solidFill>
            </a:endParaRPr>
          </a:p>
          <a:p>
            <a:endParaRPr lang="en-AU" dirty="0">
              <a:solidFill>
                <a:srgbClr val="00009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500042"/>
            <a:ext cx="8215370" cy="6124754"/>
          </a:xfrm>
          <a:prstGeom prst="rect">
            <a:avLst/>
          </a:prstGeom>
          <a:noFill/>
        </p:spPr>
        <p:txBody>
          <a:bodyPr wrap="square" rtlCol="0">
            <a:spAutoFit/>
          </a:bodyPr>
          <a:lstStyle/>
          <a:p>
            <a:r>
              <a:rPr lang="en-AU" dirty="0">
                <a:solidFill>
                  <a:srgbClr val="000090"/>
                </a:solidFill>
              </a:rPr>
              <a:t>These gave rise to three interpretations:</a:t>
            </a:r>
          </a:p>
          <a:p>
            <a:r>
              <a:rPr lang="en-AU" dirty="0">
                <a:solidFill>
                  <a:srgbClr val="000090"/>
                </a:solidFill>
              </a:rPr>
              <a:t> </a:t>
            </a:r>
          </a:p>
          <a:p>
            <a:pPr marL="514350" lvl="0" indent="-514350">
              <a:buFont typeface="+mj-lt"/>
              <a:buAutoNum type="arabicPeriod"/>
            </a:pPr>
            <a:r>
              <a:rPr lang="en-AU" dirty="0">
                <a:solidFill>
                  <a:srgbClr val="000090"/>
                </a:solidFill>
              </a:rPr>
              <a:t>Competition for resources implies a </a:t>
            </a:r>
            <a:r>
              <a:rPr lang="en-AU" u="sng" dirty="0">
                <a:solidFill>
                  <a:srgbClr val="000090"/>
                </a:solidFill>
              </a:rPr>
              <a:t>struggle for existence </a:t>
            </a:r>
            <a:r>
              <a:rPr lang="en-AU" dirty="0">
                <a:solidFill>
                  <a:srgbClr val="000090"/>
                </a:solidFill>
              </a:rPr>
              <a:t>– those with characteristics best suited to the environment survive.</a:t>
            </a:r>
          </a:p>
          <a:p>
            <a:pPr marL="514350" lvl="0" indent="-514350">
              <a:buFont typeface="+mj-lt"/>
              <a:buAutoNum type="arabicPeriod"/>
            </a:pPr>
            <a:r>
              <a:rPr lang="en-AU" dirty="0">
                <a:solidFill>
                  <a:srgbClr val="000090"/>
                </a:solidFill>
              </a:rPr>
              <a:t>Darwin called the ability to survive this competition </a:t>
            </a:r>
            <a:r>
              <a:rPr lang="en-AU" u="sng" dirty="0">
                <a:solidFill>
                  <a:srgbClr val="000090"/>
                </a:solidFill>
              </a:rPr>
              <a:t>survival of the fittest</a:t>
            </a:r>
            <a:r>
              <a:rPr lang="en-AU" dirty="0">
                <a:solidFill>
                  <a:srgbClr val="000090"/>
                </a:solidFill>
              </a:rPr>
              <a:t>.</a:t>
            </a:r>
          </a:p>
          <a:p>
            <a:pPr marL="514350" indent="-514350">
              <a:buFont typeface="+mj-lt"/>
              <a:buAutoNum type="arabicPeriod"/>
            </a:pPr>
            <a:r>
              <a:rPr lang="en-AU" dirty="0">
                <a:solidFill>
                  <a:srgbClr val="000090"/>
                </a:solidFill>
              </a:rPr>
              <a:t>Survival of the fittest is possible because there is </a:t>
            </a:r>
            <a:r>
              <a:rPr lang="en-AU" u="sng" dirty="0">
                <a:solidFill>
                  <a:srgbClr val="000090"/>
                </a:solidFill>
              </a:rPr>
              <a:t>variation </a:t>
            </a:r>
            <a:r>
              <a:rPr lang="en-AU" dirty="0">
                <a:solidFill>
                  <a:srgbClr val="000090"/>
                </a:solidFill>
              </a:rPr>
              <a:t>within any species – the differences between organisms allows some to survive and others to perish.</a:t>
            </a:r>
          </a:p>
          <a:p>
            <a:pPr marL="514350" indent="-514350"/>
            <a:endParaRPr lang="en-AU" dirty="0">
              <a:solidFill>
                <a:srgbClr val="000090"/>
              </a:solidFill>
            </a:endParaRPr>
          </a:p>
          <a:p>
            <a:pPr marL="514350" indent="-514350"/>
            <a:r>
              <a:rPr lang="en-AU" dirty="0">
                <a:solidFill>
                  <a:srgbClr val="000090"/>
                </a:solidFill>
              </a:rPr>
              <a:t>Today natural selection can be viewed as the </a:t>
            </a:r>
            <a:r>
              <a:rPr lang="en-AU" u="sng" dirty="0">
                <a:solidFill>
                  <a:srgbClr val="000090"/>
                </a:solidFill>
              </a:rPr>
              <a:t>selection of those alleles</a:t>
            </a:r>
            <a:r>
              <a:rPr lang="en-AU" dirty="0">
                <a:solidFill>
                  <a:srgbClr val="000090"/>
                </a:solidFill>
              </a:rPr>
              <a:t> in a population that give and organism a </a:t>
            </a:r>
            <a:r>
              <a:rPr lang="en-AU" u="sng" dirty="0">
                <a:solidFill>
                  <a:srgbClr val="000090"/>
                </a:solidFill>
              </a:rPr>
              <a:t>greater survival advantage</a:t>
            </a:r>
            <a:r>
              <a:rPr lang="en-AU" dirty="0">
                <a:solidFill>
                  <a:srgbClr val="00009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 calcmode="lin" valueType="num">
                                      <p:cBhvr additive="base">
                                        <p:cTn id="3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428604"/>
            <a:ext cx="8143932" cy="5693866"/>
          </a:xfrm>
          <a:prstGeom prst="rect">
            <a:avLst/>
          </a:prstGeom>
          <a:noFill/>
        </p:spPr>
        <p:txBody>
          <a:bodyPr wrap="square" rtlCol="0">
            <a:spAutoFit/>
          </a:bodyPr>
          <a:lstStyle/>
          <a:p>
            <a:r>
              <a:rPr lang="en-AU" b="1" dirty="0">
                <a:solidFill>
                  <a:srgbClr val="000090"/>
                </a:solidFill>
              </a:rPr>
              <a:t>Natural selection in human populations</a:t>
            </a:r>
            <a:endParaRPr lang="en-AU" dirty="0">
              <a:solidFill>
                <a:srgbClr val="000090"/>
              </a:solidFill>
            </a:endParaRPr>
          </a:p>
          <a:p>
            <a:r>
              <a:rPr lang="en-AU" b="1" dirty="0">
                <a:solidFill>
                  <a:srgbClr val="000090"/>
                </a:solidFill>
              </a:rPr>
              <a:t> </a:t>
            </a:r>
            <a:endParaRPr lang="en-AU" dirty="0">
              <a:solidFill>
                <a:srgbClr val="000090"/>
              </a:solidFill>
            </a:endParaRPr>
          </a:p>
          <a:p>
            <a:r>
              <a:rPr lang="en-AU" dirty="0">
                <a:solidFill>
                  <a:srgbClr val="000090"/>
                </a:solidFill>
              </a:rPr>
              <a:t>Human populations show a great range of genetic variations.  In the past, those more </a:t>
            </a:r>
            <a:r>
              <a:rPr lang="en-AU" u="sng" dirty="0">
                <a:solidFill>
                  <a:srgbClr val="000090"/>
                </a:solidFill>
              </a:rPr>
              <a:t>biologically fit survived and passed on their favourable characteristics to their offspring</a:t>
            </a:r>
            <a:r>
              <a:rPr lang="en-AU" dirty="0">
                <a:solidFill>
                  <a:srgbClr val="000090"/>
                </a:solidFill>
              </a:rPr>
              <a:t>.</a:t>
            </a:r>
          </a:p>
          <a:p>
            <a:endParaRPr lang="en-AU" dirty="0">
              <a:solidFill>
                <a:srgbClr val="000090"/>
              </a:solidFill>
            </a:endParaRPr>
          </a:p>
          <a:p>
            <a:r>
              <a:rPr lang="en-AU" dirty="0">
                <a:solidFill>
                  <a:srgbClr val="000090"/>
                </a:solidFill>
              </a:rPr>
              <a:t>This does not have the same significance today as it did in the past because </a:t>
            </a:r>
            <a:r>
              <a:rPr lang="en-AU" u="sng" dirty="0">
                <a:solidFill>
                  <a:srgbClr val="000090"/>
                </a:solidFill>
              </a:rPr>
              <a:t>medical expertise and technological skill </a:t>
            </a:r>
            <a:r>
              <a:rPr lang="en-AU" dirty="0">
                <a:solidFill>
                  <a:srgbClr val="000090"/>
                </a:solidFill>
              </a:rPr>
              <a:t>help many of the biologically weak members of our society to survive. The features possessed by the different varieties of humans at one time gave them a survival advantage.  </a:t>
            </a:r>
          </a:p>
          <a:p>
            <a:endParaRPr lang="en-AU" dirty="0">
              <a:solidFill>
                <a:srgbClr val="000090"/>
              </a:solidFill>
            </a:endParaRPr>
          </a:p>
          <a:p>
            <a:endParaRPr lang="en-AU" dirty="0">
              <a:solidFill>
                <a:srgbClr val="00009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428604"/>
            <a:ext cx="8501122" cy="3108543"/>
          </a:xfrm>
          <a:prstGeom prst="rect">
            <a:avLst/>
          </a:prstGeom>
          <a:noFill/>
        </p:spPr>
        <p:txBody>
          <a:bodyPr wrap="square" rtlCol="0">
            <a:spAutoFit/>
          </a:bodyPr>
          <a:lstStyle/>
          <a:p>
            <a:r>
              <a:rPr lang="en-AU" dirty="0">
                <a:solidFill>
                  <a:srgbClr val="000090"/>
                </a:solidFill>
              </a:rPr>
              <a:t>Human body shape, or stature, can be correlated with resistance to the cold.  People living in extreme cold tend to be </a:t>
            </a:r>
            <a:r>
              <a:rPr lang="en-AU" u="sng" dirty="0">
                <a:solidFill>
                  <a:srgbClr val="000090"/>
                </a:solidFill>
              </a:rPr>
              <a:t>short with long trunks and short limbs</a:t>
            </a:r>
            <a:r>
              <a:rPr lang="en-AU" dirty="0">
                <a:solidFill>
                  <a:srgbClr val="000090"/>
                </a:solidFill>
              </a:rPr>
              <a:t>.  This shape appears to conserve as much heat as possible.  Their broadly built faces and Mongolian (epicanthic) eye folds seem to be adaptations to protect their face and eyes from </a:t>
            </a:r>
            <a:r>
              <a:rPr lang="en-AU" u="sng" dirty="0">
                <a:solidFill>
                  <a:srgbClr val="000090"/>
                </a:solidFill>
              </a:rPr>
              <a:t>exposure to the cold</a:t>
            </a:r>
            <a:r>
              <a:rPr lang="en-AU" dirty="0">
                <a:solidFill>
                  <a:srgbClr val="000090"/>
                </a:solidFill>
              </a:rPr>
              <a:t>. </a:t>
            </a:r>
            <a:r>
              <a:rPr lang="en-AU" u="sng" dirty="0">
                <a:solidFill>
                  <a:srgbClr val="000090"/>
                </a:solidFill>
              </a:rPr>
              <a:t>Eg </a:t>
            </a:r>
            <a:r>
              <a:rPr lang="en-AU" u="sng" dirty="0" err="1">
                <a:solidFill>
                  <a:srgbClr val="000090"/>
                </a:solidFill>
              </a:rPr>
              <a:t>Inuits</a:t>
            </a:r>
            <a:r>
              <a:rPr lang="en-AU" u="sng" dirty="0">
                <a:solidFill>
                  <a:srgbClr val="000090"/>
                </a:solidFill>
              </a:rPr>
              <a:t>.</a:t>
            </a:r>
          </a:p>
          <a:p>
            <a:endParaRPr lang="en-AU" dirty="0">
              <a:solidFill>
                <a:srgbClr val="000090"/>
              </a:solidFill>
            </a:endParaRPr>
          </a:p>
        </p:txBody>
      </p:sp>
      <p:pic>
        <p:nvPicPr>
          <p:cNvPr id="76802" name="Picture 2"/>
          <p:cNvPicPr>
            <a:picLocks noChangeAspect="1" noChangeArrowheads="1"/>
          </p:cNvPicPr>
          <p:nvPr/>
        </p:nvPicPr>
        <p:blipFill>
          <a:blip r:embed="rId2" cstate="print"/>
          <a:srcRect/>
          <a:stretch>
            <a:fillRect/>
          </a:stretch>
        </p:blipFill>
        <p:spPr bwMode="auto">
          <a:xfrm>
            <a:off x="285720" y="3286124"/>
            <a:ext cx="5831597" cy="3357586"/>
          </a:xfrm>
          <a:prstGeom prst="rect">
            <a:avLst/>
          </a:prstGeom>
          <a:noFill/>
          <a:ln w="9525">
            <a:noFill/>
            <a:miter lim="800000"/>
            <a:headEnd/>
            <a:tailEnd/>
          </a:ln>
        </p:spPr>
      </p:pic>
      <p:pic>
        <p:nvPicPr>
          <p:cNvPr id="76803" name="Picture 3"/>
          <p:cNvPicPr>
            <a:picLocks noChangeAspect="1" noChangeArrowheads="1"/>
          </p:cNvPicPr>
          <p:nvPr/>
        </p:nvPicPr>
        <p:blipFill>
          <a:blip r:embed="rId3" cstate="print"/>
          <a:srcRect/>
          <a:stretch>
            <a:fillRect/>
          </a:stretch>
        </p:blipFill>
        <p:spPr bwMode="auto">
          <a:xfrm>
            <a:off x="4429124" y="3714752"/>
            <a:ext cx="4305343" cy="2477948"/>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428604"/>
            <a:ext cx="8286808" cy="2677656"/>
          </a:xfrm>
          <a:prstGeom prst="rect">
            <a:avLst/>
          </a:prstGeom>
          <a:noFill/>
        </p:spPr>
        <p:txBody>
          <a:bodyPr wrap="square" rtlCol="0">
            <a:spAutoFit/>
          </a:bodyPr>
          <a:lstStyle/>
          <a:p>
            <a:r>
              <a:rPr lang="en-AU" dirty="0">
                <a:solidFill>
                  <a:srgbClr val="000090"/>
                </a:solidFill>
              </a:rPr>
              <a:t>People populating regions where temperatures are very high tend to have </a:t>
            </a:r>
            <a:r>
              <a:rPr lang="en-AU" u="sng" dirty="0">
                <a:solidFill>
                  <a:srgbClr val="000090"/>
                </a:solidFill>
              </a:rPr>
              <a:t>short bodies with long limbs</a:t>
            </a:r>
            <a:r>
              <a:rPr lang="en-AU" dirty="0">
                <a:solidFill>
                  <a:srgbClr val="000090"/>
                </a:solidFill>
              </a:rPr>
              <a:t>.  This shape facilitates the loss of heat, as the surface of the body is much greater when compared to body volume than it is for people with long bodies and short limbs. </a:t>
            </a:r>
            <a:r>
              <a:rPr lang="en-AU" u="sng" dirty="0">
                <a:solidFill>
                  <a:srgbClr val="000090"/>
                </a:solidFill>
              </a:rPr>
              <a:t>E.g. Sudanese, Ethiopians, Zulus</a:t>
            </a:r>
          </a:p>
        </p:txBody>
      </p:sp>
      <p:pic>
        <p:nvPicPr>
          <p:cNvPr id="77826" name="Picture 2"/>
          <p:cNvPicPr>
            <a:picLocks noChangeAspect="1" noChangeArrowheads="1"/>
          </p:cNvPicPr>
          <p:nvPr/>
        </p:nvPicPr>
        <p:blipFill>
          <a:blip r:embed="rId2" cstate="print"/>
          <a:srcRect l="10316" t="10179" r="13342" b="18569"/>
          <a:stretch>
            <a:fillRect/>
          </a:stretch>
        </p:blipFill>
        <p:spPr bwMode="auto">
          <a:xfrm>
            <a:off x="2214546" y="2714620"/>
            <a:ext cx="4071966" cy="385186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357166"/>
            <a:ext cx="8643998" cy="6124754"/>
          </a:xfrm>
          <a:prstGeom prst="rect">
            <a:avLst/>
          </a:prstGeom>
          <a:noFill/>
        </p:spPr>
        <p:txBody>
          <a:bodyPr wrap="square" rtlCol="0">
            <a:spAutoFit/>
          </a:bodyPr>
          <a:lstStyle/>
          <a:p>
            <a:endParaRPr lang="en-US" dirty="0">
              <a:solidFill>
                <a:srgbClr val="000090"/>
              </a:solidFill>
            </a:endParaRPr>
          </a:p>
          <a:p>
            <a:r>
              <a:rPr lang="en-US" b="1" i="1" dirty="0">
                <a:solidFill>
                  <a:srgbClr val="000090"/>
                </a:solidFill>
              </a:rPr>
              <a:t>Outline changes that have occurred in the Eskimo and African body shapes, assuming they came from the same gene pool.</a:t>
            </a:r>
          </a:p>
          <a:p>
            <a:endParaRPr lang="en-AU" i="1" dirty="0">
              <a:solidFill>
                <a:srgbClr val="000090"/>
              </a:solidFill>
            </a:endParaRPr>
          </a:p>
          <a:p>
            <a:r>
              <a:rPr lang="en-US" dirty="0">
                <a:solidFill>
                  <a:srgbClr val="000090"/>
                </a:solidFill>
              </a:rPr>
              <a:t>Inuit (Eskimo) – individuals with long bodies and short limbs possess a survival advantage (sometimes referred to as a “selective” advantage) in cold climates.  Those with short bodies and long limbs would have found survival more difficult, or may not have survived at all.</a:t>
            </a:r>
            <a:endParaRPr lang="en-AU" dirty="0">
              <a:solidFill>
                <a:srgbClr val="000090"/>
              </a:solidFill>
            </a:endParaRPr>
          </a:p>
          <a:p>
            <a:r>
              <a:rPr lang="en-US" dirty="0">
                <a:solidFill>
                  <a:srgbClr val="000090"/>
                </a:solidFill>
              </a:rPr>
              <a:t>“African” – individuals with short bodies and long limbs have a survival advantage in hot dry conditions.  Those with long bodies and short limbs would not have survived.</a:t>
            </a:r>
            <a:endParaRPr lang="en-AU" dirty="0">
              <a:solidFill>
                <a:srgbClr val="000090"/>
              </a:solidFill>
            </a:endParaRPr>
          </a:p>
          <a:p>
            <a:endParaRPr lang="en-AU" dirty="0">
              <a:solidFill>
                <a:srgbClr val="00009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1428736"/>
            <a:ext cx="8501122" cy="4832092"/>
          </a:xfrm>
          <a:prstGeom prst="rect">
            <a:avLst/>
          </a:prstGeom>
          <a:noFill/>
        </p:spPr>
        <p:txBody>
          <a:bodyPr wrap="square" rtlCol="0">
            <a:spAutoFit/>
          </a:bodyPr>
          <a:lstStyle/>
          <a:p>
            <a:r>
              <a:rPr lang="en-US" dirty="0">
                <a:solidFill>
                  <a:srgbClr val="000090"/>
                </a:solidFill>
              </a:rPr>
              <a:t>In a situation where two populations are isolated for a long period of time, allowing changes to occur in the allele frequency of the two populations, the members of those populations become </a:t>
            </a:r>
            <a:r>
              <a:rPr lang="en-US" u="sng" dirty="0">
                <a:solidFill>
                  <a:srgbClr val="000090"/>
                </a:solidFill>
              </a:rPr>
              <a:t>so different </a:t>
            </a:r>
            <a:r>
              <a:rPr lang="en-US" dirty="0">
                <a:solidFill>
                  <a:srgbClr val="000090"/>
                </a:solidFill>
              </a:rPr>
              <a:t>that even if they came together, </a:t>
            </a:r>
            <a:r>
              <a:rPr lang="en-US" u="sng" dirty="0">
                <a:solidFill>
                  <a:srgbClr val="000090"/>
                </a:solidFill>
              </a:rPr>
              <a:t>interbreeding  </a:t>
            </a:r>
            <a:r>
              <a:rPr lang="en-US" dirty="0">
                <a:solidFill>
                  <a:srgbClr val="000090"/>
                </a:solidFill>
              </a:rPr>
              <a:t>would be no longer possible.   If this occurred the two populations would be regarded as </a:t>
            </a:r>
            <a:r>
              <a:rPr lang="en-US" u="sng" dirty="0">
                <a:solidFill>
                  <a:srgbClr val="000090"/>
                </a:solidFill>
              </a:rPr>
              <a:t>separate species</a:t>
            </a:r>
            <a:r>
              <a:rPr lang="en-US" dirty="0">
                <a:solidFill>
                  <a:srgbClr val="000090"/>
                </a:solidFill>
              </a:rPr>
              <a:t>.  This process is called speciation.</a:t>
            </a:r>
          </a:p>
          <a:p>
            <a:endParaRPr lang="en-AU" dirty="0">
              <a:solidFill>
                <a:srgbClr val="000090"/>
              </a:solidFill>
            </a:endParaRPr>
          </a:p>
          <a:p>
            <a:r>
              <a:rPr lang="en-AU" i="1" dirty="0">
                <a:solidFill>
                  <a:srgbClr val="000090"/>
                </a:solidFill>
              </a:rPr>
              <a:t>Give examples of geographical barriers.</a:t>
            </a:r>
            <a:r>
              <a:rPr lang="en-AU" dirty="0">
                <a:solidFill>
                  <a:srgbClr val="000090"/>
                </a:solidFill>
              </a:rPr>
              <a:t> </a:t>
            </a:r>
          </a:p>
          <a:p>
            <a:r>
              <a:rPr lang="en-AU" i="1" dirty="0">
                <a:solidFill>
                  <a:srgbClr val="000090"/>
                </a:solidFill>
              </a:rPr>
              <a:t>Oceans, mountain ranges, large lake systems, deserts and expansive ice sheets.</a:t>
            </a:r>
            <a:endParaRPr lang="en-AU" dirty="0">
              <a:solidFill>
                <a:srgbClr val="000090"/>
              </a:solidFill>
            </a:endParaRPr>
          </a:p>
        </p:txBody>
      </p:sp>
      <p:sp>
        <p:nvSpPr>
          <p:cNvPr id="3" name="TextBox 2"/>
          <p:cNvSpPr txBox="1"/>
          <p:nvPr/>
        </p:nvSpPr>
        <p:spPr>
          <a:xfrm>
            <a:off x="1214414" y="357166"/>
            <a:ext cx="6357982" cy="523220"/>
          </a:xfrm>
          <a:prstGeom prst="rect">
            <a:avLst/>
          </a:prstGeom>
          <a:noFill/>
        </p:spPr>
        <p:txBody>
          <a:bodyPr wrap="square" rtlCol="0">
            <a:spAutoFit/>
          </a:bodyPr>
          <a:lstStyle/>
          <a:p>
            <a:pPr algn="ctr"/>
            <a:r>
              <a:rPr lang="en-AU" b="1" dirty="0">
                <a:solidFill>
                  <a:srgbClr val="000090"/>
                </a:solidFill>
              </a:rPr>
              <a:t>Speciation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 calcmode="lin" valueType="num">
                                      <p:cBhvr additive="base">
                                        <p:cTn id="1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000232" y="167096"/>
            <a:ext cx="4500594" cy="6468151"/>
          </a:xfrm>
          <a:prstGeom prst="rect">
            <a:avLst/>
          </a:prstGeom>
          <a:noFill/>
          <a:ln w="9525">
            <a:noFill/>
            <a:miter lim="800000"/>
            <a:headEnd/>
            <a:tailEnd/>
          </a:ln>
          <a:effectLst/>
        </p:spPr>
      </p:pic>
      <p:sp>
        <p:nvSpPr>
          <p:cNvPr id="5" name="Rectangle 4"/>
          <p:cNvSpPr/>
          <p:nvPr/>
        </p:nvSpPr>
        <p:spPr>
          <a:xfrm>
            <a:off x="6286512" y="6000768"/>
            <a:ext cx="2654316" cy="523220"/>
          </a:xfrm>
          <a:prstGeom prst="rect">
            <a:avLst/>
          </a:prstGeom>
        </p:spPr>
        <p:txBody>
          <a:bodyPr wrap="none">
            <a:spAutoFit/>
          </a:bodyPr>
          <a:lstStyle/>
          <a:p>
            <a:r>
              <a:rPr lang="en-AU" dirty="0">
                <a:solidFill>
                  <a:srgbClr val="000090"/>
                </a:solidFill>
              </a:rPr>
              <a:t>(</a:t>
            </a:r>
            <a:r>
              <a:rPr lang="en-AU" dirty="0" err="1">
                <a:solidFill>
                  <a:srgbClr val="000090"/>
                </a:solidFill>
              </a:rPr>
              <a:t>Newton.T.J</a:t>
            </a:r>
            <a:r>
              <a:rPr lang="en-AU" dirty="0">
                <a:solidFill>
                  <a:srgbClr val="000090"/>
                </a:solidFill>
              </a:rPr>
              <a:t>. 2010)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AU" b="1" dirty="0">
                <a:solidFill>
                  <a:srgbClr val="000090"/>
                </a:solidFill>
                <a:effectLst>
                  <a:outerShdw blurRad="38100" dist="38100" dir="2700000" algn="tl">
                    <a:srgbClr val="000000">
                      <a:alpha val="43137"/>
                    </a:srgbClr>
                  </a:outerShdw>
                </a:effectLst>
              </a:rPr>
              <a:t>Changes to Allele Frequencies</a:t>
            </a:r>
          </a:p>
        </p:txBody>
      </p:sp>
      <p:sp>
        <p:nvSpPr>
          <p:cNvPr id="5" name="Subtitle 4"/>
          <p:cNvSpPr>
            <a:spLocks noGrp="1"/>
          </p:cNvSpPr>
          <p:nvPr>
            <p:ph type="subTitle" idx="1"/>
          </p:nvPr>
        </p:nvSpPr>
        <p:spPr/>
        <p:txBody>
          <a:bodyPr/>
          <a:lstStyle/>
          <a:p>
            <a:endParaRPr lang="en-A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AU" b="1" dirty="0">
                <a:solidFill>
                  <a:srgbClr val="000090"/>
                </a:solidFill>
                <a:effectLst>
                  <a:outerShdw blurRad="38100" dist="38100" dir="2700000" algn="tl">
                    <a:srgbClr val="000000">
                      <a:alpha val="43137"/>
                    </a:srgbClr>
                  </a:outerShdw>
                </a:effectLst>
              </a:rPr>
              <a:t>Mutations</a:t>
            </a:r>
          </a:p>
        </p:txBody>
      </p:sp>
      <p:sp>
        <p:nvSpPr>
          <p:cNvPr id="3" name="Content Placeholder 2"/>
          <p:cNvSpPr>
            <a:spLocks noGrp="1"/>
          </p:cNvSpPr>
          <p:nvPr>
            <p:ph idx="1"/>
          </p:nvPr>
        </p:nvSpPr>
        <p:spPr>
          <a:xfrm>
            <a:off x="457200" y="1142984"/>
            <a:ext cx="8229600" cy="5429288"/>
          </a:xfrm>
        </p:spPr>
        <p:txBody>
          <a:bodyPr>
            <a:normAutofit fontScale="92500" lnSpcReduction="10000"/>
          </a:bodyPr>
          <a:lstStyle/>
          <a:p>
            <a:r>
              <a:rPr lang="en-AU" sz="2800" dirty="0">
                <a:solidFill>
                  <a:srgbClr val="000090"/>
                </a:solidFill>
                <a:effectLst>
                  <a:outerShdw blurRad="38100" dist="38100" dir="2700000" algn="tl">
                    <a:srgbClr val="000000">
                      <a:alpha val="43137"/>
                    </a:srgbClr>
                  </a:outerShdw>
                </a:effectLst>
                <a:latin typeface="Arial Narrow" pitchFamily="34" charset="0"/>
              </a:rPr>
              <a:t>New variations may occur suddenly by chance.  This is known as a </a:t>
            </a:r>
            <a:r>
              <a:rPr lang="en-AU" sz="2800" u="sng" dirty="0">
                <a:solidFill>
                  <a:srgbClr val="000090"/>
                </a:solidFill>
                <a:effectLst>
                  <a:outerShdw blurRad="38100" dist="38100" dir="2700000" algn="tl">
                    <a:srgbClr val="000000">
                      <a:alpha val="43137"/>
                    </a:srgbClr>
                  </a:outerShdw>
                </a:effectLst>
                <a:latin typeface="Arial Narrow" pitchFamily="34" charset="0"/>
              </a:rPr>
              <a:t>mutation</a:t>
            </a:r>
            <a:r>
              <a:rPr lang="en-AU" sz="2800" dirty="0">
                <a:solidFill>
                  <a:srgbClr val="000090"/>
                </a:solidFill>
                <a:effectLst>
                  <a:outerShdw blurRad="38100" dist="38100" dir="2700000" algn="tl">
                    <a:srgbClr val="000000">
                      <a:alpha val="43137"/>
                    </a:srgbClr>
                  </a:outerShdw>
                </a:effectLst>
                <a:latin typeface="Arial Narrow" pitchFamily="34" charset="0"/>
              </a:rPr>
              <a:t>.</a:t>
            </a:r>
          </a:p>
          <a:p>
            <a:r>
              <a:rPr lang="en-AU" sz="2800" dirty="0">
                <a:solidFill>
                  <a:srgbClr val="000090"/>
                </a:solidFill>
                <a:effectLst>
                  <a:outerShdw blurRad="38100" dist="38100" dir="2700000" algn="tl">
                    <a:srgbClr val="000000">
                      <a:alpha val="43137"/>
                    </a:srgbClr>
                  </a:outerShdw>
                </a:effectLst>
                <a:latin typeface="Arial Narrow" pitchFamily="34" charset="0"/>
              </a:rPr>
              <a:t>There are two types of mutations:</a:t>
            </a:r>
          </a:p>
          <a:p>
            <a:pPr marL="514350" indent="-514350">
              <a:buAutoNum type="arabicPeriod"/>
            </a:pPr>
            <a:r>
              <a:rPr lang="en-AU" sz="2800" u="sng" dirty="0">
                <a:solidFill>
                  <a:srgbClr val="000090"/>
                </a:solidFill>
                <a:effectLst>
                  <a:outerShdw blurRad="38100" dist="38100" dir="2700000" algn="tl">
                    <a:srgbClr val="000000">
                      <a:alpha val="43137"/>
                    </a:srgbClr>
                  </a:outerShdw>
                </a:effectLst>
                <a:latin typeface="Arial Narrow" pitchFamily="34" charset="0"/>
              </a:rPr>
              <a:t>Gene mutations </a:t>
            </a:r>
            <a:r>
              <a:rPr lang="en-AU" sz="2800" dirty="0">
                <a:solidFill>
                  <a:srgbClr val="000090"/>
                </a:solidFill>
                <a:effectLst>
                  <a:outerShdw blurRad="38100" dist="38100" dir="2700000" algn="tl">
                    <a:srgbClr val="000000">
                      <a:alpha val="43137"/>
                    </a:srgbClr>
                  </a:outerShdw>
                </a:effectLst>
                <a:latin typeface="Arial Narrow" pitchFamily="34" charset="0"/>
              </a:rPr>
              <a:t>which are changes to the DNA of a single gene.</a:t>
            </a:r>
          </a:p>
          <a:p>
            <a:pPr marL="514350" indent="-514350">
              <a:buAutoNum type="arabicPeriod"/>
            </a:pPr>
            <a:r>
              <a:rPr lang="en-AU" sz="2800" u="sng" dirty="0">
                <a:solidFill>
                  <a:srgbClr val="000090"/>
                </a:solidFill>
                <a:effectLst>
                  <a:outerShdw blurRad="38100" dist="38100" dir="2700000" algn="tl">
                    <a:srgbClr val="000000">
                      <a:alpha val="43137"/>
                    </a:srgbClr>
                  </a:outerShdw>
                </a:effectLst>
                <a:latin typeface="Arial Narrow" pitchFamily="34" charset="0"/>
              </a:rPr>
              <a:t>Chromosomal mutations </a:t>
            </a:r>
            <a:r>
              <a:rPr lang="en-AU" sz="2800" dirty="0">
                <a:solidFill>
                  <a:srgbClr val="000090"/>
                </a:solidFill>
                <a:effectLst>
                  <a:outerShdw blurRad="38100" dist="38100" dir="2700000" algn="tl">
                    <a:srgbClr val="000000">
                      <a:alpha val="43137"/>
                    </a:srgbClr>
                  </a:outerShdw>
                </a:effectLst>
                <a:latin typeface="Arial Narrow" pitchFamily="34" charset="0"/>
              </a:rPr>
              <a:t>which are changes to a whole or part of a chromosome.</a:t>
            </a:r>
          </a:p>
          <a:p>
            <a:pPr marL="514350" indent="-514350"/>
            <a:r>
              <a:rPr lang="en-AU" sz="2800" dirty="0">
                <a:solidFill>
                  <a:srgbClr val="000090"/>
                </a:solidFill>
                <a:effectLst>
                  <a:outerShdw blurRad="38100" dist="38100" dir="2700000" algn="tl">
                    <a:srgbClr val="000000">
                      <a:alpha val="43137"/>
                    </a:srgbClr>
                  </a:outerShdw>
                </a:effectLst>
                <a:latin typeface="Arial Narrow" pitchFamily="34" charset="0"/>
              </a:rPr>
              <a:t>Mutations may occur in two places:</a:t>
            </a:r>
          </a:p>
          <a:p>
            <a:pPr marL="514350" indent="-514350">
              <a:buAutoNum type="arabicPeriod"/>
            </a:pPr>
            <a:r>
              <a:rPr lang="en-AU" sz="2800" dirty="0">
                <a:solidFill>
                  <a:srgbClr val="000090"/>
                </a:solidFill>
                <a:effectLst>
                  <a:outerShdw blurRad="38100" dist="38100" dir="2700000" algn="tl">
                    <a:srgbClr val="000000">
                      <a:alpha val="43137"/>
                    </a:srgbClr>
                  </a:outerShdw>
                </a:effectLst>
                <a:latin typeface="Arial Narrow" pitchFamily="34" charset="0"/>
              </a:rPr>
              <a:t>Body cells, known as </a:t>
            </a:r>
            <a:r>
              <a:rPr lang="en-AU" sz="2800" u="sng" dirty="0">
                <a:solidFill>
                  <a:srgbClr val="000090"/>
                </a:solidFill>
                <a:effectLst>
                  <a:outerShdw blurRad="38100" dist="38100" dir="2700000" algn="tl">
                    <a:srgbClr val="000000">
                      <a:alpha val="43137"/>
                    </a:srgbClr>
                  </a:outerShdw>
                </a:effectLst>
                <a:latin typeface="Arial Narrow" pitchFamily="34" charset="0"/>
              </a:rPr>
              <a:t>somatic mutations</a:t>
            </a:r>
            <a:r>
              <a:rPr lang="en-AU" sz="2800" dirty="0">
                <a:solidFill>
                  <a:srgbClr val="000090"/>
                </a:solidFill>
                <a:effectLst>
                  <a:outerShdw blurRad="38100" dist="38100" dir="2700000" algn="tl">
                    <a:srgbClr val="000000">
                      <a:alpha val="43137"/>
                    </a:srgbClr>
                  </a:outerShdw>
                </a:effectLst>
                <a:latin typeface="Arial Narrow" pitchFamily="34" charset="0"/>
              </a:rPr>
              <a:t>.</a:t>
            </a:r>
          </a:p>
          <a:p>
            <a:pPr marL="514350" indent="-514350">
              <a:buAutoNum type="arabicPeriod"/>
            </a:pPr>
            <a:r>
              <a:rPr lang="en-AU" sz="2800" dirty="0">
                <a:solidFill>
                  <a:srgbClr val="000090"/>
                </a:solidFill>
                <a:effectLst>
                  <a:outerShdw blurRad="38100" dist="38100" dir="2700000" algn="tl">
                    <a:srgbClr val="000000">
                      <a:alpha val="43137"/>
                    </a:srgbClr>
                  </a:outerShdw>
                </a:effectLst>
                <a:latin typeface="Arial Narrow" pitchFamily="34" charset="0"/>
              </a:rPr>
              <a:t>Gametes, known as </a:t>
            </a:r>
            <a:r>
              <a:rPr lang="en-AU" sz="2800" u="sng" dirty="0" err="1">
                <a:solidFill>
                  <a:srgbClr val="000090"/>
                </a:solidFill>
                <a:effectLst>
                  <a:outerShdw blurRad="38100" dist="38100" dir="2700000" algn="tl">
                    <a:srgbClr val="000000">
                      <a:alpha val="43137"/>
                    </a:srgbClr>
                  </a:outerShdw>
                </a:effectLst>
                <a:latin typeface="Arial Narrow" pitchFamily="34" charset="0"/>
              </a:rPr>
              <a:t>germline</a:t>
            </a:r>
            <a:r>
              <a:rPr lang="en-AU" sz="2800" u="sng" dirty="0">
                <a:solidFill>
                  <a:srgbClr val="000090"/>
                </a:solidFill>
                <a:effectLst>
                  <a:outerShdw blurRad="38100" dist="38100" dir="2700000" algn="tl">
                    <a:srgbClr val="000000">
                      <a:alpha val="43137"/>
                    </a:srgbClr>
                  </a:outerShdw>
                </a:effectLst>
                <a:latin typeface="Arial Narrow" pitchFamily="34" charset="0"/>
              </a:rPr>
              <a:t> or germinal mutations</a:t>
            </a:r>
            <a:r>
              <a:rPr lang="en-AU" sz="2800" dirty="0">
                <a:solidFill>
                  <a:srgbClr val="000090"/>
                </a:solidFill>
                <a:effectLst>
                  <a:outerShdw blurRad="38100" dist="38100" dir="2700000" algn="tl">
                    <a:srgbClr val="000000">
                      <a:alpha val="43137"/>
                    </a:srgbClr>
                  </a:outerShdw>
                </a:effectLst>
                <a:latin typeface="Arial Narrow"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0090"/>
                </a:solidFill>
                <a:effectLst>
                  <a:outerShdw blurRad="38100" dist="38100" dir="2700000" algn="tl">
                    <a:srgbClr val="000000">
                      <a:alpha val="43137"/>
                    </a:srgbClr>
                  </a:outerShdw>
                </a:effectLst>
              </a:rPr>
              <a:t>Natural Selection</a:t>
            </a:r>
          </a:p>
        </p:txBody>
      </p:sp>
      <p:sp>
        <p:nvSpPr>
          <p:cNvPr id="3" name="Content Placeholder 2"/>
          <p:cNvSpPr>
            <a:spLocks noGrp="1"/>
          </p:cNvSpPr>
          <p:nvPr>
            <p:ph idx="1"/>
          </p:nvPr>
        </p:nvSpPr>
        <p:spPr>
          <a:xfrm>
            <a:off x="549275" y="1600201"/>
            <a:ext cx="8042276" cy="1828799"/>
          </a:xfrm>
        </p:spPr>
        <p:txBody>
          <a:bodyPr>
            <a:normAutofit/>
          </a:bodyPr>
          <a:lstStyle/>
          <a:p>
            <a:r>
              <a:rPr lang="en-AU" sz="2800" dirty="0">
                <a:solidFill>
                  <a:srgbClr val="000090"/>
                </a:solidFill>
                <a:effectLst>
                  <a:outerShdw blurRad="38100" dist="38100" dir="2700000" algn="tl">
                    <a:srgbClr val="000000">
                      <a:alpha val="43137"/>
                    </a:srgbClr>
                  </a:outerShdw>
                </a:effectLst>
                <a:latin typeface="Arial Narrow"/>
                <a:cs typeface="Arial Narrow"/>
              </a:rPr>
              <a:t>When nature causes </a:t>
            </a:r>
            <a:r>
              <a:rPr lang="en-AU" sz="2800" u="sng" dirty="0">
                <a:solidFill>
                  <a:srgbClr val="000090"/>
                </a:solidFill>
                <a:effectLst>
                  <a:outerShdw blurRad="38100" dist="38100" dir="2700000" algn="tl">
                    <a:srgbClr val="000000">
                      <a:alpha val="43137"/>
                    </a:srgbClr>
                  </a:outerShdw>
                </a:effectLst>
                <a:latin typeface="Arial Narrow"/>
                <a:cs typeface="Arial Narrow"/>
              </a:rPr>
              <a:t>members of a populations with one set of alleles to survive at the expense of members of the population that do not possess that set of alleles</a:t>
            </a:r>
            <a:r>
              <a:rPr lang="en-AU" sz="2800" dirty="0">
                <a:solidFill>
                  <a:srgbClr val="000090"/>
                </a:solidFill>
                <a:effectLst>
                  <a:outerShdw blurRad="38100" dist="38100" dir="2700000" algn="tl">
                    <a:srgbClr val="000000">
                      <a:alpha val="43137"/>
                    </a:srgbClr>
                  </a:outerShdw>
                </a:effectLst>
                <a:latin typeface="Arial Narrow"/>
                <a:cs typeface="Arial Narrow"/>
              </a:rPr>
              <a:t>, </a:t>
            </a:r>
            <a:r>
              <a:rPr lang="en-AU" sz="2800" b="1" dirty="0">
                <a:solidFill>
                  <a:srgbClr val="000090"/>
                </a:solidFill>
                <a:effectLst>
                  <a:outerShdw blurRad="38100" dist="38100" dir="2700000" algn="tl">
                    <a:srgbClr val="000000">
                      <a:alpha val="43137"/>
                    </a:srgbClr>
                  </a:outerShdw>
                </a:effectLst>
                <a:latin typeface="Arial Narrow"/>
                <a:cs typeface="Arial Narrow"/>
              </a:rPr>
              <a:t>natural selection</a:t>
            </a:r>
            <a:r>
              <a:rPr lang="en-AU" sz="2800" dirty="0">
                <a:solidFill>
                  <a:srgbClr val="000090"/>
                </a:solidFill>
                <a:effectLst>
                  <a:outerShdw blurRad="38100" dist="38100" dir="2700000" algn="tl">
                    <a:srgbClr val="000000">
                      <a:alpha val="43137"/>
                    </a:srgbClr>
                  </a:outerShdw>
                </a:effectLst>
                <a:latin typeface="Arial Narrow"/>
                <a:cs typeface="Arial Narrow"/>
              </a:rPr>
              <a:t> is operating.</a:t>
            </a:r>
          </a:p>
        </p:txBody>
      </p:sp>
      <p:sp>
        <p:nvSpPr>
          <p:cNvPr id="4" name="TextBox 3"/>
          <p:cNvSpPr txBox="1"/>
          <p:nvPr/>
        </p:nvSpPr>
        <p:spPr>
          <a:xfrm>
            <a:off x="539552" y="3717032"/>
            <a:ext cx="8064896" cy="2677656"/>
          </a:xfrm>
          <a:prstGeom prst="rect">
            <a:avLst/>
          </a:prstGeom>
          <a:noFill/>
        </p:spPr>
        <p:txBody>
          <a:bodyPr wrap="square" rtlCol="0">
            <a:spAutoFit/>
          </a:bodyPr>
          <a:lstStyle/>
          <a:p>
            <a:pPr marL="457200" indent="-457200">
              <a:buClr>
                <a:schemeClr val="bg2">
                  <a:lumMod val="75000"/>
                </a:schemeClr>
              </a:buClr>
              <a:buSzPct val="110000"/>
              <a:buFont typeface="Lucida Grande"/>
              <a:buChar char="●"/>
            </a:pPr>
            <a:r>
              <a:rPr lang="en-AU" dirty="0">
                <a:solidFill>
                  <a:srgbClr val="000090"/>
                </a:solidFill>
                <a:latin typeface="Arial Narrow"/>
                <a:cs typeface="Arial Narrow"/>
              </a:rPr>
              <a:t>We would then suggest that those with the </a:t>
            </a:r>
            <a:r>
              <a:rPr lang="en-AU" u="sng" dirty="0">
                <a:solidFill>
                  <a:srgbClr val="000090"/>
                </a:solidFill>
                <a:latin typeface="Arial Narrow"/>
                <a:cs typeface="Arial Narrow"/>
              </a:rPr>
              <a:t>favoured alleles</a:t>
            </a:r>
            <a:r>
              <a:rPr lang="en-AU" dirty="0">
                <a:solidFill>
                  <a:srgbClr val="000090"/>
                </a:solidFill>
                <a:latin typeface="Arial Narrow"/>
                <a:cs typeface="Arial Narrow"/>
              </a:rPr>
              <a:t> in the population possessed a </a:t>
            </a:r>
            <a:r>
              <a:rPr lang="en-AU" b="1" u="sng" dirty="0">
                <a:solidFill>
                  <a:srgbClr val="000090"/>
                </a:solidFill>
                <a:latin typeface="Arial Narrow"/>
                <a:cs typeface="Arial Narrow"/>
              </a:rPr>
              <a:t>survival advantage</a:t>
            </a:r>
            <a:r>
              <a:rPr lang="en-AU" dirty="0">
                <a:solidFill>
                  <a:srgbClr val="000090"/>
                </a:solidFill>
                <a:latin typeface="Arial Narrow"/>
                <a:cs typeface="Arial Narrow"/>
              </a:rPr>
              <a:t> or a </a:t>
            </a:r>
            <a:r>
              <a:rPr lang="en-AU" b="1" u="sng" dirty="0">
                <a:solidFill>
                  <a:srgbClr val="000090"/>
                </a:solidFill>
                <a:latin typeface="Arial Narrow"/>
                <a:cs typeface="Arial Narrow"/>
              </a:rPr>
              <a:t>selective advantage</a:t>
            </a:r>
            <a:r>
              <a:rPr lang="en-AU" b="1" dirty="0">
                <a:solidFill>
                  <a:srgbClr val="000090"/>
                </a:solidFill>
                <a:latin typeface="Arial Narrow"/>
                <a:cs typeface="Arial Narrow"/>
              </a:rPr>
              <a:t>. </a:t>
            </a:r>
            <a:r>
              <a:rPr lang="en-AU" dirty="0">
                <a:solidFill>
                  <a:srgbClr val="000090"/>
                </a:solidFill>
                <a:latin typeface="Arial Narrow"/>
                <a:cs typeface="Arial Narrow"/>
              </a:rPr>
              <a:t>The set of alleles that allows individuals to survive is described as </a:t>
            </a:r>
            <a:r>
              <a:rPr lang="en-AU" b="1" u="sng" dirty="0">
                <a:solidFill>
                  <a:srgbClr val="000090"/>
                </a:solidFill>
                <a:latin typeface="Arial Narrow"/>
                <a:cs typeface="Arial Narrow"/>
              </a:rPr>
              <a:t>selectively advantageous</a:t>
            </a:r>
            <a:r>
              <a:rPr lang="en-AU" b="1" dirty="0">
                <a:solidFill>
                  <a:srgbClr val="000090"/>
                </a:solidFill>
                <a:latin typeface="Arial Narrow"/>
                <a:cs typeface="Arial Narrow"/>
              </a:rPr>
              <a:t>.</a:t>
            </a:r>
            <a:endParaRPr lang="en-AU" dirty="0">
              <a:solidFill>
                <a:srgbClr val="000090"/>
              </a:solidFill>
              <a:latin typeface="Arial Narrow"/>
              <a:cs typeface="Arial Narrow"/>
            </a:endParaRPr>
          </a:p>
          <a:p>
            <a:endParaRPr lang="en-AU" dirty="0"/>
          </a:p>
        </p:txBody>
      </p:sp>
    </p:spTree>
    <p:extLst>
      <p:ext uri="{BB962C8B-B14F-4D97-AF65-F5344CB8AC3E}">
        <p14:creationId xmlns:p14="http://schemas.microsoft.com/office/powerpoint/2010/main" val="104056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16632"/>
            <a:ext cx="8286840" cy="7478970"/>
          </a:xfrm>
          <a:prstGeom prst="rect">
            <a:avLst/>
          </a:prstGeom>
          <a:noFill/>
        </p:spPr>
        <p:txBody>
          <a:bodyPr wrap="square" rtlCol="0">
            <a:spAutoFit/>
          </a:bodyPr>
          <a:lstStyle/>
          <a:p>
            <a:r>
              <a:rPr lang="en-US" sz="4400" b="1" dirty="0">
                <a:solidFill>
                  <a:srgbClr val="000090"/>
                </a:solidFill>
              </a:rPr>
              <a:t>Random Genetic Drift (Sewall-Wright Effect)</a:t>
            </a:r>
          </a:p>
          <a:p>
            <a:endParaRPr lang="en-US" b="1" dirty="0">
              <a:solidFill>
                <a:srgbClr val="000090"/>
              </a:solidFill>
            </a:endParaRPr>
          </a:p>
          <a:p>
            <a:r>
              <a:rPr lang="en-US" dirty="0">
                <a:solidFill>
                  <a:srgbClr val="000090"/>
                </a:solidFill>
              </a:rPr>
              <a:t>Random genetic drift operates in small isolated populations to cause random alleles to change in a population so that </a:t>
            </a:r>
            <a:r>
              <a:rPr lang="en-US" u="sng" dirty="0">
                <a:solidFill>
                  <a:srgbClr val="000090"/>
                </a:solidFill>
              </a:rPr>
              <a:t>allele frequencies change without the influence of natural selection</a:t>
            </a:r>
            <a:r>
              <a:rPr lang="en-US" dirty="0">
                <a:solidFill>
                  <a:srgbClr val="000090"/>
                </a:solidFill>
              </a:rPr>
              <a:t>.  In this case allele frequencies change for no apparent reason; there was </a:t>
            </a:r>
            <a:r>
              <a:rPr lang="en-US" u="sng" dirty="0">
                <a:solidFill>
                  <a:srgbClr val="000090"/>
                </a:solidFill>
              </a:rPr>
              <a:t>no selective advantage </a:t>
            </a:r>
            <a:r>
              <a:rPr lang="en-US" dirty="0">
                <a:solidFill>
                  <a:srgbClr val="000090"/>
                </a:solidFill>
              </a:rPr>
              <a:t>for the appearance of one gene over another; the gene frequencies simply change.</a:t>
            </a:r>
          </a:p>
          <a:p>
            <a:r>
              <a:rPr lang="en-US" dirty="0">
                <a:solidFill>
                  <a:srgbClr val="000090"/>
                </a:solidFill>
              </a:rPr>
              <a:t>For </a:t>
            </a:r>
            <a:r>
              <a:rPr lang="en-US">
                <a:solidFill>
                  <a:srgbClr val="000090"/>
                </a:solidFill>
              </a:rPr>
              <a:t>example indigenous aboriginals </a:t>
            </a:r>
            <a:r>
              <a:rPr lang="en-US" dirty="0">
                <a:solidFill>
                  <a:srgbClr val="000090"/>
                </a:solidFill>
              </a:rPr>
              <a:t>on the islands of Bentinck and </a:t>
            </a:r>
            <a:r>
              <a:rPr lang="en-US" dirty="0" err="1">
                <a:solidFill>
                  <a:srgbClr val="000090"/>
                </a:solidFill>
              </a:rPr>
              <a:t>Mornington</a:t>
            </a:r>
            <a:r>
              <a:rPr lang="en-US" dirty="0">
                <a:solidFill>
                  <a:srgbClr val="000090"/>
                </a:solidFill>
              </a:rPr>
              <a:t> have high proportions of the I</a:t>
            </a:r>
            <a:r>
              <a:rPr lang="en-US" baseline="30000" dirty="0">
                <a:solidFill>
                  <a:srgbClr val="000090"/>
                </a:solidFill>
              </a:rPr>
              <a:t>B</a:t>
            </a:r>
            <a:r>
              <a:rPr lang="en-US" dirty="0">
                <a:solidFill>
                  <a:srgbClr val="000090"/>
                </a:solidFill>
              </a:rPr>
              <a:t> allele and an absence of the I</a:t>
            </a:r>
            <a:r>
              <a:rPr lang="en-US" baseline="30000" dirty="0">
                <a:solidFill>
                  <a:srgbClr val="000090"/>
                </a:solidFill>
              </a:rPr>
              <a:t>A </a:t>
            </a:r>
            <a:r>
              <a:rPr lang="en-US" dirty="0">
                <a:solidFill>
                  <a:srgbClr val="000090"/>
                </a:solidFill>
              </a:rPr>
              <a:t>allele while on the mainland the aboriginal population has a low proportion of the I</a:t>
            </a:r>
            <a:r>
              <a:rPr lang="en-US" baseline="30000" dirty="0">
                <a:solidFill>
                  <a:srgbClr val="000090"/>
                </a:solidFill>
              </a:rPr>
              <a:t>B</a:t>
            </a:r>
            <a:r>
              <a:rPr lang="en-US" dirty="0">
                <a:solidFill>
                  <a:srgbClr val="000090"/>
                </a:solidFill>
              </a:rPr>
              <a:t> allele and a high proportion of the I</a:t>
            </a:r>
            <a:r>
              <a:rPr lang="en-US" baseline="30000" dirty="0">
                <a:solidFill>
                  <a:srgbClr val="000090"/>
                </a:solidFill>
              </a:rPr>
              <a:t>A</a:t>
            </a:r>
            <a:r>
              <a:rPr lang="en-US" dirty="0">
                <a:solidFill>
                  <a:srgbClr val="000090"/>
                </a:solidFill>
              </a:rPr>
              <a:t> allele.</a:t>
            </a:r>
            <a:endParaRPr lang="en-AU" dirty="0">
              <a:solidFill>
                <a:srgbClr val="000090"/>
              </a:solidFill>
            </a:endParaRPr>
          </a:p>
          <a:p>
            <a:endParaRPr lang="en-AU" dirty="0">
              <a:solidFill>
                <a:srgbClr val="000090"/>
              </a:solidFill>
            </a:endParaRPr>
          </a:p>
          <a:p>
            <a:endParaRPr lang="en-AU" dirty="0">
              <a:solidFill>
                <a:srgbClr val="00009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000232" y="357166"/>
            <a:ext cx="4286280" cy="6177647"/>
          </a:xfrm>
          <a:prstGeom prst="rect">
            <a:avLst/>
          </a:prstGeom>
          <a:noFill/>
          <a:ln w="9525">
            <a:noFill/>
            <a:miter lim="800000"/>
            <a:headEnd/>
            <a:tailEnd/>
          </a:ln>
          <a:effectLst/>
        </p:spPr>
      </p:pic>
      <p:sp>
        <p:nvSpPr>
          <p:cNvPr id="5" name="Rectangle 4"/>
          <p:cNvSpPr/>
          <p:nvPr/>
        </p:nvSpPr>
        <p:spPr>
          <a:xfrm>
            <a:off x="6286512" y="5929330"/>
            <a:ext cx="2654316" cy="523220"/>
          </a:xfrm>
          <a:prstGeom prst="rect">
            <a:avLst/>
          </a:prstGeom>
        </p:spPr>
        <p:txBody>
          <a:bodyPr wrap="none">
            <a:spAutoFit/>
          </a:bodyPr>
          <a:lstStyle/>
          <a:p>
            <a:r>
              <a:rPr lang="en-AU" dirty="0"/>
              <a:t>(</a:t>
            </a:r>
            <a:r>
              <a:rPr lang="en-AU" dirty="0" err="1"/>
              <a:t>Newton.T.J</a:t>
            </a:r>
            <a:r>
              <a:rPr lang="en-AU" dirty="0"/>
              <a:t>. 2010)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6" name="Group 2"/>
          <p:cNvGrpSpPr>
            <a:grpSpLocks/>
          </p:cNvGrpSpPr>
          <p:nvPr/>
        </p:nvGrpSpPr>
        <p:grpSpPr bwMode="auto">
          <a:xfrm>
            <a:off x="571472" y="500042"/>
            <a:ext cx="8286808" cy="2571768"/>
            <a:chOff x="1701" y="6937"/>
            <a:chExt cx="8058" cy="2340"/>
          </a:xfrm>
        </p:grpSpPr>
        <p:sp>
          <p:nvSpPr>
            <p:cNvPr id="1027" name="Oval 3" descr="Light upward diagonal"/>
            <p:cNvSpPr>
              <a:spLocks noChangeArrowheads="1"/>
            </p:cNvSpPr>
            <p:nvPr/>
          </p:nvSpPr>
          <p:spPr bwMode="auto">
            <a:xfrm>
              <a:off x="1701" y="6937"/>
              <a:ext cx="2370" cy="2340"/>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028" name="Oval 4" descr="Light upward diagonal"/>
            <p:cNvSpPr>
              <a:spLocks noChangeArrowheads="1"/>
            </p:cNvSpPr>
            <p:nvPr/>
          </p:nvSpPr>
          <p:spPr bwMode="auto">
            <a:xfrm>
              <a:off x="3123" y="8377"/>
              <a:ext cx="474" cy="540"/>
            </a:xfrm>
            <a:prstGeom prst="ellipse">
              <a:avLst/>
            </a:prstGeom>
            <a:pattFill prst="ltUpDiag">
              <a:fgClr>
                <a:srgbClr val="000000"/>
              </a:fgClr>
              <a:bgClr>
                <a:srgbClr val="FFFFFF"/>
              </a:bgClr>
            </a:patt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029" name="Oval 5" descr="Shingle"/>
            <p:cNvSpPr>
              <a:spLocks noChangeArrowheads="1"/>
            </p:cNvSpPr>
            <p:nvPr/>
          </p:nvSpPr>
          <p:spPr bwMode="auto">
            <a:xfrm>
              <a:off x="7389" y="6937"/>
              <a:ext cx="2370" cy="2340"/>
            </a:xfrm>
            <a:prstGeom prst="ellipse">
              <a:avLst/>
            </a:prstGeom>
            <a:pattFill prst="shingle">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030" name="Oval 6" descr="Large checker board"/>
            <p:cNvSpPr>
              <a:spLocks noChangeArrowheads="1"/>
            </p:cNvSpPr>
            <p:nvPr/>
          </p:nvSpPr>
          <p:spPr bwMode="auto">
            <a:xfrm>
              <a:off x="7863" y="8377"/>
              <a:ext cx="474" cy="540"/>
            </a:xfrm>
            <a:prstGeom prst="ellipse">
              <a:avLst/>
            </a:prstGeom>
            <a:pattFill prst="lgCheck">
              <a:fgClr>
                <a:srgbClr val="000000"/>
              </a:fgClr>
              <a:bgClr>
                <a:srgbClr val="FFFFFF"/>
              </a:bgClr>
            </a:patt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031" name="Line 7"/>
            <p:cNvSpPr>
              <a:spLocks noChangeShapeType="1"/>
            </p:cNvSpPr>
            <p:nvPr/>
          </p:nvSpPr>
          <p:spPr bwMode="auto">
            <a:xfrm>
              <a:off x="3597" y="8737"/>
              <a:ext cx="4266" cy="0"/>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AU"/>
            </a:p>
          </p:txBody>
        </p:sp>
      </p:grpSp>
      <p:sp>
        <p:nvSpPr>
          <p:cNvPr id="11" name="TextBox 10"/>
          <p:cNvSpPr txBox="1"/>
          <p:nvPr/>
        </p:nvSpPr>
        <p:spPr>
          <a:xfrm>
            <a:off x="1857356" y="3357562"/>
            <a:ext cx="4786346" cy="523220"/>
          </a:xfrm>
          <a:prstGeom prst="rect">
            <a:avLst/>
          </a:prstGeom>
          <a:noFill/>
        </p:spPr>
        <p:txBody>
          <a:bodyPr wrap="square" rtlCol="0">
            <a:spAutoFit/>
          </a:bodyPr>
          <a:lstStyle/>
          <a:p>
            <a:r>
              <a:rPr lang="en-AU" dirty="0">
                <a:solidFill>
                  <a:srgbClr val="000090"/>
                </a:solidFill>
              </a:rPr>
              <a:t>RANDOM GENETIC DRIFT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357166"/>
            <a:ext cx="8643998" cy="5816976"/>
          </a:xfrm>
          <a:prstGeom prst="rect">
            <a:avLst/>
          </a:prstGeom>
          <a:noFill/>
        </p:spPr>
        <p:txBody>
          <a:bodyPr wrap="square" rtlCol="0">
            <a:spAutoFit/>
          </a:bodyPr>
          <a:lstStyle/>
          <a:p>
            <a:r>
              <a:rPr lang="en-AU" dirty="0">
                <a:solidFill>
                  <a:srgbClr val="000090"/>
                </a:solidFill>
              </a:rPr>
              <a:t>Random genetic drift can be visualized as occurring like the following:</a:t>
            </a:r>
          </a:p>
          <a:p>
            <a:r>
              <a:rPr lang="en-AU" dirty="0">
                <a:solidFill>
                  <a:srgbClr val="000090"/>
                </a:solidFill>
              </a:rPr>
              <a:t> </a:t>
            </a:r>
            <a:r>
              <a:rPr lang="en-AU" sz="2400" dirty="0">
                <a:solidFill>
                  <a:srgbClr val="000090"/>
                </a:solidFill>
              </a:rPr>
              <a:t>A small population representative of the large population moves away and becomes immersed in another large population.</a:t>
            </a:r>
          </a:p>
          <a:p>
            <a:pPr lvl="0"/>
            <a:r>
              <a:rPr lang="en-AU" sz="2400" dirty="0">
                <a:solidFill>
                  <a:srgbClr val="000090"/>
                </a:solidFill>
              </a:rPr>
              <a:t>Within the second large population, the small population remains isolated because of </a:t>
            </a:r>
            <a:r>
              <a:rPr lang="en-AU" sz="2400" u="sng" dirty="0">
                <a:solidFill>
                  <a:srgbClr val="000090"/>
                </a:solidFill>
              </a:rPr>
              <a:t>religious, cultural, or socio-economic barriers</a:t>
            </a:r>
            <a:r>
              <a:rPr lang="en-AU" sz="2400" dirty="0">
                <a:solidFill>
                  <a:srgbClr val="000090"/>
                </a:solidFill>
              </a:rPr>
              <a:t>.</a:t>
            </a:r>
          </a:p>
          <a:p>
            <a:pPr lvl="0"/>
            <a:r>
              <a:rPr lang="en-AU" sz="2400" dirty="0">
                <a:solidFill>
                  <a:srgbClr val="000090"/>
                </a:solidFill>
              </a:rPr>
              <a:t>Isolated within the second large population, the small population </a:t>
            </a:r>
            <a:r>
              <a:rPr lang="en-AU" sz="2400" u="sng" dirty="0">
                <a:solidFill>
                  <a:srgbClr val="000090"/>
                </a:solidFill>
              </a:rPr>
              <a:t>experiences random genetic change</a:t>
            </a:r>
            <a:r>
              <a:rPr lang="en-AU" sz="2400" dirty="0">
                <a:solidFill>
                  <a:srgbClr val="000090"/>
                </a:solidFill>
              </a:rPr>
              <a:t> – </a:t>
            </a:r>
            <a:r>
              <a:rPr lang="en-AU" sz="2400" u="sng" dirty="0">
                <a:solidFill>
                  <a:srgbClr val="000090"/>
                </a:solidFill>
              </a:rPr>
              <a:t>the frequencies of certain random genes become greater or smaller </a:t>
            </a:r>
            <a:r>
              <a:rPr lang="en-AU" sz="2400" b="1" i="1" u="sng" dirty="0">
                <a:solidFill>
                  <a:srgbClr val="000090"/>
                </a:solidFill>
              </a:rPr>
              <a:t>for no apparent reason without the action of the forces of natural selection</a:t>
            </a:r>
            <a:r>
              <a:rPr lang="en-AU" sz="2400" dirty="0">
                <a:solidFill>
                  <a:srgbClr val="000090"/>
                </a:solidFill>
              </a:rPr>
              <a:t>.</a:t>
            </a:r>
          </a:p>
          <a:p>
            <a:r>
              <a:rPr lang="en-AU" sz="2400" dirty="0">
                <a:solidFill>
                  <a:srgbClr val="000090"/>
                </a:solidFill>
              </a:rPr>
              <a:t>This genetic change is transmitted throughout the small population quite easily </a:t>
            </a:r>
            <a:r>
              <a:rPr lang="en-AU" sz="2400" u="sng" dirty="0">
                <a:solidFill>
                  <a:srgbClr val="000090"/>
                </a:solidFill>
              </a:rPr>
              <a:t>because of the isolation the population experiences</a:t>
            </a:r>
            <a:r>
              <a:rPr lang="en-AU" sz="2400" dirty="0">
                <a:solidFill>
                  <a:srgbClr val="000090"/>
                </a:solidFill>
              </a:rPr>
              <a:t>. The isolation means that there is </a:t>
            </a:r>
            <a:r>
              <a:rPr lang="en-AU" sz="2400" u="sng" dirty="0">
                <a:solidFill>
                  <a:srgbClr val="000090"/>
                </a:solidFill>
              </a:rPr>
              <a:t>no interbreeding with members </a:t>
            </a:r>
            <a:r>
              <a:rPr lang="en-AU" sz="2400" dirty="0">
                <a:solidFill>
                  <a:srgbClr val="000090"/>
                </a:solidFill>
              </a:rPr>
              <a:t>of the larger surrounding population.  </a:t>
            </a:r>
            <a:r>
              <a:rPr lang="en-AU" sz="2400" i="1" dirty="0">
                <a:solidFill>
                  <a:srgbClr val="000090"/>
                </a:solidFill>
              </a:rPr>
              <a:t>(Example: The Dunkers from Hesse in Germany moving to Pennsylvania, U.S.A.)</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1577</TotalTime>
  <Words>1400</Words>
  <Application>Microsoft Office PowerPoint</Application>
  <PresentationFormat>On-screen Show (4:3)</PresentationFormat>
  <Paragraphs>94</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 Narrow</vt:lpstr>
      <vt:lpstr>Lucida Grande</vt:lpstr>
      <vt:lpstr>News Gothic MT</vt:lpstr>
      <vt:lpstr>Wingdings 2</vt:lpstr>
      <vt:lpstr>Breeze</vt:lpstr>
      <vt:lpstr>3A/B HUMAN BIOLOGICAL SCIENCE</vt:lpstr>
      <vt:lpstr>PowerPoint Presentation</vt:lpstr>
      <vt:lpstr>Changes to Allele Frequencies</vt:lpstr>
      <vt:lpstr>Mutations</vt:lpstr>
      <vt:lpstr>Natural Selection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Population Bottlenecks</vt:lpstr>
      <vt:lpstr>Migration</vt:lpstr>
      <vt:lpstr>Genetic Diseases</vt:lpstr>
      <vt:lpstr>Example 1</vt:lpstr>
      <vt:lpstr>Example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WINTHROP BAPTIST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YEAR 12 HUMAN BIOLOGY</dc:title>
  <dc:creator>GREG MUNYARD</dc:creator>
  <cp:lastModifiedBy>Jean Liew</cp:lastModifiedBy>
  <cp:revision>57</cp:revision>
  <dcterms:created xsi:type="dcterms:W3CDTF">2008-06-06T07:11:44Z</dcterms:created>
  <dcterms:modified xsi:type="dcterms:W3CDTF">2018-06-12T02:43:40Z</dcterms:modified>
</cp:coreProperties>
</file>