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57" r:id="rId3"/>
    <p:sldId id="285" r:id="rId4"/>
    <p:sldId id="258" r:id="rId5"/>
    <p:sldId id="259" r:id="rId6"/>
    <p:sldId id="260" r:id="rId7"/>
    <p:sldId id="261" r:id="rId8"/>
    <p:sldId id="262" r:id="rId9"/>
    <p:sldId id="263" r:id="rId10"/>
    <p:sldId id="280" r:id="rId11"/>
    <p:sldId id="273" r:id="rId12"/>
    <p:sldId id="274" r:id="rId13"/>
    <p:sldId id="272" r:id="rId14"/>
    <p:sldId id="264" r:id="rId15"/>
    <p:sldId id="265" r:id="rId16"/>
    <p:sldId id="275" r:id="rId17"/>
    <p:sldId id="276" r:id="rId18"/>
    <p:sldId id="277" r:id="rId19"/>
    <p:sldId id="278" r:id="rId20"/>
    <p:sldId id="279" r:id="rId21"/>
    <p:sldId id="269" r:id="rId22"/>
    <p:sldId id="270" r:id="rId23"/>
    <p:sldId id="271" r:id="rId24"/>
    <p:sldId id="281" r:id="rId25"/>
    <p:sldId id="283" r:id="rId26"/>
    <p:sldId id="282"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79" autoAdjust="0"/>
    <p:restoredTop sz="86406" autoAdjust="0"/>
  </p:normalViewPr>
  <p:slideViewPr>
    <p:cSldViewPr>
      <p:cViewPr varScale="1">
        <p:scale>
          <a:sx n="105" d="100"/>
          <a:sy n="105" d="100"/>
        </p:scale>
        <p:origin x="128" y="6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186E2-4F1F-4773-A14A-D715959B7317}" type="datetimeFigureOut">
              <a:rPr lang="en-AU" smtClean="0"/>
              <a:pPr/>
              <a:t>12/08/2020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6B59E5-F33C-48FA-9AAB-C6E18724D8FB}" type="slidenum">
              <a:rPr lang="en-AU" smtClean="0"/>
              <a:pPr/>
              <a:t>‹#›</a:t>
            </a:fld>
            <a:endParaRPr lang="en-AU"/>
          </a:p>
        </p:txBody>
      </p:sp>
    </p:spTree>
    <p:extLst>
      <p:ext uri="{BB962C8B-B14F-4D97-AF65-F5344CB8AC3E}">
        <p14:creationId xmlns:p14="http://schemas.microsoft.com/office/powerpoint/2010/main" val="997047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66B59E5-F33C-48FA-9AAB-C6E18724D8FB}" type="slidenum">
              <a:rPr lang="en-AU" smtClean="0"/>
              <a:pPr/>
              <a:t>17</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B7941F58-5B4A-4770-89DD-0ED1A3DB2530}" type="datetimeFigureOut">
              <a:rPr lang="en-US" smtClean="0"/>
              <a:pPr/>
              <a:t>8/12/2020</a:t>
            </a:fld>
            <a:endParaRPr lang="en-AU"/>
          </a:p>
        </p:txBody>
      </p:sp>
      <p:sp>
        <p:nvSpPr>
          <p:cNvPr id="16" name="Slide Number Placeholder 15"/>
          <p:cNvSpPr>
            <a:spLocks noGrp="1"/>
          </p:cNvSpPr>
          <p:nvPr>
            <p:ph type="sldNum" sz="quarter" idx="11"/>
          </p:nvPr>
        </p:nvSpPr>
        <p:spPr/>
        <p:txBody>
          <a:bodyPr/>
          <a:lstStyle/>
          <a:p>
            <a:fld id="{92CBFE00-2F37-43E5-A530-33D19D8892A4}" type="slidenum">
              <a:rPr lang="en-AU" smtClean="0"/>
              <a:pPr/>
              <a:t>‹#›</a:t>
            </a:fld>
            <a:endParaRPr lang="en-AU"/>
          </a:p>
        </p:txBody>
      </p:sp>
      <p:sp>
        <p:nvSpPr>
          <p:cNvPr id="17" name="Footer Placeholder 16"/>
          <p:cNvSpPr>
            <a:spLocks noGrp="1"/>
          </p:cNvSpPr>
          <p:nvPr>
            <p:ph type="ftr" sz="quarter" idx="12"/>
          </p:nvPr>
        </p:nvSpPr>
        <p:spPr/>
        <p:txBody>
          <a:bodyPr/>
          <a:lstStyle/>
          <a:p>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941F58-5B4A-4770-89DD-0ED1A3DB2530}" type="datetimeFigureOut">
              <a:rPr lang="en-US" smtClean="0"/>
              <a:pPr/>
              <a:t>8/12/2020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2CBFE00-2F37-43E5-A530-33D19D8892A4}"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941F58-5B4A-4770-89DD-0ED1A3DB2530}" type="datetimeFigureOut">
              <a:rPr lang="en-US" smtClean="0"/>
              <a:pPr/>
              <a:t>8/12/2020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2CBFE00-2F37-43E5-A530-33D19D8892A4}"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B7941F58-5B4A-4770-89DD-0ED1A3DB2530}" type="datetimeFigureOut">
              <a:rPr lang="en-US" smtClean="0"/>
              <a:pPr/>
              <a:t>8/12/2020</a:t>
            </a:fld>
            <a:endParaRPr lang="en-AU"/>
          </a:p>
        </p:txBody>
      </p:sp>
      <p:sp>
        <p:nvSpPr>
          <p:cNvPr id="15" name="Slide Number Placeholder 14"/>
          <p:cNvSpPr>
            <a:spLocks noGrp="1"/>
          </p:cNvSpPr>
          <p:nvPr>
            <p:ph type="sldNum" sz="quarter" idx="15"/>
          </p:nvPr>
        </p:nvSpPr>
        <p:spPr/>
        <p:txBody>
          <a:bodyPr/>
          <a:lstStyle>
            <a:lvl1pPr algn="ctr">
              <a:defRPr/>
            </a:lvl1pPr>
          </a:lstStyle>
          <a:p>
            <a:fld id="{92CBFE00-2F37-43E5-A530-33D19D8892A4}" type="slidenum">
              <a:rPr lang="en-AU" smtClean="0"/>
              <a:pPr/>
              <a:t>‹#›</a:t>
            </a:fld>
            <a:endParaRPr lang="en-AU"/>
          </a:p>
        </p:txBody>
      </p:sp>
      <p:sp>
        <p:nvSpPr>
          <p:cNvPr id="16" name="Footer Placeholder 15"/>
          <p:cNvSpPr>
            <a:spLocks noGrp="1"/>
          </p:cNvSpPr>
          <p:nvPr>
            <p:ph type="ftr" sz="quarter" idx="16"/>
          </p:nvPr>
        </p:nvSpPr>
        <p:spPr/>
        <p:txBody>
          <a:bodyPr/>
          <a:lstStyle/>
          <a:p>
            <a:endParaRPr lang="en-AU"/>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941F58-5B4A-4770-89DD-0ED1A3DB2530}" type="datetimeFigureOut">
              <a:rPr lang="en-US" smtClean="0"/>
              <a:pPr/>
              <a:t>8/12/2020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2CBFE00-2F37-43E5-A530-33D19D8892A4}" type="slidenum">
              <a:rPr lang="en-AU" smtClean="0"/>
              <a:pPr/>
              <a:t>‹#›</a:t>
            </a:fld>
            <a:endParaRPr lang="en-AU"/>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7941F58-5B4A-4770-89DD-0ED1A3DB2530}" type="datetimeFigureOut">
              <a:rPr lang="en-US" smtClean="0"/>
              <a:pPr/>
              <a:t>8/12/2020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2CBFE00-2F37-43E5-A530-33D19D8892A4}" type="slidenum">
              <a:rPr lang="en-AU" smtClean="0"/>
              <a:pPr/>
              <a:t>‹#›</a:t>
            </a:fld>
            <a:endParaRPr lang="en-AU"/>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92CBFE00-2F37-43E5-A530-33D19D8892A4}" type="slidenum">
              <a:rPr lang="en-AU" smtClean="0"/>
              <a:pPr/>
              <a:t>‹#›</a:t>
            </a:fld>
            <a:endParaRPr lang="en-AU"/>
          </a:p>
        </p:txBody>
      </p:sp>
      <p:sp>
        <p:nvSpPr>
          <p:cNvPr id="8" name="Footer Placeholder 7"/>
          <p:cNvSpPr>
            <a:spLocks noGrp="1"/>
          </p:cNvSpPr>
          <p:nvPr>
            <p:ph type="ftr" sz="quarter" idx="11"/>
          </p:nvPr>
        </p:nvSpPr>
        <p:spPr/>
        <p:txBody>
          <a:bodyPr/>
          <a:lstStyle/>
          <a:p>
            <a:endParaRPr lang="en-AU"/>
          </a:p>
        </p:txBody>
      </p:sp>
      <p:sp>
        <p:nvSpPr>
          <p:cNvPr id="7" name="Date Placeholder 6"/>
          <p:cNvSpPr>
            <a:spLocks noGrp="1"/>
          </p:cNvSpPr>
          <p:nvPr>
            <p:ph type="dt" sz="half" idx="10"/>
          </p:nvPr>
        </p:nvSpPr>
        <p:spPr/>
        <p:txBody>
          <a:bodyPr/>
          <a:lstStyle/>
          <a:p>
            <a:fld id="{B7941F58-5B4A-4770-89DD-0ED1A3DB2530}" type="datetimeFigureOut">
              <a:rPr lang="en-US" smtClean="0"/>
              <a:pPr/>
              <a:t>8/12/2020</a:t>
            </a:fld>
            <a:endParaRPr lang="en-AU"/>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7941F58-5B4A-4770-89DD-0ED1A3DB2530}" type="datetimeFigureOut">
              <a:rPr lang="en-US" smtClean="0"/>
              <a:pPr/>
              <a:t>8/12/2020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2CBFE00-2F37-43E5-A530-33D19D8892A4}" type="slidenum">
              <a:rPr lang="en-AU" smtClean="0"/>
              <a:pPr/>
              <a:t>‹#›</a:t>
            </a:fld>
            <a:endParaRPr lang="en-AU"/>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941F58-5B4A-4770-89DD-0ED1A3DB2530}" type="datetimeFigureOut">
              <a:rPr lang="en-US" smtClean="0"/>
              <a:pPr/>
              <a:t>8/12/2020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2CBFE00-2F37-43E5-A530-33D19D8892A4}"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B7941F58-5B4A-4770-89DD-0ED1A3DB2530}" type="datetimeFigureOut">
              <a:rPr lang="en-US" smtClean="0"/>
              <a:pPr/>
              <a:t>8/12/2020</a:t>
            </a:fld>
            <a:endParaRPr lang="en-AU"/>
          </a:p>
        </p:txBody>
      </p:sp>
      <p:sp>
        <p:nvSpPr>
          <p:cNvPr id="9" name="Slide Number Placeholder 8"/>
          <p:cNvSpPr>
            <a:spLocks noGrp="1"/>
          </p:cNvSpPr>
          <p:nvPr>
            <p:ph type="sldNum" sz="quarter" idx="15"/>
          </p:nvPr>
        </p:nvSpPr>
        <p:spPr/>
        <p:txBody>
          <a:bodyPr/>
          <a:lstStyle/>
          <a:p>
            <a:fld id="{92CBFE00-2F37-43E5-A530-33D19D8892A4}" type="slidenum">
              <a:rPr lang="en-AU" smtClean="0"/>
              <a:pPr/>
              <a:t>‹#›</a:t>
            </a:fld>
            <a:endParaRPr lang="en-AU"/>
          </a:p>
        </p:txBody>
      </p:sp>
      <p:sp>
        <p:nvSpPr>
          <p:cNvPr id="10" name="Footer Placeholder 9"/>
          <p:cNvSpPr>
            <a:spLocks noGrp="1"/>
          </p:cNvSpPr>
          <p:nvPr>
            <p:ph type="ftr" sz="quarter" idx="16"/>
          </p:nvPr>
        </p:nvSpPr>
        <p:spPr/>
        <p:txBody>
          <a:bodyPr/>
          <a:lstStyle/>
          <a:p>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B7941F58-5B4A-4770-89DD-0ED1A3DB2530}" type="datetimeFigureOut">
              <a:rPr lang="en-US" smtClean="0"/>
              <a:pPr/>
              <a:t>8/12/2020</a:t>
            </a:fld>
            <a:endParaRPr lang="en-AU"/>
          </a:p>
        </p:txBody>
      </p:sp>
      <p:sp>
        <p:nvSpPr>
          <p:cNvPr id="9" name="Slide Number Placeholder 8"/>
          <p:cNvSpPr>
            <a:spLocks noGrp="1"/>
          </p:cNvSpPr>
          <p:nvPr>
            <p:ph type="sldNum" sz="quarter" idx="11"/>
          </p:nvPr>
        </p:nvSpPr>
        <p:spPr/>
        <p:txBody>
          <a:bodyPr/>
          <a:lstStyle/>
          <a:p>
            <a:fld id="{92CBFE00-2F37-43E5-A530-33D19D8892A4}" type="slidenum">
              <a:rPr lang="en-AU" smtClean="0"/>
              <a:pPr/>
              <a:t>‹#›</a:t>
            </a:fld>
            <a:endParaRPr lang="en-AU"/>
          </a:p>
        </p:txBody>
      </p:sp>
      <p:sp>
        <p:nvSpPr>
          <p:cNvPr id="10" name="Footer Placeholder 9"/>
          <p:cNvSpPr>
            <a:spLocks noGrp="1"/>
          </p:cNvSpPr>
          <p:nvPr>
            <p:ph type="ftr" sz="quarter" idx="12"/>
          </p:nvPr>
        </p:nvSpPr>
        <p:spPr/>
        <p:txBody>
          <a:bodyPr/>
          <a:lstStyle/>
          <a:p>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B7941F58-5B4A-4770-89DD-0ED1A3DB2530}" type="datetimeFigureOut">
              <a:rPr lang="en-US" smtClean="0"/>
              <a:pPr/>
              <a:t>8/12/2020</a:t>
            </a:fld>
            <a:endParaRPr lang="en-AU"/>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AU"/>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92CBFE00-2F37-43E5-A530-33D19D8892A4}" type="slidenum">
              <a:rPr lang="en-AU" smtClean="0"/>
              <a:pPr/>
              <a:t>‹#›</a:t>
            </a:fld>
            <a:endParaRPr lang="en-AU"/>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8001056" cy="646331"/>
          </a:xfrm>
          <a:prstGeom prst="rect">
            <a:avLst/>
          </a:prstGeom>
          <a:noFill/>
        </p:spPr>
        <p:txBody>
          <a:bodyPr wrap="square" rtlCol="0">
            <a:spAutoFit/>
          </a:bodyPr>
          <a:lstStyle/>
          <a:p>
            <a:pPr algn="ctr"/>
            <a:r>
              <a:rPr lang="en-AU" sz="3600" b="1" dirty="0">
                <a:solidFill>
                  <a:schemeClr val="bg1"/>
                </a:solidFill>
                <a:effectLst>
                  <a:outerShdw blurRad="38100" dist="38100" dir="2700000" algn="tl">
                    <a:srgbClr val="000000">
                      <a:alpha val="43137"/>
                    </a:srgbClr>
                  </a:outerShdw>
                </a:effectLst>
              </a:rPr>
              <a:t>Unit 3 and 4 HUMAN BIOLOGY</a:t>
            </a:r>
          </a:p>
        </p:txBody>
      </p:sp>
      <p:sp>
        <p:nvSpPr>
          <p:cNvPr id="3" name="TextBox 2"/>
          <p:cNvSpPr txBox="1"/>
          <p:nvPr/>
        </p:nvSpPr>
        <p:spPr>
          <a:xfrm>
            <a:off x="1295636" y="1628800"/>
            <a:ext cx="6552728" cy="369332"/>
          </a:xfrm>
          <a:prstGeom prst="rect">
            <a:avLst/>
          </a:prstGeom>
          <a:noFill/>
        </p:spPr>
        <p:txBody>
          <a:bodyPr wrap="square" rtlCol="0">
            <a:spAutoFit/>
          </a:bodyPr>
          <a:lstStyle/>
          <a:p>
            <a:pPr algn="ctr"/>
            <a:r>
              <a:rPr lang="en-AU" b="1" dirty="0">
                <a:solidFill>
                  <a:schemeClr val="bg1"/>
                </a:solidFill>
                <a:effectLst>
                  <a:outerShdw blurRad="38100" dist="38100" dir="2700000" algn="tl">
                    <a:srgbClr val="000000">
                      <a:alpha val="43137"/>
                    </a:srgbClr>
                  </a:outerShdw>
                </a:effectLst>
              </a:rPr>
              <a:t>CHAPTER 1 – EVOLUTION OF THE PRIMATES</a:t>
            </a:r>
          </a:p>
        </p:txBody>
      </p:sp>
      <p:pic>
        <p:nvPicPr>
          <p:cNvPr id="4" name="Picture 3" descr="p-msulw1.jpg"/>
          <p:cNvPicPr>
            <a:picLocks noChangeAspect="1"/>
          </p:cNvPicPr>
          <p:nvPr/>
        </p:nvPicPr>
        <p:blipFill>
          <a:blip r:embed="rId2" cstate="print">
            <a:lum bright="10000" contrast="30000"/>
          </a:blip>
          <a:stretch>
            <a:fillRect/>
          </a:stretch>
        </p:blipFill>
        <p:spPr>
          <a:xfrm>
            <a:off x="2643174" y="1714488"/>
            <a:ext cx="3571900" cy="4568460"/>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lum bright="-20000" contrast="30000"/>
          </a:blip>
          <a:srcRect/>
          <a:stretch>
            <a:fillRect/>
          </a:stretch>
        </p:blipFill>
        <p:spPr bwMode="auto">
          <a:xfrm>
            <a:off x="251520" y="404664"/>
            <a:ext cx="8734425" cy="4572000"/>
          </a:xfrm>
          <a:prstGeom prst="rect">
            <a:avLst/>
          </a:prstGeom>
          <a:noFill/>
          <a:ln w="9525">
            <a:noFill/>
            <a:miter lim="800000"/>
            <a:headEnd/>
            <a:tailEnd/>
          </a:ln>
        </p:spPr>
      </p:pic>
      <p:sp>
        <p:nvSpPr>
          <p:cNvPr id="3" name="Rectangle 2"/>
          <p:cNvSpPr/>
          <p:nvPr/>
        </p:nvSpPr>
        <p:spPr>
          <a:xfrm>
            <a:off x="251520" y="5013176"/>
            <a:ext cx="6624736" cy="369332"/>
          </a:xfrm>
          <a:prstGeom prst="rect">
            <a:avLst/>
          </a:prstGeom>
        </p:spPr>
        <p:txBody>
          <a:bodyPr wrap="square">
            <a:spAutoFit/>
          </a:bodyPr>
          <a:lstStyle/>
          <a:p>
            <a:r>
              <a:rPr lang="en-AU" b="1" dirty="0">
                <a:solidFill>
                  <a:schemeClr val="bg1"/>
                </a:solidFill>
                <a:effectLst>
                  <a:outerShdw blurRad="38100" dist="38100" dir="2700000" algn="tl">
                    <a:srgbClr val="000000">
                      <a:alpha val="43137"/>
                    </a:srgbClr>
                  </a:outerShdw>
                </a:effectLst>
              </a:rPr>
              <a:t>Figure 19.3 </a:t>
            </a:r>
            <a:r>
              <a:rPr lang="en-AU" dirty="0">
                <a:solidFill>
                  <a:schemeClr val="bg1"/>
                </a:solidFill>
                <a:effectLst>
                  <a:outerShdw blurRad="38100" dist="38100" dir="2700000" algn="tl">
                    <a:srgbClr val="000000">
                      <a:alpha val="43137"/>
                    </a:srgbClr>
                  </a:outerShdw>
                </a:effectLst>
              </a:rPr>
              <a:t>A</a:t>
            </a:r>
            <a:r>
              <a:rPr lang="en-AU" b="1" dirty="0">
                <a:solidFill>
                  <a:schemeClr val="bg1"/>
                </a:solidFill>
                <a:effectLst>
                  <a:outerShdw blurRad="38100" dist="38100" dir="2700000" algn="tl">
                    <a:srgbClr val="000000">
                      <a:alpha val="43137"/>
                    </a:srgbClr>
                  </a:outerShdw>
                </a:effectLst>
              </a:rPr>
              <a:t> </a:t>
            </a:r>
            <a:r>
              <a:rPr lang="en-AU" dirty="0">
                <a:solidFill>
                  <a:schemeClr val="bg1"/>
                </a:solidFill>
                <a:effectLst>
                  <a:outerShdw blurRad="38100" dist="38100" dir="2700000" algn="tl">
                    <a:srgbClr val="000000">
                      <a:alpha val="43137"/>
                    </a:srgbClr>
                  </a:outerShdw>
                </a:effectLst>
              </a:rPr>
              <a:t>simplified classification of the primates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a:lnSpc>
                <a:spcPct val="90000"/>
              </a:lnSpc>
            </a:pPr>
            <a:r>
              <a:rPr lang="en-AU" dirty="0">
                <a:solidFill>
                  <a:schemeClr val="bg1"/>
                </a:solidFill>
                <a:effectLst>
                  <a:outerShdw blurRad="38100" dist="38100" dir="2700000" algn="tl">
                    <a:srgbClr val="000000">
                      <a:alpha val="43137"/>
                    </a:srgbClr>
                  </a:outerShdw>
                </a:effectLst>
              </a:rPr>
              <a:t>Non-specialised body</a:t>
            </a:r>
          </a:p>
          <a:p>
            <a:pPr>
              <a:lnSpc>
                <a:spcPct val="90000"/>
              </a:lnSpc>
            </a:pPr>
            <a:r>
              <a:rPr lang="en-AU" dirty="0">
                <a:solidFill>
                  <a:schemeClr val="bg1"/>
                </a:solidFill>
                <a:effectLst>
                  <a:outerShdw blurRad="38100" dist="38100" dir="2700000" algn="tl">
                    <a:srgbClr val="000000">
                      <a:alpha val="43137"/>
                    </a:srgbClr>
                  </a:outerShdw>
                </a:effectLst>
              </a:rPr>
              <a:t>Unspecialised limbs</a:t>
            </a:r>
          </a:p>
          <a:p>
            <a:pPr>
              <a:lnSpc>
                <a:spcPct val="90000"/>
              </a:lnSpc>
            </a:pPr>
            <a:r>
              <a:rPr lang="en-US" dirty="0" err="1">
                <a:solidFill>
                  <a:schemeClr val="bg1"/>
                </a:solidFill>
                <a:effectLst>
                  <a:outerShdw blurRad="38100" dist="38100" dir="2700000" algn="tl">
                    <a:srgbClr val="000000">
                      <a:alpha val="43137"/>
                    </a:srgbClr>
                  </a:outerShdw>
                </a:effectLst>
              </a:rPr>
              <a:t>Pentadactyl</a:t>
            </a:r>
            <a:r>
              <a:rPr lang="en-US" dirty="0">
                <a:solidFill>
                  <a:schemeClr val="bg1"/>
                </a:solidFill>
                <a:effectLst>
                  <a:outerShdw blurRad="38100" dist="38100" dir="2700000" algn="tl">
                    <a:srgbClr val="000000">
                      <a:alpha val="43137"/>
                    </a:srgbClr>
                  </a:outerShdw>
                </a:effectLst>
              </a:rPr>
              <a:t> - five fingers or toes </a:t>
            </a:r>
          </a:p>
          <a:p>
            <a:pPr>
              <a:lnSpc>
                <a:spcPct val="90000"/>
              </a:lnSpc>
            </a:pPr>
            <a:r>
              <a:rPr lang="en-US" dirty="0">
                <a:solidFill>
                  <a:schemeClr val="bg1"/>
                </a:solidFill>
                <a:effectLst>
                  <a:outerShdw blurRad="38100" dist="38100" dir="2700000" algn="tl">
                    <a:srgbClr val="000000">
                      <a:alpha val="43137"/>
                    </a:srgbClr>
                  </a:outerShdw>
                </a:effectLst>
              </a:rPr>
              <a:t>Nails instead of claws </a:t>
            </a:r>
          </a:p>
          <a:p>
            <a:pPr>
              <a:lnSpc>
                <a:spcPct val="90000"/>
              </a:lnSpc>
            </a:pPr>
            <a:r>
              <a:rPr lang="en-US" dirty="0">
                <a:solidFill>
                  <a:schemeClr val="bg1"/>
                </a:solidFill>
                <a:effectLst>
                  <a:outerShdw blurRad="38100" dist="38100" dir="2700000" algn="tl">
                    <a:srgbClr val="000000">
                      <a:alpha val="43137"/>
                    </a:srgbClr>
                  </a:outerShdw>
                </a:effectLst>
              </a:rPr>
              <a:t>Grasping fingers and toes with friction ridges for gripping </a:t>
            </a:r>
          </a:p>
          <a:p>
            <a:pPr>
              <a:lnSpc>
                <a:spcPct val="90000"/>
              </a:lnSpc>
            </a:pPr>
            <a:r>
              <a:rPr lang="en-US" dirty="0">
                <a:solidFill>
                  <a:schemeClr val="bg1"/>
                </a:solidFill>
                <a:effectLst>
                  <a:outerShdw blurRad="38100" dist="38100" dir="2700000" algn="tl">
                    <a:srgbClr val="000000">
                      <a:alpha val="43137"/>
                    </a:srgbClr>
                  </a:outerShdw>
                </a:effectLst>
              </a:rPr>
              <a:t>First digit opposable </a:t>
            </a:r>
          </a:p>
          <a:p>
            <a:pPr>
              <a:lnSpc>
                <a:spcPct val="90000"/>
              </a:lnSpc>
            </a:pPr>
            <a:r>
              <a:rPr lang="en-US" dirty="0">
                <a:solidFill>
                  <a:schemeClr val="bg1"/>
                </a:solidFill>
                <a:effectLst>
                  <a:outerShdw blurRad="38100" dist="38100" dir="2700000" algn="tl">
                    <a:srgbClr val="000000">
                      <a:alpha val="43137"/>
                    </a:srgbClr>
                  </a:outerShdw>
                </a:effectLst>
              </a:rPr>
              <a:t>Forward facing eyes for three-dimensional (stereoscopic) vision </a:t>
            </a:r>
          </a:p>
          <a:p>
            <a:pPr>
              <a:lnSpc>
                <a:spcPct val="90000"/>
              </a:lnSpc>
            </a:pPr>
            <a:endParaRPr lang="en-US" dirty="0">
              <a:effectLst>
                <a:outerShdw blurRad="38100" dist="38100" dir="2700000" algn="tl">
                  <a:srgbClr val="000000">
                    <a:alpha val="43137"/>
                  </a:srgbClr>
                </a:outerShdw>
              </a:effectLst>
            </a:endParaRPr>
          </a:p>
        </p:txBody>
      </p:sp>
      <p:sp>
        <p:nvSpPr>
          <p:cNvPr id="26626" name="Rectangle 2"/>
          <p:cNvSpPr>
            <a:spLocks noGrp="1" noChangeArrowheads="1"/>
          </p:cNvSpPr>
          <p:nvPr>
            <p:ph type="title"/>
          </p:nvPr>
        </p:nvSpPr>
        <p:spPr/>
        <p:txBody>
          <a:bodyPr/>
          <a:lstStyle/>
          <a:p>
            <a:r>
              <a:rPr lang="en-US" sz="4000" dirty="0">
                <a:solidFill>
                  <a:schemeClr val="bg1"/>
                </a:solidFill>
                <a:effectLst>
                  <a:outerShdw blurRad="38100" dist="38100" dir="2700000" algn="tl">
                    <a:srgbClr val="000000">
                      <a:alpha val="43137"/>
                    </a:srgbClr>
                  </a:outerShdw>
                </a:effectLst>
              </a:rPr>
              <a:t>Primates and Their Characteristics</a:t>
            </a:r>
          </a:p>
        </p:txBody>
      </p:sp>
      <p:pic>
        <p:nvPicPr>
          <p:cNvPr id="26628" name="Picture 4" descr="8"/>
          <p:cNvPicPr>
            <a:picLocks noChangeAspect="1" noChangeArrowheads="1"/>
          </p:cNvPicPr>
          <p:nvPr/>
        </p:nvPicPr>
        <p:blipFill>
          <a:blip r:embed="rId2" cstate="print"/>
          <a:srcRect/>
          <a:stretch>
            <a:fillRect/>
          </a:stretch>
        </p:blipFill>
        <p:spPr bwMode="auto">
          <a:xfrm>
            <a:off x="6876256" y="1484784"/>
            <a:ext cx="1266825" cy="1404938"/>
          </a:xfrm>
          <a:prstGeom prst="rect">
            <a:avLst/>
          </a:prstGeom>
          <a:noFill/>
        </p:spPr>
      </p:pic>
      <p:pic>
        <p:nvPicPr>
          <p:cNvPr id="26629" name="Picture 5" descr="2"/>
          <p:cNvPicPr>
            <a:picLocks noChangeAspect="1" noChangeArrowheads="1"/>
          </p:cNvPicPr>
          <p:nvPr/>
        </p:nvPicPr>
        <p:blipFill>
          <a:blip r:embed="rId3" cstate="print"/>
          <a:srcRect/>
          <a:stretch>
            <a:fillRect/>
          </a:stretch>
        </p:blipFill>
        <p:spPr bwMode="auto">
          <a:xfrm>
            <a:off x="6732588" y="4149725"/>
            <a:ext cx="1489075" cy="1042988"/>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p:cTn id="7" dur="1000" fill="hold"/>
                                        <p:tgtEl>
                                          <p:spTgt spid="26626"/>
                                        </p:tgtEl>
                                        <p:attrNameLst>
                                          <p:attrName>ppt_x</p:attrName>
                                        </p:attrNameLst>
                                      </p:cBhvr>
                                      <p:tavLst>
                                        <p:tav tm="0">
                                          <p:val>
                                            <p:strVal val="#ppt_x-.2"/>
                                          </p:val>
                                        </p:tav>
                                        <p:tav tm="100000">
                                          <p:val>
                                            <p:strVal val="#ppt_x"/>
                                          </p:val>
                                        </p:tav>
                                      </p:tavLst>
                                    </p:anim>
                                    <p:anim calcmode="lin" valueType="num">
                                      <p:cBhvr>
                                        <p:cTn id="8" dur="1000" fill="hold"/>
                                        <p:tgtEl>
                                          <p:spTgt spid="266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26626"/>
                                        </p:tgtEl>
                                      </p:cBhvr>
                                    </p:animEffec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6628"/>
                                        </p:tgtEl>
                                        <p:attrNameLst>
                                          <p:attrName>style.visibility</p:attrName>
                                        </p:attrNameLst>
                                      </p:cBhvr>
                                      <p:to>
                                        <p:strVal val="visible"/>
                                      </p:to>
                                    </p:set>
                                    <p:animEffect transition="in" filter="fade">
                                      <p:cBhvr>
                                        <p:cTn id="13" dur="1000"/>
                                        <p:tgtEl>
                                          <p:spTgt spid="26628"/>
                                        </p:tgtEl>
                                      </p:cBhvr>
                                    </p:animEffect>
                                    <p:anim calcmode="lin" valueType="num">
                                      <p:cBhvr>
                                        <p:cTn id="14" dur="1000" fill="hold"/>
                                        <p:tgtEl>
                                          <p:spTgt spid="26628"/>
                                        </p:tgtEl>
                                        <p:attrNameLst>
                                          <p:attrName>ppt_x</p:attrName>
                                        </p:attrNameLst>
                                      </p:cBhvr>
                                      <p:tavLst>
                                        <p:tav tm="0">
                                          <p:val>
                                            <p:strVal val="#ppt_x"/>
                                          </p:val>
                                        </p:tav>
                                        <p:tav tm="100000">
                                          <p:val>
                                            <p:strVal val="#ppt_x"/>
                                          </p:val>
                                        </p:tav>
                                      </p:tavLst>
                                    </p:anim>
                                    <p:anim calcmode="lin" valueType="num">
                                      <p:cBhvr>
                                        <p:cTn id="15" dur="1000" fill="hold"/>
                                        <p:tgtEl>
                                          <p:spTgt spid="26628"/>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6629"/>
                                        </p:tgtEl>
                                        <p:attrNameLst>
                                          <p:attrName>style.visibility</p:attrName>
                                        </p:attrNameLst>
                                      </p:cBhvr>
                                      <p:to>
                                        <p:strVal val="visible"/>
                                      </p:to>
                                    </p:set>
                                    <p:animEffect transition="in" filter="fade">
                                      <p:cBhvr>
                                        <p:cTn id="18" dur="1000"/>
                                        <p:tgtEl>
                                          <p:spTgt spid="26629"/>
                                        </p:tgtEl>
                                      </p:cBhvr>
                                    </p:animEffect>
                                    <p:anim calcmode="lin" valueType="num">
                                      <p:cBhvr>
                                        <p:cTn id="19" dur="1000" fill="hold"/>
                                        <p:tgtEl>
                                          <p:spTgt spid="26629"/>
                                        </p:tgtEl>
                                        <p:attrNameLst>
                                          <p:attrName>ppt_x</p:attrName>
                                        </p:attrNameLst>
                                      </p:cBhvr>
                                      <p:tavLst>
                                        <p:tav tm="0">
                                          <p:val>
                                            <p:strVal val="#ppt_x"/>
                                          </p:val>
                                        </p:tav>
                                        <p:tav tm="100000">
                                          <p:val>
                                            <p:strVal val="#ppt_x"/>
                                          </p:val>
                                        </p:tav>
                                      </p:tavLst>
                                    </p:anim>
                                    <p:anim calcmode="lin" valueType="num">
                                      <p:cBhvr>
                                        <p:cTn id="20" dur="1000" fill="hold"/>
                                        <p:tgtEl>
                                          <p:spTgt spid="2662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4" presetClass="entr" presetSubtype="0" fill="hold" grpId="0" nodeType="clickEffect">
                                  <p:stCondLst>
                                    <p:cond delay="0"/>
                                  </p:stCondLst>
                                  <p:childTnLst>
                                    <p:set>
                                      <p:cBhvr>
                                        <p:cTn id="24" dur="1" fill="hold">
                                          <p:stCondLst>
                                            <p:cond delay="0"/>
                                          </p:stCondLst>
                                        </p:cTn>
                                        <p:tgtEl>
                                          <p:spTgt spid="26627">
                                            <p:txEl>
                                              <p:pRg st="0" end="0"/>
                                            </p:txEl>
                                          </p:spTgt>
                                        </p:tgtEl>
                                        <p:attrNameLst>
                                          <p:attrName>style.visibility</p:attrName>
                                        </p:attrNameLst>
                                      </p:cBhvr>
                                      <p:to>
                                        <p:strVal val="visible"/>
                                      </p:to>
                                    </p:set>
                                    <p:animEffect transition="in" filter="fade">
                                      <p:cBhvr>
                                        <p:cTn id="25" dur="500"/>
                                        <p:tgtEl>
                                          <p:spTgt spid="26627">
                                            <p:txEl>
                                              <p:pRg st="0" end="0"/>
                                            </p:txEl>
                                          </p:spTgt>
                                        </p:tgtEl>
                                      </p:cBhvr>
                                    </p:animEffect>
                                    <p:anim calcmode="lin" valueType="num">
                                      <p:cBhvr>
                                        <p:cTn id="26"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p:cTn id="27" dur="500" fill="hold"/>
                                        <p:tgtEl>
                                          <p:spTgt spid="26627">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4" presetClass="entr" presetSubtype="0" fill="hold" grpId="0" nodeType="clickEffect">
                                  <p:stCondLst>
                                    <p:cond delay="0"/>
                                  </p:stCondLst>
                                  <p:childTnLst>
                                    <p:set>
                                      <p:cBhvr>
                                        <p:cTn id="31" dur="1" fill="hold">
                                          <p:stCondLst>
                                            <p:cond delay="0"/>
                                          </p:stCondLst>
                                        </p:cTn>
                                        <p:tgtEl>
                                          <p:spTgt spid="26627">
                                            <p:txEl>
                                              <p:pRg st="1" end="1"/>
                                            </p:txEl>
                                          </p:spTgt>
                                        </p:tgtEl>
                                        <p:attrNameLst>
                                          <p:attrName>style.visibility</p:attrName>
                                        </p:attrNameLst>
                                      </p:cBhvr>
                                      <p:to>
                                        <p:strVal val="visible"/>
                                      </p:to>
                                    </p:set>
                                    <p:animEffect transition="in" filter="fade">
                                      <p:cBhvr>
                                        <p:cTn id="32" dur="500"/>
                                        <p:tgtEl>
                                          <p:spTgt spid="26627">
                                            <p:txEl>
                                              <p:pRg st="1" end="1"/>
                                            </p:txEl>
                                          </p:spTgt>
                                        </p:tgtEl>
                                      </p:cBhvr>
                                    </p:animEffect>
                                    <p:anim calcmode="lin" valueType="num">
                                      <p:cBhvr>
                                        <p:cTn id="33" dur="5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p:cTn id="34" dur="500" fill="hold"/>
                                        <p:tgtEl>
                                          <p:spTgt spid="26627">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4" presetClass="entr" presetSubtype="0" fill="hold" grpId="0" nodeType="clickEffect">
                                  <p:stCondLst>
                                    <p:cond delay="0"/>
                                  </p:stCondLst>
                                  <p:childTnLst>
                                    <p:set>
                                      <p:cBhvr>
                                        <p:cTn id="38" dur="1" fill="hold">
                                          <p:stCondLst>
                                            <p:cond delay="0"/>
                                          </p:stCondLst>
                                        </p:cTn>
                                        <p:tgtEl>
                                          <p:spTgt spid="26627">
                                            <p:txEl>
                                              <p:pRg st="2" end="2"/>
                                            </p:txEl>
                                          </p:spTgt>
                                        </p:tgtEl>
                                        <p:attrNameLst>
                                          <p:attrName>style.visibility</p:attrName>
                                        </p:attrNameLst>
                                      </p:cBhvr>
                                      <p:to>
                                        <p:strVal val="visible"/>
                                      </p:to>
                                    </p:set>
                                    <p:animEffect transition="in" filter="fade">
                                      <p:cBhvr>
                                        <p:cTn id="39" dur="500"/>
                                        <p:tgtEl>
                                          <p:spTgt spid="26627">
                                            <p:txEl>
                                              <p:pRg st="2" end="2"/>
                                            </p:txEl>
                                          </p:spTgt>
                                        </p:tgtEl>
                                      </p:cBhvr>
                                    </p:animEffect>
                                    <p:anim calcmode="lin" valueType="num">
                                      <p:cBhvr>
                                        <p:cTn id="40"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p:cTn id="41" dur="500" fill="hold"/>
                                        <p:tgtEl>
                                          <p:spTgt spid="26627">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4" presetClass="entr" presetSubtype="0" fill="hold" grpId="0" nodeType="clickEffect">
                                  <p:stCondLst>
                                    <p:cond delay="0"/>
                                  </p:stCondLst>
                                  <p:childTnLst>
                                    <p:set>
                                      <p:cBhvr>
                                        <p:cTn id="45" dur="1" fill="hold">
                                          <p:stCondLst>
                                            <p:cond delay="0"/>
                                          </p:stCondLst>
                                        </p:cTn>
                                        <p:tgtEl>
                                          <p:spTgt spid="26627">
                                            <p:txEl>
                                              <p:pRg st="3" end="3"/>
                                            </p:txEl>
                                          </p:spTgt>
                                        </p:tgtEl>
                                        <p:attrNameLst>
                                          <p:attrName>style.visibility</p:attrName>
                                        </p:attrNameLst>
                                      </p:cBhvr>
                                      <p:to>
                                        <p:strVal val="visible"/>
                                      </p:to>
                                    </p:set>
                                    <p:animEffect transition="in" filter="fade">
                                      <p:cBhvr>
                                        <p:cTn id="46" dur="500"/>
                                        <p:tgtEl>
                                          <p:spTgt spid="26627">
                                            <p:txEl>
                                              <p:pRg st="3" end="3"/>
                                            </p:txEl>
                                          </p:spTgt>
                                        </p:tgtEl>
                                      </p:cBhvr>
                                    </p:animEffect>
                                    <p:anim calcmode="lin" valueType="num">
                                      <p:cBhvr>
                                        <p:cTn id="47"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p:cTn id="48" dur="500" fill="hold"/>
                                        <p:tgtEl>
                                          <p:spTgt spid="26627">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4" presetClass="entr" presetSubtype="0" fill="hold" grpId="0" nodeType="clickEffect">
                                  <p:stCondLst>
                                    <p:cond delay="0"/>
                                  </p:stCondLst>
                                  <p:childTnLst>
                                    <p:set>
                                      <p:cBhvr>
                                        <p:cTn id="52" dur="1" fill="hold">
                                          <p:stCondLst>
                                            <p:cond delay="0"/>
                                          </p:stCondLst>
                                        </p:cTn>
                                        <p:tgtEl>
                                          <p:spTgt spid="26627">
                                            <p:txEl>
                                              <p:pRg st="4" end="4"/>
                                            </p:txEl>
                                          </p:spTgt>
                                        </p:tgtEl>
                                        <p:attrNameLst>
                                          <p:attrName>style.visibility</p:attrName>
                                        </p:attrNameLst>
                                      </p:cBhvr>
                                      <p:to>
                                        <p:strVal val="visible"/>
                                      </p:to>
                                    </p:set>
                                    <p:animEffect transition="in" filter="fade">
                                      <p:cBhvr>
                                        <p:cTn id="53" dur="500"/>
                                        <p:tgtEl>
                                          <p:spTgt spid="26627">
                                            <p:txEl>
                                              <p:pRg st="4" end="4"/>
                                            </p:txEl>
                                          </p:spTgt>
                                        </p:tgtEl>
                                      </p:cBhvr>
                                    </p:animEffect>
                                    <p:anim calcmode="lin" valueType="num">
                                      <p:cBhvr>
                                        <p:cTn id="54"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p:cTn id="55" dur="500" fill="hold"/>
                                        <p:tgtEl>
                                          <p:spTgt spid="26627">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4" presetClass="entr" presetSubtype="0" fill="hold" grpId="0" nodeType="clickEffect">
                                  <p:stCondLst>
                                    <p:cond delay="0"/>
                                  </p:stCondLst>
                                  <p:childTnLst>
                                    <p:set>
                                      <p:cBhvr>
                                        <p:cTn id="59" dur="1" fill="hold">
                                          <p:stCondLst>
                                            <p:cond delay="0"/>
                                          </p:stCondLst>
                                        </p:cTn>
                                        <p:tgtEl>
                                          <p:spTgt spid="26627">
                                            <p:txEl>
                                              <p:pRg st="5" end="5"/>
                                            </p:txEl>
                                          </p:spTgt>
                                        </p:tgtEl>
                                        <p:attrNameLst>
                                          <p:attrName>style.visibility</p:attrName>
                                        </p:attrNameLst>
                                      </p:cBhvr>
                                      <p:to>
                                        <p:strVal val="visible"/>
                                      </p:to>
                                    </p:set>
                                    <p:animEffect transition="in" filter="fade">
                                      <p:cBhvr>
                                        <p:cTn id="60" dur="500"/>
                                        <p:tgtEl>
                                          <p:spTgt spid="26627">
                                            <p:txEl>
                                              <p:pRg st="5" end="5"/>
                                            </p:txEl>
                                          </p:spTgt>
                                        </p:tgtEl>
                                      </p:cBhvr>
                                    </p:animEffect>
                                    <p:anim calcmode="lin" valueType="num">
                                      <p:cBhvr>
                                        <p:cTn id="61" dur="5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p:cTn id="62" dur="500" fill="hold"/>
                                        <p:tgtEl>
                                          <p:spTgt spid="26627">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4" presetClass="entr" presetSubtype="0" fill="hold" grpId="0" nodeType="clickEffect">
                                  <p:stCondLst>
                                    <p:cond delay="0"/>
                                  </p:stCondLst>
                                  <p:childTnLst>
                                    <p:set>
                                      <p:cBhvr>
                                        <p:cTn id="66" dur="1" fill="hold">
                                          <p:stCondLst>
                                            <p:cond delay="0"/>
                                          </p:stCondLst>
                                        </p:cTn>
                                        <p:tgtEl>
                                          <p:spTgt spid="26627">
                                            <p:txEl>
                                              <p:pRg st="6" end="6"/>
                                            </p:txEl>
                                          </p:spTgt>
                                        </p:tgtEl>
                                        <p:attrNameLst>
                                          <p:attrName>style.visibility</p:attrName>
                                        </p:attrNameLst>
                                      </p:cBhvr>
                                      <p:to>
                                        <p:strVal val="visible"/>
                                      </p:to>
                                    </p:set>
                                    <p:animEffect transition="in" filter="fade">
                                      <p:cBhvr>
                                        <p:cTn id="67" dur="500"/>
                                        <p:tgtEl>
                                          <p:spTgt spid="26627">
                                            <p:txEl>
                                              <p:pRg st="6" end="6"/>
                                            </p:txEl>
                                          </p:spTgt>
                                        </p:tgtEl>
                                      </p:cBhvr>
                                    </p:animEffect>
                                    <p:anim calcmode="lin" valueType="num">
                                      <p:cBhvr>
                                        <p:cTn id="68" dur="500" fill="hold"/>
                                        <p:tgtEl>
                                          <p:spTgt spid="26627">
                                            <p:txEl>
                                              <p:pRg st="6" end="6"/>
                                            </p:txEl>
                                          </p:spTgt>
                                        </p:tgtEl>
                                        <p:attrNameLst>
                                          <p:attrName>ppt_x</p:attrName>
                                        </p:attrNameLst>
                                      </p:cBhvr>
                                      <p:tavLst>
                                        <p:tav tm="0">
                                          <p:val>
                                            <p:strVal val="#ppt_x"/>
                                          </p:val>
                                        </p:tav>
                                        <p:tav tm="100000">
                                          <p:val>
                                            <p:strVal val="#ppt_x"/>
                                          </p:val>
                                        </p:tav>
                                      </p:tavLst>
                                    </p:anim>
                                    <p:anim calcmode="lin" valueType="num">
                                      <p:cBhvr>
                                        <p:cTn id="69" dur="500" fill="hold"/>
                                        <p:tgtEl>
                                          <p:spTgt spid="26627">
                                            <p:txEl>
                                              <p:pRg st="6" end="6"/>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662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pPr>
              <a:lnSpc>
                <a:spcPct val="90000"/>
              </a:lnSpc>
            </a:pPr>
            <a:r>
              <a:rPr lang="en-US" dirty="0">
                <a:solidFill>
                  <a:schemeClr val="bg1"/>
                </a:solidFill>
                <a:effectLst>
                  <a:outerShdw blurRad="38100" dist="38100" dir="2700000" algn="tl">
                    <a:srgbClr val="000000">
                      <a:alpha val="43137"/>
                    </a:srgbClr>
                  </a:outerShdw>
                </a:effectLst>
              </a:rPr>
              <a:t>Most are able to distinguish </a:t>
            </a:r>
            <a:r>
              <a:rPr lang="en-US" dirty="0" err="1">
                <a:solidFill>
                  <a:schemeClr val="bg1"/>
                </a:solidFill>
                <a:effectLst>
                  <a:outerShdw blurRad="38100" dist="38100" dir="2700000" algn="tl">
                    <a:srgbClr val="000000">
                      <a:alpha val="43137"/>
                    </a:srgbClr>
                  </a:outerShdw>
                </a:effectLst>
              </a:rPr>
              <a:t>colour</a:t>
            </a:r>
            <a:endParaRPr lang="en-US" dirty="0">
              <a:solidFill>
                <a:schemeClr val="bg1"/>
              </a:solidFill>
              <a:effectLst>
                <a:outerShdw blurRad="38100" dist="38100" dir="2700000" algn="tl">
                  <a:srgbClr val="000000">
                    <a:alpha val="43137"/>
                  </a:srgbClr>
                </a:outerShdw>
              </a:effectLst>
            </a:endParaRPr>
          </a:p>
          <a:p>
            <a:pPr>
              <a:lnSpc>
                <a:spcPct val="90000"/>
              </a:lnSpc>
            </a:pPr>
            <a:r>
              <a:rPr lang="en-US" dirty="0">
                <a:solidFill>
                  <a:schemeClr val="bg1"/>
                </a:solidFill>
                <a:effectLst>
                  <a:outerShdw blurRad="38100" dist="38100" dir="2700000" algn="tl">
                    <a:srgbClr val="000000">
                      <a:alpha val="43137"/>
                    </a:srgbClr>
                  </a:outerShdw>
                </a:effectLst>
              </a:rPr>
              <a:t>Sense of smell is very poor</a:t>
            </a:r>
          </a:p>
          <a:p>
            <a:pPr>
              <a:lnSpc>
                <a:spcPct val="90000"/>
              </a:lnSpc>
            </a:pPr>
            <a:r>
              <a:rPr lang="en-US" dirty="0">
                <a:solidFill>
                  <a:schemeClr val="bg1"/>
                </a:solidFill>
                <a:effectLst>
                  <a:outerShdw blurRad="38100" dist="38100" dir="2700000" algn="tl">
                    <a:srgbClr val="000000">
                      <a:alpha val="43137"/>
                    </a:srgbClr>
                  </a:outerShdw>
                </a:effectLst>
              </a:rPr>
              <a:t>Four incisors in both the upper and lower jaw </a:t>
            </a:r>
          </a:p>
          <a:p>
            <a:pPr>
              <a:lnSpc>
                <a:spcPct val="90000"/>
              </a:lnSpc>
            </a:pPr>
            <a:r>
              <a:rPr lang="en-US" dirty="0">
                <a:solidFill>
                  <a:schemeClr val="bg1"/>
                </a:solidFill>
                <a:effectLst>
                  <a:outerShdw blurRad="38100" dist="38100" dir="2700000" algn="tl">
                    <a:srgbClr val="000000">
                      <a:alpha val="43137"/>
                    </a:srgbClr>
                  </a:outerShdw>
                </a:effectLst>
              </a:rPr>
              <a:t>Large and complex brain </a:t>
            </a:r>
          </a:p>
          <a:p>
            <a:pPr>
              <a:lnSpc>
                <a:spcPct val="90000"/>
              </a:lnSpc>
            </a:pPr>
            <a:r>
              <a:rPr lang="en-US" dirty="0">
                <a:solidFill>
                  <a:schemeClr val="bg1"/>
                </a:solidFill>
                <a:effectLst>
                  <a:outerShdw blurRad="38100" dist="38100" dir="2700000" algn="tl">
                    <a:srgbClr val="000000">
                      <a:alpha val="43137"/>
                    </a:srgbClr>
                  </a:outerShdw>
                </a:effectLst>
              </a:rPr>
              <a:t>Reproduction is not restricted to a breeding 	season </a:t>
            </a:r>
          </a:p>
          <a:p>
            <a:pPr>
              <a:lnSpc>
                <a:spcPct val="90000"/>
              </a:lnSpc>
            </a:pPr>
            <a:r>
              <a:rPr lang="en-US" dirty="0">
                <a:solidFill>
                  <a:schemeClr val="bg1"/>
                </a:solidFill>
                <a:effectLst>
                  <a:outerShdw blurRad="38100" dist="38100" dir="2700000" algn="tl">
                    <a:srgbClr val="000000">
                      <a:alpha val="43137"/>
                    </a:srgbClr>
                  </a:outerShdw>
                </a:effectLst>
              </a:rPr>
              <a:t>Rhythmical sexual cycle </a:t>
            </a:r>
          </a:p>
          <a:p>
            <a:pPr>
              <a:lnSpc>
                <a:spcPct val="90000"/>
              </a:lnSpc>
            </a:pPr>
            <a:r>
              <a:rPr lang="en-US" dirty="0">
                <a:solidFill>
                  <a:schemeClr val="bg1"/>
                </a:solidFill>
                <a:effectLst>
                  <a:outerShdw blurRad="38100" dist="38100" dir="2700000" algn="tl">
                    <a:srgbClr val="000000">
                      <a:alpha val="43137"/>
                    </a:srgbClr>
                  </a:outerShdw>
                </a:effectLst>
              </a:rPr>
              <a:t>Usually only one offspring at a time </a:t>
            </a:r>
          </a:p>
          <a:p>
            <a:pPr>
              <a:lnSpc>
                <a:spcPct val="90000"/>
              </a:lnSpc>
            </a:pPr>
            <a:r>
              <a:rPr lang="en-US" dirty="0">
                <a:solidFill>
                  <a:schemeClr val="bg1"/>
                </a:solidFill>
                <a:effectLst>
                  <a:outerShdw blurRad="38100" dist="38100" dir="2700000" algn="tl">
                    <a:srgbClr val="000000">
                      <a:alpha val="43137"/>
                    </a:srgbClr>
                  </a:outerShdw>
                </a:effectLst>
              </a:rPr>
              <a:t>Long period of parental care for offspring</a:t>
            </a:r>
          </a:p>
        </p:txBody>
      </p:sp>
      <p:sp>
        <p:nvSpPr>
          <p:cNvPr id="27650" name="Rectangle 2"/>
          <p:cNvSpPr>
            <a:spLocks noGrp="1" noChangeArrowheads="1"/>
          </p:cNvSpPr>
          <p:nvPr>
            <p:ph type="title"/>
          </p:nvPr>
        </p:nvSpPr>
        <p:spPr/>
        <p:txBody>
          <a:bodyPr/>
          <a:lstStyle/>
          <a:p>
            <a:r>
              <a:rPr lang="en-US" sz="4000" dirty="0">
                <a:solidFill>
                  <a:schemeClr val="bg1"/>
                </a:solidFill>
                <a:effectLst>
                  <a:outerShdw blurRad="38100" dist="38100" dir="2700000" algn="tl">
                    <a:srgbClr val="000000">
                      <a:alpha val="43137"/>
                    </a:srgbClr>
                  </a:outerShdw>
                </a:effectLst>
              </a:rPr>
              <a:t>Primates and Their Characteristics</a:t>
            </a:r>
          </a:p>
        </p:txBody>
      </p:sp>
      <p:pic>
        <p:nvPicPr>
          <p:cNvPr id="27652" name="Picture 4" descr="8"/>
          <p:cNvPicPr>
            <a:picLocks noChangeAspect="1" noChangeArrowheads="1"/>
          </p:cNvPicPr>
          <p:nvPr/>
        </p:nvPicPr>
        <p:blipFill>
          <a:blip r:embed="rId2" cstate="print"/>
          <a:srcRect/>
          <a:stretch>
            <a:fillRect/>
          </a:stretch>
        </p:blipFill>
        <p:spPr bwMode="auto">
          <a:xfrm>
            <a:off x="7380312" y="1628800"/>
            <a:ext cx="1266825" cy="1404938"/>
          </a:xfrm>
          <a:prstGeom prst="rect">
            <a:avLst/>
          </a:prstGeom>
          <a:noFill/>
        </p:spPr>
      </p:pic>
      <p:pic>
        <p:nvPicPr>
          <p:cNvPr id="27653" name="Picture 5" descr="2"/>
          <p:cNvPicPr>
            <a:picLocks noChangeAspect="1" noChangeArrowheads="1"/>
          </p:cNvPicPr>
          <p:nvPr/>
        </p:nvPicPr>
        <p:blipFill>
          <a:blip r:embed="rId3" cstate="print"/>
          <a:srcRect/>
          <a:stretch>
            <a:fillRect/>
          </a:stretch>
        </p:blipFill>
        <p:spPr bwMode="auto">
          <a:xfrm>
            <a:off x="7236296" y="4149080"/>
            <a:ext cx="1489075" cy="1042988"/>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1000" fill="hold"/>
                                        <p:tgtEl>
                                          <p:spTgt spid="27650"/>
                                        </p:tgtEl>
                                        <p:attrNameLst>
                                          <p:attrName>ppt_x</p:attrName>
                                        </p:attrNameLst>
                                      </p:cBhvr>
                                      <p:tavLst>
                                        <p:tav tm="0">
                                          <p:val>
                                            <p:strVal val="#ppt_x-.2"/>
                                          </p:val>
                                        </p:tav>
                                        <p:tav tm="100000">
                                          <p:val>
                                            <p:strVal val="#ppt_x"/>
                                          </p:val>
                                        </p:tav>
                                      </p:tavLst>
                                    </p:anim>
                                    <p:anim calcmode="lin" valueType="num">
                                      <p:cBhvr>
                                        <p:cTn id="8" dur="1000" fill="hold"/>
                                        <p:tgtEl>
                                          <p:spTgt spid="27650"/>
                                        </p:tgtEl>
                                        <p:attrNameLst>
                                          <p:attrName>ppt_y</p:attrName>
                                        </p:attrNameLst>
                                      </p:cBhvr>
                                      <p:tavLst>
                                        <p:tav tm="0">
                                          <p:val>
                                            <p:strVal val="#ppt_y"/>
                                          </p:val>
                                        </p:tav>
                                        <p:tav tm="100000">
                                          <p:val>
                                            <p:strVal val="#ppt_y"/>
                                          </p:val>
                                        </p:tav>
                                      </p:tavLst>
                                    </p:anim>
                                    <p:animEffect transition="in" filter="wipe(right)" prLst="gradientSize: 0.1">
                                      <p:cBhvr>
                                        <p:cTn id="9" dur="1000"/>
                                        <p:tgtEl>
                                          <p:spTgt spid="27650"/>
                                        </p:tgtEl>
                                      </p:cBhvr>
                                    </p:animEffec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7652"/>
                                        </p:tgtEl>
                                        <p:attrNameLst>
                                          <p:attrName>style.visibility</p:attrName>
                                        </p:attrNameLst>
                                      </p:cBhvr>
                                      <p:to>
                                        <p:strVal val="visible"/>
                                      </p:to>
                                    </p:set>
                                    <p:animEffect transition="in" filter="fade">
                                      <p:cBhvr>
                                        <p:cTn id="13" dur="1000"/>
                                        <p:tgtEl>
                                          <p:spTgt spid="27652"/>
                                        </p:tgtEl>
                                      </p:cBhvr>
                                    </p:animEffect>
                                    <p:anim calcmode="lin" valueType="num">
                                      <p:cBhvr>
                                        <p:cTn id="14" dur="1000" fill="hold"/>
                                        <p:tgtEl>
                                          <p:spTgt spid="27652"/>
                                        </p:tgtEl>
                                        <p:attrNameLst>
                                          <p:attrName>ppt_x</p:attrName>
                                        </p:attrNameLst>
                                      </p:cBhvr>
                                      <p:tavLst>
                                        <p:tav tm="0">
                                          <p:val>
                                            <p:strVal val="#ppt_x"/>
                                          </p:val>
                                        </p:tav>
                                        <p:tav tm="100000">
                                          <p:val>
                                            <p:strVal val="#ppt_x"/>
                                          </p:val>
                                        </p:tav>
                                      </p:tavLst>
                                    </p:anim>
                                    <p:anim calcmode="lin" valueType="num">
                                      <p:cBhvr>
                                        <p:cTn id="15" dur="1000" fill="hold"/>
                                        <p:tgtEl>
                                          <p:spTgt spid="27652"/>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7653"/>
                                        </p:tgtEl>
                                        <p:attrNameLst>
                                          <p:attrName>style.visibility</p:attrName>
                                        </p:attrNameLst>
                                      </p:cBhvr>
                                      <p:to>
                                        <p:strVal val="visible"/>
                                      </p:to>
                                    </p:set>
                                    <p:animEffect transition="in" filter="fade">
                                      <p:cBhvr>
                                        <p:cTn id="18" dur="1000"/>
                                        <p:tgtEl>
                                          <p:spTgt spid="27653"/>
                                        </p:tgtEl>
                                      </p:cBhvr>
                                    </p:animEffect>
                                    <p:anim calcmode="lin" valueType="num">
                                      <p:cBhvr>
                                        <p:cTn id="19" dur="1000" fill="hold"/>
                                        <p:tgtEl>
                                          <p:spTgt spid="27653"/>
                                        </p:tgtEl>
                                        <p:attrNameLst>
                                          <p:attrName>ppt_x</p:attrName>
                                        </p:attrNameLst>
                                      </p:cBhvr>
                                      <p:tavLst>
                                        <p:tav tm="0">
                                          <p:val>
                                            <p:strVal val="#ppt_x"/>
                                          </p:val>
                                        </p:tav>
                                        <p:tav tm="100000">
                                          <p:val>
                                            <p:strVal val="#ppt_x"/>
                                          </p:val>
                                        </p:tav>
                                      </p:tavLst>
                                    </p:anim>
                                    <p:anim calcmode="lin" valueType="num">
                                      <p:cBhvr>
                                        <p:cTn id="20" dur="1000" fill="hold"/>
                                        <p:tgtEl>
                                          <p:spTgt spid="2765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4" presetClass="entr" presetSubtype="0" fill="hold" grpId="0" nodeType="clickEffect">
                                  <p:stCondLst>
                                    <p:cond delay="0"/>
                                  </p:stCondLst>
                                  <p:childTnLst>
                                    <p:set>
                                      <p:cBhvr>
                                        <p:cTn id="24" dur="1" fill="hold">
                                          <p:stCondLst>
                                            <p:cond delay="0"/>
                                          </p:stCondLst>
                                        </p:cTn>
                                        <p:tgtEl>
                                          <p:spTgt spid="27651">
                                            <p:txEl>
                                              <p:pRg st="0" end="0"/>
                                            </p:txEl>
                                          </p:spTgt>
                                        </p:tgtEl>
                                        <p:attrNameLst>
                                          <p:attrName>style.visibility</p:attrName>
                                        </p:attrNameLst>
                                      </p:cBhvr>
                                      <p:to>
                                        <p:strVal val="visible"/>
                                      </p:to>
                                    </p:set>
                                    <p:animEffect transition="in" filter="fade">
                                      <p:cBhvr>
                                        <p:cTn id="25" dur="500"/>
                                        <p:tgtEl>
                                          <p:spTgt spid="27651">
                                            <p:txEl>
                                              <p:pRg st="0" end="0"/>
                                            </p:txEl>
                                          </p:spTgt>
                                        </p:tgtEl>
                                      </p:cBhvr>
                                    </p:animEffect>
                                    <p:anim calcmode="lin" valueType="num">
                                      <p:cBhvr>
                                        <p:cTn id="26"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p:cTn id="27" dur="500" fill="hold"/>
                                        <p:tgtEl>
                                          <p:spTgt spid="27651">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4" presetClass="entr" presetSubtype="0" fill="hold" grpId="0" nodeType="clickEffect">
                                  <p:stCondLst>
                                    <p:cond delay="0"/>
                                  </p:stCondLst>
                                  <p:childTnLst>
                                    <p:set>
                                      <p:cBhvr>
                                        <p:cTn id="31" dur="1" fill="hold">
                                          <p:stCondLst>
                                            <p:cond delay="0"/>
                                          </p:stCondLst>
                                        </p:cTn>
                                        <p:tgtEl>
                                          <p:spTgt spid="27651">
                                            <p:txEl>
                                              <p:pRg st="1" end="1"/>
                                            </p:txEl>
                                          </p:spTgt>
                                        </p:tgtEl>
                                        <p:attrNameLst>
                                          <p:attrName>style.visibility</p:attrName>
                                        </p:attrNameLst>
                                      </p:cBhvr>
                                      <p:to>
                                        <p:strVal val="visible"/>
                                      </p:to>
                                    </p:set>
                                    <p:animEffect transition="in" filter="fade">
                                      <p:cBhvr>
                                        <p:cTn id="32" dur="500"/>
                                        <p:tgtEl>
                                          <p:spTgt spid="27651">
                                            <p:txEl>
                                              <p:pRg st="1" end="1"/>
                                            </p:txEl>
                                          </p:spTgt>
                                        </p:tgtEl>
                                      </p:cBhvr>
                                    </p:animEffect>
                                    <p:anim calcmode="lin" valueType="num">
                                      <p:cBhvr>
                                        <p:cTn id="33"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p:cTn id="34" dur="500" fill="hold"/>
                                        <p:tgtEl>
                                          <p:spTgt spid="27651">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4" presetClass="entr" presetSubtype="0" fill="hold" grpId="0" nodeType="clickEffect">
                                  <p:stCondLst>
                                    <p:cond delay="0"/>
                                  </p:stCondLst>
                                  <p:childTnLst>
                                    <p:set>
                                      <p:cBhvr>
                                        <p:cTn id="38" dur="1" fill="hold">
                                          <p:stCondLst>
                                            <p:cond delay="0"/>
                                          </p:stCondLst>
                                        </p:cTn>
                                        <p:tgtEl>
                                          <p:spTgt spid="27651">
                                            <p:txEl>
                                              <p:pRg st="2" end="2"/>
                                            </p:txEl>
                                          </p:spTgt>
                                        </p:tgtEl>
                                        <p:attrNameLst>
                                          <p:attrName>style.visibility</p:attrName>
                                        </p:attrNameLst>
                                      </p:cBhvr>
                                      <p:to>
                                        <p:strVal val="visible"/>
                                      </p:to>
                                    </p:set>
                                    <p:animEffect transition="in" filter="fade">
                                      <p:cBhvr>
                                        <p:cTn id="39" dur="500"/>
                                        <p:tgtEl>
                                          <p:spTgt spid="27651">
                                            <p:txEl>
                                              <p:pRg st="2" end="2"/>
                                            </p:txEl>
                                          </p:spTgt>
                                        </p:tgtEl>
                                      </p:cBhvr>
                                    </p:animEffect>
                                    <p:anim calcmode="lin" valueType="num">
                                      <p:cBhvr>
                                        <p:cTn id="40"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p:cTn id="41" dur="500" fill="hold"/>
                                        <p:tgtEl>
                                          <p:spTgt spid="27651">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4" presetClass="entr" presetSubtype="0" fill="hold" grpId="0" nodeType="clickEffect">
                                  <p:stCondLst>
                                    <p:cond delay="0"/>
                                  </p:stCondLst>
                                  <p:childTnLst>
                                    <p:set>
                                      <p:cBhvr>
                                        <p:cTn id="45" dur="1" fill="hold">
                                          <p:stCondLst>
                                            <p:cond delay="0"/>
                                          </p:stCondLst>
                                        </p:cTn>
                                        <p:tgtEl>
                                          <p:spTgt spid="27651">
                                            <p:txEl>
                                              <p:pRg st="3" end="3"/>
                                            </p:txEl>
                                          </p:spTgt>
                                        </p:tgtEl>
                                        <p:attrNameLst>
                                          <p:attrName>style.visibility</p:attrName>
                                        </p:attrNameLst>
                                      </p:cBhvr>
                                      <p:to>
                                        <p:strVal val="visible"/>
                                      </p:to>
                                    </p:set>
                                    <p:animEffect transition="in" filter="fade">
                                      <p:cBhvr>
                                        <p:cTn id="46" dur="500"/>
                                        <p:tgtEl>
                                          <p:spTgt spid="27651">
                                            <p:txEl>
                                              <p:pRg st="3" end="3"/>
                                            </p:txEl>
                                          </p:spTgt>
                                        </p:tgtEl>
                                      </p:cBhvr>
                                    </p:animEffect>
                                    <p:anim calcmode="lin" valueType="num">
                                      <p:cBhvr>
                                        <p:cTn id="47"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p:cTn id="48" dur="500" fill="hold"/>
                                        <p:tgtEl>
                                          <p:spTgt spid="27651">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4" presetClass="entr" presetSubtype="0" fill="hold" grpId="0" nodeType="clickEffect">
                                  <p:stCondLst>
                                    <p:cond delay="0"/>
                                  </p:stCondLst>
                                  <p:childTnLst>
                                    <p:set>
                                      <p:cBhvr>
                                        <p:cTn id="52" dur="1" fill="hold">
                                          <p:stCondLst>
                                            <p:cond delay="0"/>
                                          </p:stCondLst>
                                        </p:cTn>
                                        <p:tgtEl>
                                          <p:spTgt spid="27651">
                                            <p:txEl>
                                              <p:pRg st="4" end="4"/>
                                            </p:txEl>
                                          </p:spTgt>
                                        </p:tgtEl>
                                        <p:attrNameLst>
                                          <p:attrName>style.visibility</p:attrName>
                                        </p:attrNameLst>
                                      </p:cBhvr>
                                      <p:to>
                                        <p:strVal val="visible"/>
                                      </p:to>
                                    </p:set>
                                    <p:animEffect transition="in" filter="fade">
                                      <p:cBhvr>
                                        <p:cTn id="53" dur="500"/>
                                        <p:tgtEl>
                                          <p:spTgt spid="27651">
                                            <p:txEl>
                                              <p:pRg st="4" end="4"/>
                                            </p:txEl>
                                          </p:spTgt>
                                        </p:tgtEl>
                                      </p:cBhvr>
                                    </p:animEffect>
                                    <p:anim calcmode="lin" valueType="num">
                                      <p:cBhvr>
                                        <p:cTn id="54"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p:cTn id="55" dur="500" fill="hold"/>
                                        <p:tgtEl>
                                          <p:spTgt spid="27651">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4" presetClass="entr" presetSubtype="0" fill="hold" grpId="0" nodeType="clickEffect">
                                  <p:stCondLst>
                                    <p:cond delay="0"/>
                                  </p:stCondLst>
                                  <p:childTnLst>
                                    <p:set>
                                      <p:cBhvr>
                                        <p:cTn id="59" dur="1" fill="hold">
                                          <p:stCondLst>
                                            <p:cond delay="0"/>
                                          </p:stCondLst>
                                        </p:cTn>
                                        <p:tgtEl>
                                          <p:spTgt spid="27651">
                                            <p:txEl>
                                              <p:pRg st="5" end="5"/>
                                            </p:txEl>
                                          </p:spTgt>
                                        </p:tgtEl>
                                        <p:attrNameLst>
                                          <p:attrName>style.visibility</p:attrName>
                                        </p:attrNameLst>
                                      </p:cBhvr>
                                      <p:to>
                                        <p:strVal val="visible"/>
                                      </p:to>
                                    </p:set>
                                    <p:animEffect transition="in" filter="fade">
                                      <p:cBhvr>
                                        <p:cTn id="60" dur="500"/>
                                        <p:tgtEl>
                                          <p:spTgt spid="27651">
                                            <p:txEl>
                                              <p:pRg st="5" end="5"/>
                                            </p:txEl>
                                          </p:spTgt>
                                        </p:tgtEl>
                                      </p:cBhvr>
                                    </p:animEffect>
                                    <p:anim calcmode="lin" valueType="num">
                                      <p:cBhvr>
                                        <p:cTn id="61"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p:cTn id="62" dur="500" fill="hold"/>
                                        <p:tgtEl>
                                          <p:spTgt spid="27651">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4" presetClass="entr" presetSubtype="0" fill="hold" grpId="0" nodeType="clickEffect">
                                  <p:stCondLst>
                                    <p:cond delay="0"/>
                                  </p:stCondLst>
                                  <p:childTnLst>
                                    <p:set>
                                      <p:cBhvr>
                                        <p:cTn id="66" dur="1" fill="hold">
                                          <p:stCondLst>
                                            <p:cond delay="0"/>
                                          </p:stCondLst>
                                        </p:cTn>
                                        <p:tgtEl>
                                          <p:spTgt spid="27651">
                                            <p:txEl>
                                              <p:pRg st="6" end="6"/>
                                            </p:txEl>
                                          </p:spTgt>
                                        </p:tgtEl>
                                        <p:attrNameLst>
                                          <p:attrName>style.visibility</p:attrName>
                                        </p:attrNameLst>
                                      </p:cBhvr>
                                      <p:to>
                                        <p:strVal val="visible"/>
                                      </p:to>
                                    </p:set>
                                    <p:animEffect transition="in" filter="fade">
                                      <p:cBhvr>
                                        <p:cTn id="67" dur="500"/>
                                        <p:tgtEl>
                                          <p:spTgt spid="27651">
                                            <p:txEl>
                                              <p:pRg st="6" end="6"/>
                                            </p:txEl>
                                          </p:spTgt>
                                        </p:tgtEl>
                                      </p:cBhvr>
                                    </p:animEffect>
                                    <p:anim calcmode="lin" valueType="num">
                                      <p:cBhvr>
                                        <p:cTn id="68" dur="5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p:cTn id="69" dur="500" fill="hold"/>
                                        <p:tgtEl>
                                          <p:spTgt spid="27651">
                                            <p:txEl>
                                              <p:pRg st="6" end="6"/>
                                            </p:txEl>
                                          </p:spTgt>
                                        </p:tgtEl>
                                        <p:attrNameLst>
                                          <p:attrName>ppt_y</p:attrName>
                                        </p:attrNameLst>
                                      </p:cBhvr>
                                      <p:tavLst>
                                        <p:tav tm="0">
                                          <p:val>
                                            <p:strVal val="#ppt_y+.05"/>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4" presetClass="entr" presetSubtype="0" fill="hold" grpId="0" nodeType="clickEffect">
                                  <p:stCondLst>
                                    <p:cond delay="0"/>
                                  </p:stCondLst>
                                  <p:childTnLst>
                                    <p:set>
                                      <p:cBhvr>
                                        <p:cTn id="73" dur="1" fill="hold">
                                          <p:stCondLst>
                                            <p:cond delay="0"/>
                                          </p:stCondLst>
                                        </p:cTn>
                                        <p:tgtEl>
                                          <p:spTgt spid="27651">
                                            <p:txEl>
                                              <p:pRg st="7" end="7"/>
                                            </p:txEl>
                                          </p:spTgt>
                                        </p:tgtEl>
                                        <p:attrNameLst>
                                          <p:attrName>style.visibility</p:attrName>
                                        </p:attrNameLst>
                                      </p:cBhvr>
                                      <p:to>
                                        <p:strVal val="visible"/>
                                      </p:to>
                                    </p:set>
                                    <p:animEffect transition="in" filter="fade">
                                      <p:cBhvr>
                                        <p:cTn id="74" dur="500"/>
                                        <p:tgtEl>
                                          <p:spTgt spid="27651">
                                            <p:txEl>
                                              <p:pRg st="7" end="7"/>
                                            </p:txEl>
                                          </p:spTgt>
                                        </p:tgtEl>
                                      </p:cBhvr>
                                    </p:animEffect>
                                    <p:anim calcmode="lin" valueType="num">
                                      <p:cBhvr>
                                        <p:cTn id="75" dur="500" fill="hold"/>
                                        <p:tgtEl>
                                          <p:spTgt spid="27651">
                                            <p:txEl>
                                              <p:pRg st="7" end="7"/>
                                            </p:txEl>
                                          </p:spTgt>
                                        </p:tgtEl>
                                        <p:attrNameLst>
                                          <p:attrName>ppt_x</p:attrName>
                                        </p:attrNameLst>
                                      </p:cBhvr>
                                      <p:tavLst>
                                        <p:tav tm="0">
                                          <p:val>
                                            <p:strVal val="#ppt_x"/>
                                          </p:val>
                                        </p:tav>
                                        <p:tav tm="100000">
                                          <p:val>
                                            <p:strVal val="#ppt_x"/>
                                          </p:val>
                                        </p:tav>
                                      </p:tavLst>
                                    </p:anim>
                                    <p:anim calcmode="lin" valueType="num">
                                      <p:cBhvr>
                                        <p:cTn id="76" dur="500" fill="hold"/>
                                        <p:tgtEl>
                                          <p:spTgt spid="27651">
                                            <p:txEl>
                                              <p:pRg st="7" end="7"/>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276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500042"/>
            <a:ext cx="7643866" cy="1015663"/>
          </a:xfrm>
          <a:prstGeom prst="rect">
            <a:avLst/>
          </a:prstGeom>
          <a:noFill/>
        </p:spPr>
        <p:txBody>
          <a:bodyPr wrap="square" rtlCol="0">
            <a:spAutoFit/>
          </a:bodyPr>
          <a:lstStyle/>
          <a:p>
            <a:br>
              <a:rPr lang="en-AU" b="1" dirty="0"/>
            </a:br>
            <a:r>
              <a:rPr lang="en-US" sz="2400" dirty="0">
                <a:solidFill>
                  <a:schemeClr val="bg1"/>
                </a:solidFill>
                <a:effectLst>
                  <a:outerShdw blurRad="38100" dist="38100" dir="2700000" algn="tl">
                    <a:srgbClr val="000000">
                      <a:alpha val="43137"/>
                    </a:srgbClr>
                  </a:outerShdw>
                </a:effectLst>
              </a:rPr>
              <a:t> </a:t>
            </a:r>
            <a:endParaRPr lang="en-AU" sz="2400" dirty="0">
              <a:solidFill>
                <a:schemeClr val="bg1"/>
              </a:solidFill>
              <a:effectLst>
                <a:outerShdw blurRad="38100" dist="38100" dir="2700000" algn="tl">
                  <a:srgbClr val="000000">
                    <a:alpha val="43137"/>
                  </a:srgbClr>
                </a:outerShdw>
              </a:effectLst>
            </a:endParaRPr>
          </a:p>
          <a:p>
            <a:endParaRPr lang="en-AU" dirty="0"/>
          </a:p>
        </p:txBody>
      </p:sp>
      <p:sp>
        <p:nvSpPr>
          <p:cNvPr id="3" name="Rectangle 2"/>
          <p:cNvSpPr/>
          <p:nvPr/>
        </p:nvSpPr>
        <p:spPr>
          <a:xfrm>
            <a:off x="323528" y="188640"/>
            <a:ext cx="8568952" cy="369332"/>
          </a:xfrm>
          <a:prstGeom prst="rect">
            <a:avLst/>
          </a:prstGeom>
        </p:spPr>
        <p:txBody>
          <a:bodyPr wrap="square">
            <a:spAutoFit/>
          </a:bodyPr>
          <a:lstStyle/>
          <a:p>
            <a:r>
              <a:rPr lang="en-AU" b="1" dirty="0">
                <a:solidFill>
                  <a:schemeClr val="bg1"/>
                </a:solidFill>
                <a:effectLst>
                  <a:outerShdw blurRad="38100" dist="38100" dir="2700000" algn="tl">
                    <a:srgbClr val="000000">
                      <a:alpha val="43137"/>
                    </a:srgbClr>
                  </a:outerShdw>
                </a:effectLst>
              </a:rPr>
              <a:t>Table 18.3 A summary of the characteristics of members of the order Primates</a:t>
            </a:r>
            <a:endParaRPr lang="en-AU" dirty="0">
              <a:solidFill>
                <a:schemeClr val="bg1"/>
              </a:solidFill>
              <a:effectLst>
                <a:outerShdw blurRad="38100" dist="38100" dir="2700000" algn="tl">
                  <a:srgbClr val="000000">
                    <a:alpha val="43137"/>
                  </a:srgbClr>
                </a:outerShdw>
              </a:effectLst>
            </a:endParaRPr>
          </a:p>
        </p:txBody>
      </p:sp>
      <p:graphicFrame>
        <p:nvGraphicFramePr>
          <p:cNvPr id="11" name="Table 10"/>
          <p:cNvGraphicFramePr>
            <a:graphicFrameLocks noGrp="1"/>
          </p:cNvGraphicFramePr>
          <p:nvPr/>
        </p:nvGraphicFramePr>
        <p:xfrm>
          <a:off x="539552" y="620688"/>
          <a:ext cx="8064896" cy="5908603"/>
        </p:xfrm>
        <a:graphic>
          <a:graphicData uri="http://schemas.openxmlformats.org/drawingml/2006/table">
            <a:tbl>
              <a:tblPr firstRow="1" bandRow="1">
                <a:tableStyleId>{1FECB4D8-DB02-4DC6-A0A2-4F2EBAE1DC90}</a:tableStyleId>
              </a:tblPr>
              <a:tblGrid>
                <a:gridCol w="2376264">
                  <a:extLst>
                    <a:ext uri="{9D8B030D-6E8A-4147-A177-3AD203B41FA5}">
                      <a16:colId xmlns:a16="http://schemas.microsoft.com/office/drawing/2014/main" val="20000"/>
                    </a:ext>
                  </a:extLst>
                </a:gridCol>
                <a:gridCol w="5688632">
                  <a:extLst>
                    <a:ext uri="{9D8B030D-6E8A-4147-A177-3AD203B41FA5}">
                      <a16:colId xmlns:a16="http://schemas.microsoft.com/office/drawing/2014/main" val="20001"/>
                    </a:ext>
                  </a:extLst>
                </a:gridCol>
              </a:tblGrid>
              <a:tr h="688531">
                <a:tc>
                  <a:txBody>
                    <a:bodyPr/>
                    <a:lstStyle/>
                    <a:p>
                      <a:pPr algn="ctr"/>
                      <a:r>
                        <a:rPr lang="en-AU" sz="1100" dirty="0">
                          <a:solidFill>
                            <a:schemeClr val="bg1"/>
                          </a:solidFill>
                        </a:rPr>
                        <a:t>FEATURES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cell3D prstMaterial="dkEdge">
                      <a:bevel/>
                      <a:lightRig rig="flood" dir="t"/>
                    </a:cell3D>
                  </a:tcPr>
                </a:tc>
                <a:tc>
                  <a:txBody>
                    <a:bodyPr/>
                    <a:lstStyle/>
                    <a:p>
                      <a:pPr algn="ctr"/>
                      <a:r>
                        <a:rPr lang="en-AU" sz="1100" dirty="0">
                          <a:solidFill>
                            <a:schemeClr val="bg1"/>
                          </a:solidFill>
                        </a:rPr>
                        <a:t>PRIMATE CHARACTERISTICS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0"/>
                  </a:ext>
                </a:extLst>
              </a:tr>
              <a:tr h="616012">
                <a:tc>
                  <a:txBody>
                    <a:bodyPr/>
                    <a:lstStyle/>
                    <a:p>
                      <a:pPr algn="ctr"/>
                      <a:r>
                        <a:rPr lang="en-AU" sz="1100" b="1" dirty="0">
                          <a:solidFill>
                            <a:schemeClr val="bg1"/>
                          </a:solidFill>
                        </a:rPr>
                        <a:t>BODY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cell3D prstMaterial="dkEdge">
                      <a:bevel/>
                      <a:lightRig rig="flood" dir="t"/>
                    </a:cell3D>
                  </a:tcPr>
                </a:tc>
                <a:tc>
                  <a:txBody>
                    <a:bodyPr/>
                    <a:lstStyle/>
                    <a:p>
                      <a:pPr algn="l"/>
                      <a:r>
                        <a:rPr kumimoji="0" lang="en-AU" sz="1100" b="1" kern="1200" baseline="0" dirty="0">
                          <a:solidFill>
                            <a:schemeClr val="dk1"/>
                          </a:solidFill>
                          <a:latin typeface="+mn-lt"/>
                          <a:ea typeface="+mn-ea"/>
                          <a:cs typeface="+mn-cs"/>
                        </a:rPr>
                        <a:t>Not specialised for a particular environment</a:t>
                      </a:r>
                      <a:endParaRPr lang="en-AU" sz="11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1"/>
                  </a:ext>
                </a:extLst>
              </a:tr>
              <a:tr h="616012">
                <a:tc>
                  <a:txBody>
                    <a:bodyPr/>
                    <a:lstStyle/>
                    <a:p>
                      <a:pPr algn="ctr"/>
                      <a:r>
                        <a:rPr lang="en-AU" sz="1100" b="1" dirty="0">
                          <a:solidFill>
                            <a:schemeClr val="bg1"/>
                          </a:solidFill>
                        </a:rPr>
                        <a:t>LIMBS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cell3D prstMaterial="dkEdge">
                      <a:bevel/>
                      <a:lightRig rig="flood" dir="t"/>
                    </a:cell3D>
                  </a:tcPr>
                </a:tc>
                <a:tc>
                  <a:txBody>
                    <a:bodyPr/>
                    <a:lstStyle/>
                    <a:p>
                      <a:pPr algn="l"/>
                      <a:r>
                        <a:rPr kumimoji="0" lang="en-AU" sz="1100" b="1" kern="1200" baseline="0" dirty="0">
                          <a:solidFill>
                            <a:schemeClr val="dk1"/>
                          </a:solidFill>
                          <a:latin typeface="+mn-lt"/>
                          <a:ea typeface="+mn-ea"/>
                          <a:cs typeface="+mn-cs"/>
                        </a:rPr>
                        <a:t>Generally unspecialised</a:t>
                      </a:r>
                      <a:endParaRPr lang="en-AU" sz="11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2"/>
                  </a:ext>
                </a:extLst>
              </a:tr>
              <a:tr h="616012">
                <a:tc>
                  <a:txBody>
                    <a:bodyPr/>
                    <a:lstStyle/>
                    <a:p>
                      <a:pPr algn="ctr"/>
                      <a:r>
                        <a:rPr lang="en-AU" sz="1100" b="1" dirty="0">
                          <a:solidFill>
                            <a:schemeClr val="bg1"/>
                          </a:solidFill>
                        </a:rPr>
                        <a:t>HANDS/ FEET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cell3D prstMaterial="dkEdge">
                      <a:bevel/>
                      <a:lightRig rig="flood" dir="t"/>
                    </a:cell3D>
                  </a:tcPr>
                </a:tc>
                <a:tc>
                  <a:txBody>
                    <a:bodyPr/>
                    <a:lstStyle/>
                    <a:p>
                      <a:pPr algn="l"/>
                      <a:r>
                        <a:rPr kumimoji="0" lang="en-AU" sz="1100" b="1" kern="1200" baseline="0" dirty="0" err="1">
                          <a:solidFill>
                            <a:schemeClr val="dk1"/>
                          </a:solidFill>
                          <a:latin typeface="+mn-lt"/>
                          <a:ea typeface="+mn-ea"/>
                          <a:cs typeface="+mn-cs"/>
                        </a:rPr>
                        <a:t>Pentadactyl</a:t>
                      </a:r>
                      <a:r>
                        <a:rPr kumimoji="0" lang="en-AU" sz="1100" b="1" kern="1200" baseline="0" dirty="0">
                          <a:solidFill>
                            <a:schemeClr val="dk1"/>
                          </a:solidFill>
                          <a:latin typeface="+mn-lt"/>
                          <a:ea typeface="+mn-ea"/>
                          <a:cs typeface="+mn-cs"/>
                        </a:rPr>
                        <a:t>—five fingers or toes</a:t>
                      </a:r>
                    </a:p>
                    <a:p>
                      <a:pPr algn="l"/>
                      <a:r>
                        <a:rPr kumimoji="0" lang="en-AU" sz="1100" b="1" kern="1200" baseline="0" dirty="0">
                          <a:solidFill>
                            <a:schemeClr val="dk1"/>
                          </a:solidFill>
                          <a:latin typeface="+mn-lt"/>
                          <a:ea typeface="+mn-ea"/>
                          <a:cs typeface="+mn-cs"/>
                        </a:rPr>
                        <a:t>Nails instead of claws</a:t>
                      </a:r>
                    </a:p>
                    <a:p>
                      <a:pPr algn="l"/>
                      <a:r>
                        <a:rPr kumimoji="0" lang="en-AU" sz="1100" b="1" kern="1200" baseline="0" dirty="0">
                          <a:solidFill>
                            <a:schemeClr val="dk1"/>
                          </a:solidFill>
                          <a:latin typeface="+mn-lt"/>
                          <a:ea typeface="+mn-ea"/>
                          <a:cs typeface="+mn-cs"/>
                        </a:rPr>
                        <a:t>Grasping fingers and toes with friction ridges for gripping</a:t>
                      </a:r>
                    </a:p>
                    <a:p>
                      <a:pPr algn="l"/>
                      <a:r>
                        <a:rPr kumimoji="0" lang="en-AU" sz="1100" b="1" kern="1200" baseline="0" dirty="0">
                          <a:solidFill>
                            <a:schemeClr val="dk1"/>
                          </a:solidFill>
                          <a:latin typeface="+mn-lt"/>
                          <a:ea typeface="+mn-ea"/>
                          <a:cs typeface="+mn-cs"/>
                        </a:rPr>
                        <a:t>First digit opposable</a:t>
                      </a:r>
                      <a:endParaRPr lang="en-AU" sz="11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3"/>
                  </a:ext>
                </a:extLst>
              </a:tr>
              <a:tr h="616012">
                <a:tc>
                  <a:txBody>
                    <a:bodyPr/>
                    <a:lstStyle/>
                    <a:p>
                      <a:pPr algn="ctr"/>
                      <a:r>
                        <a:rPr lang="en-AU" sz="1100" b="1" dirty="0">
                          <a:solidFill>
                            <a:schemeClr val="bg1"/>
                          </a:solidFill>
                        </a:rPr>
                        <a:t>EYES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cell3D prstMaterial="dkEdge">
                      <a:bevel/>
                      <a:lightRig rig="flood" dir="t"/>
                    </a:cell3D>
                  </a:tcPr>
                </a:tc>
                <a:tc>
                  <a:txBody>
                    <a:bodyPr/>
                    <a:lstStyle/>
                    <a:p>
                      <a:pPr algn="l"/>
                      <a:r>
                        <a:rPr kumimoji="0" lang="en-AU" sz="1100" b="1" kern="1200" baseline="0" dirty="0">
                          <a:solidFill>
                            <a:schemeClr val="dk1"/>
                          </a:solidFill>
                          <a:latin typeface="+mn-lt"/>
                          <a:ea typeface="+mn-ea"/>
                          <a:cs typeface="+mn-cs"/>
                        </a:rPr>
                        <a:t>Forward facing for three-dimensional (stereoscopic) vision</a:t>
                      </a:r>
                    </a:p>
                    <a:p>
                      <a:pPr algn="l"/>
                      <a:r>
                        <a:rPr kumimoji="0" lang="en-AU" sz="1100" b="1" kern="1200" baseline="0" dirty="0">
                          <a:solidFill>
                            <a:schemeClr val="dk1"/>
                          </a:solidFill>
                          <a:latin typeface="+mn-lt"/>
                          <a:ea typeface="+mn-ea"/>
                          <a:cs typeface="+mn-cs"/>
                        </a:rPr>
                        <a:t>Most are able to distinguish colour</a:t>
                      </a:r>
                      <a:endParaRPr lang="en-AU" sz="11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4"/>
                  </a:ext>
                </a:extLst>
              </a:tr>
              <a:tr h="616012">
                <a:tc>
                  <a:txBody>
                    <a:bodyPr/>
                    <a:lstStyle/>
                    <a:p>
                      <a:pPr algn="ctr"/>
                      <a:r>
                        <a:rPr lang="en-AU" sz="1100" b="1" dirty="0">
                          <a:solidFill>
                            <a:schemeClr val="bg1"/>
                          </a:solidFill>
                        </a:rPr>
                        <a:t>SENSE</a:t>
                      </a:r>
                      <a:r>
                        <a:rPr lang="en-AU" sz="1100" b="1" baseline="0" dirty="0">
                          <a:solidFill>
                            <a:schemeClr val="bg1"/>
                          </a:solidFill>
                        </a:rPr>
                        <a:t> OF SMELL</a:t>
                      </a:r>
                      <a:endParaRPr lang="en-AU" sz="11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cell3D prstMaterial="dkEdge">
                      <a:bevel/>
                      <a:lightRig rig="flood" dir="t"/>
                    </a:cell3D>
                  </a:tcPr>
                </a:tc>
                <a:tc>
                  <a:txBody>
                    <a:bodyPr/>
                    <a:lstStyle/>
                    <a:p>
                      <a:pPr algn="l"/>
                      <a:r>
                        <a:rPr kumimoji="0" lang="en-AU" sz="1100" b="1" kern="1200" baseline="0" dirty="0">
                          <a:solidFill>
                            <a:schemeClr val="dk1"/>
                          </a:solidFill>
                          <a:latin typeface="+mn-lt"/>
                          <a:ea typeface="+mn-ea"/>
                          <a:cs typeface="+mn-cs"/>
                        </a:rPr>
                        <a:t>Very poor</a:t>
                      </a:r>
                      <a:endParaRPr lang="en-AU" sz="11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5"/>
                  </a:ext>
                </a:extLst>
              </a:tr>
              <a:tr h="616012">
                <a:tc>
                  <a:txBody>
                    <a:bodyPr/>
                    <a:lstStyle/>
                    <a:p>
                      <a:pPr algn="ctr"/>
                      <a:r>
                        <a:rPr lang="en-AU" sz="1100" b="1" dirty="0">
                          <a:solidFill>
                            <a:schemeClr val="bg1"/>
                          </a:solidFill>
                        </a:rPr>
                        <a:t>TEETH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cell3D prstMaterial="dkEdge">
                      <a:bevel/>
                      <a:lightRig rig="flood" dir="t"/>
                    </a:cell3D>
                  </a:tcPr>
                </a:tc>
                <a:tc>
                  <a:txBody>
                    <a:bodyPr/>
                    <a:lstStyle/>
                    <a:p>
                      <a:pPr algn="l"/>
                      <a:r>
                        <a:rPr kumimoji="0" lang="en-AU" sz="1100" b="1" kern="1200" baseline="0" dirty="0">
                          <a:solidFill>
                            <a:schemeClr val="dk1"/>
                          </a:solidFill>
                          <a:latin typeface="+mn-lt"/>
                          <a:ea typeface="+mn-ea"/>
                          <a:cs typeface="+mn-cs"/>
                        </a:rPr>
                        <a:t>Four incisors in both the upper and lower jaw</a:t>
                      </a:r>
                      <a:endParaRPr lang="en-AU" sz="11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6"/>
                  </a:ext>
                </a:extLst>
              </a:tr>
              <a:tr h="616012">
                <a:tc>
                  <a:txBody>
                    <a:bodyPr/>
                    <a:lstStyle/>
                    <a:p>
                      <a:pPr algn="ctr"/>
                      <a:r>
                        <a:rPr lang="en-AU" sz="1100" b="1" dirty="0">
                          <a:solidFill>
                            <a:schemeClr val="bg1"/>
                          </a:solidFill>
                        </a:rPr>
                        <a:t>BRAIN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cell3D prstMaterial="dkEdge">
                      <a:bevel/>
                      <a:lightRig rig="flood" dir="t"/>
                    </a:cell3D>
                  </a:tcPr>
                </a:tc>
                <a:tc>
                  <a:txBody>
                    <a:bodyPr/>
                    <a:lstStyle/>
                    <a:p>
                      <a:pPr algn="l"/>
                      <a:r>
                        <a:rPr kumimoji="0" lang="en-AU" sz="1100" b="1" kern="1200" baseline="0" dirty="0">
                          <a:solidFill>
                            <a:schemeClr val="dk1"/>
                          </a:solidFill>
                          <a:latin typeface="+mn-lt"/>
                          <a:ea typeface="+mn-ea"/>
                          <a:cs typeface="+mn-cs"/>
                        </a:rPr>
                        <a:t>Large and complex</a:t>
                      </a:r>
                    </a:p>
                    <a:p>
                      <a:pPr algn="l"/>
                      <a:r>
                        <a:rPr kumimoji="0" lang="en-AU" sz="1100" b="1" kern="1200" baseline="0" dirty="0">
                          <a:solidFill>
                            <a:schemeClr val="dk1"/>
                          </a:solidFill>
                          <a:latin typeface="+mn-lt"/>
                          <a:ea typeface="+mn-ea"/>
                          <a:cs typeface="+mn-cs"/>
                        </a:rPr>
                        <a:t>Cerebrum increases in size as primates become more</a:t>
                      </a:r>
                    </a:p>
                    <a:p>
                      <a:pPr algn="l"/>
                      <a:r>
                        <a:rPr kumimoji="0" lang="en-AU" sz="1100" b="1" kern="1200" baseline="0" dirty="0">
                          <a:solidFill>
                            <a:schemeClr val="dk1"/>
                          </a:solidFill>
                          <a:latin typeface="+mn-lt"/>
                          <a:ea typeface="+mn-ea"/>
                          <a:cs typeface="+mn-cs"/>
                        </a:rPr>
                        <a:t>highly evolved</a:t>
                      </a:r>
                      <a:endParaRPr lang="en-AU" sz="11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7"/>
                  </a:ext>
                </a:extLst>
              </a:tr>
              <a:tr h="616012">
                <a:tc>
                  <a:txBody>
                    <a:bodyPr/>
                    <a:lstStyle/>
                    <a:p>
                      <a:pPr algn="ctr"/>
                      <a:r>
                        <a:rPr lang="en-AU" sz="1100" b="1" dirty="0">
                          <a:solidFill>
                            <a:schemeClr val="bg1"/>
                          </a:solidFill>
                        </a:rPr>
                        <a:t>REPRODUCTION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cell3D prstMaterial="dkEdge">
                      <a:bevel/>
                      <a:lightRig rig="flood" dir="t"/>
                    </a:cell3D>
                  </a:tcPr>
                </a:tc>
                <a:tc>
                  <a:txBody>
                    <a:bodyPr/>
                    <a:lstStyle/>
                    <a:p>
                      <a:pPr algn="l"/>
                      <a:r>
                        <a:rPr kumimoji="0" lang="en-AU" sz="1100" b="1" kern="1200" baseline="0" dirty="0">
                          <a:solidFill>
                            <a:schemeClr val="dk1"/>
                          </a:solidFill>
                          <a:latin typeface="+mn-lt"/>
                          <a:ea typeface="+mn-ea"/>
                          <a:cs typeface="+mn-cs"/>
                        </a:rPr>
                        <a:t>Not restricted to a breeding season</a:t>
                      </a:r>
                    </a:p>
                    <a:p>
                      <a:pPr algn="l"/>
                      <a:r>
                        <a:rPr kumimoji="0" lang="en-AU" sz="1100" b="1" kern="1200" baseline="0" dirty="0">
                          <a:solidFill>
                            <a:schemeClr val="dk1"/>
                          </a:solidFill>
                          <a:latin typeface="+mn-lt"/>
                          <a:ea typeface="+mn-ea"/>
                          <a:cs typeface="+mn-cs"/>
                        </a:rPr>
                        <a:t>Rhythmical sexual cycle</a:t>
                      </a:r>
                    </a:p>
                    <a:p>
                      <a:pPr algn="l"/>
                      <a:r>
                        <a:rPr kumimoji="0" lang="en-AU" sz="1100" b="1" kern="1200" baseline="0" dirty="0">
                          <a:solidFill>
                            <a:schemeClr val="dk1"/>
                          </a:solidFill>
                          <a:latin typeface="+mn-lt"/>
                          <a:ea typeface="+mn-ea"/>
                          <a:cs typeface="+mn-cs"/>
                        </a:rPr>
                        <a:t>Usually only one offspring at a time</a:t>
                      </a:r>
                    </a:p>
                    <a:p>
                      <a:pPr algn="l"/>
                      <a:r>
                        <a:rPr kumimoji="0" lang="en-AU" sz="1100" b="1" kern="1200" baseline="0" dirty="0">
                          <a:solidFill>
                            <a:schemeClr val="dk1"/>
                          </a:solidFill>
                          <a:latin typeface="+mn-lt"/>
                          <a:ea typeface="+mn-ea"/>
                          <a:cs typeface="+mn-cs"/>
                        </a:rPr>
                        <a:t>Long period of parental care for offspring</a:t>
                      </a:r>
                      <a:endParaRPr lang="en-AU" sz="11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10008"/>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2656"/>
            <a:ext cx="5984395" cy="461665"/>
          </a:xfrm>
          <a:prstGeom prst="rect">
            <a:avLst/>
          </a:prstGeom>
        </p:spPr>
        <p:txBody>
          <a:bodyPr wrap="none">
            <a:spAutoFit/>
          </a:bodyPr>
          <a:lstStyle/>
          <a:p>
            <a:r>
              <a:rPr lang="en-AU" sz="2400" b="1" dirty="0">
                <a:solidFill>
                  <a:schemeClr val="bg1"/>
                </a:solidFill>
                <a:effectLst>
                  <a:outerShdw blurRad="38100" dist="38100" dir="2700000" algn="tl">
                    <a:srgbClr val="000000">
                      <a:alpha val="43137"/>
                    </a:srgbClr>
                  </a:outerShdw>
                </a:effectLst>
              </a:rPr>
              <a:t>Evolutionary trends within the primates</a:t>
            </a:r>
          </a:p>
        </p:txBody>
      </p:sp>
      <p:sp>
        <p:nvSpPr>
          <p:cNvPr id="3" name="Rectangle 2"/>
          <p:cNvSpPr/>
          <p:nvPr/>
        </p:nvSpPr>
        <p:spPr>
          <a:xfrm>
            <a:off x="323528" y="908720"/>
            <a:ext cx="912429" cy="400110"/>
          </a:xfrm>
          <a:prstGeom prst="rect">
            <a:avLst/>
          </a:prstGeom>
        </p:spPr>
        <p:txBody>
          <a:bodyPr wrap="none">
            <a:spAutoFit/>
          </a:bodyPr>
          <a:lstStyle/>
          <a:p>
            <a:r>
              <a:rPr lang="en-AU" sz="2000" b="1" dirty="0">
                <a:solidFill>
                  <a:schemeClr val="bg1"/>
                </a:solidFill>
                <a:effectLst>
                  <a:outerShdw blurRad="38100" dist="38100" dir="2700000" algn="tl">
                    <a:srgbClr val="000000">
                      <a:alpha val="43137"/>
                    </a:srgbClr>
                  </a:outerShdw>
                </a:effectLst>
              </a:rPr>
              <a:t>Digits</a:t>
            </a:r>
            <a:endParaRPr lang="en-AU" sz="2000" dirty="0">
              <a:solidFill>
                <a:schemeClr val="bg1"/>
              </a:solidFill>
              <a:effectLst>
                <a:outerShdw blurRad="38100" dist="38100" dir="2700000" algn="tl">
                  <a:srgbClr val="000000">
                    <a:alpha val="43137"/>
                  </a:srgbClr>
                </a:outerShdw>
              </a:effectLst>
            </a:endParaRPr>
          </a:p>
        </p:txBody>
      </p:sp>
      <p:sp>
        <p:nvSpPr>
          <p:cNvPr id="4" name="TextBox 3"/>
          <p:cNvSpPr txBox="1"/>
          <p:nvPr/>
        </p:nvSpPr>
        <p:spPr>
          <a:xfrm>
            <a:off x="323528" y="1412776"/>
            <a:ext cx="8568952" cy="369332"/>
          </a:xfrm>
          <a:prstGeom prst="rect">
            <a:avLst/>
          </a:prstGeom>
          <a:noFill/>
        </p:spPr>
        <p:txBody>
          <a:bodyPr wrap="square" rtlCol="0">
            <a:spAutoFit/>
          </a:bodyPr>
          <a:lstStyle/>
          <a:p>
            <a:r>
              <a:rPr lang="en-AU" dirty="0">
                <a:solidFill>
                  <a:schemeClr val="bg1"/>
                </a:solidFill>
                <a:effectLst>
                  <a:outerShdw blurRad="38100" dist="38100" dir="2700000" algn="tl">
                    <a:srgbClr val="000000">
                      <a:alpha val="43137"/>
                    </a:srgbClr>
                  </a:outerShdw>
                </a:effectLst>
              </a:rPr>
              <a:t>They are:</a:t>
            </a:r>
          </a:p>
        </p:txBody>
      </p:sp>
      <p:sp>
        <p:nvSpPr>
          <p:cNvPr id="5" name="TextBox 4"/>
          <p:cNvSpPr txBox="1"/>
          <p:nvPr/>
        </p:nvSpPr>
        <p:spPr>
          <a:xfrm>
            <a:off x="395536" y="1844824"/>
            <a:ext cx="8496944" cy="369332"/>
          </a:xfrm>
          <a:prstGeom prst="rect">
            <a:avLst/>
          </a:prstGeom>
          <a:noFill/>
        </p:spPr>
        <p:txBody>
          <a:bodyPr wrap="square" rtlCol="0">
            <a:spAutoFit/>
          </a:bodyPr>
          <a:lstStyle/>
          <a:p>
            <a:pPr>
              <a:buFont typeface="Arial" pitchFamily="34" charset="0"/>
              <a:buChar char="•"/>
            </a:pPr>
            <a:r>
              <a:rPr lang="en-AU" b="1" dirty="0" err="1">
                <a:solidFill>
                  <a:schemeClr val="bg1"/>
                </a:solidFill>
                <a:effectLst>
                  <a:outerShdw blurRad="38100" dist="38100" dir="2700000" algn="tl">
                    <a:srgbClr val="000000">
                      <a:alpha val="43137"/>
                    </a:srgbClr>
                  </a:outerShdw>
                </a:effectLst>
              </a:rPr>
              <a:t>Pentadactyl</a:t>
            </a:r>
            <a:r>
              <a:rPr lang="en-AU" dirty="0">
                <a:solidFill>
                  <a:schemeClr val="bg1"/>
                </a:solidFill>
                <a:effectLst>
                  <a:outerShdw blurRad="38100" dist="38100" dir="2700000" algn="tl">
                    <a:srgbClr val="000000">
                      <a:alpha val="43137"/>
                    </a:srgbClr>
                  </a:outerShdw>
                </a:effectLst>
              </a:rPr>
              <a:t> – There are five digits on each of the hind limbs and forelimbs.</a:t>
            </a:r>
          </a:p>
        </p:txBody>
      </p:sp>
      <p:sp>
        <p:nvSpPr>
          <p:cNvPr id="6" name="TextBox 5"/>
          <p:cNvSpPr txBox="1"/>
          <p:nvPr/>
        </p:nvSpPr>
        <p:spPr>
          <a:xfrm>
            <a:off x="395536" y="2132856"/>
            <a:ext cx="8496944" cy="646331"/>
          </a:xfrm>
          <a:prstGeom prst="rect">
            <a:avLst/>
          </a:prstGeom>
          <a:noFill/>
        </p:spPr>
        <p:txBody>
          <a:bodyPr wrap="square" rtlCol="0">
            <a:spAutoFit/>
          </a:bodyPr>
          <a:lstStyle/>
          <a:p>
            <a:pPr>
              <a:buFont typeface="Arial" pitchFamily="34" charset="0"/>
              <a:buChar char="•"/>
            </a:pPr>
            <a:r>
              <a:rPr lang="en-AU" b="1" dirty="0">
                <a:solidFill>
                  <a:schemeClr val="bg1"/>
                </a:solidFill>
                <a:effectLst>
                  <a:outerShdw blurRad="38100" dist="38100" dir="2700000" algn="tl">
                    <a:srgbClr val="000000">
                      <a:alpha val="43137"/>
                    </a:srgbClr>
                  </a:outerShdw>
                </a:effectLst>
              </a:rPr>
              <a:t>Prehensile</a:t>
            </a:r>
            <a:r>
              <a:rPr lang="en-AU" dirty="0">
                <a:solidFill>
                  <a:schemeClr val="bg1"/>
                </a:solidFill>
                <a:effectLst>
                  <a:outerShdw blurRad="38100" dist="38100" dir="2700000" algn="tl">
                    <a:srgbClr val="000000">
                      <a:alpha val="43137"/>
                    </a:srgbClr>
                  </a:outerShdw>
                </a:effectLst>
              </a:rPr>
              <a:t> – The digits are able to wrap around objects in a grasping fashion as in hanging onto a branch.</a:t>
            </a:r>
          </a:p>
        </p:txBody>
      </p:sp>
      <p:sp>
        <p:nvSpPr>
          <p:cNvPr id="7" name="TextBox 6"/>
          <p:cNvSpPr txBox="1"/>
          <p:nvPr/>
        </p:nvSpPr>
        <p:spPr>
          <a:xfrm>
            <a:off x="395536" y="2708920"/>
            <a:ext cx="8496944" cy="1200329"/>
          </a:xfrm>
          <a:prstGeom prst="rect">
            <a:avLst/>
          </a:prstGeom>
          <a:noFill/>
        </p:spPr>
        <p:txBody>
          <a:bodyPr wrap="square" rtlCol="0">
            <a:spAutoFit/>
          </a:bodyPr>
          <a:lstStyle/>
          <a:p>
            <a:pPr>
              <a:buFont typeface="Arial" pitchFamily="34" charset="0"/>
              <a:buChar char="•"/>
            </a:pPr>
            <a:r>
              <a:rPr lang="en-AU" b="1" dirty="0">
                <a:solidFill>
                  <a:schemeClr val="bg1"/>
                </a:solidFill>
                <a:effectLst>
                  <a:outerShdw blurRad="38100" dist="38100" dir="2700000" algn="tl">
                    <a:srgbClr val="000000">
                      <a:alpha val="43137"/>
                    </a:srgbClr>
                  </a:outerShdw>
                </a:effectLst>
              </a:rPr>
              <a:t>Opposable</a:t>
            </a:r>
            <a:r>
              <a:rPr lang="en-AU" dirty="0">
                <a:solidFill>
                  <a:schemeClr val="bg1"/>
                </a:solidFill>
                <a:effectLst>
                  <a:outerShdw blurRad="38100" dist="38100" dir="2700000" algn="tl">
                    <a:srgbClr val="000000">
                      <a:alpha val="43137"/>
                    </a:srgbClr>
                  </a:outerShdw>
                </a:effectLst>
              </a:rPr>
              <a:t> – The thumb is able to touch the tip of the other four digits.  In many primates this is possible for the digits of the hind limbs as well as the forelimbs.  The notable exception is humans in which the big toe is not opposable, having a far more important function in providing thrust in walking.</a:t>
            </a:r>
          </a:p>
        </p:txBody>
      </p:sp>
      <p:sp>
        <p:nvSpPr>
          <p:cNvPr id="8" name="TextBox 7"/>
          <p:cNvSpPr txBox="1"/>
          <p:nvPr/>
        </p:nvSpPr>
        <p:spPr>
          <a:xfrm>
            <a:off x="395536" y="3861048"/>
            <a:ext cx="8496944" cy="369332"/>
          </a:xfrm>
          <a:prstGeom prst="rect">
            <a:avLst/>
          </a:prstGeom>
          <a:noFill/>
        </p:spPr>
        <p:txBody>
          <a:bodyPr wrap="square" rtlCol="0">
            <a:spAutoFit/>
          </a:bodyPr>
          <a:lstStyle/>
          <a:p>
            <a:pPr>
              <a:buFont typeface="Arial" pitchFamily="34" charset="0"/>
              <a:buChar char="•"/>
            </a:pPr>
            <a:r>
              <a:rPr lang="en-AU" b="1" dirty="0">
                <a:solidFill>
                  <a:schemeClr val="bg1"/>
                </a:solidFill>
                <a:effectLst>
                  <a:outerShdw blurRad="38100" dist="38100" dir="2700000" algn="tl">
                    <a:srgbClr val="000000">
                      <a:alpha val="43137"/>
                    </a:srgbClr>
                  </a:outerShdw>
                </a:effectLst>
              </a:rPr>
              <a:t>Nails</a:t>
            </a:r>
            <a:r>
              <a:rPr lang="en-AU" dirty="0">
                <a:solidFill>
                  <a:schemeClr val="bg1"/>
                </a:solidFill>
                <a:effectLst>
                  <a:outerShdw blurRad="38100" dist="38100" dir="2700000" algn="tl">
                    <a:srgbClr val="000000">
                      <a:alpha val="43137"/>
                    </a:srgbClr>
                  </a:outerShdw>
                </a:effectLst>
              </a:rPr>
              <a:t> – Instead of claws, primates have nails to allow for opposability.</a:t>
            </a:r>
          </a:p>
        </p:txBody>
      </p:sp>
      <p:sp>
        <p:nvSpPr>
          <p:cNvPr id="9" name="TextBox 8"/>
          <p:cNvSpPr txBox="1"/>
          <p:nvPr/>
        </p:nvSpPr>
        <p:spPr>
          <a:xfrm>
            <a:off x="395536" y="4221088"/>
            <a:ext cx="8496944" cy="369332"/>
          </a:xfrm>
          <a:prstGeom prst="rect">
            <a:avLst/>
          </a:prstGeom>
          <a:noFill/>
        </p:spPr>
        <p:txBody>
          <a:bodyPr wrap="square" rtlCol="0">
            <a:spAutoFit/>
          </a:bodyPr>
          <a:lstStyle/>
          <a:p>
            <a:pPr>
              <a:buFont typeface="Arial" pitchFamily="34" charset="0"/>
              <a:buChar char="•"/>
            </a:pPr>
            <a:r>
              <a:rPr lang="en-AU" b="1" dirty="0">
                <a:solidFill>
                  <a:schemeClr val="bg1"/>
                </a:solidFill>
                <a:effectLst>
                  <a:outerShdw blurRad="38100" dist="38100" dir="2700000" algn="tl">
                    <a:srgbClr val="000000">
                      <a:alpha val="43137"/>
                    </a:srgbClr>
                  </a:outerShdw>
                </a:effectLst>
              </a:rPr>
              <a:t>Friction ridges</a:t>
            </a:r>
            <a:r>
              <a:rPr lang="en-AU" dirty="0">
                <a:solidFill>
                  <a:schemeClr val="bg1"/>
                </a:solidFill>
                <a:effectLst>
                  <a:outerShdw blurRad="38100" dist="38100" dir="2700000" algn="tl">
                    <a:srgbClr val="000000">
                      <a:alpha val="43137"/>
                    </a:srgbClr>
                  </a:outerShdw>
                </a:effectLst>
              </a:rPr>
              <a:t> – small ridges that provide grip; also known as fingerprints.</a:t>
            </a:r>
            <a:endParaRPr lang="en-AU" b="1" dirty="0">
              <a:solidFill>
                <a:schemeClr val="bg1"/>
              </a:solidFill>
              <a:effectLst>
                <a:outerShdw blurRad="38100" dist="38100" dir="2700000" algn="tl">
                  <a:srgbClr val="000000">
                    <a:alpha val="43137"/>
                  </a:srgbClr>
                </a:outerShdw>
              </a:effectLst>
            </a:endParaRPr>
          </a:p>
        </p:txBody>
      </p:sp>
      <p:sp>
        <p:nvSpPr>
          <p:cNvPr id="10" name="TextBox 9"/>
          <p:cNvSpPr txBox="1"/>
          <p:nvPr/>
        </p:nvSpPr>
        <p:spPr>
          <a:xfrm>
            <a:off x="395536" y="4581128"/>
            <a:ext cx="8496944" cy="923330"/>
          </a:xfrm>
          <a:prstGeom prst="rect">
            <a:avLst/>
          </a:prstGeom>
          <a:noFill/>
        </p:spPr>
        <p:txBody>
          <a:bodyPr wrap="square" rtlCol="0">
            <a:spAutoFit/>
          </a:bodyPr>
          <a:lstStyle/>
          <a:p>
            <a:pPr>
              <a:buFont typeface="Arial" pitchFamily="34" charset="0"/>
              <a:buChar char="•"/>
            </a:pPr>
            <a:r>
              <a:rPr lang="en-AU" b="1" dirty="0">
                <a:solidFill>
                  <a:schemeClr val="bg1"/>
                </a:solidFill>
                <a:effectLst>
                  <a:outerShdw blurRad="38100" dist="38100" dir="2700000" algn="tl">
                    <a:srgbClr val="000000">
                      <a:alpha val="43137"/>
                    </a:srgbClr>
                  </a:outerShdw>
                </a:effectLst>
              </a:rPr>
              <a:t>Precision Grip </a:t>
            </a:r>
            <a:r>
              <a:rPr lang="en-AU" dirty="0">
                <a:solidFill>
                  <a:schemeClr val="bg1"/>
                </a:solidFill>
                <a:effectLst>
                  <a:outerShdw blurRad="38100" dist="38100" dir="2700000" algn="tl">
                    <a:srgbClr val="000000">
                      <a:alpha val="43137"/>
                    </a:srgbClr>
                  </a:outerShdw>
                </a:effectLst>
              </a:rPr>
              <a:t>– Opposability allows for the first digit to articulate with the second digit, allowing the picking up of small objects and their manipulation through the development of fine motor skills.</a:t>
            </a:r>
            <a:endParaRPr lang="en-AU"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lum contrast="30000"/>
          </a:blip>
          <a:srcRect/>
          <a:stretch>
            <a:fillRect/>
          </a:stretch>
        </p:blipFill>
        <p:spPr bwMode="auto">
          <a:xfrm>
            <a:off x="395536" y="260648"/>
            <a:ext cx="3778374" cy="2853986"/>
          </a:xfrm>
          <a:prstGeom prst="rect">
            <a:avLst/>
          </a:prstGeom>
          <a:noFill/>
          <a:ln w="9525">
            <a:noFill/>
            <a:miter lim="800000"/>
            <a:headEnd/>
            <a:tailEnd/>
          </a:ln>
          <a:scene3d>
            <a:camera prst="orthographicFront"/>
            <a:lightRig rig="threePt" dir="t"/>
          </a:scene3d>
          <a:sp3d>
            <a:bevelT/>
          </a:sp3d>
        </p:spPr>
      </p:pic>
      <p:pic>
        <p:nvPicPr>
          <p:cNvPr id="1027" name="Picture 3"/>
          <p:cNvPicPr>
            <a:picLocks noChangeAspect="1" noChangeArrowheads="1"/>
          </p:cNvPicPr>
          <p:nvPr/>
        </p:nvPicPr>
        <p:blipFill>
          <a:blip r:embed="rId3" cstate="print"/>
          <a:srcRect/>
          <a:stretch>
            <a:fillRect/>
          </a:stretch>
        </p:blipFill>
        <p:spPr bwMode="auto">
          <a:xfrm>
            <a:off x="4211960" y="260648"/>
            <a:ext cx="2581275" cy="1362075"/>
          </a:xfrm>
          <a:prstGeom prst="rect">
            <a:avLst/>
          </a:prstGeom>
          <a:noFill/>
          <a:ln w="9525">
            <a:noFill/>
            <a:miter lim="800000"/>
            <a:headEnd/>
            <a:tailEnd/>
          </a:ln>
          <a:scene3d>
            <a:camera prst="orthographicFront"/>
            <a:lightRig rig="threePt" dir="t"/>
          </a:scene3d>
          <a:sp3d>
            <a:bevelT/>
          </a:sp3d>
        </p:spPr>
      </p:pic>
      <p:pic>
        <p:nvPicPr>
          <p:cNvPr id="1028" name="Picture 4"/>
          <p:cNvPicPr>
            <a:picLocks noChangeAspect="1" noChangeArrowheads="1"/>
          </p:cNvPicPr>
          <p:nvPr/>
        </p:nvPicPr>
        <p:blipFill>
          <a:blip r:embed="rId4" cstate="print"/>
          <a:srcRect/>
          <a:stretch>
            <a:fillRect/>
          </a:stretch>
        </p:blipFill>
        <p:spPr bwMode="auto">
          <a:xfrm>
            <a:off x="323528" y="3356992"/>
            <a:ext cx="8632850" cy="3127026"/>
          </a:xfrm>
          <a:prstGeom prst="rect">
            <a:avLst/>
          </a:prstGeom>
          <a:noFill/>
          <a:ln w="9525">
            <a:noFill/>
            <a:miter lim="800000"/>
            <a:headEnd/>
            <a:tailEnd/>
          </a:ln>
          <a:scene3d>
            <a:camera prst="orthographicFront"/>
            <a:lightRig rig="threePt" dir="t"/>
          </a:scene3d>
          <a:sp3d>
            <a:bevelT/>
          </a:sp3d>
        </p:spPr>
      </p:pic>
      <p:pic>
        <p:nvPicPr>
          <p:cNvPr id="1029" name="Picture 5"/>
          <p:cNvPicPr>
            <a:picLocks noChangeAspect="1" noChangeArrowheads="1"/>
          </p:cNvPicPr>
          <p:nvPr/>
        </p:nvPicPr>
        <p:blipFill>
          <a:blip r:embed="rId5" cstate="print"/>
          <a:srcRect/>
          <a:stretch>
            <a:fillRect/>
          </a:stretch>
        </p:blipFill>
        <p:spPr bwMode="auto">
          <a:xfrm>
            <a:off x="7020272" y="908720"/>
            <a:ext cx="1832794" cy="2305773"/>
          </a:xfrm>
          <a:prstGeom prst="rect">
            <a:avLst/>
          </a:prstGeom>
          <a:noFill/>
          <a:ln w="9525">
            <a:noFill/>
            <a:miter lim="800000"/>
            <a:headEnd/>
            <a:tailEnd/>
          </a:ln>
          <a:scene3d>
            <a:camera prst="orthographicFront"/>
            <a:lightRig rig="threePt" dir="t"/>
          </a:scene3d>
          <a:sp3d>
            <a:bevelT/>
          </a:sp3d>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51520" y="332656"/>
            <a:ext cx="8677275" cy="3562350"/>
          </a:xfrm>
          <a:prstGeom prst="rect">
            <a:avLst/>
          </a:prstGeom>
          <a:noFill/>
          <a:ln w="9525">
            <a:noFill/>
            <a:miter lim="800000"/>
            <a:headEnd/>
            <a:tailEnd/>
          </a:ln>
          <a:scene3d>
            <a:camera prst="orthographicFront"/>
            <a:lightRig rig="threePt" dir="t"/>
          </a:scene3d>
          <a:sp3d>
            <a:bevelT/>
          </a:sp3d>
        </p:spPr>
      </p:pic>
      <p:pic>
        <p:nvPicPr>
          <p:cNvPr id="2051" name="Picture 3"/>
          <p:cNvPicPr>
            <a:picLocks noChangeAspect="1" noChangeArrowheads="1"/>
          </p:cNvPicPr>
          <p:nvPr/>
        </p:nvPicPr>
        <p:blipFill>
          <a:blip r:embed="rId3" cstate="print"/>
          <a:srcRect/>
          <a:stretch>
            <a:fillRect/>
          </a:stretch>
        </p:blipFill>
        <p:spPr bwMode="auto">
          <a:xfrm>
            <a:off x="1475656" y="332657"/>
            <a:ext cx="1656184" cy="62797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644008" y="4005064"/>
            <a:ext cx="3308400" cy="2657680"/>
          </a:xfrm>
          <a:prstGeom prst="rect">
            <a:avLst/>
          </a:prstGeom>
          <a:noFill/>
          <a:ln w="9525">
            <a:noFill/>
            <a:miter lim="800000"/>
            <a:headEnd/>
            <a:tailEnd/>
          </a:ln>
          <a:scene3d>
            <a:camera prst="orthographicFront"/>
            <a:lightRig rig="threePt" dir="t"/>
          </a:scene3d>
          <a:sp3d>
            <a:bevelT/>
          </a:sp3d>
        </p:spPr>
      </p:pic>
      <p:pic>
        <p:nvPicPr>
          <p:cNvPr id="2053" name="Picture 5"/>
          <p:cNvPicPr>
            <a:picLocks noChangeAspect="1" noChangeArrowheads="1"/>
          </p:cNvPicPr>
          <p:nvPr/>
        </p:nvPicPr>
        <p:blipFill>
          <a:blip r:embed="rId5" cstate="print"/>
          <a:srcRect/>
          <a:stretch>
            <a:fillRect/>
          </a:stretch>
        </p:blipFill>
        <p:spPr bwMode="auto">
          <a:xfrm>
            <a:off x="4788024" y="4077072"/>
            <a:ext cx="1781175" cy="5619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4896544" cy="400110"/>
          </a:xfrm>
          <a:prstGeom prst="rect">
            <a:avLst/>
          </a:prstGeom>
          <a:noFill/>
        </p:spPr>
        <p:txBody>
          <a:bodyPr wrap="square" rtlCol="0">
            <a:spAutoFit/>
          </a:bodyPr>
          <a:lstStyle/>
          <a:p>
            <a:r>
              <a:rPr lang="en-AU" sz="2000" b="1" dirty="0">
                <a:solidFill>
                  <a:schemeClr val="bg1"/>
                </a:solidFill>
                <a:effectLst>
                  <a:outerShdw blurRad="38100" dist="38100" dir="2700000" algn="tl">
                    <a:srgbClr val="000000">
                      <a:alpha val="43137"/>
                    </a:srgbClr>
                  </a:outerShdw>
                </a:effectLst>
              </a:rPr>
              <a:t>Dentition</a:t>
            </a:r>
          </a:p>
        </p:txBody>
      </p:sp>
      <p:sp>
        <p:nvSpPr>
          <p:cNvPr id="3" name="TextBox 2"/>
          <p:cNvSpPr txBox="1"/>
          <p:nvPr/>
        </p:nvSpPr>
        <p:spPr>
          <a:xfrm>
            <a:off x="395536" y="980728"/>
            <a:ext cx="8280920" cy="646331"/>
          </a:xfrm>
          <a:prstGeom prst="rect">
            <a:avLst/>
          </a:prstGeom>
          <a:noFill/>
        </p:spPr>
        <p:txBody>
          <a:bodyPr wrap="square" rtlCol="0">
            <a:spAutoFit/>
          </a:bodyPr>
          <a:lstStyle/>
          <a:p>
            <a:r>
              <a:rPr lang="en-AU" b="1" dirty="0">
                <a:solidFill>
                  <a:schemeClr val="bg1"/>
                </a:solidFill>
                <a:effectLst>
                  <a:outerShdw blurRad="38100" dist="38100" dir="2700000" algn="tl">
                    <a:srgbClr val="000000">
                      <a:alpha val="43137"/>
                    </a:srgbClr>
                  </a:outerShdw>
                </a:effectLst>
              </a:rPr>
              <a:t>Dental formula</a:t>
            </a:r>
            <a:r>
              <a:rPr lang="en-AU" dirty="0">
                <a:solidFill>
                  <a:schemeClr val="bg1"/>
                </a:solidFill>
                <a:effectLst>
                  <a:outerShdw blurRad="38100" dist="38100" dir="2700000" algn="tl">
                    <a:srgbClr val="000000">
                      <a:alpha val="43137"/>
                    </a:srgbClr>
                  </a:outerShdw>
                </a:effectLst>
              </a:rPr>
              <a:t> – The number of each type of tooth (</a:t>
            </a:r>
            <a:r>
              <a:rPr lang="en-AU" b="1" dirty="0">
                <a:solidFill>
                  <a:schemeClr val="bg1"/>
                </a:solidFill>
                <a:effectLst>
                  <a:outerShdw blurRad="38100" dist="38100" dir="2700000" algn="tl">
                    <a:srgbClr val="000000">
                      <a:alpha val="43137"/>
                    </a:srgbClr>
                  </a:outerShdw>
                </a:effectLst>
              </a:rPr>
              <a:t>incisors, canines, premolars, molars</a:t>
            </a:r>
            <a:r>
              <a:rPr lang="en-AU" dirty="0">
                <a:solidFill>
                  <a:schemeClr val="bg1"/>
                </a:solidFill>
                <a:effectLst>
                  <a:outerShdw blurRad="38100" dist="38100" dir="2700000" algn="tl">
                    <a:srgbClr val="000000">
                      <a:alpha val="43137"/>
                    </a:srgbClr>
                  </a:outerShdw>
                </a:effectLst>
              </a:rPr>
              <a:t>) in one quarter of the jaw.</a:t>
            </a:r>
            <a:endParaRPr lang="en-AU" b="1"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395536" y="1628800"/>
            <a:ext cx="8496944" cy="369332"/>
          </a:xfrm>
          <a:prstGeom prst="rect">
            <a:avLst/>
          </a:prstGeom>
        </p:spPr>
        <p:txBody>
          <a:bodyPr wrap="square">
            <a:spAutoFit/>
          </a:bodyPr>
          <a:lstStyle/>
          <a:p>
            <a:r>
              <a:rPr lang="en-AU" dirty="0">
                <a:solidFill>
                  <a:schemeClr val="bg1"/>
                </a:solidFill>
                <a:effectLst>
                  <a:outerShdw blurRad="38100" dist="38100" dir="2700000" algn="tl">
                    <a:srgbClr val="000000">
                      <a:alpha val="43137"/>
                    </a:srgbClr>
                  </a:outerShdw>
                </a:effectLst>
              </a:rPr>
              <a:t>Lemurs and lorises have 36 teeth and a dental formula of 2:1:3:3</a:t>
            </a:r>
          </a:p>
        </p:txBody>
      </p:sp>
      <p:sp>
        <p:nvSpPr>
          <p:cNvPr id="6" name="Rectangle 5"/>
          <p:cNvSpPr/>
          <p:nvPr/>
        </p:nvSpPr>
        <p:spPr>
          <a:xfrm>
            <a:off x="395536" y="1988840"/>
            <a:ext cx="8424936" cy="646331"/>
          </a:xfrm>
          <a:prstGeom prst="rect">
            <a:avLst/>
          </a:prstGeom>
        </p:spPr>
        <p:txBody>
          <a:bodyPr wrap="square">
            <a:spAutoFit/>
          </a:bodyPr>
          <a:lstStyle/>
          <a:p>
            <a:r>
              <a:rPr lang="en-AU" dirty="0">
                <a:solidFill>
                  <a:schemeClr val="bg1"/>
                </a:solidFill>
                <a:effectLst>
                  <a:outerShdw blurRad="38100" dist="38100" dir="2700000" algn="tl">
                    <a:srgbClr val="000000">
                      <a:alpha val="43137"/>
                    </a:srgbClr>
                  </a:outerShdw>
                </a:effectLst>
              </a:rPr>
              <a:t>Tarsiers have lost two incisors from their lower jaw to give a dental formula  of 1:1:3:3 for the lower jaw and 2:1:3:3 for the upper jaw.</a:t>
            </a:r>
          </a:p>
        </p:txBody>
      </p:sp>
      <p:sp>
        <p:nvSpPr>
          <p:cNvPr id="7" name="Rectangle 6"/>
          <p:cNvSpPr/>
          <p:nvPr/>
        </p:nvSpPr>
        <p:spPr>
          <a:xfrm>
            <a:off x="395536" y="2636912"/>
            <a:ext cx="8424936" cy="646331"/>
          </a:xfrm>
          <a:prstGeom prst="rect">
            <a:avLst/>
          </a:prstGeom>
        </p:spPr>
        <p:txBody>
          <a:bodyPr wrap="square">
            <a:spAutoFit/>
          </a:bodyPr>
          <a:lstStyle/>
          <a:p>
            <a:r>
              <a:rPr lang="en-AU" dirty="0">
                <a:solidFill>
                  <a:schemeClr val="bg1"/>
                </a:solidFill>
                <a:effectLst>
                  <a:outerShdw blurRad="38100" dist="38100" dir="2700000" algn="tl">
                    <a:srgbClr val="000000">
                      <a:alpha val="43137"/>
                    </a:srgbClr>
                  </a:outerShdw>
                </a:effectLst>
              </a:rPr>
              <a:t>New World monkeys have the same number of incisors, canines and premolar teeth as the lemurs and lorises.</a:t>
            </a:r>
          </a:p>
        </p:txBody>
      </p:sp>
      <p:sp>
        <p:nvSpPr>
          <p:cNvPr id="10" name="TextBox 9"/>
          <p:cNvSpPr txBox="1"/>
          <p:nvPr/>
        </p:nvSpPr>
        <p:spPr>
          <a:xfrm>
            <a:off x="467544" y="3284984"/>
            <a:ext cx="8496944" cy="646331"/>
          </a:xfrm>
          <a:prstGeom prst="rect">
            <a:avLst/>
          </a:prstGeom>
          <a:noFill/>
        </p:spPr>
        <p:txBody>
          <a:bodyPr wrap="square" rtlCol="0">
            <a:spAutoFit/>
          </a:bodyPr>
          <a:lstStyle/>
          <a:p>
            <a:r>
              <a:rPr lang="en-AU" dirty="0">
                <a:solidFill>
                  <a:schemeClr val="bg1"/>
                </a:solidFill>
                <a:effectLst>
                  <a:outerShdw blurRad="38100" dist="38100" dir="2700000" algn="tl">
                    <a:srgbClr val="000000">
                      <a:alpha val="43137"/>
                    </a:srgbClr>
                  </a:outerShdw>
                </a:effectLst>
              </a:rPr>
              <a:t>Old World monkeys, apes and humans all have 32 teeth and a dental formula of 2:1:2:3, but the arrangement differs .</a:t>
            </a:r>
          </a:p>
        </p:txBody>
      </p:sp>
      <p:sp>
        <p:nvSpPr>
          <p:cNvPr id="11" name="TextBox 10"/>
          <p:cNvSpPr txBox="1"/>
          <p:nvPr/>
        </p:nvSpPr>
        <p:spPr>
          <a:xfrm>
            <a:off x="467544" y="4005064"/>
            <a:ext cx="8424936" cy="1477328"/>
          </a:xfrm>
          <a:prstGeom prst="rect">
            <a:avLst/>
          </a:prstGeom>
          <a:noFill/>
        </p:spPr>
        <p:txBody>
          <a:bodyPr wrap="square" rtlCol="0">
            <a:spAutoFit/>
          </a:bodyPr>
          <a:lstStyle/>
          <a:p>
            <a:r>
              <a:rPr lang="en-AU" dirty="0">
                <a:solidFill>
                  <a:schemeClr val="bg1"/>
                </a:solidFill>
                <a:effectLst>
                  <a:outerShdw blurRad="38100" dist="38100" dir="2700000" algn="tl">
                    <a:srgbClr val="000000">
                      <a:alpha val="43137"/>
                    </a:srgbClr>
                  </a:outerShdw>
                </a:effectLst>
              </a:rPr>
              <a:t>Canines are usually large and sharply pointed in Old World monkeys and apes -  they project beyond the level of the other teeth - modifications needed to adjacent teeth so that mouth can be closed. Most primates have a gap, or </a:t>
            </a:r>
            <a:r>
              <a:rPr lang="en-AU" b="1" dirty="0">
                <a:solidFill>
                  <a:schemeClr val="bg1"/>
                </a:solidFill>
                <a:effectLst>
                  <a:outerShdw blurRad="38100" dist="38100" dir="2700000" algn="tl">
                    <a:srgbClr val="000000">
                      <a:alpha val="43137"/>
                    </a:srgbClr>
                  </a:outerShdw>
                </a:effectLst>
              </a:rPr>
              <a:t>diastema, </a:t>
            </a:r>
            <a:r>
              <a:rPr lang="en-AU" dirty="0">
                <a:solidFill>
                  <a:schemeClr val="bg1"/>
                </a:solidFill>
                <a:effectLst>
                  <a:outerShdw blurRad="38100" dist="38100" dir="2700000" algn="tl">
                    <a:srgbClr val="000000">
                      <a:alpha val="43137"/>
                    </a:srgbClr>
                  </a:outerShdw>
                </a:effectLst>
              </a:rPr>
              <a:t>between the upper second incisor and the upper canine to accommodate the large lower canine (see Fig 18.10 (d))</a:t>
            </a:r>
          </a:p>
        </p:txBody>
      </p:sp>
      <p:sp>
        <p:nvSpPr>
          <p:cNvPr id="12" name="Rectangle 11"/>
          <p:cNvSpPr/>
          <p:nvPr/>
        </p:nvSpPr>
        <p:spPr>
          <a:xfrm>
            <a:off x="395536" y="5517232"/>
            <a:ext cx="8496944" cy="923330"/>
          </a:xfrm>
          <a:prstGeom prst="rect">
            <a:avLst/>
          </a:prstGeom>
        </p:spPr>
        <p:txBody>
          <a:bodyPr wrap="square">
            <a:spAutoFit/>
          </a:bodyPr>
          <a:lstStyle/>
          <a:p>
            <a:r>
              <a:rPr lang="en-AU" dirty="0">
                <a:solidFill>
                  <a:schemeClr val="bg1"/>
                </a:solidFill>
                <a:effectLst>
                  <a:outerShdw blurRad="38100" dist="38100" dir="2700000" algn="tl">
                    <a:srgbClr val="000000">
                      <a:alpha val="43137"/>
                    </a:srgbClr>
                  </a:outerShdw>
                </a:effectLst>
              </a:rPr>
              <a:t>Not all primate dentition is related to diet – e.g. ‘dental comb’ of lemurs and lorises . Large canine teeth of Old World monkeys and apes - more important in predator defence and social displays than for meat-eating diet.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lum bright="-20000" contrast="20000"/>
          </a:blip>
          <a:srcRect/>
          <a:stretch>
            <a:fillRect/>
          </a:stretch>
        </p:blipFill>
        <p:spPr bwMode="auto">
          <a:xfrm>
            <a:off x="2123728" y="260648"/>
            <a:ext cx="4680520" cy="6341613"/>
          </a:xfrm>
          <a:prstGeom prst="rect">
            <a:avLst/>
          </a:prstGeom>
          <a:noFill/>
          <a:ln w="9525">
            <a:noFill/>
            <a:miter lim="800000"/>
            <a:headEnd/>
            <a:tailEnd/>
          </a:ln>
          <a:effectLst>
            <a:outerShdw blurRad="50800" dist="38100" dir="8100000" algn="tr" rotWithShape="0">
              <a:prstClr val="black">
                <a:alpha val="40000"/>
              </a:prstClr>
            </a:outerShdw>
          </a:effectLst>
          <a:scene3d>
            <a:camera prst="orthographicFront"/>
            <a:lightRig rig="threePt" dir="t"/>
          </a:scene3d>
          <a:sp3d>
            <a:bevelT/>
          </a:sp3d>
        </p:spPr>
      </p:pic>
      <p:pic>
        <p:nvPicPr>
          <p:cNvPr id="3075" name="Picture 3"/>
          <p:cNvPicPr>
            <a:picLocks noChangeAspect="1" noChangeArrowheads="1"/>
          </p:cNvPicPr>
          <p:nvPr/>
        </p:nvPicPr>
        <p:blipFill>
          <a:blip r:embed="rId3" cstate="print"/>
          <a:srcRect/>
          <a:stretch>
            <a:fillRect/>
          </a:stretch>
        </p:blipFill>
        <p:spPr bwMode="auto">
          <a:xfrm>
            <a:off x="6948264" y="2852936"/>
            <a:ext cx="1552575" cy="9334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260648"/>
            <a:ext cx="3671198" cy="400110"/>
          </a:xfrm>
          <a:prstGeom prst="rect">
            <a:avLst/>
          </a:prstGeom>
        </p:spPr>
        <p:txBody>
          <a:bodyPr wrap="none">
            <a:spAutoFit/>
          </a:bodyPr>
          <a:lstStyle/>
          <a:p>
            <a:r>
              <a:rPr lang="en-AU" sz="2000" b="1" dirty="0">
                <a:solidFill>
                  <a:schemeClr val="bg1"/>
                </a:solidFill>
                <a:effectLst>
                  <a:outerShdw blurRad="38100" dist="38100" dir="2700000" algn="tl">
                    <a:srgbClr val="000000">
                      <a:alpha val="43137"/>
                    </a:srgbClr>
                  </a:outerShdw>
                </a:effectLst>
              </a:rPr>
              <a:t>Evolutionary trends in vision</a:t>
            </a:r>
            <a:endParaRPr lang="en-AU" sz="2000" dirty="0">
              <a:solidFill>
                <a:schemeClr val="bg1"/>
              </a:solidFill>
              <a:effectLst>
                <a:outerShdw blurRad="38100" dist="38100" dir="2700000" algn="tl">
                  <a:srgbClr val="000000">
                    <a:alpha val="43137"/>
                  </a:srgbClr>
                </a:outerShdw>
              </a:effectLst>
            </a:endParaRPr>
          </a:p>
        </p:txBody>
      </p:sp>
      <p:sp>
        <p:nvSpPr>
          <p:cNvPr id="4" name="TextBox 3"/>
          <p:cNvSpPr txBox="1"/>
          <p:nvPr/>
        </p:nvSpPr>
        <p:spPr>
          <a:xfrm>
            <a:off x="323528" y="764704"/>
            <a:ext cx="8568952" cy="923330"/>
          </a:xfrm>
          <a:prstGeom prst="rect">
            <a:avLst/>
          </a:prstGeom>
          <a:noFill/>
        </p:spPr>
        <p:txBody>
          <a:bodyPr wrap="square" rtlCol="0">
            <a:spAutoFit/>
          </a:bodyPr>
          <a:lstStyle/>
          <a:p>
            <a:r>
              <a:rPr lang="en-AU" dirty="0">
                <a:solidFill>
                  <a:schemeClr val="bg1"/>
                </a:solidFill>
                <a:effectLst>
                  <a:outerShdw blurRad="38100" dist="38100" dir="2700000" algn="tl">
                    <a:srgbClr val="000000">
                      <a:alpha val="43137"/>
                    </a:srgbClr>
                  </a:outerShdw>
                </a:effectLst>
              </a:rPr>
              <a:t>Evolutionary relocation of mammals from </a:t>
            </a:r>
            <a:r>
              <a:rPr lang="en-AU" b="1" dirty="0">
                <a:solidFill>
                  <a:schemeClr val="bg1"/>
                </a:solidFill>
                <a:effectLst>
                  <a:outerShdw blurRad="38100" dist="38100" dir="2700000" algn="tl">
                    <a:srgbClr val="000000">
                      <a:alpha val="43137"/>
                    </a:srgbClr>
                  </a:outerShdw>
                </a:effectLst>
              </a:rPr>
              <a:t>terrestrial</a:t>
            </a:r>
            <a:r>
              <a:rPr lang="en-AU" dirty="0">
                <a:solidFill>
                  <a:schemeClr val="bg1"/>
                </a:solidFill>
                <a:effectLst>
                  <a:outerShdw blurRad="38100" dist="38100" dir="2700000" algn="tl">
                    <a:srgbClr val="000000">
                      <a:alpha val="43137"/>
                    </a:srgbClr>
                  </a:outerShdw>
                </a:effectLst>
              </a:rPr>
              <a:t> (</a:t>
            </a:r>
            <a:r>
              <a:rPr lang="en-AU" i="1" dirty="0">
                <a:solidFill>
                  <a:schemeClr val="bg1"/>
                </a:solidFill>
                <a:effectLst>
                  <a:outerShdw blurRad="38100" dist="38100" dir="2700000" algn="tl">
                    <a:srgbClr val="000000">
                      <a:alpha val="43137"/>
                    </a:srgbClr>
                  </a:outerShdw>
                </a:effectLst>
              </a:rPr>
              <a:t>ground-dwelling</a:t>
            </a:r>
            <a:r>
              <a:rPr lang="en-AU" dirty="0">
                <a:solidFill>
                  <a:schemeClr val="bg1"/>
                </a:solidFill>
                <a:effectLst>
                  <a:outerShdw blurRad="38100" dist="38100" dir="2700000" algn="tl">
                    <a:srgbClr val="000000">
                      <a:alpha val="43137"/>
                    </a:srgbClr>
                  </a:outerShdw>
                </a:effectLst>
              </a:rPr>
              <a:t>) to arboreal (</a:t>
            </a:r>
            <a:r>
              <a:rPr lang="en-AU" i="1" dirty="0">
                <a:solidFill>
                  <a:schemeClr val="bg1"/>
                </a:solidFill>
                <a:effectLst>
                  <a:outerShdw blurRad="38100" dist="38100" dir="2700000" algn="tl">
                    <a:srgbClr val="000000">
                      <a:alpha val="43137"/>
                    </a:srgbClr>
                  </a:outerShdw>
                </a:effectLst>
              </a:rPr>
              <a:t>tree-dwelling</a:t>
            </a:r>
            <a:r>
              <a:rPr lang="en-AU" dirty="0">
                <a:solidFill>
                  <a:schemeClr val="bg1"/>
                </a:solidFill>
                <a:effectLst>
                  <a:outerShdw blurRad="38100" dist="38100" dir="2700000" algn="tl">
                    <a:srgbClr val="000000">
                      <a:alpha val="43137"/>
                    </a:srgbClr>
                  </a:outerShdw>
                </a:effectLst>
              </a:rPr>
              <a:t>) existence  meant animals had decreasing reliance upon </a:t>
            </a:r>
            <a:r>
              <a:rPr lang="en-AU" b="1" dirty="0">
                <a:solidFill>
                  <a:schemeClr val="bg1"/>
                </a:solidFill>
                <a:effectLst>
                  <a:outerShdw blurRad="38100" dist="38100" dir="2700000" algn="tl">
                    <a:srgbClr val="000000">
                      <a:alpha val="43137"/>
                    </a:srgbClr>
                  </a:outerShdw>
                </a:effectLst>
              </a:rPr>
              <a:t>olfaction</a:t>
            </a:r>
            <a:r>
              <a:rPr lang="en-AU" dirty="0">
                <a:solidFill>
                  <a:schemeClr val="bg1"/>
                </a:solidFill>
                <a:effectLst>
                  <a:outerShdw blurRad="38100" dist="38100" dir="2700000" algn="tl">
                    <a:srgbClr val="000000">
                      <a:alpha val="43137"/>
                    </a:srgbClr>
                  </a:outerShdw>
                </a:effectLst>
              </a:rPr>
              <a:t> for gaining information about their environment.</a:t>
            </a:r>
          </a:p>
        </p:txBody>
      </p:sp>
      <p:sp>
        <p:nvSpPr>
          <p:cNvPr id="5" name="TextBox 4"/>
          <p:cNvSpPr txBox="1"/>
          <p:nvPr/>
        </p:nvSpPr>
        <p:spPr>
          <a:xfrm>
            <a:off x="323528" y="1772816"/>
            <a:ext cx="8568952" cy="1754326"/>
          </a:xfrm>
          <a:prstGeom prst="rect">
            <a:avLst/>
          </a:prstGeom>
          <a:noFill/>
        </p:spPr>
        <p:txBody>
          <a:bodyPr wrap="square" rtlCol="0">
            <a:spAutoFit/>
          </a:bodyPr>
          <a:lstStyle/>
          <a:p>
            <a:r>
              <a:rPr lang="en-AU" dirty="0">
                <a:solidFill>
                  <a:schemeClr val="bg1"/>
                </a:solidFill>
                <a:effectLst>
                  <a:outerShdw blurRad="38100" dist="38100" dir="2700000" algn="tl">
                    <a:srgbClr val="000000">
                      <a:alpha val="43137"/>
                    </a:srgbClr>
                  </a:outerShdw>
                </a:effectLst>
              </a:rPr>
              <a:t>Changes in skull shape catering for reduced olfaction and increasing </a:t>
            </a:r>
            <a:r>
              <a:rPr lang="en-AU" b="1" dirty="0">
                <a:solidFill>
                  <a:schemeClr val="bg1"/>
                </a:solidFill>
                <a:effectLst>
                  <a:outerShdw blurRad="38100" dist="38100" dir="2700000" algn="tl">
                    <a:srgbClr val="000000">
                      <a:alpha val="43137"/>
                    </a:srgbClr>
                  </a:outerShdw>
                </a:effectLst>
              </a:rPr>
              <a:t>vision </a:t>
            </a:r>
            <a:r>
              <a:rPr lang="en-AU" dirty="0">
                <a:solidFill>
                  <a:schemeClr val="bg1"/>
                </a:solidFill>
                <a:effectLst>
                  <a:outerShdw blurRad="38100" dist="38100" dir="2700000" algn="tl">
                    <a:srgbClr val="000000">
                      <a:alpha val="43137"/>
                    </a:srgbClr>
                  </a:outerShdw>
                </a:effectLst>
              </a:rPr>
              <a:t>meant</a:t>
            </a:r>
          </a:p>
          <a:p>
            <a:r>
              <a:rPr lang="en-AU" dirty="0">
                <a:solidFill>
                  <a:schemeClr val="bg1"/>
                </a:solidFill>
                <a:effectLst>
                  <a:outerShdw blurRad="38100" dist="38100" dir="2700000" algn="tl">
                    <a:srgbClr val="000000">
                      <a:alpha val="43137"/>
                    </a:srgbClr>
                  </a:outerShdw>
                </a:effectLst>
              </a:rPr>
              <a:t> </a:t>
            </a:r>
          </a:p>
          <a:p>
            <a:pPr lvl="1">
              <a:buFont typeface="Arial" pitchFamily="34" charset="0"/>
              <a:buChar char="•"/>
            </a:pPr>
            <a:r>
              <a:rPr lang="en-AU" dirty="0">
                <a:solidFill>
                  <a:schemeClr val="bg1"/>
                </a:solidFill>
                <a:effectLst>
                  <a:outerShdw blurRad="38100" dist="38100" dir="2700000" algn="tl">
                    <a:srgbClr val="000000">
                      <a:alpha val="43137"/>
                    </a:srgbClr>
                  </a:outerShdw>
                </a:effectLst>
              </a:rPr>
              <a:t>snouts became greatly reduced and </a:t>
            </a:r>
          </a:p>
          <a:p>
            <a:pPr lvl="1">
              <a:buFont typeface="Arial" pitchFamily="34" charset="0"/>
              <a:buChar char="•"/>
            </a:pPr>
            <a:r>
              <a:rPr lang="en-AU" dirty="0">
                <a:solidFill>
                  <a:schemeClr val="bg1"/>
                </a:solidFill>
                <a:effectLst>
                  <a:outerShdw blurRad="38100" dist="38100" dir="2700000" algn="tl">
                    <a:srgbClr val="000000">
                      <a:alpha val="43137"/>
                    </a:srgbClr>
                  </a:outerShdw>
                </a:effectLst>
              </a:rPr>
              <a:t>the face became flatter, </a:t>
            </a:r>
          </a:p>
          <a:p>
            <a:pPr lvl="1">
              <a:buFont typeface="Arial" pitchFamily="34" charset="0"/>
              <a:buChar char="•"/>
            </a:pPr>
            <a:r>
              <a:rPr lang="en-AU" dirty="0">
                <a:solidFill>
                  <a:schemeClr val="bg1"/>
                </a:solidFill>
                <a:effectLst>
                  <a:outerShdw blurRad="38100" dist="38100" dir="2700000" algn="tl">
                    <a:srgbClr val="000000">
                      <a:alpha val="43137"/>
                    </a:srgbClr>
                  </a:outerShdw>
                </a:effectLst>
              </a:rPr>
              <a:t>eye sockets moved from the side to the front to allow for forward-facing, stereoscopic  (3-D) vision</a:t>
            </a:r>
          </a:p>
        </p:txBody>
      </p:sp>
      <p:pic>
        <p:nvPicPr>
          <p:cNvPr id="4098" name="Picture 2"/>
          <p:cNvPicPr>
            <a:picLocks noChangeAspect="1" noChangeArrowheads="1"/>
          </p:cNvPicPr>
          <p:nvPr/>
        </p:nvPicPr>
        <p:blipFill>
          <a:blip r:embed="rId2" cstate="print"/>
          <a:srcRect/>
          <a:stretch>
            <a:fillRect/>
          </a:stretch>
        </p:blipFill>
        <p:spPr bwMode="auto">
          <a:xfrm>
            <a:off x="2051720" y="3573016"/>
            <a:ext cx="1445657" cy="3006048"/>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395536" y="4293096"/>
            <a:ext cx="1533525" cy="1257300"/>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3995937" y="3284984"/>
            <a:ext cx="1656184" cy="1581187"/>
          </a:xfrm>
          <a:prstGeom prst="rect">
            <a:avLst/>
          </a:prstGeom>
          <a:noFill/>
          <a:ln w="9525">
            <a:noFill/>
            <a:miter lim="800000"/>
            <a:headEnd/>
            <a:tailEnd/>
          </a:ln>
        </p:spPr>
      </p:pic>
      <p:pic>
        <p:nvPicPr>
          <p:cNvPr id="4101" name="Picture 5"/>
          <p:cNvPicPr>
            <a:picLocks noChangeAspect="1" noChangeArrowheads="1"/>
          </p:cNvPicPr>
          <p:nvPr/>
        </p:nvPicPr>
        <p:blipFill>
          <a:blip r:embed="rId5" cstate="print"/>
          <a:srcRect/>
          <a:stretch>
            <a:fillRect/>
          </a:stretch>
        </p:blipFill>
        <p:spPr bwMode="auto">
          <a:xfrm>
            <a:off x="3995936" y="4941168"/>
            <a:ext cx="1656663" cy="1800200"/>
          </a:xfrm>
          <a:prstGeom prst="rect">
            <a:avLst/>
          </a:prstGeom>
          <a:noFill/>
          <a:ln w="9525">
            <a:noFill/>
            <a:miter lim="800000"/>
            <a:headEnd/>
            <a:tailEnd/>
          </a:ln>
        </p:spPr>
      </p:pic>
      <p:pic>
        <p:nvPicPr>
          <p:cNvPr id="4102" name="Picture 6"/>
          <p:cNvPicPr>
            <a:picLocks noChangeAspect="1" noChangeArrowheads="1"/>
          </p:cNvPicPr>
          <p:nvPr/>
        </p:nvPicPr>
        <p:blipFill>
          <a:blip r:embed="rId6" cstate="print"/>
          <a:srcRect/>
          <a:stretch>
            <a:fillRect/>
          </a:stretch>
        </p:blipFill>
        <p:spPr bwMode="auto">
          <a:xfrm>
            <a:off x="5940152" y="4149080"/>
            <a:ext cx="1190625" cy="168116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8001056" cy="4832092"/>
          </a:xfrm>
          <a:prstGeom prst="rect">
            <a:avLst/>
          </a:prstGeom>
          <a:noFill/>
        </p:spPr>
        <p:txBody>
          <a:bodyPr wrap="square" rtlCol="0">
            <a:spAutoFit/>
          </a:bodyPr>
          <a:lstStyle/>
          <a:p>
            <a:pPr algn="ctr"/>
            <a:r>
              <a:rPr lang="en-US" sz="2800" dirty="0">
                <a:solidFill>
                  <a:schemeClr val="bg1"/>
                </a:solidFill>
                <a:effectLst>
                  <a:outerShdw blurRad="38100" dist="38100" dir="2700000" algn="tl">
                    <a:srgbClr val="000000">
                      <a:alpha val="43137"/>
                    </a:srgbClr>
                  </a:outerShdw>
                </a:effectLst>
              </a:rPr>
              <a:t>Evolution of the Primates</a:t>
            </a:r>
            <a:endParaRPr lang="en-AU" sz="2800" dirty="0">
              <a:solidFill>
                <a:schemeClr val="bg1"/>
              </a:solidFill>
              <a:effectLst>
                <a:outerShdw blurRad="38100" dist="38100" dir="2700000" algn="tl">
                  <a:srgbClr val="000000">
                    <a:alpha val="43137"/>
                  </a:srgbClr>
                </a:outerShdw>
              </a:effectLst>
            </a:endParaRPr>
          </a:p>
          <a:p>
            <a:r>
              <a:rPr lang="en-US" sz="2800" dirty="0">
                <a:solidFill>
                  <a:schemeClr val="bg1"/>
                </a:solidFill>
                <a:effectLst>
                  <a:outerShdw blurRad="38100" dist="38100" dir="2700000" algn="tl">
                    <a:srgbClr val="000000">
                      <a:alpha val="43137"/>
                    </a:srgbClr>
                  </a:outerShdw>
                </a:effectLst>
              </a:rPr>
              <a:t> </a:t>
            </a:r>
            <a:endParaRPr lang="en-AU" sz="2800" dirty="0">
              <a:solidFill>
                <a:schemeClr val="bg1"/>
              </a:solidFill>
              <a:effectLst>
                <a:outerShdw blurRad="38100" dist="38100" dir="2700000" algn="tl">
                  <a:srgbClr val="000000">
                    <a:alpha val="43137"/>
                  </a:srgbClr>
                </a:outerShdw>
              </a:effectLst>
            </a:endParaRPr>
          </a:p>
          <a:p>
            <a:r>
              <a:rPr lang="en-US" sz="2800" b="1" dirty="0" err="1">
                <a:solidFill>
                  <a:schemeClr val="bg1"/>
                </a:solidFill>
                <a:effectLst>
                  <a:outerShdw blurRad="38100" dist="38100" dir="2700000" algn="tl">
                    <a:srgbClr val="000000">
                      <a:alpha val="43137"/>
                    </a:srgbClr>
                  </a:outerShdw>
                </a:effectLst>
              </a:rPr>
              <a:t>Carolus</a:t>
            </a:r>
            <a:r>
              <a:rPr lang="en-US" sz="2800" b="1" dirty="0">
                <a:solidFill>
                  <a:schemeClr val="bg1"/>
                </a:solidFill>
                <a:effectLst>
                  <a:outerShdw blurRad="38100" dist="38100" dir="2700000" algn="tl">
                    <a:srgbClr val="000000">
                      <a:alpha val="43137"/>
                    </a:srgbClr>
                  </a:outerShdw>
                </a:effectLst>
              </a:rPr>
              <a:t> Linnaeus (1707-78) established the basis of our present system of classification and the binomial system for naming organisms using the generic (genus) and specific (species) names to describe a species.  In his system, which is still in use today, humans are classified into the genus </a:t>
            </a:r>
            <a:r>
              <a:rPr lang="en-US" sz="2800" b="1" i="1" dirty="0">
                <a:solidFill>
                  <a:schemeClr val="bg1"/>
                </a:solidFill>
                <a:effectLst>
                  <a:outerShdw blurRad="38100" dist="38100" dir="2700000" algn="tl">
                    <a:srgbClr val="000000">
                      <a:alpha val="43137"/>
                    </a:srgbClr>
                  </a:outerShdw>
                </a:effectLst>
              </a:rPr>
              <a:t>Homo</a:t>
            </a:r>
            <a:r>
              <a:rPr lang="en-US" sz="2800" b="1" dirty="0">
                <a:solidFill>
                  <a:schemeClr val="bg1"/>
                </a:solidFill>
                <a:effectLst>
                  <a:outerShdw blurRad="38100" dist="38100" dir="2700000" algn="tl">
                    <a:srgbClr val="000000">
                      <a:alpha val="43137"/>
                    </a:srgbClr>
                  </a:outerShdw>
                </a:effectLst>
              </a:rPr>
              <a:t> and the species </a:t>
            </a:r>
            <a:r>
              <a:rPr lang="en-US" sz="2800" b="1" i="1" dirty="0">
                <a:solidFill>
                  <a:schemeClr val="bg1"/>
                </a:solidFill>
                <a:effectLst>
                  <a:outerShdw blurRad="38100" dist="38100" dir="2700000" algn="tl">
                    <a:srgbClr val="000000">
                      <a:alpha val="43137"/>
                    </a:srgbClr>
                  </a:outerShdw>
                </a:effectLst>
              </a:rPr>
              <a:t>sapiens,</a:t>
            </a:r>
            <a:r>
              <a:rPr lang="en-US" sz="2800" b="1" dirty="0">
                <a:solidFill>
                  <a:schemeClr val="bg1"/>
                </a:solidFill>
                <a:effectLst>
                  <a:outerShdw blurRad="38100" dist="38100" dir="2700000" algn="tl">
                    <a:srgbClr val="000000">
                      <a:alpha val="43137"/>
                    </a:srgbClr>
                  </a:outerShdw>
                </a:effectLst>
              </a:rPr>
              <a:t> hence our scientific name, </a:t>
            </a:r>
            <a:r>
              <a:rPr lang="en-US" sz="2800" b="1" i="1" dirty="0">
                <a:solidFill>
                  <a:schemeClr val="bg1"/>
                </a:solidFill>
                <a:effectLst>
                  <a:outerShdw blurRad="38100" dist="38100" dir="2700000" algn="tl">
                    <a:srgbClr val="000000">
                      <a:alpha val="43137"/>
                    </a:srgbClr>
                  </a:outerShdw>
                </a:effectLst>
              </a:rPr>
              <a:t>Homo sapiens</a:t>
            </a:r>
            <a:r>
              <a:rPr lang="en-US" sz="2800" b="1" dirty="0">
                <a:solidFill>
                  <a:schemeClr val="bg1"/>
                </a:solidFill>
                <a:effectLst>
                  <a:outerShdw blurRad="38100" dist="38100" dir="2700000" algn="tl">
                    <a:srgbClr val="000000">
                      <a:alpha val="43137"/>
                    </a:srgbClr>
                  </a:outerShdw>
                </a:effectLst>
              </a:rPr>
              <a:t>.</a:t>
            </a:r>
            <a:endParaRPr lang="en-AU" sz="28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424936" cy="2369880"/>
          </a:xfrm>
          <a:prstGeom prst="rect">
            <a:avLst/>
          </a:prstGeom>
          <a:noFill/>
        </p:spPr>
        <p:txBody>
          <a:bodyPr wrap="square" rtlCol="0">
            <a:spAutoFit/>
          </a:bodyPr>
          <a:lstStyle/>
          <a:p>
            <a:r>
              <a:rPr lang="en-AU" sz="2000" dirty="0">
                <a:solidFill>
                  <a:schemeClr val="bg1"/>
                </a:solidFill>
                <a:effectLst>
                  <a:outerShdw blurRad="38100" dist="38100" dir="2700000" algn="tl">
                    <a:srgbClr val="000000">
                      <a:alpha val="43137"/>
                    </a:srgbClr>
                  </a:outerShdw>
                </a:effectLst>
              </a:rPr>
              <a:t>Other adaptations for vision...</a:t>
            </a:r>
          </a:p>
          <a:p>
            <a:endParaRPr lang="en-AU" sz="2000" dirty="0">
              <a:solidFill>
                <a:schemeClr val="bg1"/>
              </a:solidFill>
              <a:effectLst>
                <a:outerShdw blurRad="38100" dist="38100" dir="2700000" algn="tl">
                  <a:srgbClr val="000000">
                    <a:alpha val="43137"/>
                  </a:srgbClr>
                </a:outerShdw>
              </a:effectLst>
            </a:endParaRPr>
          </a:p>
          <a:p>
            <a:pPr>
              <a:buFont typeface="Arial" pitchFamily="34" charset="0"/>
              <a:buChar char="•"/>
            </a:pPr>
            <a:r>
              <a:rPr lang="en-AU" dirty="0">
                <a:solidFill>
                  <a:schemeClr val="bg1"/>
                </a:solidFill>
                <a:effectLst>
                  <a:outerShdw blurRad="38100" dist="38100" dir="2700000" algn="tl">
                    <a:srgbClr val="000000">
                      <a:alpha val="43137"/>
                    </a:srgbClr>
                  </a:outerShdw>
                </a:effectLst>
              </a:rPr>
              <a:t>Highly mobile neck</a:t>
            </a:r>
          </a:p>
          <a:p>
            <a:pPr>
              <a:buFont typeface="Arial" pitchFamily="34" charset="0"/>
              <a:buChar char="•"/>
            </a:pPr>
            <a:r>
              <a:rPr lang="en-AU" dirty="0">
                <a:solidFill>
                  <a:schemeClr val="bg1"/>
                </a:solidFill>
                <a:effectLst>
                  <a:outerShdw blurRad="38100" dist="38100" dir="2700000" algn="tl">
                    <a:srgbClr val="000000">
                      <a:alpha val="43137"/>
                    </a:srgbClr>
                  </a:outerShdw>
                </a:effectLst>
              </a:rPr>
              <a:t>Possession of rods and cones – most primates have both</a:t>
            </a:r>
          </a:p>
          <a:p>
            <a:pPr>
              <a:buFont typeface="Arial" pitchFamily="34" charset="0"/>
              <a:buChar char="•"/>
            </a:pPr>
            <a:r>
              <a:rPr lang="en-AU" dirty="0">
                <a:solidFill>
                  <a:schemeClr val="bg1"/>
                </a:solidFill>
                <a:effectLst>
                  <a:outerShdw blurRad="38100" dist="38100" dir="2700000" algn="tl">
                    <a:srgbClr val="000000">
                      <a:alpha val="43137"/>
                    </a:srgbClr>
                  </a:outerShdw>
                </a:effectLst>
              </a:rPr>
              <a:t>Improved enervation between eye and brain</a:t>
            </a:r>
          </a:p>
          <a:p>
            <a:pPr>
              <a:buFont typeface="Arial" pitchFamily="34" charset="0"/>
              <a:buChar char="•"/>
            </a:pPr>
            <a:r>
              <a:rPr lang="en-AU" dirty="0">
                <a:solidFill>
                  <a:schemeClr val="bg1"/>
                </a:solidFill>
                <a:effectLst>
                  <a:outerShdw blurRad="38100" dist="38100" dir="2700000" algn="tl">
                    <a:srgbClr val="000000">
                      <a:alpha val="43137"/>
                    </a:srgbClr>
                  </a:outerShdw>
                </a:effectLst>
              </a:rPr>
              <a:t>Greater protection for the eye through the development of a bony eye socket</a:t>
            </a:r>
          </a:p>
          <a:p>
            <a:pPr>
              <a:buFont typeface="Arial" pitchFamily="34" charset="0"/>
              <a:buChar char="•"/>
            </a:pPr>
            <a:r>
              <a:rPr lang="en-AU" dirty="0">
                <a:solidFill>
                  <a:schemeClr val="bg1"/>
                </a:solidFill>
                <a:effectLst>
                  <a:outerShdw blurRad="38100" dist="38100" dir="2700000" algn="tl">
                    <a:srgbClr val="000000">
                      <a:alpha val="43137"/>
                    </a:srgbClr>
                  </a:outerShdw>
                </a:effectLst>
              </a:rPr>
              <a:t>Eye sockets have been relocated to face forward instead of being on the side.</a:t>
            </a:r>
          </a:p>
          <a:p>
            <a:pPr>
              <a:buFont typeface="Arial" pitchFamily="34" charset="0"/>
              <a:buChar char="•"/>
            </a:pPr>
            <a:r>
              <a:rPr lang="en-AU" dirty="0">
                <a:solidFill>
                  <a:schemeClr val="bg1"/>
                </a:solidFill>
                <a:effectLst>
                  <a:outerShdw blurRad="38100" dist="38100" dir="2700000" algn="tl">
                    <a:srgbClr val="000000">
                      <a:alpha val="43137"/>
                    </a:srgbClr>
                  </a:outerShdw>
                </a:effectLst>
              </a:rPr>
              <a:t>Region of the brain devoted to vision has increased in relative size</a:t>
            </a:r>
          </a:p>
        </p:txBody>
      </p:sp>
      <p:sp>
        <p:nvSpPr>
          <p:cNvPr id="3" name="TextBox 2"/>
          <p:cNvSpPr txBox="1"/>
          <p:nvPr/>
        </p:nvSpPr>
        <p:spPr>
          <a:xfrm>
            <a:off x="323528" y="2924944"/>
            <a:ext cx="8424936" cy="400110"/>
          </a:xfrm>
          <a:prstGeom prst="rect">
            <a:avLst/>
          </a:prstGeom>
          <a:noFill/>
        </p:spPr>
        <p:txBody>
          <a:bodyPr wrap="square" rtlCol="0">
            <a:spAutoFit/>
          </a:bodyPr>
          <a:lstStyle/>
          <a:p>
            <a:r>
              <a:rPr lang="en-AU" sz="2000" b="1" dirty="0">
                <a:solidFill>
                  <a:schemeClr val="bg1"/>
                </a:solidFill>
                <a:effectLst>
                  <a:outerShdw blurRad="38100" dist="38100" dir="2700000" algn="tl">
                    <a:srgbClr val="000000">
                      <a:alpha val="43137"/>
                    </a:srgbClr>
                  </a:outerShdw>
                </a:effectLst>
              </a:rPr>
              <a:t>Relative size of cerebral cortex</a:t>
            </a:r>
            <a:endParaRPr lang="en-AU" sz="2000" dirty="0">
              <a:solidFill>
                <a:schemeClr val="bg1"/>
              </a:solidFill>
              <a:effectLst>
                <a:outerShdw blurRad="38100" dist="38100" dir="2700000" algn="tl">
                  <a:srgbClr val="000000">
                    <a:alpha val="43137"/>
                  </a:srgbClr>
                </a:outerShdw>
              </a:effectLst>
            </a:endParaRPr>
          </a:p>
        </p:txBody>
      </p:sp>
      <p:sp>
        <p:nvSpPr>
          <p:cNvPr id="4" name="Rectangle 3"/>
          <p:cNvSpPr/>
          <p:nvPr/>
        </p:nvSpPr>
        <p:spPr>
          <a:xfrm>
            <a:off x="323528" y="3356992"/>
            <a:ext cx="8568952" cy="923330"/>
          </a:xfrm>
          <a:prstGeom prst="rect">
            <a:avLst/>
          </a:prstGeom>
        </p:spPr>
        <p:txBody>
          <a:bodyPr wrap="square">
            <a:spAutoFit/>
          </a:bodyPr>
          <a:lstStyle/>
          <a:p>
            <a:r>
              <a:rPr lang="en-AU" dirty="0">
                <a:solidFill>
                  <a:schemeClr val="bg1"/>
                </a:solidFill>
                <a:effectLst>
                  <a:outerShdw blurRad="38100" dist="38100" dir="2700000" algn="tl">
                    <a:srgbClr val="000000">
                      <a:alpha val="43137"/>
                    </a:srgbClr>
                  </a:outerShdw>
                </a:effectLst>
              </a:rPr>
              <a:t>There is a noticeable trend from the lemurs through the monkeys to apes and humans of an expansion and reorganisation of the brain with resultant consequences for behaviour.</a:t>
            </a:r>
          </a:p>
        </p:txBody>
      </p:sp>
      <p:sp>
        <p:nvSpPr>
          <p:cNvPr id="5" name="Rectangle 4"/>
          <p:cNvSpPr/>
          <p:nvPr/>
        </p:nvSpPr>
        <p:spPr>
          <a:xfrm>
            <a:off x="323528" y="4365104"/>
            <a:ext cx="8568952" cy="1200329"/>
          </a:xfrm>
          <a:prstGeom prst="rect">
            <a:avLst/>
          </a:prstGeom>
        </p:spPr>
        <p:txBody>
          <a:bodyPr wrap="square">
            <a:spAutoFit/>
          </a:bodyPr>
          <a:lstStyle/>
          <a:p>
            <a:r>
              <a:rPr lang="en-AU" dirty="0">
                <a:solidFill>
                  <a:schemeClr val="bg1"/>
                </a:solidFill>
                <a:effectLst>
                  <a:outerShdw blurRad="38100" dist="38100" dir="2700000" algn="tl">
                    <a:srgbClr val="000000">
                      <a:alpha val="43137"/>
                    </a:srgbClr>
                  </a:outerShdw>
                </a:effectLst>
              </a:rPr>
              <a:t>In primate brains, operations such as vision and olfaction are carried out by the cerebral cortex. Progressive expansion of the cerebral cortex has resulted in it becoming so large that it covers the rest of the brain. This is most noticeable in humans.</a:t>
            </a:r>
          </a:p>
        </p:txBody>
      </p:sp>
      <p:sp>
        <p:nvSpPr>
          <p:cNvPr id="6" name="Rectangle 5"/>
          <p:cNvSpPr/>
          <p:nvPr/>
        </p:nvSpPr>
        <p:spPr>
          <a:xfrm>
            <a:off x="251520" y="5517232"/>
            <a:ext cx="8640960" cy="923330"/>
          </a:xfrm>
          <a:prstGeom prst="rect">
            <a:avLst/>
          </a:prstGeom>
        </p:spPr>
        <p:txBody>
          <a:bodyPr wrap="square">
            <a:spAutoFit/>
          </a:bodyPr>
          <a:lstStyle/>
          <a:p>
            <a:r>
              <a:rPr lang="en-AU" dirty="0">
                <a:solidFill>
                  <a:schemeClr val="bg1"/>
                </a:solidFill>
                <a:effectLst>
                  <a:outerShdw blurRad="38100" dist="38100" dir="2700000" algn="tl">
                    <a:srgbClr val="000000">
                      <a:alpha val="43137"/>
                    </a:srgbClr>
                  </a:outerShdw>
                </a:effectLst>
              </a:rPr>
              <a:t>This region of the brain is concerned with higher functions — vision, memory, reasoning and manipulative ability — functions necessary to adapt to changes in environment.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orilla skull 1.jpg"/>
          <p:cNvPicPr>
            <a:picLocks noChangeAspect="1"/>
          </p:cNvPicPr>
          <p:nvPr/>
        </p:nvPicPr>
        <p:blipFill>
          <a:blip r:embed="rId2" cstate="print">
            <a:lum bright="-20000" contrast="20000"/>
          </a:blip>
          <a:stretch>
            <a:fillRect/>
          </a:stretch>
        </p:blipFill>
        <p:spPr>
          <a:xfrm>
            <a:off x="467544" y="3356992"/>
            <a:ext cx="3523796" cy="331236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 name="TextBox 1"/>
          <p:cNvSpPr txBox="1"/>
          <p:nvPr/>
        </p:nvSpPr>
        <p:spPr>
          <a:xfrm>
            <a:off x="500034" y="500042"/>
            <a:ext cx="8286808" cy="1754326"/>
          </a:xfrm>
          <a:prstGeom prst="rect">
            <a:avLst/>
          </a:prstGeom>
          <a:noFill/>
        </p:spPr>
        <p:txBody>
          <a:bodyPr wrap="square" rtlCol="0">
            <a:spAutoFit/>
          </a:bodyPr>
          <a:lstStyle/>
          <a:p>
            <a:r>
              <a:rPr lang="en-AU" dirty="0">
                <a:solidFill>
                  <a:schemeClr val="bg1"/>
                </a:solidFill>
                <a:effectLst>
                  <a:outerShdw blurRad="38100" dist="38100" dir="2700000" algn="tl">
                    <a:srgbClr val="000000">
                      <a:alpha val="43137"/>
                    </a:srgbClr>
                  </a:outerShdw>
                </a:effectLst>
              </a:rPr>
              <a:t>Humans have relatively large brains – range in size from 900 to 1200 cubic centimetres – average around 1350 cm</a:t>
            </a:r>
            <a:r>
              <a:rPr lang="en-AU" baseline="30000" dirty="0">
                <a:solidFill>
                  <a:schemeClr val="bg1"/>
                </a:solidFill>
                <a:effectLst>
                  <a:outerShdw blurRad="38100" dist="38100" dir="2700000" algn="tl">
                    <a:srgbClr val="000000">
                      <a:alpha val="43137"/>
                    </a:srgbClr>
                  </a:outerShdw>
                </a:effectLst>
              </a:rPr>
              <a:t>3</a:t>
            </a:r>
            <a:r>
              <a:rPr lang="en-AU" dirty="0">
                <a:solidFill>
                  <a:schemeClr val="bg1"/>
                </a:solidFill>
                <a:effectLst>
                  <a:outerShdw blurRad="38100" dist="38100" dir="2700000" algn="tl">
                    <a:srgbClr val="000000">
                      <a:alpha val="43137"/>
                    </a:srgbClr>
                  </a:outerShdw>
                </a:effectLst>
              </a:rPr>
              <a:t>.  Other </a:t>
            </a:r>
            <a:r>
              <a:rPr lang="en-AU" dirty="0" err="1">
                <a:solidFill>
                  <a:schemeClr val="bg1"/>
                </a:solidFill>
                <a:effectLst>
                  <a:outerShdw blurRad="38100" dist="38100" dir="2700000" algn="tl">
                    <a:srgbClr val="000000">
                      <a:alpha val="43137"/>
                    </a:srgbClr>
                  </a:outerShdw>
                </a:effectLst>
              </a:rPr>
              <a:t>hominins</a:t>
            </a:r>
            <a:r>
              <a:rPr lang="en-AU" dirty="0">
                <a:solidFill>
                  <a:schemeClr val="bg1"/>
                </a:solidFill>
                <a:effectLst>
                  <a:outerShdw blurRad="38100" dist="38100" dir="2700000" algn="tl">
                    <a:srgbClr val="000000">
                      <a:alpha val="43137"/>
                    </a:srgbClr>
                  </a:outerShdw>
                </a:effectLst>
              </a:rPr>
              <a:t> – average between 400 and 500 cm</a:t>
            </a:r>
            <a:r>
              <a:rPr lang="en-AU" baseline="30000" dirty="0">
                <a:solidFill>
                  <a:schemeClr val="bg1"/>
                </a:solidFill>
                <a:effectLst>
                  <a:outerShdw blurRad="38100" dist="38100" dir="2700000" algn="tl">
                    <a:srgbClr val="000000">
                      <a:alpha val="43137"/>
                    </a:srgbClr>
                  </a:outerShdw>
                </a:effectLst>
              </a:rPr>
              <a:t>3</a:t>
            </a:r>
            <a:r>
              <a:rPr lang="en-AU" dirty="0">
                <a:solidFill>
                  <a:schemeClr val="bg1"/>
                </a:solidFill>
                <a:effectLst>
                  <a:outerShdw blurRad="38100" dist="38100" dir="2700000" algn="tl">
                    <a:srgbClr val="000000">
                      <a:alpha val="43137"/>
                    </a:srgbClr>
                  </a:outerShdw>
                </a:effectLst>
              </a:rPr>
              <a:t>.  Most of the increase in size is associated with the cerebrum.  SA greatly increased by convolutions.  Large brain requires large skull.  Brow tends to be vertical, lacks brow ridges – shortened snout – characteristic flat face.  Small jaw – small teeth – smaller jaw muscles than other </a:t>
            </a:r>
            <a:r>
              <a:rPr lang="en-AU" dirty="0" err="1">
                <a:solidFill>
                  <a:schemeClr val="bg1"/>
                </a:solidFill>
                <a:effectLst>
                  <a:outerShdw blurRad="38100" dist="38100" dir="2700000" algn="tl">
                    <a:srgbClr val="000000">
                      <a:alpha val="43137"/>
                    </a:srgbClr>
                  </a:outerShdw>
                </a:effectLst>
              </a:rPr>
              <a:t>hominins</a:t>
            </a:r>
            <a:r>
              <a:rPr lang="en-AU" dirty="0">
                <a:solidFill>
                  <a:schemeClr val="bg1"/>
                </a:solidFill>
                <a:effectLst>
                  <a:outerShdw blurRad="38100" dist="38100" dir="2700000" algn="tl">
                    <a:srgbClr val="000000">
                      <a:alpha val="43137"/>
                    </a:srgbClr>
                  </a:outerShdw>
                </a:effectLst>
              </a:rPr>
              <a:t> (e.g. gorillas).</a:t>
            </a:r>
          </a:p>
        </p:txBody>
      </p:sp>
      <p:pic>
        <p:nvPicPr>
          <p:cNvPr id="7170" name="Picture 2"/>
          <p:cNvPicPr>
            <a:picLocks noChangeAspect="1" noChangeArrowheads="1"/>
          </p:cNvPicPr>
          <p:nvPr/>
        </p:nvPicPr>
        <p:blipFill>
          <a:blip r:embed="rId3" cstate="print">
            <a:lum bright="-20000" contrast="20000"/>
          </a:blip>
          <a:srcRect/>
          <a:stretch>
            <a:fillRect/>
          </a:stretch>
        </p:blipFill>
        <p:spPr bwMode="auto">
          <a:xfrm>
            <a:off x="4427984" y="3284984"/>
            <a:ext cx="4428299" cy="3312368"/>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5" name="TextBox 4"/>
          <p:cNvSpPr txBox="1"/>
          <p:nvPr/>
        </p:nvSpPr>
        <p:spPr>
          <a:xfrm>
            <a:off x="467544" y="2276872"/>
            <a:ext cx="8286808" cy="923330"/>
          </a:xfrm>
          <a:prstGeom prst="rect">
            <a:avLst/>
          </a:prstGeom>
          <a:noFill/>
        </p:spPr>
        <p:txBody>
          <a:bodyPr wrap="square" rtlCol="0">
            <a:spAutoFit/>
          </a:bodyPr>
          <a:lstStyle/>
          <a:p>
            <a:r>
              <a:rPr lang="en-US" dirty="0">
                <a:solidFill>
                  <a:schemeClr val="bg1"/>
                </a:solidFill>
                <a:effectLst>
                  <a:outerShdw blurRad="38100" dist="38100" dir="2700000" algn="tl">
                    <a:srgbClr val="000000">
                      <a:alpha val="43137"/>
                    </a:srgbClr>
                  </a:outerShdw>
                </a:effectLst>
              </a:rPr>
              <a:t>Opening in the cranium – foramen magnum – passage for the spinal cord.  In humans, foramen magnum well forward, vertically beneath the top of the skull – skull easily balanced on the spine.</a:t>
            </a:r>
            <a:endParaRPr lang="en-AU"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404664"/>
            <a:ext cx="8496944" cy="369332"/>
          </a:xfrm>
          <a:prstGeom prst="rect">
            <a:avLst/>
          </a:prstGeom>
          <a:noFill/>
        </p:spPr>
        <p:txBody>
          <a:bodyPr wrap="square" rtlCol="0">
            <a:spAutoFit/>
          </a:bodyPr>
          <a:lstStyle/>
          <a:p>
            <a:r>
              <a:rPr lang="en-AU" dirty="0">
                <a:solidFill>
                  <a:schemeClr val="bg1"/>
                </a:solidFill>
                <a:effectLst>
                  <a:outerShdw blurRad="38100" dist="38100" dir="2700000" algn="tl">
                    <a:srgbClr val="000000">
                      <a:alpha val="43137"/>
                    </a:srgbClr>
                  </a:outerShdw>
                </a:effectLst>
              </a:rPr>
              <a:t>Behaviour changes possible with an increase in the size of the cerebral cortex:</a:t>
            </a:r>
          </a:p>
        </p:txBody>
      </p:sp>
      <p:sp>
        <p:nvSpPr>
          <p:cNvPr id="4" name="TextBox 3"/>
          <p:cNvSpPr txBox="1"/>
          <p:nvPr/>
        </p:nvSpPr>
        <p:spPr>
          <a:xfrm>
            <a:off x="395536" y="980728"/>
            <a:ext cx="8496944" cy="646331"/>
          </a:xfrm>
          <a:prstGeom prst="rect">
            <a:avLst/>
          </a:prstGeom>
          <a:noFill/>
        </p:spPr>
        <p:txBody>
          <a:bodyPr wrap="square" rtlCol="0">
            <a:spAutoFit/>
          </a:bodyPr>
          <a:lstStyle/>
          <a:p>
            <a:pPr marL="342900" indent="-342900">
              <a:buFont typeface="+mj-lt"/>
              <a:buAutoNum type="arabicPeriod"/>
            </a:pPr>
            <a:r>
              <a:rPr lang="en-AU" dirty="0">
                <a:solidFill>
                  <a:schemeClr val="bg1"/>
                </a:solidFill>
                <a:effectLst>
                  <a:outerShdw blurRad="38100" dist="38100" dir="2700000" algn="tl">
                    <a:srgbClr val="000000">
                      <a:alpha val="43137"/>
                    </a:srgbClr>
                  </a:outerShdw>
                </a:effectLst>
              </a:rPr>
              <a:t>Toolmaking – Humans and chimpanzees are able to visualize the tool they need and manufacture it (chimpanzees to only a limited degree) to suit their needs. </a:t>
            </a:r>
          </a:p>
        </p:txBody>
      </p:sp>
      <p:sp>
        <p:nvSpPr>
          <p:cNvPr id="5" name="TextBox 4"/>
          <p:cNvSpPr txBox="1"/>
          <p:nvPr/>
        </p:nvSpPr>
        <p:spPr>
          <a:xfrm>
            <a:off x="395536" y="1700808"/>
            <a:ext cx="8424936" cy="646331"/>
          </a:xfrm>
          <a:prstGeom prst="rect">
            <a:avLst/>
          </a:prstGeom>
          <a:noFill/>
        </p:spPr>
        <p:txBody>
          <a:bodyPr wrap="square" rtlCol="0">
            <a:spAutoFit/>
          </a:bodyPr>
          <a:lstStyle/>
          <a:p>
            <a:pPr marL="342900" indent="-342900">
              <a:buFont typeface="+mj-lt"/>
              <a:buAutoNum type="arabicPeriod" startAt="2"/>
            </a:pPr>
            <a:r>
              <a:rPr lang="en-AU" dirty="0">
                <a:solidFill>
                  <a:schemeClr val="bg1"/>
                </a:solidFill>
                <a:effectLst>
                  <a:outerShdw blurRad="38100" dist="38100" dir="2700000" algn="tl">
                    <a:srgbClr val="000000">
                      <a:alpha val="43137"/>
                    </a:srgbClr>
                  </a:outerShdw>
                </a:effectLst>
              </a:rPr>
              <a:t>Problem-solving – Issues within the group that require clear understanding of a need for hierarchical structure </a:t>
            </a:r>
          </a:p>
        </p:txBody>
      </p:sp>
      <p:sp>
        <p:nvSpPr>
          <p:cNvPr id="6" name="Rectangle 5"/>
          <p:cNvSpPr/>
          <p:nvPr/>
        </p:nvSpPr>
        <p:spPr>
          <a:xfrm>
            <a:off x="395536" y="2420888"/>
            <a:ext cx="3523016" cy="400110"/>
          </a:xfrm>
          <a:prstGeom prst="rect">
            <a:avLst/>
          </a:prstGeom>
        </p:spPr>
        <p:txBody>
          <a:bodyPr wrap="none">
            <a:spAutoFit/>
          </a:bodyPr>
          <a:lstStyle/>
          <a:p>
            <a:r>
              <a:rPr lang="en-AU" sz="2000" b="1" dirty="0">
                <a:solidFill>
                  <a:schemeClr val="bg1"/>
                </a:solidFill>
                <a:effectLst>
                  <a:outerShdw blurRad="38100" dist="38100" dir="2700000" algn="tl">
                    <a:srgbClr val="000000">
                      <a:alpha val="43137"/>
                    </a:srgbClr>
                  </a:outerShdw>
                </a:effectLst>
              </a:rPr>
              <a:t>Gestation and parental care</a:t>
            </a:r>
            <a:endParaRPr lang="en-AU" sz="2000" dirty="0">
              <a:solidFill>
                <a:schemeClr val="bg1"/>
              </a:solidFill>
              <a:effectLst>
                <a:outerShdw blurRad="38100" dist="38100" dir="2700000" algn="tl">
                  <a:srgbClr val="000000">
                    <a:alpha val="43137"/>
                  </a:srgbClr>
                </a:outerShdw>
              </a:effectLst>
            </a:endParaRPr>
          </a:p>
        </p:txBody>
      </p:sp>
      <p:sp>
        <p:nvSpPr>
          <p:cNvPr id="7" name="TextBox 6"/>
          <p:cNvSpPr txBox="1"/>
          <p:nvPr/>
        </p:nvSpPr>
        <p:spPr>
          <a:xfrm>
            <a:off x="467544" y="2924944"/>
            <a:ext cx="8352928" cy="646331"/>
          </a:xfrm>
          <a:prstGeom prst="rect">
            <a:avLst/>
          </a:prstGeom>
          <a:noFill/>
        </p:spPr>
        <p:txBody>
          <a:bodyPr wrap="square" rtlCol="0">
            <a:spAutoFit/>
          </a:bodyPr>
          <a:lstStyle/>
          <a:p>
            <a:r>
              <a:rPr lang="en-AU" dirty="0">
                <a:solidFill>
                  <a:schemeClr val="bg1"/>
                </a:solidFill>
                <a:effectLst>
                  <a:outerShdw blurRad="38100" dist="38100" dir="2700000" algn="tl">
                    <a:srgbClr val="000000">
                      <a:alpha val="43137"/>
                    </a:srgbClr>
                  </a:outerShdw>
                </a:effectLst>
              </a:rPr>
              <a:t>Most primates only give birth to one offspring at a time.</a:t>
            </a:r>
          </a:p>
          <a:p>
            <a:r>
              <a:rPr lang="en-AU" dirty="0">
                <a:solidFill>
                  <a:schemeClr val="bg1"/>
                </a:solidFill>
                <a:effectLst>
                  <a:outerShdw blurRad="38100" dist="38100" dir="2700000" algn="tl">
                    <a:srgbClr val="000000">
                      <a:alpha val="43137"/>
                    </a:srgbClr>
                  </a:outerShdw>
                </a:effectLst>
              </a:rPr>
              <a:t>There is a longer period of time devoted to maturation and growth</a:t>
            </a:r>
          </a:p>
        </p:txBody>
      </p:sp>
      <p:sp>
        <p:nvSpPr>
          <p:cNvPr id="8" name="Rectangle 7"/>
          <p:cNvSpPr/>
          <p:nvPr/>
        </p:nvSpPr>
        <p:spPr>
          <a:xfrm>
            <a:off x="467544" y="3645024"/>
            <a:ext cx="8352928" cy="923330"/>
          </a:xfrm>
          <a:prstGeom prst="rect">
            <a:avLst/>
          </a:prstGeom>
        </p:spPr>
        <p:txBody>
          <a:bodyPr wrap="square">
            <a:spAutoFit/>
          </a:bodyPr>
          <a:lstStyle/>
          <a:p>
            <a:r>
              <a:rPr lang="en-AU" dirty="0">
                <a:solidFill>
                  <a:schemeClr val="bg1"/>
                </a:solidFill>
                <a:effectLst>
                  <a:outerShdw blurRad="38100" dist="38100" dir="2700000" algn="tl">
                    <a:srgbClr val="000000">
                      <a:alpha val="43137"/>
                    </a:srgbClr>
                  </a:outerShdw>
                </a:effectLst>
              </a:rPr>
              <a:t>Compared with the other primates, human and apes have more efficient placentas that allows a closer contact between the blood supplies of the mother and the developing offspring.</a:t>
            </a:r>
          </a:p>
        </p:txBody>
      </p:sp>
      <p:sp>
        <p:nvSpPr>
          <p:cNvPr id="9" name="TextBox 8"/>
          <p:cNvSpPr txBox="1"/>
          <p:nvPr/>
        </p:nvSpPr>
        <p:spPr>
          <a:xfrm>
            <a:off x="539552" y="4725144"/>
            <a:ext cx="8280920" cy="1200329"/>
          </a:xfrm>
          <a:prstGeom prst="rect">
            <a:avLst/>
          </a:prstGeom>
          <a:noFill/>
        </p:spPr>
        <p:txBody>
          <a:bodyPr wrap="square" rtlCol="0">
            <a:spAutoFit/>
          </a:bodyPr>
          <a:lstStyle/>
          <a:p>
            <a:r>
              <a:rPr lang="en-AU" dirty="0">
                <a:solidFill>
                  <a:schemeClr val="bg1"/>
                </a:solidFill>
                <a:effectLst>
                  <a:outerShdw blurRad="38100" dist="38100" dir="2700000" algn="tl">
                    <a:srgbClr val="000000">
                      <a:alpha val="43137"/>
                    </a:srgbClr>
                  </a:outerShdw>
                </a:effectLst>
              </a:rPr>
              <a:t>Gestation remarkably long in primates compared to other mammals of comparable size – e.g. Tarsiers – single offspring after gestation period of 6 months; c.f. Rodents e.g. Rat – 6 or more offspring after gestation period of only 3 weeks.</a:t>
            </a:r>
          </a:p>
        </p:txBody>
      </p:sp>
      <p:sp>
        <p:nvSpPr>
          <p:cNvPr id="11" name="Rectangle 10"/>
          <p:cNvSpPr/>
          <p:nvPr/>
        </p:nvSpPr>
        <p:spPr>
          <a:xfrm>
            <a:off x="539552" y="5877272"/>
            <a:ext cx="8424936" cy="646331"/>
          </a:xfrm>
          <a:prstGeom prst="rect">
            <a:avLst/>
          </a:prstGeom>
        </p:spPr>
        <p:txBody>
          <a:bodyPr wrap="square">
            <a:spAutoFit/>
          </a:bodyPr>
          <a:lstStyle/>
          <a:p>
            <a:r>
              <a:rPr lang="en-AU" dirty="0">
                <a:solidFill>
                  <a:schemeClr val="bg1"/>
                </a:solidFill>
                <a:effectLst>
                  <a:outerShdw blurRad="38100" dist="38100" dir="2700000" algn="tl">
                    <a:srgbClr val="000000">
                      <a:alpha val="43137"/>
                    </a:srgbClr>
                  </a:outerShdw>
                </a:effectLst>
              </a:rPr>
              <a:t>Among the primates, gestation is longest in apes and humans, and offspring are more immature, requiring much care and  protection.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332656"/>
            <a:ext cx="8424936" cy="1200329"/>
          </a:xfrm>
          <a:prstGeom prst="rect">
            <a:avLst/>
          </a:prstGeom>
        </p:spPr>
        <p:txBody>
          <a:bodyPr wrap="square">
            <a:spAutoFit/>
          </a:bodyPr>
          <a:lstStyle/>
          <a:p>
            <a:r>
              <a:rPr lang="en-AU" dirty="0">
                <a:solidFill>
                  <a:schemeClr val="bg1"/>
                </a:solidFill>
                <a:effectLst>
                  <a:outerShdw blurRad="38100" dist="38100" dir="2700000" algn="tl">
                    <a:srgbClr val="000000">
                      <a:alpha val="43137"/>
                    </a:srgbClr>
                  </a:outerShdw>
                </a:effectLst>
              </a:rPr>
              <a:t>The period of parental care increases with progression from lemurs and lorises through to the monkeys, apes and humans.  For example, lemurs are weaned after 4-5 months, c.f. Apes  - breast feeding continues for 3 – 4 years and protection provided for many years after this.</a:t>
            </a:r>
          </a:p>
        </p:txBody>
      </p:sp>
      <p:sp>
        <p:nvSpPr>
          <p:cNvPr id="4" name="Rectangle 3"/>
          <p:cNvSpPr/>
          <p:nvPr/>
        </p:nvSpPr>
        <p:spPr>
          <a:xfrm>
            <a:off x="395536" y="1628800"/>
            <a:ext cx="8496944" cy="1200329"/>
          </a:xfrm>
          <a:prstGeom prst="rect">
            <a:avLst/>
          </a:prstGeom>
        </p:spPr>
        <p:txBody>
          <a:bodyPr wrap="square">
            <a:spAutoFit/>
          </a:bodyPr>
          <a:lstStyle/>
          <a:p>
            <a:r>
              <a:rPr lang="en-AU" dirty="0">
                <a:solidFill>
                  <a:schemeClr val="bg1"/>
                </a:solidFill>
                <a:effectLst>
                  <a:outerShdw blurRad="38100" dist="38100" dir="2700000" algn="tl">
                    <a:srgbClr val="000000">
                      <a:alpha val="43137"/>
                    </a:srgbClr>
                  </a:outerShdw>
                </a:effectLst>
              </a:rPr>
              <a:t>There is an associated delay in maturation – sexual maturity is attained much later in apes and humans than in lemurs, lorises and monkeys – means that their period of learning is also greatly extended – an important facet of a primate’s life as it enables ideas and techniques to be passed on from one generation to another. </a:t>
            </a:r>
          </a:p>
        </p:txBody>
      </p:sp>
      <p:sp>
        <p:nvSpPr>
          <p:cNvPr id="5" name="Rectangle 4"/>
          <p:cNvSpPr/>
          <p:nvPr/>
        </p:nvSpPr>
        <p:spPr>
          <a:xfrm>
            <a:off x="395536" y="2852936"/>
            <a:ext cx="8424936" cy="1754326"/>
          </a:xfrm>
          <a:prstGeom prst="rect">
            <a:avLst/>
          </a:prstGeom>
        </p:spPr>
        <p:txBody>
          <a:bodyPr wrap="square">
            <a:spAutoFit/>
          </a:bodyPr>
          <a:lstStyle/>
          <a:p>
            <a:r>
              <a:rPr lang="en-AU" dirty="0">
                <a:solidFill>
                  <a:schemeClr val="bg1"/>
                </a:solidFill>
                <a:effectLst>
                  <a:outerShdw blurRad="38100" dist="38100" dir="2700000" algn="tl">
                    <a:srgbClr val="000000">
                      <a:alpha val="43137"/>
                    </a:srgbClr>
                  </a:outerShdw>
                </a:effectLst>
              </a:rPr>
              <a:t>The delay in maturation and the late arrival of sexual maturity, especially in apes</a:t>
            </a:r>
          </a:p>
          <a:p>
            <a:r>
              <a:rPr lang="en-AU" dirty="0">
                <a:solidFill>
                  <a:schemeClr val="bg1"/>
                </a:solidFill>
                <a:effectLst>
                  <a:outerShdw blurRad="38100" dist="38100" dir="2700000" algn="tl">
                    <a:srgbClr val="000000">
                      <a:alpha val="43137"/>
                    </a:srgbClr>
                  </a:outerShdw>
                </a:effectLst>
              </a:rPr>
              <a:t>and humans, tends to reduce the number of offspring a female can have during her lifetime – makes each offspring particularly important and considerable time and effort is invested in their care and survival – increases survival chances of offspring and provides a long period during which young can learn from older members of the group.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403648" y="332656"/>
            <a:ext cx="5832648" cy="6198181"/>
          </a:xfrm>
          <a:prstGeom prst="rect">
            <a:avLst/>
          </a:prstGeom>
          <a:noFill/>
          <a:ln w="9525">
            <a:noFill/>
            <a:miter lim="800000"/>
            <a:headEnd/>
            <a:tailEnd/>
          </a:ln>
          <a:scene3d>
            <a:camera prst="orthographicFront"/>
            <a:lightRig rig="threePt" dir="t"/>
          </a:scene3d>
          <a:sp3d>
            <a:bevelT/>
          </a:sp3d>
        </p:spPr>
      </p:pic>
      <p:sp>
        <p:nvSpPr>
          <p:cNvPr id="3" name="Rectangle 2"/>
          <p:cNvSpPr/>
          <p:nvPr/>
        </p:nvSpPr>
        <p:spPr>
          <a:xfrm>
            <a:off x="5580112" y="548680"/>
            <a:ext cx="1800200" cy="1815882"/>
          </a:xfrm>
          <a:prstGeom prst="rect">
            <a:avLst/>
          </a:prstGeom>
        </p:spPr>
        <p:txBody>
          <a:bodyPr wrap="square">
            <a:spAutoFit/>
          </a:bodyPr>
          <a:lstStyle/>
          <a:p>
            <a:r>
              <a:rPr lang="en-AU" sz="1400" b="1" dirty="0">
                <a:solidFill>
                  <a:schemeClr val="bg1"/>
                </a:solidFill>
                <a:effectLst>
                  <a:outerShdw blurRad="38100" dist="38100" dir="2700000" algn="tl">
                    <a:srgbClr val="000000">
                      <a:alpha val="43137"/>
                    </a:srgbClr>
                  </a:outerShdw>
                </a:effectLst>
              </a:rPr>
              <a:t>Figure 18.18 </a:t>
            </a:r>
            <a:r>
              <a:rPr lang="en-AU" sz="1400" dirty="0">
                <a:solidFill>
                  <a:schemeClr val="bg1"/>
                </a:solidFill>
                <a:effectLst>
                  <a:outerShdw blurRad="38100" dist="38100" dir="2700000" algn="tl">
                    <a:srgbClr val="000000">
                      <a:alpha val="43137"/>
                    </a:srgbClr>
                  </a:outerShdw>
                </a:effectLst>
              </a:rPr>
              <a:t>The increase in developmental and</a:t>
            </a:r>
          </a:p>
          <a:p>
            <a:r>
              <a:rPr lang="en-AU" sz="1400" dirty="0">
                <a:solidFill>
                  <a:schemeClr val="bg1"/>
                </a:solidFill>
                <a:effectLst>
                  <a:outerShdw blurRad="38100" dist="38100" dir="2700000" algn="tl">
                    <a:srgbClr val="000000">
                      <a:alpha val="43137"/>
                    </a:srgbClr>
                  </a:outerShdw>
                </a:effectLst>
              </a:rPr>
              <a:t>reproductive periods, with progression from  the lemurs to humans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404664"/>
            <a:ext cx="8820472" cy="369332"/>
          </a:xfrm>
          <a:prstGeom prst="rect">
            <a:avLst/>
          </a:prstGeom>
        </p:spPr>
        <p:txBody>
          <a:bodyPr wrap="square">
            <a:spAutoFit/>
          </a:bodyPr>
          <a:lstStyle/>
          <a:p>
            <a:r>
              <a:rPr lang="en-AU" b="1" dirty="0">
                <a:solidFill>
                  <a:schemeClr val="bg1"/>
                </a:solidFill>
                <a:effectLst>
                  <a:outerShdw blurRad="38100" dist="38100" dir="2700000" algn="tl">
                    <a:srgbClr val="000000">
                      <a:alpha val="43137"/>
                    </a:srgbClr>
                  </a:outerShdw>
                </a:effectLst>
              </a:rPr>
              <a:t>Table 18.4 A summary of the evolutionary trends that occur in the order Primates</a:t>
            </a:r>
            <a:endParaRPr lang="en-AU" dirty="0">
              <a:solidFill>
                <a:schemeClr val="bg1"/>
              </a:solidFill>
              <a:effectLst>
                <a:outerShdw blurRad="38100" dist="38100" dir="2700000" algn="tl">
                  <a:srgbClr val="000000">
                    <a:alpha val="43137"/>
                  </a:srgbClr>
                </a:outerShdw>
              </a:effectLst>
            </a:endParaRPr>
          </a:p>
        </p:txBody>
      </p:sp>
      <p:graphicFrame>
        <p:nvGraphicFramePr>
          <p:cNvPr id="9" name="Table 8"/>
          <p:cNvGraphicFramePr>
            <a:graphicFrameLocks noGrp="1"/>
          </p:cNvGraphicFramePr>
          <p:nvPr/>
        </p:nvGraphicFramePr>
        <p:xfrm>
          <a:off x="251520" y="764702"/>
          <a:ext cx="8640960" cy="5400602"/>
        </p:xfrm>
        <a:graphic>
          <a:graphicData uri="http://schemas.openxmlformats.org/drawingml/2006/table">
            <a:tbl>
              <a:tblPr firstRow="1" bandRow="1">
                <a:tableStyleId>{69C7853C-536D-4A76-A0AE-DD22124D55A5}</a:tableStyleId>
              </a:tblPr>
              <a:tblGrid>
                <a:gridCol w="1800200">
                  <a:extLst>
                    <a:ext uri="{9D8B030D-6E8A-4147-A177-3AD203B41FA5}">
                      <a16:colId xmlns:a16="http://schemas.microsoft.com/office/drawing/2014/main" val="20000"/>
                    </a:ext>
                  </a:extLst>
                </a:gridCol>
                <a:gridCol w="2232248">
                  <a:extLst>
                    <a:ext uri="{9D8B030D-6E8A-4147-A177-3AD203B41FA5}">
                      <a16:colId xmlns:a16="http://schemas.microsoft.com/office/drawing/2014/main" val="20001"/>
                    </a:ext>
                  </a:extLst>
                </a:gridCol>
                <a:gridCol w="4608512">
                  <a:extLst>
                    <a:ext uri="{9D8B030D-6E8A-4147-A177-3AD203B41FA5}">
                      <a16:colId xmlns:a16="http://schemas.microsoft.com/office/drawing/2014/main" val="20002"/>
                    </a:ext>
                  </a:extLst>
                </a:gridCol>
              </a:tblGrid>
              <a:tr h="504058">
                <a:tc gridSpan="2">
                  <a:txBody>
                    <a:bodyPr/>
                    <a:lstStyle/>
                    <a:p>
                      <a:pPr algn="ctr"/>
                      <a:r>
                        <a:rPr lang="en-AU" dirty="0">
                          <a:solidFill>
                            <a:schemeClr val="bg1"/>
                          </a:solidFill>
                          <a:effectLst>
                            <a:outerShdw blurRad="38100" dist="38100" dir="2700000" algn="tl">
                              <a:srgbClr val="000000">
                                <a:alpha val="43137"/>
                              </a:srgbClr>
                            </a:outerShdw>
                          </a:effectLst>
                        </a:rPr>
                        <a:t>Characteristic</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AU"/>
                    </a:p>
                  </a:txBody>
                  <a:tcPr/>
                </a:tc>
                <a:tc>
                  <a:txBody>
                    <a:bodyPr/>
                    <a:lstStyle/>
                    <a:p>
                      <a:pPr algn="ctr"/>
                      <a:r>
                        <a:rPr lang="en-AU" dirty="0">
                          <a:solidFill>
                            <a:schemeClr val="bg1"/>
                          </a:solidFill>
                          <a:effectLst>
                            <a:outerShdw blurRad="38100" dist="38100" dir="2700000" algn="tl">
                              <a:srgbClr val="000000">
                                <a:alpha val="43137"/>
                              </a:srgbClr>
                            </a:outerShdw>
                          </a:effectLst>
                        </a:rPr>
                        <a:t>Trend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591748">
                <a:tc rowSpan="3">
                  <a:txBody>
                    <a:bodyPr/>
                    <a:lstStyle/>
                    <a:p>
                      <a:r>
                        <a:rPr lang="en-AU" dirty="0"/>
                        <a:t>Digits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AU" dirty="0"/>
                        <a:t>Mobility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0" lang="en-AU" sz="1800" kern="1200" baseline="0" dirty="0">
                          <a:solidFill>
                            <a:schemeClr val="dk1"/>
                          </a:solidFill>
                          <a:latin typeface="+mn-lt"/>
                          <a:ea typeface="+mn-ea"/>
                          <a:cs typeface="+mn-cs"/>
                        </a:rPr>
                        <a:t>Increasing mobility and ability to move digits independently of one another</a:t>
                      </a:r>
                      <a:endParaRPr lang="en-A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12593">
                <a:tc vMerge="1">
                  <a:txBody>
                    <a:bodyPr/>
                    <a:lstStyle/>
                    <a:p>
                      <a:endParaRPr lang="en-AU"/>
                    </a:p>
                  </a:txBody>
                  <a:tcPr/>
                </a:tc>
                <a:tc>
                  <a:txBody>
                    <a:bodyPr/>
                    <a:lstStyle/>
                    <a:p>
                      <a:r>
                        <a:rPr lang="en-AU" dirty="0"/>
                        <a:t>Opposability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0" lang="en-AU" sz="1800" kern="1200" baseline="0" dirty="0">
                          <a:solidFill>
                            <a:schemeClr val="dk1"/>
                          </a:solidFill>
                          <a:latin typeface="+mn-lt"/>
                          <a:ea typeface="+mn-ea"/>
                          <a:cs typeface="+mn-cs"/>
                        </a:rPr>
                        <a:t>First digit opposable and increasing length results in increased effectiveness of</a:t>
                      </a:r>
                    </a:p>
                    <a:p>
                      <a:r>
                        <a:rPr kumimoji="0" lang="en-AU" sz="1800" kern="1200" baseline="0" dirty="0">
                          <a:solidFill>
                            <a:schemeClr val="dk1"/>
                          </a:solidFill>
                          <a:latin typeface="+mn-lt"/>
                          <a:ea typeface="+mn-ea"/>
                          <a:cs typeface="+mn-cs"/>
                        </a:rPr>
                        <a:t>opposability</a:t>
                      </a:r>
                      <a:endParaRPr lang="en-A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863626">
                <a:tc vMerge="1">
                  <a:txBody>
                    <a:bodyPr/>
                    <a:lstStyle/>
                    <a:p>
                      <a:endParaRPr lang="en-AU"/>
                    </a:p>
                  </a:txBody>
                  <a:tcPr/>
                </a:tc>
                <a:tc>
                  <a:txBody>
                    <a:bodyPr/>
                    <a:lstStyle/>
                    <a:p>
                      <a:r>
                        <a:rPr lang="en-AU" dirty="0"/>
                        <a:t>Nails/claws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0" lang="en-AU" sz="1800" kern="1200" baseline="0" dirty="0">
                          <a:solidFill>
                            <a:schemeClr val="dk1"/>
                          </a:solidFill>
                          <a:latin typeface="+mn-lt"/>
                          <a:ea typeface="+mn-ea"/>
                          <a:cs typeface="+mn-cs"/>
                        </a:rPr>
                        <a:t>Primitive primates retain claws on some</a:t>
                      </a:r>
                    </a:p>
                    <a:p>
                      <a:r>
                        <a:rPr kumimoji="0" lang="en-AU" sz="1800" kern="1200" baseline="0" dirty="0">
                          <a:solidFill>
                            <a:schemeClr val="dk1"/>
                          </a:solidFill>
                          <a:latin typeface="+mn-lt"/>
                          <a:ea typeface="+mn-ea"/>
                          <a:cs typeface="+mn-cs"/>
                        </a:rPr>
                        <a:t>digits; higher primates have nails on all digits</a:t>
                      </a:r>
                      <a:endParaRPr lang="en-AU"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1055401">
                <a:tc>
                  <a:txBody>
                    <a:bodyPr/>
                    <a:lstStyle/>
                    <a:p>
                      <a:r>
                        <a:rPr kumimoji="0" lang="en-AU" sz="1800" kern="1200" baseline="0" dirty="0">
                          <a:solidFill>
                            <a:schemeClr val="dk1"/>
                          </a:solidFill>
                          <a:latin typeface="+mn-lt"/>
                          <a:ea typeface="+mn-ea"/>
                          <a:cs typeface="+mn-cs"/>
                        </a:rPr>
                        <a:t>Dentition</a:t>
                      </a:r>
                      <a:endParaRPr lang="en-A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A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0" lang="en-AU" sz="1800" kern="1200" baseline="0" dirty="0">
                          <a:solidFill>
                            <a:schemeClr val="dk1"/>
                          </a:solidFill>
                          <a:latin typeface="+mn-lt"/>
                          <a:ea typeface="+mn-ea"/>
                          <a:cs typeface="+mn-cs"/>
                        </a:rPr>
                        <a:t>36 teeth in lemurs and lorises; 32 in monkeys, apes and humans. Monkeys and apes—large projecting canines with diastema</a:t>
                      </a:r>
                    </a:p>
                    <a:p>
                      <a:r>
                        <a:rPr kumimoji="0" lang="en-AU" sz="1800" kern="1200" baseline="0" dirty="0">
                          <a:solidFill>
                            <a:schemeClr val="dk1"/>
                          </a:solidFill>
                          <a:latin typeface="+mn-lt"/>
                          <a:ea typeface="+mn-ea"/>
                          <a:cs typeface="+mn-cs"/>
                        </a:rPr>
                        <a:t>4-cusped molars in monkeys; 5-cusped in</a:t>
                      </a:r>
                    </a:p>
                    <a:p>
                      <a:r>
                        <a:rPr kumimoji="0" lang="en-AU" sz="1800" kern="1200" baseline="0" dirty="0">
                          <a:solidFill>
                            <a:schemeClr val="dk1"/>
                          </a:solidFill>
                          <a:latin typeface="+mn-lt"/>
                          <a:ea typeface="+mn-ea"/>
                          <a:cs typeface="+mn-cs"/>
                        </a:rPr>
                        <a:t>apes and humans</a:t>
                      </a:r>
                      <a:endParaRPr lang="en-A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690304">
                <a:tc>
                  <a:txBody>
                    <a:bodyPr/>
                    <a:lstStyle/>
                    <a:p>
                      <a:r>
                        <a:rPr kumimoji="0" lang="en-AU" sz="1800" kern="1200" baseline="0" dirty="0">
                          <a:solidFill>
                            <a:schemeClr val="dk1"/>
                          </a:solidFill>
                          <a:latin typeface="+mn-lt"/>
                          <a:ea typeface="+mn-ea"/>
                          <a:cs typeface="+mn-cs"/>
                        </a:rPr>
                        <a:t>Smell</a:t>
                      </a:r>
                      <a:endParaRPr lang="en-A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AU"/>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0" lang="en-AU" sz="1800" kern="1200" baseline="0" dirty="0">
                          <a:solidFill>
                            <a:schemeClr val="dk1"/>
                          </a:solidFill>
                          <a:latin typeface="+mn-lt"/>
                          <a:ea typeface="+mn-ea"/>
                          <a:cs typeface="+mn-cs"/>
                        </a:rPr>
                        <a:t>Sense of smell reduced with gradual</a:t>
                      </a:r>
                    </a:p>
                    <a:p>
                      <a:r>
                        <a:rPr kumimoji="0" lang="en-AU" sz="1800" kern="1200" baseline="0" dirty="0">
                          <a:solidFill>
                            <a:schemeClr val="dk1"/>
                          </a:solidFill>
                          <a:latin typeface="+mn-lt"/>
                          <a:ea typeface="+mn-ea"/>
                          <a:cs typeface="+mn-cs"/>
                        </a:rPr>
                        <a:t>reduction in length of the snout</a:t>
                      </a:r>
                      <a:endParaRPr lang="en-A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51520" y="260648"/>
          <a:ext cx="8640960" cy="6264696"/>
        </p:xfrm>
        <a:graphic>
          <a:graphicData uri="http://schemas.openxmlformats.org/drawingml/2006/table">
            <a:tbl>
              <a:tblPr firstRow="1" bandRow="1">
                <a:tableStyleId>{69C7853C-536D-4A76-A0AE-DD22124D55A5}</a:tableStyleId>
              </a:tblPr>
              <a:tblGrid>
                <a:gridCol w="1584176">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112568">
                  <a:extLst>
                    <a:ext uri="{9D8B030D-6E8A-4147-A177-3AD203B41FA5}">
                      <a16:colId xmlns:a16="http://schemas.microsoft.com/office/drawing/2014/main" val="20002"/>
                    </a:ext>
                  </a:extLst>
                </a:gridCol>
              </a:tblGrid>
              <a:tr h="432048">
                <a:tc gridSpan="2">
                  <a:txBody>
                    <a:bodyPr/>
                    <a:lstStyle/>
                    <a:p>
                      <a:pPr algn="ctr"/>
                      <a:r>
                        <a:rPr lang="en-AU" dirty="0">
                          <a:solidFill>
                            <a:schemeClr val="bg1"/>
                          </a:solidFill>
                          <a:effectLst>
                            <a:outerShdw blurRad="38100" dist="38100" dir="2700000" algn="tl">
                              <a:srgbClr val="000000">
                                <a:alpha val="43137"/>
                              </a:srgbClr>
                            </a:outerShdw>
                          </a:effectLst>
                        </a:rPr>
                        <a:t>Characteristic</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AU"/>
                    </a:p>
                  </a:txBody>
                  <a:tcPr/>
                </a:tc>
                <a:tc>
                  <a:txBody>
                    <a:bodyPr/>
                    <a:lstStyle/>
                    <a:p>
                      <a:pPr algn="ctr"/>
                      <a:r>
                        <a:rPr lang="en-AU" dirty="0">
                          <a:solidFill>
                            <a:schemeClr val="bg1"/>
                          </a:solidFill>
                          <a:effectLst>
                            <a:outerShdw blurRad="38100" dist="38100" dir="2700000" algn="tl">
                              <a:srgbClr val="000000">
                                <a:alpha val="43137"/>
                              </a:srgbClr>
                            </a:outerShdw>
                          </a:effectLst>
                        </a:rPr>
                        <a:t>Trend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864096">
                <a:tc rowSpan="3">
                  <a:txBody>
                    <a:bodyPr/>
                    <a:lstStyle/>
                    <a:p>
                      <a:r>
                        <a:rPr lang="en-AU" dirty="0"/>
                        <a:t>Vision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0" lang="en-AU" sz="1800" kern="1200" baseline="0">
                          <a:solidFill>
                            <a:schemeClr val="dk1"/>
                          </a:solidFill>
                          <a:latin typeface="+mn-lt"/>
                          <a:ea typeface="+mn-ea"/>
                          <a:cs typeface="+mn-cs"/>
                        </a:rPr>
                        <a:t>Eyes</a:t>
                      </a:r>
                      <a:endParaRPr lang="en-A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0" lang="en-AU" sz="1800" kern="1200" baseline="0" dirty="0">
                          <a:solidFill>
                            <a:schemeClr val="dk1"/>
                          </a:solidFill>
                          <a:latin typeface="+mn-lt"/>
                          <a:ea typeface="+mn-ea"/>
                          <a:cs typeface="+mn-cs"/>
                        </a:rPr>
                        <a:t>Increasing efficiency in vision</a:t>
                      </a:r>
                    </a:p>
                    <a:p>
                      <a:r>
                        <a:rPr kumimoji="0" lang="en-AU" sz="1800" kern="1200" baseline="0" dirty="0">
                          <a:solidFill>
                            <a:schemeClr val="dk1"/>
                          </a:solidFill>
                          <a:latin typeface="+mn-lt"/>
                          <a:ea typeface="+mn-ea"/>
                          <a:cs typeface="+mn-cs"/>
                        </a:rPr>
                        <a:t>Eyes becoming gradually more forward facing to give stereoscopic vision</a:t>
                      </a:r>
                      <a:endParaRPr lang="en-A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597768">
                <a:tc vMerge="1">
                  <a:txBody>
                    <a:bodyPr/>
                    <a:lstStyle/>
                    <a:p>
                      <a:endParaRPr lang="en-AU"/>
                    </a:p>
                  </a:txBody>
                  <a:tcPr/>
                </a:tc>
                <a:tc>
                  <a:txBody>
                    <a:bodyPr/>
                    <a:lstStyle/>
                    <a:p>
                      <a:r>
                        <a:rPr kumimoji="0" lang="en-AU" sz="1800" kern="1200" baseline="0" dirty="0">
                          <a:solidFill>
                            <a:schemeClr val="dk1"/>
                          </a:solidFill>
                          <a:latin typeface="+mn-lt"/>
                          <a:ea typeface="+mn-ea"/>
                          <a:cs typeface="+mn-cs"/>
                        </a:rPr>
                        <a:t>Eye socket</a:t>
                      </a:r>
                      <a:endParaRPr lang="en-A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0" lang="en-AU" sz="1800" kern="1200" baseline="0" dirty="0">
                          <a:solidFill>
                            <a:schemeClr val="dk1"/>
                          </a:solidFill>
                          <a:latin typeface="+mn-lt"/>
                          <a:ea typeface="+mn-ea"/>
                          <a:cs typeface="+mn-cs"/>
                        </a:rPr>
                        <a:t>Eyes gradually becoming enclosed in a</a:t>
                      </a:r>
                    </a:p>
                    <a:p>
                      <a:r>
                        <a:rPr kumimoji="0" lang="en-AU" sz="1800" kern="1200" baseline="0" dirty="0">
                          <a:solidFill>
                            <a:schemeClr val="dk1"/>
                          </a:solidFill>
                          <a:latin typeface="+mn-lt"/>
                          <a:ea typeface="+mn-ea"/>
                          <a:cs typeface="+mn-cs"/>
                        </a:rPr>
                        <a:t>protective bony socket</a:t>
                      </a:r>
                      <a:endParaRPr lang="en-A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605760">
                <a:tc vMerge="1">
                  <a:txBody>
                    <a:bodyPr/>
                    <a:lstStyle/>
                    <a:p>
                      <a:endParaRPr lang="en-AU"/>
                    </a:p>
                  </a:txBody>
                  <a:tcPr/>
                </a:tc>
                <a:tc>
                  <a:txBody>
                    <a:bodyPr/>
                    <a:lstStyle/>
                    <a:p>
                      <a:r>
                        <a:rPr kumimoji="0" lang="en-AU" sz="1800" kern="1200" baseline="0" dirty="0">
                          <a:solidFill>
                            <a:schemeClr val="dk1"/>
                          </a:solidFill>
                          <a:latin typeface="+mn-lt"/>
                          <a:ea typeface="+mn-ea"/>
                          <a:cs typeface="+mn-cs"/>
                        </a:rPr>
                        <a:t>Visual area of brain</a:t>
                      </a:r>
                      <a:endParaRPr lang="en-A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0" lang="en-AU" sz="1800" kern="1200" baseline="0" dirty="0">
                          <a:solidFill>
                            <a:schemeClr val="dk1"/>
                          </a:solidFill>
                          <a:latin typeface="+mn-lt"/>
                          <a:ea typeface="+mn-ea"/>
                          <a:cs typeface="+mn-cs"/>
                        </a:rPr>
                        <a:t>Increasing proportion of the cerebrum</a:t>
                      </a:r>
                    </a:p>
                    <a:p>
                      <a:r>
                        <a:rPr kumimoji="0" lang="en-AU" sz="1800" kern="1200" baseline="0" dirty="0">
                          <a:solidFill>
                            <a:schemeClr val="dk1"/>
                          </a:solidFill>
                          <a:latin typeface="+mn-lt"/>
                          <a:ea typeface="+mn-ea"/>
                          <a:cs typeface="+mn-cs"/>
                        </a:rPr>
                        <a:t>devoted to vision</a:t>
                      </a:r>
                      <a:endParaRPr lang="en-AU"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24030">
                <a:tc rowSpan="3">
                  <a:txBody>
                    <a:bodyPr/>
                    <a:lstStyle/>
                    <a:p>
                      <a:r>
                        <a:rPr kumimoji="0" lang="en-AU" sz="1800" kern="1200" baseline="0" dirty="0">
                          <a:solidFill>
                            <a:schemeClr val="dk1"/>
                          </a:solidFill>
                          <a:latin typeface="+mn-lt"/>
                          <a:ea typeface="+mn-ea"/>
                          <a:cs typeface="+mn-cs"/>
                        </a:rPr>
                        <a:t>Brain</a:t>
                      </a:r>
                      <a:endParaRPr lang="en-A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0" lang="en-AU" sz="1800" kern="1200" baseline="0" dirty="0">
                          <a:solidFill>
                            <a:schemeClr val="dk1"/>
                          </a:solidFill>
                          <a:latin typeface="+mn-lt"/>
                          <a:ea typeface="+mn-ea"/>
                          <a:cs typeface="+mn-cs"/>
                        </a:rPr>
                        <a:t>Size</a:t>
                      </a:r>
                      <a:endParaRPr lang="en-A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0" lang="en-AU" sz="1800" kern="1200" baseline="0" dirty="0">
                          <a:solidFill>
                            <a:schemeClr val="dk1"/>
                          </a:solidFill>
                          <a:latin typeface="+mn-lt"/>
                          <a:ea typeface="+mn-ea"/>
                          <a:cs typeface="+mn-cs"/>
                        </a:rPr>
                        <a:t>Increasing size of brain relative to size of body</a:t>
                      </a:r>
                      <a:endParaRPr lang="en-A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422669">
                <a:tc vMerge="1">
                  <a:txBody>
                    <a:bodyPr/>
                    <a:lstStyle/>
                    <a:p>
                      <a:endParaRPr lang="en-AU"/>
                    </a:p>
                  </a:txBody>
                  <a:tcPr/>
                </a:tc>
                <a:tc>
                  <a:txBody>
                    <a:bodyPr/>
                    <a:lstStyle/>
                    <a:p>
                      <a:r>
                        <a:rPr kumimoji="0" lang="en-AU" sz="1800" kern="1200" baseline="0" dirty="0">
                          <a:solidFill>
                            <a:schemeClr val="dk1"/>
                          </a:solidFill>
                          <a:latin typeface="+mn-lt"/>
                          <a:ea typeface="+mn-ea"/>
                          <a:cs typeface="+mn-cs"/>
                        </a:rPr>
                        <a:t>Convolutions</a:t>
                      </a:r>
                      <a:endParaRPr lang="en-A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0" lang="en-AU" sz="1800" kern="1200" baseline="0" dirty="0">
                          <a:solidFill>
                            <a:schemeClr val="dk1"/>
                          </a:solidFill>
                          <a:latin typeface="+mn-lt"/>
                          <a:ea typeface="+mn-ea"/>
                          <a:cs typeface="+mn-cs"/>
                        </a:rPr>
                        <a:t>Gradual increase in the number of folds in the</a:t>
                      </a:r>
                    </a:p>
                    <a:p>
                      <a:r>
                        <a:rPr kumimoji="0" lang="en-AU" sz="1800" kern="1200" baseline="0" dirty="0">
                          <a:solidFill>
                            <a:schemeClr val="dk1"/>
                          </a:solidFill>
                          <a:latin typeface="+mn-lt"/>
                          <a:ea typeface="+mn-ea"/>
                          <a:cs typeface="+mn-cs"/>
                        </a:rPr>
                        <a:t>surface of the cerebrum</a:t>
                      </a:r>
                      <a:endParaRPr lang="en-A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422669">
                <a:tc vMerge="1">
                  <a:txBody>
                    <a:bodyPr/>
                    <a:lstStyle/>
                    <a:p>
                      <a:endParaRPr lang="en-AU"/>
                    </a:p>
                  </a:txBody>
                  <a:tcPr/>
                </a:tc>
                <a:tc>
                  <a:txBody>
                    <a:bodyPr/>
                    <a:lstStyle/>
                    <a:p>
                      <a:r>
                        <a:rPr kumimoji="0" lang="en-AU" sz="1800" kern="1200" baseline="0" dirty="0">
                          <a:solidFill>
                            <a:schemeClr val="dk1"/>
                          </a:solidFill>
                          <a:latin typeface="+mn-lt"/>
                          <a:ea typeface="+mn-ea"/>
                          <a:cs typeface="+mn-cs"/>
                        </a:rPr>
                        <a:t>Cerebral cortex</a:t>
                      </a:r>
                      <a:endParaRPr lang="en-A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0" lang="en-AU" sz="1800" kern="1200" baseline="0" dirty="0">
                          <a:solidFill>
                            <a:schemeClr val="dk1"/>
                          </a:solidFill>
                          <a:latin typeface="+mn-lt"/>
                          <a:ea typeface="+mn-ea"/>
                          <a:cs typeface="+mn-cs"/>
                        </a:rPr>
                        <a:t>Cerebral cortex making up an increasingly</a:t>
                      </a:r>
                    </a:p>
                    <a:p>
                      <a:r>
                        <a:rPr kumimoji="0" lang="en-AU" sz="1800" kern="1200" baseline="0" dirty="0">
                          <a:solidFill>
                            <a:schemeClr val="dk1"/>
                          </a:solidFill>
                          <a:latin typeface="+mn-lt"/>
                          <a:ea typeface="+mn-ea"/>
                          <a:cs typeface="+mn-cs"/>
                        </a:rPr>
                        <a:t>large proportion of the brain</a:t>
                      </a:r>
                      <a:endParaRPr lang="en-A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382423">
                <a:tc>
                  <a:txBody>
                    <a:bodyPr/>
                    <a:lstStyle/>
                    <a:p>
                      <a:r>
                        <a:rPr kumimoji="0" lang="en-AU" sz="1800" kern="1200" baseline="0" dirty="0">
                          <a:solidFill>
                            <a:schemeClr val="dk1"/>
                          </a:solidFill>
                          <a:latin typeface="+mn-lt"/>
                          <a:ea typeface="+mn-ea"/>
                          <a:cs typeface="+mn-cs"/>
                        </a:rPr>
                        <a:t>Gestation</a:t>
                      </a:r>
                      <a:endParaRPr lang="en-A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n-AU"/>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0" lang="en-AU" sz="1800" kern="1200" baseline="0" dirty="0">
                          <a:solidFill>
                            <a:schemeClr val="dk1"/>
                          </a:solidFill>
                          <a:latin typeface="+mn-lt"/>
                          <a:ea typeface="+mn-ea"/>
                          <a:cs typeface="+mn-cs"/>
                        </a:rPr>
                        <a:t>Increasing length of time between fertilisation and birth</a:t>
                      </a:r>
                      <a:endParaRPr lang="en-A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7"/>
                  </a:ext>
                </a:extLst>
              </a:tr>
              <a:tr h="676044">
                <a:tc rowSpan="2">
                  <a:txBody>
                    <a:bodyPr/>
                    <a:lstStyle/>
                    <a:p>
                      <a:r>
                        <a:rPr kumimoji="0" lang="en-AU" sz="1800" kern="1200" baseline="0" dirty="0">
                          <a:solidFill>
                            <a:schemeClr val="dk1"/>
                          </a:solidFill>
                          <a:latin typeface="+mn-lt"/>
                          <a:ea typeface="+mn-ea"/>
                          <a:cs typeface="+mn-cs"/>
                        </a:rPr>
                        <a:t>Development</a:t>
                      </a:r>
                      <a:endParaRPr lang="en-A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0" lang="en-AU" sz="1800" kern="1200" baseline="0" dirty="0">
                          <a:solidFill>
                            <a:schemeClr val="dk1"/>
                          </a:solidFill>
                          <a:latin typeface="+mn-lt"/>
                          <a:ea typeface="+mn-ea"/>
                          <a:cs typeface="+mn-cs"/>
                        </a:rPr>
                        <a:t>Dependence</a:t>
                      </a:r>
                      <a:endParaRPr lang="en-A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0" lang="en-AU" sz="1800" kern="1200" baseline="0" dirty="0">
                          <a:solidFill>
                            <a:schemeClr val="dk1"/>
                          </a:solidFill>
                          <a:latin typeface="+mn-lt"/>
                          <a:ea typeface="+mn-ea"/>
                          <a:cs typeface="+mn-cs"/>
                        </a:rPr>
                        <a:t>Increasing length of time that the offspring</a:t>
                      </a:r>
                    </a:p>
                    <a:p>
                      <a:r>
                        <a:rPr kumimoji="0" lang="en-AU" sz="1800" kern="1200" baseline="0" dirty="0">
                          <a:solidFill>
                            <a:schemeClr val="dk1"/>
                          </a:solidFill>
                          <a:latin typeface="+mn-lt"/>
                          <a:ea typeface="+mn-ea"/>
                          <a:cs typeface="+mn-cs"/>
                        </a:rPr>
                        <a:t>are dependent on the parent/s</a:t>
                      </a:r>
                      <a:endParaRPr lang="en-A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8"/>
                  </a:ext>
                </a:extLst>
              </a:tr>
              <a:tr h="676044">
                <a:tc vMerge="1">
                  <a:txBody>
                    <a:bodyPr/>
                    <a:lstStyle/>
                    <a:p>
                      <a:endParaRPr lang="en-AU"/>
                    </a:p>
                  </a:txBody>
                  <a:tcPr/>
                </a:tc>
                <a:tc>
                  <a:txBody>
                    <a:bodyPr/>
                    <a:lstStyle/>
                    <a:p>
                      <a:r>
                        <a:rPr kumimoji="0" lang="en-AU" sz="1800" kern="1200" baseline="0" dirty="0">
                          <a:solidFill>
                            <a:schemeClr val="dk1"/>
                          </a:solidFill>
                          <a:latin typeface="+mn-lt"/>
                          <a:ea typeface="+mn-ea"/>
                          <a:cs typeface="+mn-cs"/>
                        </a:rPr>
                        <a:t>Sexual maturity</a:t>
                      </a:r>
                      <a:endParaRPr lang="en-A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0" lang="en-AU" sz="1800" kern="1200" baseline="0" dirty="0">
                          <a:solidFill>
                            <a:schemeClr val="dk1"/>
                          </a:solidFill>
                          <a:latin typeface="+mn-lt"/>
                          <a:ea typeface="+mn-ea"/>
                          <a:cs typeface="+mn-cs"/>
                        </a:rPr>
                        <a:t>Increasingly later development of sexual</a:t>
                      </a:r>
                    </a:p>
                    <a:p>
                      <a:r>
                        <a:rPr kumimoji="0" lang="en-AU" sz="1800" kern="1200" baseline="0" dirty="0">
                          <a:solidFill>
                            <a:schemeClr val="dk1"/>
                          </a:solidFill>
                          <a:latin typeface="+mn-lt"/>
                          <a:ea typeface="+mn-ea"/>
                          <a:cs typeface="+mn-cs"/>
                        </a:rPr>
                        <a:t>maturity</a:t>
                      </a:r>
                      <a:endParaRPr lang="en-AU"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124744"/>
            <a:ext cx="7128792" cy="4570482"/>
          </a:xfrm>
          <a:prstGeom prst="rect">
            <a:avLst/>
          </a:prstGeom>
          <a:blipFill>
            <a:blip r:embed="rId2" cstate="print"/>
            <a:tile tx="0" ty="0" sx="100000" sy="100000" flip="none" algn="tl"/>
          </a:blip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AU"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endParaRPr lang="en-AU"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en-AU" sz="115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THE END</a:t>
            </a:r>
          </a:p>
          <a:p>
            <a:pPr algn="ctr"/>
            <a:endParaRPr lang="en-AU"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endParaRPr lang="en-AU"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8479"/>
            <a:ext cx="9144000" cy="5541042"/>
          </a:xfrm>
          <a:prstGeom prst="rect">
            <a:avLst/>
          </a:prstGeom>
        </p:spPr>
      </p:pic>
    </p:spTree>
    <p:extLst>
      <p:ext uri="{BB962C8B-B14F-4D97-AF65-F5344CB8AC3E}">
        <p14:creationId xmlns:p14="http://schemas.microsoft.com/office/powerpoint/2010/main" val="3092433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88640"/>
            <a:ext cx="8750206" cy="3939540"/>
          </a:xfrm>
          <a:prstGeom prst="rect">
            <a:avLst/>
          </a:prstGeom>
          <a:noFill/>
        </p:spPr>
        <p:txBody>
          <a:bodyPr wrap="square" rtlCol="0">
            <a:spAutoFit/>
          </a:bodyPr>
          <a:lstStyle/>
          <a:p>
            <a:r>
              <a:rPr lang="en-US" sz="2800" b="1" dirty="0">
                <a:solidFill>
                  <a:schemeClr val="bg1"/>
                </a:solidFill>
                <a:effectLst>
                  <a:outerShdw blurRad="38100" dist="38100" dir="2700000" algn="tl">
                    <a:srgbClr val="000000">
                      <a:alpha val="43137"/>
                    </a:srgbClr>
                  </a:outerShdw>
                </a:effectLst>
              </a:rPr>
              <a:t>CLASSIFICATION OF THE HUMAN SPECIES</a:t>
            </a:r>
            <a:endParaRPr lang="en-AU" sz="2800" b="1" dirty="0">
              <a:solidFill>
                <a:schemeClr val="bg1"/>
              </a:solidFill>
              <a:effectLst>
                <a:outerShdw blurRad="38100" dist="38100" dir="2700000" algn="tl">
                  <a:srgbClr val="000000">
                    <a:alpha val="43137"/>
                  </a:srgbClr>
                </a:outerShdw>
              </a:effectLst>
            </a:endParaRPr>
          </a:p>
          <a:p>
            <a:r>
              <a:rPr lang="en-US" sz="2800" b="1" dirty="0">
                <a:solidFill>
                  <a:schemeClr val="bg1"/>
                </a:solidFill>
                <a:effectLst>
                  <a:outerShdw blurRad="38100" dist="38100" dir="2700000" algn="tl">
                    <a:srgbClr val="000000">
                      <a:alpha val="43137"/>
                    </a:srgbClr>
                  </a:outerShdw>
                </a:effectLst>
              </a:rPr>
              <a:t>Classification of the primates</a:t>
            </a:r>
            <a:endParaRPr lang="en-AU" sz="2800" b="1" dirty="0">
              <a:solidFill>
                <a:schemeClr val="bg1"/>
              </a:solidFill>
              <a:effectLst>
                <a:outerShdw blurRad="38100" dist="38100" dir="2700000" algn="tl">
                  <a:srgbClr val="000000">
                    <a:alpha val="43137"/>
                  </a:srgbClr>
                </a:outerShdw>
              </a:effectLst>
            </a:endParaRPr>
          </a:p>
          <a:p>
            <a:r>
              <a:rPr lang="en-US" sz="2000" b="1" dirty="0">
                <a:solidFill>
                  <a:schemeClr val="bg1"/>
                </a:solidFill>
                <a:effectLst>
                  <a:outerShdw blurRad="38100" dist="38100" dir="2700000" algn="tl">
                    <a:srgbClr val="000000">
                      <a:alpha val="43137"/>
                    </a:srgbClr>
                  </a:outerShdw>
                </a:effectLst>
              </a:rPr>
              <a:t>Kingdom </a:t>
            </a:r>
            <a:r>
              <a:rPr lang="en-US" sz="2000" b="1" dirty="0" err="1">
                <a:solidFill>
                  <a:schemeClr val="bg1"/>
                </a:solidFill>
                <a:effectLst>
                  <a:outerShdw blurRad="38100" dist="38100" dir="2700000" algn="tl">
                    <a:srgbClr val="000000">
                      <a:alpha val="43137"/>
                    </a:srgbClr>
                  </a:outerShdw>
                </a:effectLst>
              </a:rPr>
              <a:t>Animalia</a:t>
            </a:r>
            <a:r>
              <a:rPr lang="en-US" sz="2000" b="1" dirty="0">
                <a:solidFill>
                  <a:schemeClr val="bg1"/>
                </a:solidFill>
                <a:effectLst>
                  <a:outerShdw blurRad="38100" dist="38100" dir="2700000" algn="tl">
                    <a:srgbClr val="000000">
                      <a:alpha val="43137"/>
                    </a:srgbClr>
                  </a:outerShdw>
                </a:effectLst>
              </a:rPr>
              <a:t>, Phylum </a:t>
            </a:r>
            <a:r>
              <a:rPr lang="en-US" sz="2000" b="1" dirty="0" err="1">
                <a:solidFill>
                  <a:schemeClr val="bg1"/>
                </a:solidFill>
                <a:effectLst>
                  <a:outerShdw blurRad="38100" dist="38100" dir="2700000" algn="tl">
                    <a:srgbClr val="000000">
                      <a:alpha val="43137"/>
                    </a:srgbClr>
                  </a:outerShdw>
                </a:effectLst>
              </a:rPr>
              <a:t>Chordata</a:t>
            </a:r>
            <a:r>
              <a:rPr lang="en-US" sz="2000" b="1" dirty="0">
                <a:solidFill>
                  <a:schemeClr val="bg1"/>
                </a:solidFill>
                <a:effectLst>
                  <a:outerShdw blurRad="38100" dist="38100" dir="2700000" algn="tl">
                    <a:srgbClr val="000000">
                      <a:alpha val="43137"/>
                    </a:srgbClr>
                  </a:outerShdw>
                </a:effectLst>
              </a:rPr>
              <a:t>, Subphylum Vertebrata, Class Mammalia, Order Primates, </a:t>
            </a:r>
            <a:r>
              <a:rPr lang="en-US" sz="2000" b="1" dirty="0" err="1">
                <a:solidFill>
                  <a:schemeClr val="bg1"/>
                </a:solidFill>
                <a:effectLst>
                  <a:outerShdw blurRad="38100" dist="38100" dir="2700000" algn="tl">
                    <a:srgbClr val="000000">
                      <a:alpha val="43137"/>
                    </a:srgbClr>
                  </a:outerShdw>
                </a:effectLst>
              </a:rPr>
              <a:t>Infraorder</a:t>
            </a:r>
            <a:r>
              <a:rPr lang="en-US" sz="2000" b="1" dirty="0">
                <a:solidFill>
                  <a:schemeClr val="bg1"/>
                </a:solidFill>
                <a:effectLst>
                  <a:outerShdw blurRad="38100" dist="38100" dir="2700000" algn="tl">
                    <a:srgbClr val="000000">
                      <a:alpha val="43137"/>
                    </a:srgbClr>
                  </a:outerShdw>
                </a:effectLst>
              </a:rPr>
              <a:t> </a:t>
            </a:r>
            <a:r>
              <a:rPr lang="en-US" sz="2000" b="1" dirty="0" err="1">
                <a:solidFill>
                  <a:schemeClr val="bg1"/>
                </a:solidFill>
                <a:effectLst>
                  <a:outerShdw blurRad="38100" dist="38100" dir="2700000" algn="tl">
                    <a:srgbClr val="000000">
                      <a:alpha val="43137"/>
                    </a:srgbClr>
                  </a:outerShdw>
                </a:effectLst>
              </a:rPr>
              <a:t>Simiiformes</a:t>
            </a:r>
            <a:r>
              <a:rPr lang="en-US" sz="2000" b="1" dirty="0">
                <a:solidFill>
                  <a:schemeClr val="bg1"/>
                </a:solidFill>
                <a:effectLst>
                  <a:outerShdw blurRad="38100" dist="38100" dir="2700000" algn="tl">
                    <a:srgbClr val="000000">
                      <a:alpha val="43137"/>
                    </a:srgbClr>
                  </a:outerShdw>
                </a:effectLst>
              </a:rPr>
              <a:t>, </a:t>
            </a:r>
            <a:r>
              <a:rPr lang="en-US" sz="2000" b="1" dirty="0" err="1">
                <a:solidFill>
                  <a:schemeClr val="bg1"/>
                </a:solidFill>
                <a:effectLst>
                  <a:outerShdw blurRad="38100" dist="38100" dir="2700000" algn="tl">
                    <a:srgbClr val="000000">
                      <a:alpha val="43137"/>
                    </a:srgbClr>
                  </a:outerShdw>
                </a:effectLst>
              </a:rPr>
              <a:t>Parvorder</a:t>
            </a:r>
            <a:r>
              <a:rPr lang="en-US" sz="2000" b="1" dirty="0">
                <a:solidFill>
                  <a:schemeClr val="bg1"/>
                </a:solidFill>
                <a:effectLst>
                  <a:outerShdw blurRad="38100" dist="38100" dir="2700000" algn="tl">
                    <a:srgbClr val="000000">
                      <a:alpha val="43137"/>
                    </a:srgbClr>
                  </a:outerShdw>
                </a:effectLst>
              </a:rPr>
              <a:t> </a:t>
            </a:r>
            <a:r>
              <a:rPr lang="en-US" sz="2000" b="1" dirty="0" err="1">
                <a:solidFill>
                  <a:schemeClr val="bg1"/>
                </a:solidFill>
                <a:effectLst>
                  <a:outerShdw blurRad="38100" dist="38100" dir="2700000" algn="tl">
                    <a:srgbClr val="000000">
                      <a:alpha val="43137"/>
                    </a:srgbClr>
                  </a:outerShdw>
                </a:effectLst>
              </a:rPr>
              <a:t>Catarrhini</a:t>
            </a:r>
            <a:r>
              <a:rPr lang="en-US" sz="2000" b="1" dirty="0">
                <a:solidFill>
                  <a:schemeClr val="bg1"/>
                </a:solidFill>
                <a:effectLst>
                  <a:outerShdw blurRad="38100" dist="38100" dir="2700000" algn="tl">
                    <a:srgbClr val="000000">
                      <a:alpha val="43137"/>
                    </a:srgbClr>
                  </a:outerShdw>
                </a:effectLst>
              </a:rPr>
              <a:t>, Superfamily </a:t>
            </a:r>
            <a:r>
              <a:rPr lang="en-US" sz="2000" b="1" dirty="0" err="1">
                <a:solidFill>
                  <a:schemeClr val="bg1"/>
                </a:solidFill>
                <a:effectLst>
                  <a:outerShdw blurRad="38100" dist="38100" dir="2700000" algn="tl">
                    <a:srgbClr val="000000">
                      <a:alpha val="43137"/>
                    </a:srgbClr>
                  </a:outerShdw>
                </a:effectLst>
              </a:rPr>
              <a:t>Hominoidea</a:t>
            </a:r>
            <a:r>
              <a:rPr lang="en-US" sz="2000" b="1" dirty="0">
                <a:solidFill>
                  <a:schemeClr val="bg1"/>
                </a:solidFill>
                <a:effectLst>
                  <a:outerShdw blurRad="38100" dist="38100" dir="2700000" algn="tl">
                    <a:srgbClr val="000000">
                      <a:alpha val="43137"/>
                    </a:srgbClr>
                  </a:outerShdw>
                </a:effectLst>
              </a:rPr>
              <a:t>, Family </a:t>
            </a:r>
            <a:r>
              <a:rPr lang="en-US" sz="2000" b="1" dirty="0" err="1">
                <a:solidFill>
                  <a:schemeClr val="bg1"/>
                </a:solidFill>
                <a:effectLst>
                  <a:outerShdw blurRad="38100" dist="38100" dir="2700000" algn="tl">
                    <a:srgbClr val="000000">
                      <a:alpha val="43137"/>
                    </a:srgbClr>
                  </a:outerShdw>
                </a:effectLst>
              </a:rPr>
              <a:t>Hominidae</a:t>
            </a:r>
            <a:r>
              <a:rPr lang="en-US" sz="2000" b="1" dirty="0">
                <a:solidFill>
                  <a:schemeClr val="bg1"/>
                </a:solidFill>
                <a:effectLst>
                  <a:outerShdw blurRad="38100" dist="38100" dir="2700000" algn="tl">
                    <a:srgbClr val="000000">
                      <a:alpha val="43137"/>
                    </a:srgbClr>
                  </a:outerShdw>
                </a:effectLst>
              </a:rPr>
              <a:t>, Subfamily </a:t>
            </a:r>
            <a:r>
              <a:rPr lang="en-US" sz="2000" b="1" dirty="0" err="1">
                <a:solidFill>
                  <a:schemeClr val="bg1"/>
                </a:solidFill>
                <a:effectLst>
                  <a:outerShdw blurRad="38100" dist="38100" dir="2700000" algn="tl">
                    <a:srgbClr val="000000">
                      <a:alpha val="43137"/>
                    </a:srgbClr>
                  </a:outerShdw>
                </a:effectLst>
              </a:rPr>
              <a:t>Homininae</a:t>
            </a:r>
            <a:r>
              <a:rPr lang="en-US" sz="2000" b="1" dirty="0">
                <a:solidFill>
                  <a:schemeClr val="bg1"/>
                </a:solidFill>
                <a:effectLst>
                  <a:outerShdw blurRad="38100" dist="38100" dir="2700000" algn="tl">
                    <a:srgbClr val="000000">
                      <a:alpha val="43137"/>
                    </a:srgbClr>
                  </a:outerShdw>
                </a:effectLst>
              </a:rPr>
              <a:t>, Tribe </a:t>
            </a:r>
            <a:r>
              <a:rPr lang="en-US" sz="2000" b="1" dirty="0" err="1">
                <a:solidFill>
                  <a:schemeClr val="bg1"/>
                </a:solidFill>
                <a:effectLst>
                  <a:outerShdw blurRad="38100" dist="38100" dir="2700000" algn="tl">
                    <a:srgbClr val="000000">
                      <a:alpha val="43137"/>
                    </a:srgbClr>
                  </a:outerShdw>
                </a:effectLst>
              </a:rPr>
              <a:t>Hominini</a:t>
            </a:r>
            <a:r>
              <a:rPr lang="en-US" sz="2000" b="1" dirty="0">
                <a:solidFill>
                  <a:schemeClr val="bg1"/>
                </a:solidFill>
                <a:effectLst>
                  <a:outerShdw blurRad="38100" dist="38100" dir="2700000" algn="tl">
                    <a:srgbClr val="000000">
                      <a:alpha val="43137"/>
                    </a:srgbClr>
                  </a:outerShdw>
                </a:effectLst>
              </a:rPr>
              <a:t>, Genus </a:t>
            </a:r>
            <a:r>
              <a:rPr lang="en-US" sz="2000" b="1" i="1" dirty="0">
                <a:solidFill>
                  <a:schemeClr val="bg1"/>
                </a:solidFill>
                <a:effectLst>
                  <a:outerShdw blurRad="38100" dist="38100" dir="2700000" algn="tl">
                    <a:srgbClr val="000000">
                      <a:alpha val="43137"/>
                    </a:srgbClr>
                  </a:outerShdw>
                </a:effectLst>
              </a:rPr>
              <a:t>Homo, </a:t>
            </a:r>
            <a:r>
              <a:rPr lang="en-US" sz="2000" b="1" dirty="0">
                <a:solidFill>
                  <a:schemeClr val="bg1"/>
                </a:solidFill>
                <a:effectLst>
                  <a:outerShdw blurRad="38100" dist="38100" dir="2700000" algn="tl">
                    <a:srgbClr val="000000">
                      <a:alpha val="43137"/>
                    </a:srgbClr>
                  </a:outerShdw>
                </a:effectLst>
              </a:rPr>
              <a:t>Species </a:t>
            </a:r>
            <a:r>
              <a:rPr lang="en-US" sz="2000" b="1" i="1" dirty="0">
                <a:solidFill>
                  <a:schemeClr val="bg1"/>
                </a:solidFill>
                <a:effectLst>
                  <a:outerShdw blurRad="38100" dist="38100" dir="2700000" algn="tl">
                    <a:srgbClr val="000000">
                      <a:alpha val="43137"/>
                    </a:srgbClr>
                  </a:outerShdw>
                </a:effectLst>
              </a:rPr>
              <a:t>sapiens</a:t>
            </a:r>
            <a:r>
              <a:rPr lang="en-US" sz="2000" b="1" dirty="0">
                <a:solidFill>
                  <a:schemeClr val="bg1"/>
                </a:solidFill>
                <a:effectLst>
                  <a:outerShdw blurRad="38100" dist="38100" dir="2700000" algn="tl">
                    <a:srgbClr val="000000">
                      <a:alpha val="43137"/>
                    </a:srgbClr>
                  </a:outerShdw>
                </a:effectLst>
              </a:rPr>
              <a:t>.</a:t>
            </a:r>
          </a:p>
          <a:p>
            <a:endParaRPr lang="en-US" sz="2400" b="1" dirty="0">
              <a:solidFill>
                <a:schemeClr val="bg1"/>
              </a:solidFill>
              <a:effectLst>
                <a:outerShdw blurRad="38100" dist="38100" dir="2700000" algn="tl">
                  <a:srgbClr val="000000">
                    <a:alpha val="43137"/>
                  </a:srgbClr>
                </a:outerShdw>
              </a:effectLst>
            </a:endParaRPr>
          </a:p>
          <a:p>
            <a:r>
              <a:rPr lang="en-US" sz="2200" dirty="0">
                <a:solidFill>
                  <a:schemeClr val="bg1"/>
                </a:solidFill>
                <a:effectLst>
                  <a:outerShdw blurRad="38100" dist="38100" dir="2700000" algn="tl">
                    <a:srgbClr val="000000">
                      <a:alpha val="43137"/>
                    </a:srgbClr>
                  </a:outerShdw>
                </a:effectLst>
              </a:rPr>
              <a:t>The primates are classified into two main suborders: the </a:t>
            </a:r>
            <a:r>
              <a:rPr lang="en-US" sz="2200" b="1" dirty="0" err="1">
                <a:solidFill>
                  <a:schemeClr val="bg1"/>
                </a:solidFill>
                <a:effectLst>
                  <a:outerShdw blurRad="38100" dist="38100" dir="2700000" algn="tl">
                    <a:srgbClr val="000000">
                      <a:alpha val="43137"/>
                    </a:srgbClr>
                  </a:outerShdw>
                </a:effectLst>
              </a:rPr>
              <a:t>Strepsirrhini</a:t>
            </a:r>
            <a:r>
              <a:rPr lang="en-US" sz="2200" dirty="0">
                <a:solidFill>
                  <a:schemeClr val="bg1"/>
                </a:solidFill>
                <a:effectLst>
                  <a:outerShdw blurRad="38100" dist="38100" dir="2700000" algn="tl">
                    <a:srgbClr val="000000">
                      <a:alpha val="43137"/>
                    </a:srgbClr>
                  </a:outerShdw>
                </a:effectLst>
              </a:rPr>
              <a:t> (non-tarsier </a:t>
            </a:r>
            <a:r>
              <a:rPr lang="en-US" sz="2200" dirty="0" err="1">
                <a:solidFill>
                  <a:schemeClr val="bg1"/>
                </a:solidFill>
                <a:effectLst>
                  <a:outerShdw blurRad="38100" dist="38100" dir="2700000" algn="tl">
                    <a:srgbClr val="000000">
                      <a:alpha val="43137"/>
                    </a:srgbClr>
                  </a:outerShdw>
                </a:effectLst>
              </a:rPr>
              <a:t>prosimians</a:t>
            </a:r>
            <a:r>
              <a:rPr lang="en-US" sz="2200" dirty="0">
                <a:solidFill>
                  <a:schemeClr val="bg1"/>
                </a:solidFill>
                <a:effectLst>
                  <a:outerShdw blurRad="38100" dist="38100" dir="2700000" algn="tl">
                    <a:srgbClr val="000000">
                      <a:alpha val="43137"/>
                    </a:srgbClr>
                  </a:outerShdw>
                </a:effectLst>
              </a:rPr>
              <a:t>), and the </a:t>
            </a:r>
            <a:r>
              <a:rPr lang="en-US" sz="2200" b="1" dirty="0" err="1">
                <a:solidFill>
                  <a:schemeClr val="bg1"/>
                </a:solidFill>
                <a:effectLst>
                  <a:outerShdw blurRad="38100" dist="38100" dir="2700000" algn="tl">
                    <a:srgbClr val="000000">
                      <a:alpha val="43137"/>
                    </a:srgbClr>
                  </a:outerShdw>
                </a:effectLst>
              </a:rPr>
              <a:t>Haplorrhini</a:t>
            </a:r>
            <a:r>
              <a:rPr lang="en-US" sz="2200" dirty="0">
                <a:solidFill>
                  <a:schemeClr val="bg1"/>
                </a:solidFill>
                <a:effectLst>
                  <a:outerShdw blurRad="38100" dist="38100" dir="2700000" algn="tl">
                    <a:srgbClr val="000000">
                      <a:alpha val="43137"/>
                    </a:srgbClr>
                  </a:outerShdw>
                </a:effectLst>
              </a:rPr>
              <a:t> (tarsiers, monkeys, apes and humans.</a:t>
            </a:r>
            <a:r>
              <a:rPr lang="en-US" sz="2000" dirty="0">
                <a:solidFill>
                  <a:schemeClr val="bg1"/>
                </a:solidFill>
                <a:effectLst>
                  <a:outerShdw blurRad="38100" dist="38100" dir="2700000" algn="tl">
                    <a:srgbClr val="000000">
                      <a:alpha val="43137"/>
                    </a:srgbClr>
                  </a:outerShdw>
                </a:effectLst>
              </a:rPr>
              <a:t> </a:t>
            </a:r>
            <a:endParaRPr lang="en-AU" sz="2000" dirty="0">
              <a:solidFill>
                <a:schemeClr val="bg1"/>
              </a:solidFill>
              <a:effectLst>
                <a:outerShdw blurRad="38100" dist="38100" dir="2700000" algn="tl">
                  <a:srgbClr val="000000">
                    <a:alpha val="43137"/>
                  </a:srgbClr>
                </a:outerShdw>
              </a:effectLst>
            </a:endParaRPr>
          </a:p>
          <a:p>
            <a:endParaRPr lang="en-US" sz="2400" b="1" dirty="0">
              <a:solidFill>
                <a:schemeClr val="bg1"/>
              </a:solidFill>
              <a:effectLst>
                <a:outerShdw blurRad="38100" dist="38100" dir="2700000" algn="tl">
                  <a:srgbClr val="000000">
                    <a:alpha val="43137"/>
                  </a:srgbClr>
                </a:outerShdw>
              </a:effectLst>
            </a:endParaRPr>
          </a:p>
        </p:txBody>
      </p:sp>
      <p:grpSp>
        <p:nvGrpSpPr>
          <p:cNvPr id="1026" name="Group 2"/>
          <p:cNvGrpSpPr>
            <a:grpSpLocks/>
          </p:cNvGrpSpPr>
          <p:nvPr/>
        </p:nvGrpSpPr>
        <p:grpSpPr bwMode="auto">
          <a:xfrm>
            <a:off x="5364088" y="4158297"/>
            <a:ext cx="3692524" cy="2528886"/>
            <a:chOff x="1584" y="7344"/>
            <a:chExt cx="6041" cy="4320"/>
          </a:xfrm>
        </p:grpSpPr>
        <p:pic>
          <p:nvPicPr>
            <p:cNvPr id="1027" name="Picture 3" descr="lemur 2"/>
            <p:cNvPicPr>
              <a:picLocks noChangeAspect="1" noChangeArrowheads="1"/>
            </p:cNvPicPr>
            <p:nvPr/>
          </p:nvPicPr>
          <p:blipFill>
            <a:blip r:embed="rId2" cstate="print"/>
            <a:srcRect/>
            <a:stretch>
              <a:fillRect/>
            </a:stretch>
          </p:blipFill>
          <p:spPr bwMode="auto">
            <a:xfrm>
              <a:off x="1584" y="7344"/>
              <a:ext cx="3105" cy="4320"/>
            </a:xfrm>
            <a:prstGeom prst="rect">
              <a:avLst/>
            </a:prstGeom>
            <a:noFill/>
            <a:ln w="9525">
              <a:noFill/>
              <a:miter lim="800000"/>
              <a:headEnd/>
              <a:tailEnd/>
            </a:ln>
            <a:scene3d>
              <a:camera prst="orthographicFront"/>
              <a:lightRig rig="threePt" dir="t"/>
            </a:scene3d>
            <a:sp3d>
              <a:bevelT w="114300" prst="hardEdge"/>
            </a:sp3d>
          </p:spPr>
        </p:pic>
        <p:pic>
          <p:nvPicPr>
            <p:cNvPr id="1028" name="Picture 4" descr="loris"/>
            <p:cNvPicPr>
              <a:picLocks noChangeAspect="1" noChangeArrowheads="1"/>
            </p:cNvPicPr>
            <p:nvPr/>
          </p:nvPicPr>
          <p:blipFill>
            <a:blip r:embed="rId3" cstate="print">
              <a:lum contrast="20000"/>
            </a:blip>
            <a:srcRect/>
            <a:stretch>
              <a:fillRect/>
            </a:stretch>
          </p:blipFill>
          <p:spPr bwMode="auto">
            <a:xfrm>
              <a:off x="4752" y="7344"/>
              <a:ext cx="2873" cy="4320"/>
            </a:xfrm>
            <a:prstGeom prst="rect">
              <a:avLst/>
            </a:prstGeom>
            <a:noFill/>
            <a:ln w="9525">
              <a:noFill/>
              <a:miter lim="800000"/>
              <a:headEnd/>
              <a:tailEnd/>
            </a:ln>
            <a:scene3d>
              <a:camera prst="orthographicFront"/>
              <a:lightRig rig="threePt" dir="t"/>
            </a:scene3d>
            <a:sp3d>
              <a:bevelT w="114300" prst="hardEdge"/>
            </a:sp3d>
          </p:spPr>
        </p:pic>
      </p:grpSp>
      <p:sp>
        <p:nvSpPr>
          <p:cNvPr id="6" name="TextBox 5"/>
          <p:cNvSpPr txBox="1"/>
          <p:nvPr/>
        </p:nvSpPr>
        <p:spPr>
          <a:xfrm>
            <a:off x="179511" y="3728070"/>
            <a:ext cx="5356901" cy="3046988"/>
          </a:xfrm>
          <a:prstGeom prst="rect">
            <a:avLst/>
          </a:prstGeom>
          <a:noFill/>
        </p:spPr>
        <p:txBody>
          <a:bodyPr wrap="square" rtlCol="0">
            <a:spAutoFit/>
          </a:bodyPr>
          <a:lstStyle/>
          <a:p>
            <a:r>
              <a:rPr lang="en-AU" sz="2400" b="1" dirty="0">
                <a:solidFill>
                  <a:schemeClr val="bg1"/>
                </a:solidFill>
                <a:effectLst>
                  <a:outerShdw blurRad="38100" dist="38100" dir="2700000" algn="tl">
                    <a:srgbClr val="000000">
                      <a:alpha val="43137"/>
                    </a:srgbClr>
                  </a:outerShdw>
                </a:effectLst>
              </a:rPr>
              <a:t>Suborder STREPSIRRHINI </a:t>
            </a:r>
            <a:r>
              <a:rPr lang="en-AU" sz="2400" b="1" i="1" dirty="0">
                <a:solidFill>
                  <a:schemeClr val="bg1"/>
                </a:solidFill>
                <a:effectLst>
                  <a:outerShdw blurRad="38100" dist="38100" dir="2700000" algn="tl">
                    <a:srgbClr val="000000">
                      <a:alpha val="43137"/>
                    </a:srgbClr>
                  </a:outerShdw>
                </a:effectLst>
              </a:rPr>
              <a:t>(wet nose)</a:t>
            </a:r>
            <a:endParaRPr lang="en-AU" sz="2400" b="1" dirty="0">
              <a:solidFill>
                <a:schemeClr val="bg1"/>
              </a:solidFill>
              <a:effectLst>
                <a:outerShdw blurRad="38100" dist="38100" dir="2700000" algn="tl">
                  <a:srgbClr val="000000">
                    <a:alpha val="43137"/>
                  </a:srgbClr>
                </a:outerShdw>
              </a:effectLst>
            </a:endParaRPr>
          </a:p>
          <a:p>
            <a:r>
              <a:rPr lang="en-US" sz="2400" dirty="0" err="1">
                <a:solidFill>
                  <a:schemeClr val="bg1"/>
                </a:solidFill>
                <a:effectLst>
                  <a:outerShdw blurRad="38100" dist="38100" dir="2700000" algn="tl">
                    <a:srgbClr val="000000">
                      <a:alpha val="43137"/>
                    </a:srgbClr>
                  </a:outerShdw>
                </a:effectLst>
              </a:rPr>
              <a:t>Prosimians</a:t>
            </a:r>
            <a:r>
              <a:rPr lang="en-US" sz="2400" dirty="0">
                <a:solidFill>
                  <a:schemeClr val="bg1"/>
                </a:solidFill>
                <a:effectLst>
                  <a:outerShdw blurRad="38100" dist="38100" dir="2700000" algn="tl">
                    <a:srgbClr val="000000">
                      <a:alpha val="43137"/>
                    </a:srgbClr>
                  </a:outerShdw>
                </a:effectLst>
              </a:rPr>
              <a:t> – more primitive primates – aye-aye, </a:t>
            </a:r>
            <a:r>
              <a:rPr lang="en-US" sz="2400" dirty="0" err="1">
                <a:solidFill>
                  <a:schemeClr val="bg1"/>
                </a:solidFill>
                <a:effectLst>
                  <a:outerShdw blurRad="38100" dist="38100" dir="2700000" algn="tl">
                    <a:srgbClr val="000000">
                      <a:alpha val="43137"/>
                    </a:srgbClr>
                  </a:outerShdw>
                </a:effectLst>
              </a:rPr>
              <a:t>indrii</a:t>
            </a:r>
            <a:r>
              <a:rPr lang="en-US" sz="2400" dirty="0">
                <a:solidFill>
                  <a:schemeClr val="bg1"/>
                </a:solidFill>
                <a:effectLst>
                  <a:outerShdw blurRad="38100" dist="38100" dir="2700000" algn="tl">
                    <a:srgbClr val="000000">
                      <a:alpha val="43137"/>
                    </a:srgbClr>
                  </a:outerShdw>
                </a:effectLst>
              </a:rPr>
              <a:t>, lemurs and lorises.</a:t>
            </a:r>
            <a:endParaRPr lang="en-AU" sz="2400" dirty="0">
              <a:solidFill>
                <a:schemeClr val="bg1"/>
              </a:solidFill>
              <a:effectLst>
                <a:outerShdw blurRad="38100" dist="38100" dir="2700000" algn="tl">
                  <a:srgbClr val="000000">
                    <a:alpha val="43137"/>
                  </a:srgbClr>
                </a:outerShdw>
              </a:effectLst>
            </a:endParaRPr>
          </a:p>
          <a:p>
            <a:r>
              <a:rPr lang="en-US" sz="2400" dirty="0">
                <a:solidFill>
                  <a:schemeClr val="bg1"/>
                </a:solidFill>
                <a:effectLst>
                  <a:outerShdw blurRad="38100" dist="38100" dir="2700000" algn="tl">
                    <a:srgbClr val="000000">
                      <a:alpha val="43137"/>
                    </a:srgbClr>
                  </a:outerShdw>
                </a:effectLst>
              </a:rPr>
              <a:t>Smaller brains, larger snouts than the </a:t>
            </a:r>
            <a:r>
              <a:rPr lang="en-US" sz="2400" dirty="0" err="1">
                <a:solidFill>
                  <a:schemeClr val="bg1"/>
                </a:solidFill>
                <a:effectLst>
                  <a:outerShdw blurRad="38100" dist="38100" dir="2700000" algn="tl">
                    <a:srgbClr val="000000">
                      <a:alpha val="43137"/>
                    </a:srgbClr>
                  </a:outerShdw>
                </a:effectLst>
              </a:rPr>
              <a:t>Haplorrhini</a:t>
            </a:r>
            <a:r>
              <a:rPr lang="en-US" sz="2400" dirty="0">
                <a:solidFill>
                  <a:schemeClr val="bg1"/>
                </a:solidFill>
                <a:effectLst>
                  <a:outerShdw blurRad="38100" dist="38100" dir="2700000" algn="tl">
                    <a:srgbClr val="000000">
                      <a:alpha val="43137"/>
                    </a:srgbClr>
                  </a:outerShdw>
                </a:effectLst>
              </a:rPr>
              <a:t>.  Reproductive systems not as efficient, less manipulative ability with their hands</a:t>
            </a:r>
            <a:endParaRPr lang="en-AU" sz="2400" dirty="0">
              <a:solidFill>
                <a:schemeClr val="bg1"/>
              </a:solidFill>
              <a:effectLst>
                <a:outerShdw blurRad="38100" dist="38100" dir="2700000" algn="tl">
                  <a:srgbClr val="000000">
                    <a:alpha val="43137"/>
                  </a:srgbClr>
                </a:outerShdw>
              </a:effectLst>
            </a:endParaRPr>
          </a:p>
        </p:txBody>
      </p:sp>
      <p:sp>
        <p:nvSpPr>
          <p:cNvPr id="7" name="TextBox 6"/>
          <p:cNvSpPr txBox="1"/>
          <p:nvPr/>
        </p:nvSpPr>
        <p:spPr>
          <a:xfrm>
            <a:off x="6858016" y="4286256"/>
            <a:ext cx="1214446" cy="369332"/>
          </a:xfrm>
          <a:prstGeom prst="rect">
            <a:avLst/>
          </a:prstGeom>
          <a:noFill/>
        </p:spPr>
        <p:txBody>
          <a:bodyPr wrap="square" rtlCol="0">
            <a:spAutoFit/>
          </a:bodyPr>
          <a:lstStyle/>
          <a:p>
            <a:r>
              <a:rPr lang="en-AU" b="1" dirty="0">
                <a:effectLst>
                  <a:outerShdw blurRad="38100" dist="38100" dir="2700000" algn="tl">
                    <a:srgbClr val="000000">
                      <a:alpha val="43137"/>
                    </a:srgbClr>
                  </a:outerShdw>
                </a:effectLst>
              </a:rPr>
              <a:t>Loris</a:t>
            </a:r>
          </a:p>
        </p:txBody>
      </p:sp>
      <p:sp>
        <p:nvSpPr>
          <p:cNvPr id="8" name="TextBox 7"/>
          <p:cNvSpPr txBox="1"/>
          <p:nvPr/>
        </p:nvSpPr>
        <p:spPr>
          <a:xfrm>
            <a:off x="5072066" y="4214818"/>
            <a:ext cx="928694" cy="369332"/>
          </a:xfrm>
          <a:prstGeom prst="rect">
            <a:avLst/>
          </a:prstGeom>
          <a:noFill/>
        </p:spPr>
        <p:txBody>
          <a:bodyPr wrap="square" rtlCol="0">
            <a:spAutoFit/>
          </a:bodyPr>
          <a:lstStyle/>
          <a:p>
            <a:r>
              <a:rPr lang="en-AU" b="1" dirty="0">
                <a:effectLst>
                  <a:outerShdw blurRad="38100" dist="38100" dir="2700000" algn="tl">
                    <a:srgbClr val="000000">
                      <a:alpha val="43137"/>
                    </a:srgbClr>
                  </a:outerShdw>
                </a:effectLst>
              </a:rPr>
              <a:t>Lemur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00042"/>
            <a:ext cx="8072494" cy="4524315"/>
          </a:xfrm>
          <a:prstGeom prst="rect">
            <a:avLst/>
          </a:prstGeom>
          <a:noFill/>
        </p:spPr>
        <p:txBody>
          <a:bodyPr wrap="square" rtlCol="0">
            <a:spAutoFit/>
          </a:bodyPr>
          <a:lstStyle/>
          <a:p>
            <a:r>
              <a:rPr lang="en-US" sz="2400" b="1" dirty="0">
                <a:solidFill>
                  <a:schemeClr val="bg1"/>
                </a:solidFill>
                <a:effectLst>
                  <a:outerShdw blurRad="38100" dist="38100" dir="2700000" algn="tl">
                    <a:srgbClr val="000000">
                      <a:alpha val="43137"/>
                    </a:srgbClr>
                  </a:outerShdw>
                </a:effectLst>
              </a:rPr>
              <a:t>Suborder HAPLORRHINI</a:t>
            </a:r>
            <a:endParaRPr lang="en-AU" sz="2400" b="1" dirty="0">
              <a:solidFill>
                <a:schemeClr val="bg1"/>
              </a:solidFill>
              <a:effectLst>
                <a:outerShdw blurRad="38100" dist="38100" dir="2700000" algn="tl">
                  <a:srgbClr val="000000">
                    <a:alpha val="43137"/>
                  </a:srgbClr>
                </a:outerShdw>
              </a:effectLst>
            </a:endParaRPr>
          </a:p>
          <a:p>
            <a:r>
              <a:rPr lang="en-US" sz="2400" b="1" dirty="0">
                <a:solidFill>
                  <a:schemeClr val="bg1"/>
                </a:solidFill>
                <a:effectLst>
                  <a:outerShdw blurRad="38100" dist="38100" dir="2700000" algn="tl">
                    <a:srgbClr val="000000">
                      <a:alpha val="43137"/>
                    </a:srgbClr>
                  </a:outerShdw>
                </a:effectLst>
              </a:rPr>
              <a:t>Human-like primates; two main groups – </a:t>
            </a:r>
            <a:r>
              <a:rPr lang="en-US" sz="2400" b="1" dirty="0" err="1">
                <a:solidFill>
                  <a:schemeClr val="bg1"/>
                </a:solidFill>
                <a:effectLst>
                  <a:outerShdw blurRad="38100" dist="38100" dir="2700000" algn="tl">
                    <a:srgbClr val="000000">
                      <a:alpha val="43137"/>
                    </a:srgbClr>
                  </a:outerShdw>
                </a:effectLst>
              </a:rPr>
              <a:t>Infraorder</a:t>
            </a:r>
            <a:r>
              <a:rPr lang="en-US" sz="2400" b="1" dirty="0">
                <a:solidFill>
                  <a:schemeClr val="bg1"/>
                </a:solidFill>
                <a:effectLst>
                  <a:outerShdw blurRad="38100" dist="38100" dir="2700000" algn="tl">
                    <a:srgbClr val="000000">
                      <a:alpha val="43137"/>
                    </a:srgbClr>
                  </a:outerShdw>
                </a:effectLst>
              </a:rPr>
              <a:t> TARSIIFORMES and </a:t>
            </a:r>
            <a:r>
              <a:rPr lang="en-US" sz="2400" b="1" dirty="0" err="1">
                <a:solidFill>
                  <a:schemeClr val="bg1"/>
                </a:solidFill>
                <a:effectLst>
                  <a:outerShdw blurRad="38100" dist="38100" dir="2700000" algn="tl">
                    <a:srgbClr val="000000">
                      <a:alpha val="43137"/>
                    </a:srgbClr>
                  </a:outerShdw>
                </a:effectLst>
              </a:rPr>
              <a:t>Infraorder</a:t>
            </a:r>
            <a:r>
              <a:rPr lang="en-US" sz="2400" b="1" dirty="0">
                <a:solidFill>
                  <a:schemeClr val="bg1"/>
                </a:solidFill>
                <a:effectLst>
                  <a:outerShdw blurRad="38100" dist="38100" dir="2700000" algn="tl">
                    <a:srgbClr val="000000">
                      <a:alpha val="43137"/>
                    </a:srgbClr>
                  </a:outerShdw>
                </a:effectLst>
              </a:rPr>
              <a:t> SIMIIFORMES; </a:t>
            </a:r>
          </a:p>
          <a:p>
            <a:pPr marL="342900" indent="-342900"/>
            <a:r>
              <a:rPr lang="en-US" sz="2400" b="1" dirty="0" err="1">
                <a:solidFill>
                  <a:schemeClr val="bg1"/>
                </a:solidFill>
                <a:effectLst>
                  <a:outerShdw blurRad="38100" dist="38100" dir="2700000" algn="tl">
                    <a:srgbClr val="000000">
                      <a:alpha val="43137"/>
                    </a:srgbClr>
                  </a:outerShdw>
                </a:effectLst>
              </a:rPr>
              <a:t>Tarsiiformes</a:t>
            </a:r>
            <a:r>
              <a:rPr lang="en-US" sz="2400" b="1" dirty="0">
                <a:solidFill>
                  <a:schemeClr val="bg1"/>
                </a:solidFill>
                <a:effectLst>
                  <a:outerShdw blurRad="38100" dist="38100" dir="2700000" algn="tl">
                    <a:srgbClr val="000000">
                      <a:alpha val="43137"/>
                    </a:srgbClr>
                  </a:outerShdw>
                </a:effectLst>
              </a:rPr>
              <a:t>: Tarsiers</a:t>
            </a:r>
          </a:p>
          <a:p>
            <a:pPr marL="342900" indent="-342900"/>
            <a:r>
              <a:rPr lang="en-US" sz="2400" b="1" dirty="0" err="1">
                <a:solidFill>
                  <a:schemeClr val="bg1"/>
                </a:solidFill>
                <a:effectLst>
                  <a:outerShdw blurRad="38100" dist="38100" dir="2700000" algn="tl">
                    <a:srgbClr val="000000">
                      <a:alpha val="43137"/>
                    </a:srgbClr>
                  </a:outerShdw>
                </a:effectLst>
              </a:rPr>
              <a:t>Simiiformes</a:t>
            </a:r>
            <a:r>
              <a:rPr lang="en-US" sz="2400" b="1" dirty="0">
                <a:solidFill>
                  <a:schemeClr val="bg1"/>
                </a:solidFill>
                <a:effectLst>
                  <a:outerShdw blurRad="38100" dist="38100" dir="2700000" algn="tl">
                    <a:srgbClr val="000000">
                      <a:alpha val="43137"/>
                    </a:srgbClr>
                  </a:outerShdw>
                </a:effectLst>
              </a:rPr>
              <a:t>:</a:t>
            </a:r>
          </a:p>
          <a:p>
            <a:pPr marL="342900" indent="-342900">
              <a:buFont typeface="+mj-lt"/>
              <a:buAutoNum type="arabicPeriod"/>
            </a:pPr>
            <a:r>
              <a:rPr lang="en-US" sz="2400" b="1" dirty="0">
                <a:solidFill>
                  <a:schemeClr val="bg1"/>
                </a:solidFill>
                <a:effectLst>
                  <a:outerShdw blurRad="38100" dist="38100" dir="2700000" algn="tl">
                    <a:srgbClr val="000000">
                      <a:alpha val="43137"/>
                    </a:srgbClr>
                  </a:outerShdw>
                </a:effectLst>
              </a:rPr>
              <a:t>New World monkeys, </a:t>
            </a:r>
          </a:p>
          <a:p>
            <a:pPr marL="342900" indent="-342900">
              <a:buFont typeface="+mj-lt"/>
              <a:buAutoNum type="arabicPeriod"/>
            </a:pPr>
            <a:r>
              <a:rPr lang="en-US" sz="2400" b="1" dirty="0">
                <a:solidFill>
                  <a:schemeClr val="bg1"/>
                </a:solidFill>
                <a:effectLst>
                  <a:outerShdw blurRad="38100" dist="38100" dir="2700000" algn="tl">
                    <a:srgbClr val="000000">
                      <a:alpha val="43137"/>
                    </a:srgbClr>
                  </a:outerShdw>
                </a:effectLst>
              </a:rPr>
              <a:t>Old World monkeys, </a:t>
            </a:r>
          </a:p>
          <a:p>
            <a:pPr marL="342900" indent="-342900">
              <a:buFont typeface="+mj-lt"/>
              <a:buAutoNum type="arabicPeriod"/>
            </a:pPr>
            <a:r>
              <a:rPr lang="en-US" sz="2400" b="1" dirty="0">
                <a:solidFill>
                  <a:schemeClr val="bg1"/>
                </a:solidFill>
                <a:effectLst>
                  <a:outerShdw blurRad="38100" dist="38100" dir="2700000" algn="tl">
                    <a:srgbClr val="000000">
                      <a:alpha val="43137"/>
                    </a:srgbClr>
                  </a:outerShdw>
                </a:effectLst>
              </a:rPr>
              <a:t>Apes and humans.</a:t>
            </a:r>
            <a:endParaRPr lang="en-AU" sz="2400" b="1" dirty="0">
              <a:solidFill>
                <a:schemeClr val="bg1"/>
              </a:solidFill>
              <a:effectLst>
                <a:outerShdw blurRad="38100" dist="38100" dir="2700000" algn="tl">
                  <a:srgbClr val="000000">
                    <a:alpha val="43137"/>
                  </a:srgbClr>
                </a:outerShdw>
              </a:effectLst>
            </a:endParaRPr>
          </a:p>
          <a:p>
            <a:r>
              <a:rPr lang="en-US" sz="2400" b="1" dirty="0">
                <a:solidFill>
                  <a:schemeClr val="bg1"/>
                </a:solidFill>
                <a:effectLst>
                  <a:outerShdw blurRad="38100" dist="38100" dir="2700000" algn="tl">
                    <a:srgbClr val="000000">
                      <a:alpha val="43137"/>
                    </a:srgbClr>
                  </a:outerShdw>
                </a:effectLst>
              </a:rPr>
              <a:t> </a:t>
            </a:r>
            <a:endParaRPr lang="en-AU" sz="2400" b="1" dirty="0">
              <a:solidFill>
                <a:schemeClr val="bg1"/>
              </a:solidFill>
              <a:effectLst>
                <a:outerShdw blurRad="38100" dist="38100" dir="2700000" algn="tl">
                  <a:srgbClr val="000000">
                    <a:alpha val="43137"/>
                  </a:srgbClr>
                </a:outerShdw>
              </a:effectLst>
            </a:endParaRPr>
          </a:p>
          <a:p>
            <a:r>
              <a:rPr lang="en-US" sz="2400" b="1" dirty="0">
                <a:solidFill>
                  <a:schemeClr val="bg1"/>
                </a:solidFill>
                <a:effectLst>
                  <a:outerShdw blurRad="38100" dist="38100" dir="2700000" algn="tl">
                    <a:srgbClr val="000000">
                      <a:alpha val="43137"/>
                    </a:srgbClr>
                  </a:outerShdw>
                </a:effectLst>
              </a:rPr>
              <a:t>Characteristics: relatively large brain, flat face with forward-facing eyes protected by bony ridges, and hands that allow considerable manual dexterity.</a:t>
            </a:r>
            <a:endParaRPr lang="en-AU" sz="2400" b="1" dirty="0">
              <a:solidFill>
                <a:schemeClr val="bg1"/>
              </a:solidFill>
              <a:effectLst>
                <a:outerShdw blurRad="38100" dist="38100" dir="2700000" algn="tl">
                  <a:srgbClr val="000000">
                    <a:alpha val="43137"/>
                  </a:srgbClr>
                </a:outerShdw>
              </a:effectLst>
            </a:endParaRPr>
          </a:p>
        </p:txBody>
      </p:sp>
      <p:sp>
        <p:nvSpPr>
          <p:cNvPr id="3" name="TextBox 2"/>
          <p:cNvSpPr txBox="1"/>
          <p:nvPr/>
        </p:nvSpPr>
        <p:spPr>
          <a:xfrm>
            <a:off x="467544" y="5229200"/>
            <a:ext cx="7929618" cy="1200329"/>
          </a:xfrm>
          <a:prstGeom prst="rect">
            <a:avLst/>
          </a:prstGeom>
          <a:noFill/>
        </p:spPr>
        <p:txBody>
          <a:bodyPr wrap="square" rtlCol="0">
            <a:spAutoFit/>
          </a:bodyPr>
          <a:lstStyle/>
          <a:p>
            <a:r>
              <a:rPr lang="en-US" sz="2400" b="1" dirty="0">
                <a:solidFill>
                  <a:schemeClr val="bg1"/>
                </a:solidFill>
                <a:effectLst>
                  <a:outerShdw blurRad="38100" dist="38100" dir="2700000" algn="tl">
                    <a:srgbClr val="000000">
                      <a:alpha val="43137"/>
                    </a:srgbClr>
                  </a:outerShdw>
                </a:effectLst>
              </a:rPr>
              <a:t>Two </a:t>
            </a:r>
            <a:r>
              <a:rPr lang="en-US" sz="2400" b="1" dirty="0" err="1">
                <a:solidFill>
                  <a:schemeClr val="bg1"/>
                </a:solidFill>
                <a:effectLst>
                  <a:outerShdw blurRad="38100" dist="38100" dir="2700000" algn="tl">
                    <a:srgbClr val="000000">
                      <a:alpha val="43137"/>
                    </a:srgbClr>
                  </a:outerShdw>
                </a:effectLst>
              </a:rPr>
              <a:t>Parvorders</a:t>
            </a:r>
            <a:r>
              <a:rPr lang="en-US" sz="2400" b="1" dirty="0">
                <a:solidFill>
                  <a:schemeClr val="bg1"/>
                </a:solidFill>
                <a:effectLst>
                  <a:outerShdw blurRad="38100" dist="38100" dir="2700000" algn="tl">
                    <a:srgbClr val="000000">
                      <a:alpha val="43137"/>
                    </a:srgbClr>
                  </a:outerShdw>
                </a:effectLst>
              </a:rPr>
              <a:t>: </a:t>
            </a:r>
            <a:r>
              <a:rPr lang="en-US" sz="2400" b="1" i="1" dirty="0">
                <a:solidFill>
                  <a:schemeClr val="bg1"/>
                </a:solidFill>
                <a:effectLst>
                  <a:outerShdw blurRad="38100" dist="38100" dir="2700000" algn="tl">
                    <a:srgbClr val="000000">
                      <a:alpha val="43137"/>
                    </a:srgbClr>
                  </a:outerShdw>
                </a:effectLst>
              </a:rPr>
              <a:t>PLATYRRHINI</a:t>
            </a:r>
            <a:r>
              <a:rPr lang="en-US" sz="2400" b="1" dirty="0">
                <a:solidFill>
                  <a:schemeClr val="bg1"/>
                </a:solidFill>
                <a:effectLst>
                  <a:outerShdw blurRad="38100" dist="38100" dir="2700000" algn="tl">
                    <a:srgbClr val="000000">
                      <a:alpha val="43137"/>
                    </a:srgbClr>
                  </a:outerShdw>
                </a:effectLst>
              </a:rPr>
              <a:t> – only New World Monkeys - nose flat, nostrils wide apart, dental formula 2:1:3:3 (</a:t>
            </a:r>
            <a:r>
              <a:rPr lang="en-US" sz="2400" b="1" dirty="0" err="1">
                <a:solidFill>
                  <a:schemeClr val="bg1"/>
                </a:solidFill>
                <a:effectLst>
                  <a:outerShdw blurRad="38100" dist="38100" dir="2700000" algn="tl">
                    <a:srgbClr val="000000">
                      <a:alpha val="43137"/>
                    </a:srgbClr>
                  </a:outerShdw>
                </a:effectLst>
              </a:rPr>
              <a:t>incisors:canines:premolars:molars</a:t>
            </a:r>
            <a:r>
              <a:rPr lang="en-US" sz="2400" b="1" dirty="0">
                <a:solidFill>
                  <a:schemeClr val="bg1"/>
                </a:solidFill>
                <a:effectLst>
                  <a:outerShdw blurRad="38100" dist="38100" dir="2700000" algn="tl">
                    <a:srgbClr val="000000">
                      <a:alpha val="43137"/>
                    </a:srgbClr>
                  </a:outerShdw>
                </a:effectLst>
              </a:rPr>
              <a:t>);</a:t>
            </a:r>
            <a:r>
              <a:rPr lang="en-US" dirty="0"/>
              <a:t> </a:t>
            </a:r>
            <a:endParaRPr lang="en-A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00042"/>
            <a:ext cx="8215370" cy="1569660"/>
          </a:xfrm>
          <a:prstGeom prst="rect">
            <a:avLst/>
          </a:prstGeom>
          <a:noFill/>
        </p:spPr>
        <p:txBody>
          <a:bodyPr wrap="square" rtlCol="0">
            <a:spAutoFit/>
          </a:bodyPr>
          <a:lstStyle/>
          <a:p>
            <a:r>
              <a:rPr lang="en-US" sz="2400" b="1" dirty="0">
                <a:solidFill>
                  <a:schemeClr val="bg1"/>
                </a:solidFill>
                <a:effectLst>
                  <a:outerShdw blurRad="38100" dist="38100" dir="2700000" algn="tl">
                    <a:srgbClr val="000000">
                      <a:alpha val="43137"/>
                    </a:srgbClr>
                  </a:outerShdw>
                </a:effectLst>
              </a:rPr>
              <a:t>and Parvorder </a:t>
            </a:r>
            <a:r>
              <a:rPr lang="en-US" sz="2400" b="1" i="1" dirty="0">
                <a:solidFill>
                  <a:schemeClr val="bg1"/>
                </a:solidFill>
                <a:effectLst>
                  <a:outerShdw blurRad="38100" dist="38100" dir="2700000" algn="tl">
                    <a:srgbClr val="000000">
                      <a:alpha val="43137"/>
                    </a:srgbClr>
                  </a:outerShdw>
                </a:effectLst>
              </a:rPr>
              <a:t>CATARRHINI</a:t>
            </a:r>
            <a:r>
              <a:rPr lang="en-US" sz="2400" b="1" dirty="0">
                <a:solidFill>
                  <a:schemeClr val="bg1"/>
                </a:solidFill>
                <a:effectLst>
                  <a:outerShdw blurRad="38100" dist="38100" dir="2700000" algn="tl">
                    <a:srgbClr val="000000">
                      <a:alpha val="43137"/>
                    </a:srgbClr>
                  </a:outerShdw>
                </a:effectLst>
              </a:rPr>
              <a:t> – Old World monkeys, apes and humans - nose downward-facing, nostrils close together separated by narrow partition, dental formula 2:1:2:3</a:t>
            </a:r>
            <a:endParaRPr lang="en-AU" sz="2400" b="1" dirty="0">
              <a:solidFill>
                <a:schemeClr val="bg1"/>
              </a:solidFill>
              <a:effectLst>
                <a:outerShdw blurRad="38100" dist="38100" dir="2700000" algn="tl">
                  <a:srgbClr val="000000">
                    <a:alpha val="43137"/>
                  </a:srgbClr>
                </a:outerShdw>
              </a:effectLst>
            </a:endParaRPr>
          </a:p>
        </p:txBody>
      </p:sp>
      <p:sp>
        <p:nvSpPr>
          <p:cNvPr id="3" name="TextBox 2"/>
          <p:cNvSpPr txBox="1"/>
          <p:nvPr/>
        </p:nvSpPr>
        <p:spPr>
          <a:xfrm>
            <a:off x="571472" y="1714488"/>
            <a:ext cx="7786742" cy="2954655"/>
          </a:xfrm>
          <a:prstGeom prst="rect">
            <a:avLst/>
          </a:prstGeom>
          <a:noFill/>
        </p:spPr>
        <p:txBody>
          <a:bodyPr wrap="square" rtlCol="0">
            <a:spAutoFit/>
          </a:bodyPr>
          <a:lstStyle/>
          <a:p>
            <a:br>
              <a:rPr lang="en-AU" dirty="0"/>
            </a:br>
            <a:r>
              <a:rPr lang="en-US" sz="2400" b="1" dirty="0">
                <a:solidFill>
                  <a:schemeClr val="bg1"/>
                </a:solidFill>
                <a:effectLst>
                  <a:outerShdw blurRad="38100" dist="38100" dir="2700000" algn="tl">
                    <a:srgbClr val="000000">
                      <a:alpha val="43137"/>
                    </a:srgbClr>
                  </a:outerShdw>
                </a:effectLst>
              </a:rPr>
              <a:t>NEW WORLD MONKEYS (PARVORDER PLATYRRHINI) – found in the Americas – all arboreal, all quadrupeds, possess a prehensile tail used for hanging/swinging from branches of trees or for grasping food – marmosets, tamarins, capuchins, squirrel monkeys, howler monkeys.</a:t>
            </a:r>
            <a:endParaRPr lang="en-AU" sz="2400" b="1" dirty="0">
              <a:solidFill>
                <a:schemeClr val="bg1"/>
              </a:solidFill>
              <a:effectLst>
                <a:outerShdw blurRad="38100" dist="38100" dir="2700000" algn="tl">
                  <a:srgbClr val="000000">
                    <a:alpha val="43137"/>
                  </a:srgbClr>
                </a:outerShdw>
              </a:effectLst>
            </a:endParaRPr>
          </a:p>
          <a:p>
            <a:endParaRPr lang="en-AU" sz="2400" b="1" dirty="0">
              <a:solidFill>
                <a:schemeClr val="bg1"/>
              </a:solidFill>
              <a:effectLst>
                <a:outerShdw blurRad="38100" dist="38100" dir="2700000" algn="tl">
                  <a:srgbClr val="000000">
                    <a:alpha val="43137"/>
                  </a:srgbClr>
                </a:outerShdw>
              </a:effectLst>
            </a:endParaRPr>
          </a:p>
        </p:txBody>
      </p:sp>
      <p:grpSp>
        <p:nvGrpSpPr>
          <p:cNvPr id="2050" name="Group 2"/>
          <p:cNvGrpSpPr>
            <a:grpSpLocks/>
          </p:cNvGrpSpPr>
          <p:nvPr/>
        </p:nvGrpSpPr>
        <p:grpSpPr bwMode="auto">
          <a:xfrm>
            <a:off x="1071538" y="4214818"/>
            <a:ext cx="6286544" cy="2371731"/>
            <a:chOff x="1008" y="3744"/>
            <a:chExt cx="7344" cy="2498"/>
          </a:xfrm>
        </p:grpSpPr>
        <p:pic>
          <p:nvPicPr>
            <p:cNvPr id="2051" name="Picture 3" descr="golden lion tamarin"/>
            <p:cNvPicPr>
              <a:picLocks noChangeAspect="1" noChangeArrowheads="1"/>
            </p:cNvPicPr>
            <p:nvPr/>
          </p:nvPicPr>
          <p:blipFill>
            <a:blip r:embed="rId2" cstate="print">
              <a:lum contrast="20000"/>
            </a:blip>
            <a:srcRect/>
            <a:stretch>
              <a:fillRect/>
            </a:stretch>
          </p:blipFill>
          <p:spPr bwMode="auto">
            <a:xfrm>
              <a:off x="1008" y="3744"/>
              <a:ext cx="3744" cy="2498"/>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052" name="Picture 4" descr="squirrel monkey"/>
            <p:cNvPicPr>
              <a:picLocks noChangeAspect="1" noChangeArrowheads="1"/>
            </p:cNvPicPr>
            <p:nvPr/>
          </p:nvPicPr>
          <p:blipFill>
            <a:blip r:embed="rId3" cstate="print">
              <a:lum contrast="20000"/>
            </a:blip>
            <a:srcRect/>
            <a:stretch>
              <a:fillRect/>
            </a:stretch>
          </p:blipFill>
          <p:spPr bwMode="auto">
            <a:xfrm>
              <a:off x="5472" y="3744"/>
              <a:ext cx="2880" cy="192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00042"/>
            <a:ext cx="8143932" cy="2954655"/>
          </a:xfrm>
          <a:prstGeom prst="rect">
            <a:avLst/>
          </a:prstGeom>
          <a:noFill/>
        </p:spPr>
        <p:txBody>
          <a:bodyPr wrap="square" rtlCol="0">
            <a:spAutoFit/>
          </a:bodyPr>
          <a:lstStyle/>
          <a:p>
            <a:r>
              <a:rPr lang="en-US" sz="2400" b="1" dirty="0">
                <a:solidFill>
                  <a:schemeClr val="bg1"/>
                </a:solidFill>
                <a:effectLst>
                  <a:outerShdw blurRad="38100" dist="38100" dir="2700000" algn="tl">
                    <a:srgbClr val="000000">
                      <a:alpha val="43137"/>
                    </a:srgbClr>
                  </a:outerShdw>
                </a:effectLst>
              </a:rPr>
              <a:t>PARVORDER CATARRHINI – two groups </a:t>
            </a:r>
          </a:p>
          <a:p>
            <a:r>
              <a:rPr lang="en-US" sz="2400" b="1" dirty="0">
                <a:solidFill>
                  <a:schemeClr val="bg1"/>
                </a:solidFill>
                <a:effectLst>
                  <a:outerShdw blurRad="38100" dist="38100" dir="2700000" algn="tl">
                    <a:srgbClr val="000000">
                      <a:alpha val="43137"/>
                    </a:srgbClr>
                  </a:outerShdw>
                </a:effectLst>
              </a:rPr>
              <a:t>1. CERCOPITHECOIDEA – Old World Monkeys – widely distributed throughout Africa and Asia.  Generally </a:t>
            </a:r>
            <a:r>
              <a:rPr lang="en-US" sz="2400" b="1" dirty="0" err="1">
                <a:solidFill>
                  <a:schemeClr val="bg1"/>
                </a:solidFill>
                <a:effectLst>
                  <a:outerShdw blurRad="38100" dist="38100" dir="2700000" algn="tl">
                    <a:srgbClr val="000000">
                      <a:alpha val="43137"/>
                    </a:srgbClr>
                  </a:outerShdw>
                </a:effectLst>
              </a:rPr>
              <a:t>quadrupedal</a:t>
            </a:r>
            <a:r>
              <a:rPr lang="en-US" sz="2400" b="1" dirty="0">
                <a:solidFill>
                  <a:schemeClr val="bg1"/>
                </a:solidFill>
                <a:effectLst>
                  <a:outerShdw blurRad="38100" dist="38100" dir="2700000" algn="tl">
                    <a:srgbClr val="000000">
                      <a:alpha val="43137"/>
                    </a:srgbClr>
                  </a:outerShdw>
                </a:effectLst>
              </a:rPr>
              <a:t>, arboreal and terrestrial, possess cheek pouches (food storage) and </a:t>
            </a:r>
            <a:r>
              <a:rPr lang="en-US" sz="2400" b="1" dirty="0" err="1">
                <a:solidFill>
                  <a:schemeClr val="bg1"/>
                </a:solidFill>
                <a:effectLst>
                  <a:outerShdw blurRad="38100" dist="38100" dir="2700000" algn="tl">
                    <a:srgbClr val="000000">
                      <a:alpha val="43137"/>
                    </a:srgbClr>
                  </a:outerShdw>
                </a:effectLst>
              </a:rPr>
              <a:t>ischial</a:t>
            </a:r>
            <a:r>
              <a:rPr lang="en-US" sz="2400" b="1" dirty="0">
                <a:solidFill>
                  <a:schemeClr val="bg1"/>
                </a:solidFill>
                <a:effectLst>
                  <a:outerShdw blurRad="38100" dist="38100" dir="2700000" algn="tl">
                    <a:srgbClr val="000000">
                      <a:alpha val="43137"/>
                    </a:srgbClr>
                  </a:outerShdw>
                </a:effectLst>
              </a:rPr>
              <a:t> callosities (hardened skin either side of tail) – baboons, </a:t>
            </a:r>
            <a:r>
              <a:rPr lang="en-US" sz="2400" b="1" dirty="0" err="1">
                <a:solidFill>
                  <a:schemeClr val="bg1"/>
                </a:solidFill>
                <a:effectLst>
                  <a:outerShdw blurRad="38100" dist="38100" dir="2700000" algn="tl">
                    <a:srgbClr val="000000">
                      <a:alpha val="43137"/>
                    </a:srgbClr>
                  </a:outerShdw>
                </a:effectLst>
              </a:rPr>
              <a:t>langurs</a:t>
            </a:r>
            <a:r>
              <a:rPr lang="en-US" sz="2400" b="1" dirty="0">
                <a:solidFill>
                  <a:schemeClr val="bg1"/>
                </a:solidFill>
                <a:effectLst>
                  <a:outerShdw blurRad="38100" dist="38100" dir="2700000" algn="tl">
                    <a:srgbClr val="000000">
                      <a:alpha val="43137"/>
                    </a:srgbClr>
                  </a:outerShdw>
                </a:effectLst>
              </a:rPr>
              <a:t>, macaques, mandrills, and </a:t>
            </a:r>
            <a:r>
              <a:rPr lang="en-US" sz="2400" b="1" dirty="0" err="1">
                <a:solidFill>
                  <a:schemeClr val="bg1"/>
                </a:solidFill>
                <a:effectLst>
                  <a:outerShdw blurRad="38100" dist="38100" dir="2700000" algn="tl">
                    <a:srgbClr val="000000">
                      <a:alpha val="43137"/>
                    </a:srgbClr>
                  </a:outerShdw>
                </a:effectLst>
              </a:rPr>
              <a:t>colobus</a:t>
            </a:r>
            <a:r>
              <a:rPr lang="en-US" sz="2400" b="1" dirty="0">
                <a:solidFill>
                  <a:schemeClr val="bg1"/>
                </a:solidFill>
                <a:effectLst>
                  <a:outerShdw blurRad="38100" dist="38100" dir="2700000" algn="tl">
                    <a:srgbClr val="000000">
                      <a:alpha val="43137"/>
                    </a:srgbClr>
                  </a:outerShdw>
                </a:effectLst>
              </a:rPr>
              <a:t> monkeys.</a:t>
            </a:r>
            <a:endParaRPr lang="en-AU" b="1" dirty="0">
              <a:solidFill>
                <a:schemeClr val="bg1"/>
              </a:solidFill>
              <a:effectLst>
                <a:outerShdw blurRad="38100" dist="38100" dir="2700000" algn="tl">
                  <a:srgbClr val="000000">
                    <a:alpha val="43137"/>
                  </a:srgbClr>
                </a:outerShdw>
              </a:effectLst>
            </a:endParaRPr>
          </a:p>
          <a:p>
            <a:endParaRPr lang="en-AU" dirty="0"/>
          </a:p>
        </p:txBody>
      </p:sp>
      <p:grpSp>
        <p:nvGrpSpPr>
          <p:cNvPr id="3074" name="Group 2"/>
          <p:cNvGrpSpPr>
            <a:grpSpLocks/>
          </p:cNvGrpSpPr>
          <p:nvPr/>
        </p:nvGrpSpPr>
        <p:grpSpPr bwMode="auto">
          <a:xfrm>
            <a:off x="1071538" y="3143248"/>
            <a:ext cx="7072362" cy="3286148"/>
            <a:chOff x="1152" y="8203"/>
            <a:chExt cx="8064" cy="3152"/>
          </a:xfrm>
        </p:grpSpPr>
        <p:pic>
          <p:nvPicPr>
            <p:cNvPr id="3075" name="Picture 3" descr="leucophaeus_yawn"/>
            <p:cNvPicPr>
              <a:picLocks noChangeAspect="1" noChangeArrowheads="1"/>
            </p:cNvPicPr>
            <p:nvPr/>
          </p:nvPicPr>
          <p:blipFill>
            <a:blip r:embed="rId2" cstate="print"/>
            <a:srcRect/>
            <a:stretch>
              <a:fillRect/>
            </a:stretch>
          </p:blipFill>
          <p:spPr bwMode="auto">
            <a:xfrm>
              <a:off x="1152" y="8203"/>
              <a:ext cx="3600" cy="3152"/>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076" name="Picture 4" descr="capuchin monkeys"/>
            <p:cNvPicPr>
              <a:picLocks noChangeAspect="1" noChangeArrowheads="1"/>
            </p:cNvPicPr>
            <p:nvPr/>
          </p:nvPicPr>
          <p:blipFill>
            <a:blip r:embed="rId3" cstate="print"/>
            <a:srcRect/>
            <a:stretch>
              <a:fillRect/>
            </a:stretch>
          </p:blipFill>
          <p:spPr bwMode="auto">
            <a:xfrm>
              <a:off x="5040" y="8208"/>
              <a:ext cx="4176" cy="3134"/>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00042"/>
            <a:ext cx="8143932" cy="2215991"/>
          </a:xfrm>
          <a:prstGeom prst="rect">
            <a:avLst/>
          </a:prstGeom>
          <a:noFill/>
        </p:spPr>
        <p:txBody>
          <a:bodyPr wrap="square" rtlCol="0">
            <a:spAutoFit/>
          </a:bodyPr>
          <a:lstStyle/>
          <a:p>
            <a:r>
              <a:rPr lang="en-US" sz="2400" b="1" dirty="0">
                <a:solidFill>
                  <a:schemeClr val="bg1"/>
                </a:solidFill>
                <a:effectLst>
                  <a:outerShdw blurRad="38100" dist="38100" dir="2700000" algn="tl">
                    <a:srgbClr val="000000">
                      <a:alpha val="43137"/>
                    </a:srgbClr>
                  </a:outerShdw>
                </a:effectLst>
              </a:rPr>
              <a:t>2. HOMINOIDEA – APES – gibbons, </a:t>
            </a:r>
            <a:r>
              <a:rPr lang="en-US" sz="2400" b="1" dirty="0" err="1">
                <a:solidFill>
                  <a:schemeClr val="bg1"/>
                </a:solidFill>
                <a:effectLst>
                  <a:outerShdw blurRad="38100" dist="38100" dir="2700000" algn="tl">
                    <a:srgbClr val="000000">
                      <a:alpha val="43137"/>
                    </a:srgbClr>
                  </a:outerShdw>
                </a:effectLst>
              </a:rPr>
              <a:t>siamangs</a:t>
            </a:r>
            <a:r>
              <a:rPr lang="en-US" sz="2400" b="1" dirty="0">
                <a:solidFill>
                  <a:schemeClr val="bg1"/>
                </a:solidFill>
                <a:effectLst>
                  <a:outerShdw blurRad="38100" dist="38100" dir="2700000" algn="tl">
                    <a:srgbClr val="000000">
                      <a:alpha val="43137"/>
                    </a:srgbClr>
                  </a:outerShdw>
                </a:effectLst>
              </a:rPr>
              <a:t>, (family </a:t>
            </a:r>
            <a:r>
              <a:rPr lang="en-US" sz="2400" b="1" dirty="0" err="1">
                <a:solidFill>
                  <a:schemeClr val="bg1"/>
                </a:solidFill>
                <a:effectLst>
                  <a:outerShdw blurRad="38100" dist="38100" dir="2700000" algn="tl">
                    <a:srgbClr val="000000">
                      <a:alpha val="43137"/>
                    </a:srgbClr>
                  </a:outerShdw>
                </a:effectLst>
              </a:rPr>
              <a:t>Hylobatidae</a:t>
            </a:r>
            <a:r>
              <a:rPr lang="en-US" sz="2400" b="1" dirty="0">
                <a:solidFill>
                  <a:schemeClr val="bg1"/>
                </a:solidFill>
                <a:effectLst>
                  <a:outerShdw blurRad="38100" dist="38100" dir="2700000" algn="tl">
                    <a:srgbClr val="000000">
                      <a:alpha val="43137"/>
                    </a:srgbClr>
                  </a:outerShdw>
                </a:effectLst>
              </a:rPr>
              <a:t>); </a:t>
            </a:r>
            <a:r>
              <a:rPr lang="en-US" sz="2400" b="1" dirty="0" err="1">
                <a:solidFill>
                  <a:schemeClr val="bg1"/>
                </a:solidFill>
                <a:effectLst>
                  <a:outerShdw blurRad="38100" dist="38100" dir="2700000" algn="tl">
                    <a:srgbClr val="000000">
                      <a:alpha val="43137"/>
                    </a:srgbClr>
                  </a:outerShdw>
                </a:effectLst>
              </a:rPr>
              <a:t>orang-utans</a:t>
            </a:r>
            <a:r>
              <a:rPr lang="en-US" sz="2400" b="1" dirty="0">
                <a:solidFill>
                  <a:schemeClr val="bg1"/>
                </a:solidFill>
                <a:effectLst>
                  <a:outerShdw blurRad="38100" dist="38100" dir="2700000" algn="tl">
                    <a:srgbClr val="000000">
                      <a:alpha val="43137"/>
                    </a:srgbClr>
                  </a:outerShdw>
                </a:effectLst>
              </a:rPr>
              <a:t>, chimpanzees, gorillas, humans (family </a:t>
            </a:r>
            <a:r>
              <a:rPr lang="en-US" sz="2400" b="1" dirty="0" err="1">
                <a:solidFill>
                  <a:schemeClr val="bg1"/>
                </a:solidFill>
                <a:effectLst>
                  <a:outerShdw blurRad="38100" dist="38100" dir="2700000" algn="tl">
                    <a:srgbClr val="000000">
                      <a:alpha val="43137"/>
                    </a:srgbClr>
                  </a:outerShdw>
                </a:effectLst>
              </a:rPr>
              <a:t>Hominidae</a:t>
            </a:r>
            <a:r>
              <a:rPr lang="en-US" sz="2400" b="1" dirty="0">
                <a:solidFill>
                  <a:schemeClr val="bg1"/>
                </a:solidFill>
                <a:effectLst>
                  <a:outerShdw blurRad="38100" dist="38100" dir="2700000" algn="tl">
                    <a:srgbClr val="000000">
                      <a:alpha val="43137"/>
                    </a:srgbClr>
                  </a:outerShdw>
                </a:effectLst>
              </a:rPr>
              <a:t>).  Chimpanzees able to use tools, long period of dependence upon mother, problem solving ability </a:t>
            </a:r>
            <a:endParaRPr lang="en-AU" sz="2400" b="1" dirty="0">
              <a:solidFill>
                <a:schemeClr val="bg1"/>
              </a:solidFill>
              <a:effectLst>
                <a:outerShdw blurRad="38100" dist="38100" dir="2700000" algn="tl">
                  <a:srgbClr val="000000">
                    <a:alpha val="43137"/>
                  </a:srgbClr>
                </a:outerShdw>
              </a:effectLst>
            </a:endParaRPr>
          </a:p>
          <a:p>
            <a:endParaRPr lang="en-AU" dirty="0"/>
          </a:p>
        </p:txBody>
      </p:sp>
      <p:grpSp>
        <p:nvGrpSpPr>
          <p:cNvPr id="4098" name="Group 2"/>
          <p:cNvGrpSpPr>
            <a:grpSpLocks/>
          </p:cNvGrpSpPr>
          <p:nvPr/>
        </p:nvGrpSpPr>
        <p:grpSpPr bwMode="auto">
          <a:xfrm>
            <a:off x="642910" y="2643182"/>
            <a:ext cx="7929618" cy="3786214"/>
            <a:chOff x="1440" y="12816"/>
            <a:chExt cx="9324" cy="3618"/>
          </a:xfrm>
        </p:grpSpPr>
        <p:pic>
          <p:nvPicPr>
            <p:cNvPr id="4099" name="Picture 3" descr="chimp0"/>
            <p:cNvPicPr>
              <a:picLocks noChangeAspect="1" noChangeArrowheads="1"/>
            </p:cNvPicPr>
            <p:nvPr/>
          </p:nvPicPr>
          <p:blipFill>
            <a:blip r:embed="rId2" cstate="print"/>
            <a:srcRect/>
            <a:stretch>
              <a:fillRect/>
            </a:stretch>
          </p:blipFill>
          <p:spPr bwMode="auto">
            <a:xfrm>
              <a:off x="8352" y="12816"/>
              <a:ext cx="2412" cy="3618"/>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100" name="Picture 4" descr="gibbon 2"/>
            <p:cNvPicPr>
              <a:picLocks noChangeAspect="1" noChangeArrowheads="1"/>
            </p:cNvPicPr>
            <p:nvPr/>
          </p:nvPicPr>
          <p:blipFill>
            <a:blip r:embed="rId3" cstate="print"/>
            <a:srcRect/>
            <a:stretch>
              <a:fillRect/>
            </a:stretch>
          </p:blipFill>
          <p:spPr bwMode="auto">
            <a:xfrm>
              <a:off x="4896" y="12816"/>
              <a:ext cx="3339" cy="2504"/>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101" name="Picture 5" descr="gibbon1"/>
            <p:cNvPicPr>
              <a:picLocks noChangeAspect="1" noChangeArrowheads="1"/>
            </p:cNvPicPr>
            <p:nvPr/>
          </p:nvPicPr>
          <p:blipFill>
            <a:blip r:embed="rId4" cstate="print"/>
            <a:srcRect/>
            <a:stretch>
              <a:fillRect/>
            </a:stretch>
          </p:blipFill>
          <p:spPr bwMode="auto">
            <a:xfrm>
              <a:off x="1440" y="12816"/>
              <a:ext cx="3312" cy="2484"/>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224" y="357166"/>
            <a:ext cx="7072362" cy="6072230"/>
            <a:chOff x="857224" y="357166"/>
            <a:chExt cx="4479925" cy="3771900"/>
          </a:xfrm>
        </p:grpSpPr>
        <p:pic>
          <p:nvPicPr>
            <p:cNvPr id="5122" name="Picture 2" descr="siamang_01"/>
            <p:cNvPicPr>
              <a:picLocks noChangeAspect="1" noChangeArrowheads="1"/>
            </p:cNvPicPr>
            <p:nvPr/>
          </p:nvPicPr>
          <p:blipFill>
            <a:blip r:embed="rId2" cstate="print"/>
            <a:srcRect/>
            <a:stretch>
              <a:fillRect/>
            </a:stretch>
          </p:blipFill>
          <p:spPr bwMode="auto">
            <a:xfrm>
              <a:off x="857224" y="357166"/>
              <a:ext cx="1873250" cy="2846388"/>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5123" name="Picture 3" descr="orang 2"/>
            <p:cNvPicPr>
              <a:picLocks noChangeAspect="1" noChangeArrowheads="1"/>
            </p:cNvPicPr>
            <p:nvPr/>
          </p:nvPicPr>
          <p:blipFill>
            <a:blip r:embed="rId3" cstate="print"/>
            <a:srcRect/>
            <a:stretch>
              <a:fillRect/>
            </a:stretch>
          </p:blipFill>
          <p:spPr bwMode="auto">
            <a:xfrm>
              <a:off x="2920448" y="401542"/>
              <a:ext cx="2326214" cy="1727275"/>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5124" name="Picture 4" descr="Moja13"/>
            <p:cNvPicPr>
              <a:picLocks noChangeAspect="1" noChangeArrowheads="1"/>
            </p:cNvPicPr>
            <p:nvPr/>
          </p:nvPicPr>
          <p:blipFill>
            <a:blip r:embed="rId4" cstate="print">
              <a:lum bright="-10000" contrast="20000"/>
            </a:blip>
            <a:srcRect/>
            <a:stretch>
              <a:fillRect/>
            </a:stretch>
          </p:blipFill>
          <p:spPr bwMode="auto">
            <a:xfrm>
              <a:off x="2868587" y="2278041"/>
              <a:ext cx="2468562" cy="1851025"/>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1725</TotalTime>
  <Words>2074</Words>
  <Application>Microsoft Office PowerPoint</Application>
  <PresentationFormat>On-screen Show (4:3)</PresentationFormat>
  <Paragraphs>183</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Constantia</vt:lpstr>
      <vt:lpstr>Wingdings 2</vt:lpstr>
      <vt:lpstr>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Primates and Their Characteristics</vt:lpstr>
      <vt:lpstr>Primates and Their Characteristics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GREG MUNYARD</dc:creator>
  <cp:lastModifiedBy>Laura Degois</cp:lastModifiedBy>
  <cp:revision>28</cp:revision>
  <dcterms:created xsi:type="dcterms:W3CDTF">2009-07-02T04:27:57Z</dcterms:created>
  <dcterms:modified xsi:type="dcterms:W3CDTF">2020-08-12T01:57:48Z</dcterms:modified>
</cp:coreProperties>
</file>