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9" r:id="rId2"/>
    <p:sldId id="257" r:id="rId3"/>
    <p:sldId id="258" r:id="rId4"/>
    <p:sldId id="259" r:id="rId5"/>
    <p:sldId id="260" r:id="rId6"/>
    <p:sldId id="261" r:id="rId7"/>
    <p:sldId id="262" r:id="rId8"/>
    <p:sldId id="279" r:id="rId9"/>
    <p:sldId id="321" r:id="rId10"/>
    <p:sldId id="300" r:id="rId11"/>
    <p:sldId id="280" r:id="rId12"/>
    <p:sldId id="281" r:id="rId13"/>
    <p:sldId id="282" r:id="rId14"/>
    <p:sldId id="278" r:id="rId15"/>
    <p:sldId id="277" r:id="rId16"/>
    <p:sldId id="263" r:id="rId17"/>
    <p:sldId id="264" r:id="rId18"/>
    <p:sldId id="322" r:id="rId19"/>
    <p:sldId id="325" r:id="rId20"/>
    <p:sldId id="323" r:id="rId21"/>
    <p:sldId id="324" r:id="rId22"/>
    <p:sldId id="301" r:id="rId23"/>
    <p:sldId id="326" r:id="rId24"/>
    <p:sldId id="303" r:id="rId25"/>
    <p:sldId id="304" r:id="rId26"/>
    <p:sldId id="317" r:id="rId27"/>
    <p:sldId id="302" r:id="rId28"/>
    <p:sldId id="305" r:id="rId29"/>
    <p:sldId id="306" r:id="rId30"/>
    <p:sldId id="318" r:id="rId31"/>
    <p:sldId id="314" r:id="rId32"/>
    <p:sldId id="307" r:id="rId33"/>
    <p:sldId id="315" r:id="rId34"/>
    <p:sldId id="316" r:id="rId35"/>
    <p:sldId id="319" r:id="rId36"/>
    <p:sldId id="320" r:id="rId37"/>
    <p:sldId id="308" r:id="rId38"/>
    <p:sldId id="309" r:id="rId39"/>
    <p:sldId id="285" r:id="rId40"/>
    <p:sldId id="310" r:id="rId41"/>
    <p:sldId id="286" r:id="rId42"/>
    <p:sldId id="265" r:id="rId43"/>
    <p:sldId id="312" r:id="rId44"/>
    <p:sldId id="283" r:id="rId45"/>
    <p:sldId id="266" r:id="rId46"/>
    <p:sldId id="267" r:id="rId47"/>
    <p:sldId id="288" r:id="rId48"/>
    <p:sldId id="289" r:id="rId49"/>
    <p:sldId id="290" r:id="rId50"/>
    <p:sldId id="268" r:id="rId51"/>
    <p:sldId id="270" r:id="rId52"/>
    <p:sldId id="271" r:id="rId53"/>
    <p:sldId id="292" r:id="rId54"/>
    <p:sldId id="272" r:id="rId55"/>
    <p:sldId id="291" r:id="rId56"/>
    <p:sldId id="273" r:id="rId57"/>
    <p:sldId id="294" r:id="rId58"/>
    <p:sldId id="295" r:id="rId59"/>
    <p:sldId id="296" r:id="rId60"/>
    <p:sldId id="297" r:id="rId61"/>
    <p:sldId id="29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6" autoAdjust="0"/>
  </p:normalViewPr>
  <p:slideViewPr>
    <p:cSldViewPr>
      <p:cViewPr varScale="1">
        <p:scale>
          <a:sx n="67" d="100"/>
          <a:sy n="67" d="100"/>
        </p:scale>
        <p:origin x="879" y="45"/>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C4228-8DDE-4C2F-904F-66A3816ED551}" type="datetimeFigureOut">
              <a:rPr lang="en-AU" smtClean="0"/>
              <a:pPr/>
              <a:t>22/07/2020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3F7C8-31AC-48CC-8DB7-14999E85BD46}" type="slidenum">
              <a:rPr lang="en-AU" smtClean="0"/>
              <a:pPr/>
              <a:t>‹#›</a:t>
            </a:fld>
            <a:endParaRPr lang="en-AU"/>
          </a:p>
        </p:txBody>
      </p:sp>
    </p:spTree>
    <p:extLst>
      <p:ext uri="{BB962C8B-B14F-4D97-AF65-F5344CB8AC3E}">
        <p14:creationId xmlns:p14="http://schemas.microsoft.com/office/powerpoint/2010/main" val="307252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FBB035-EF76-44C5-8E5B-F24CDE9FC84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CC9B86E-E5F2-4EFB-BF9F-2B51234B2C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96185-7559-42E4-BB7E-6ACB9D2F84F6}" type="datetimeFigureOut">
              <a:rPr lang="en-AU" smtClean="0"/>
              <a:pPr/>
              <a:t>22/07/2020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F48EE8-8F32-4626-8698-35CC0E1B2FA2}"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96185-7559-42E4-BB7E-6ACB9D2F84F6}" type="datetimeFigureOut">
              <a:rPr lang="en-AU" smtClean="0"/>
              <a:pPr/>
              <a:t>22/07/2020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48EE8-8F32-4626-8698-35CC0E1B2FA2}"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wikiwand.com/en/Snow_blindness" TargetMode="External"/><Relationship Id="rId3" Type="http://schemas.openxmlformats.org/officeDocument/2006/relationships/hyperlink" Target="https://www.wikiwand.com/en/Eyelid" TargetMode="External"/><Relationship Id="rId7" Type="http://schemas.openxmlformats.org/officeDocument/2006/relationships/hyperlink" Target="https://www.wikiwand.com/en/Inuit" TargetMode="External"/><Relationship Id="rId2" Type="http://schemas.openxmlformats.org/officeDocument/2006/relationships/hyperlink" Target="https://www.wikiwand.com/en/Skin_fold" TargetMode="External"/><Relationship Id="rId1" Type="http://schemas.openxmlformats.org/officeDocument/2006/relationships/slideLayout" Target="../slideLayouts/slideLayout7.xml"/><Relationship Id="rId6" Type="http://schemas.openxmlformats.org/officeDocument/2006/relationships/hyperlink" Target="https://www.wikiwand.com/en/Aleut" TargetMode="External"/><Relationship Id="rId5" Type="http://schemas.openxmlformats.org/officeDocument/2006/relationships/hyperlink" Target="https://www.wikiwand.com/en/Human_eye" TargetMode="External"/><Relationship Id="rId10" Type="http://schemas.openxmlformats.org/officeDocument/2006/relationships/hyperlink" Target="https://www.wikiwand.com/en/Epicanthic_fold#citenote13" TargetMode="External"/><Relationship Id="rId4" Type="http://schemas.openxmlformats.org/officeDocument/2006/relationships/hyperlink" Target="https://www.wikiwand.com/en/Canthus" TargetMode="External"/><Relationship Id="rId9" Type="http://schemas.openxmlformats.org/officeDocument/2006/relationships/hyperlink" Target="https://www.wikiwand.com/en/Ultra-vio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sciencedirect.com/science/article/pii/S2352304215000239#bib17" TargetMode="External"/><Relationship Id="rId2" Type="http://schemas.openxmlformats.org/officeDocument/2006/relationships/hyperlink" Target="https://www.sciencedirect.com/topics/biochemistry-genetics-and-molecular-biology/beta-chain" TargetMode="External"/><Relationship Id="rId1" Type="http://schemas.openxmlformats.org/officeDocument/2006/relationships/slideLayout" Target="../slideLayouts/slideLayout7.xml"/><Relationship Id="rId5" Type="http://schemas.openxmlformats.org/officeDocument/2006/relationships/hyperlink" Target="https://www.sciencedirect.com/science/article/pii/S2352304215000239#bib18" TargetMode="External"/><Relationship Id="rId4" Type="http://schemas.openxmlformats.org/officeDocument/2006/relationships/hyperlink" Target="https://www.sciencedirect.com/topics/biochemistry-genetics-and-molecular-biology/bactericidal-activity"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verythingbio.com/glos/definition.php?ID=2195" TargetMode="External"/><Relationship Id="rId2" Type="http://schemas.openxmlformats.org/officeDocument/2006/relationships/hyperlink" Target="http://www.everythingbio.com/glos/definition.php?ID=245"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7030A0"/>
                </a:solidFill>
              </a:rPr>
              <a:t>EVOLUTION</a:t>
            </a:r>
          </a:p>
        </p:txBody>
      </p:sp>
      <p:sp>
        <p:nvSpPr>
          <p:cNvPr id="3" name="Content Placeholder 2"/>
          <p:cNvSpPr>
            <a:spLocks noGrp="1"/>
          </p:cNvSpPr>
          <p:nvPr>
            <p:ph idx="1"/>
          </p:nvPr>
        </p:nvSpPr>
        <p:spPr/>
        <p:txBody>
          <a:bodyPr/>
          <a:lstStyle/>
          <a:p>
            <a:r>
              <a:rPr lang="en-US" b="1" dirty="0"/>
              <a:t>Biological evolution</a:t>
            </a:r>
            <a:r>
              <a:rPr lang="en-US" dirty="0"/>
              <a:t> is a </a:t>
            </a:r>
            <a:r>
              <a:rPr lang="en-US" dirty="0">
                <a:solidFill>
                  <a:srgbClr val="FF0000"/>
                </a:solidFill>
              </a:rPr>
              <a:t>genetic change/change in allele frequencies </a:t>
            </a:r>
            <a:r>
              <a:rPr lang="en-US" dirty="0"/>
              <a:t>in a </a:t>
            </a:r>
            <a:r>
              <a:rPr lang="en-US" dirty="0">
                <a:solidFill>
                  <a:srgbClr val="FF0000"/>
                </a:solidFill>
              </a:rPr>
              <a:t>population’s gene pool</a:t>
            </a:r>
            <a:r>
              <a:rPr lang="en-US" dirty="0"/>
              <a:t>, </a:t>
            </a:r>
            <a:r>
              <a:rPr lang="en-US" b="1" dirty="0"/>
              <a:t>not an individual</a:t>
            </a:r>
            <a:r>
              <a:rPr lang="en-US" dirty="0"/>
              <a:t>, over time. </a:t>
            </a:r>
          </a:p>
          <a:p>
            <a:endParaRPr lang="en-US" dirty="0"/>
          </a:p>
          <a:p>
            <a:r>
              <a:rPr lang="en-US" dirty="0"/>
              <a:t>Evolution is any change in the frequency of alleles within a gene pool of a population from one generation to the next.</a:t>
            </a:r>
            <a:endParaRPr lang="en-AU" dirty="0"/>
          </a:p>
          <a:p>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lstStyle/>
          <a:p>
            <a:r>
              <a:rPr lang="en-US" dirty="0"/>
              <a:t>Mutations</a:t>
            </a:r>
            <a:endParaRPr lang="en-AU" dirty="0"/>
          </a:p>
        </p:txBody>
      </p:sp>
      <p:sp>
        <p:nvSpPr>
          <p:cNvPr id="3" name="Content Placeholder 2"/>
          <p:cNvSpPr>
            <a:spLocks noGrp="1"/>
          </p:cNvSpPr>
          <p:nvPr>
            <p:ph idx="1"/>
          </p:nvPr>
        </p:nvSpPr>
        <p:spPr/>
        <p:txBody>
          <a:bodyPr>
            <a:normAutofit lnSpcReduction="10000"/>
          </a:bodyPr>
          <a:lstStyle/>
          <a:p>
            <a:r>
              <a:rPr lang="en-AU" dirty="0"/>
              <a:t>Somatic mutations ( changes in the DNA of a body cell )only affect the individual with mutation.</a:t>
            </a:r>
          </a:p>
          <a:p>
            <a:endParaRPr lang="en-AU" dirty="0"/>
          </a:p>
          <a:p>
            <a:r>
              <a:rPr lang="en-AU" dirty="0"/>
              <a:t>Germline mutations occur in sex cells and can be transferred to offspring and are the only type of </a:t>
            </a:r>
            <a:r>
              <a:rPr lang="en-AU" dirty="0" err="1"/>
              <a:t>muttion</a:t>
            </a:r>
            <a:r>
              <a:rPr lang="en-AU" dirty="0"/>
              <a:t> that can be of an evolutionary advantage if it has an selective advantage and increase its frequency in a gene pool.</a:t>
            </a:r>
          </a:p>
          <a:p>
            <a:endParaRPr lang="en-AU" dirty="0"/>
          </a:p>
          <a:p>
            <a:pPr>
              <a:buNone/>
            </a:pPr>
            <a:endParaRPr lang="en-AU" dirty="0"/>
          </a:p>
        </p:txBody>
      </p:sp>
    </p:spTree>
    <p:extLst>
      <p:ext uri="{BB962C8B-B14F-4D97-AF65-F5344CB8AC3E}">
        <p14:creationId xmlns:p14="http://schemas.microsoft.com/office/powerpoint/2010/main" val="81999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b="1" dirty="0"/>
              <a:t>Types of mutations</a:t>
            </a:r>
          </a:p>
        </p:txBody>
      </p:sp>
      <p:pic>
        <p:nvPicPr>
          <p:cNvPr id="13315" name="Picture 6" descr="mutation 2"/>
          <p:cNvPicPr>
            <a:picLocks noGrp="1" noChangeAspect="1" noChangeArrowheads="1"/>
          </p:cNvPicPr>
          <p:nvPr>
            <p:ph idx="1"/>
          </p:nvPr>
        </p:nvPicPr>
        <p:blipFill>
          <a:blip r:embed="rId2" cstate="print"/>
          <a:srcRect/>
          <a:stretch>
            <a:fillRect/>
          </a:stretch>
        </p:blipFill>
        <p:spPr>
          <a:xfrm>
            <a:off x="1547813" y="1454150"/>
            <a:ext cx="6048375" cy="4816475"/>
          </a:xfrm>
          <a:noFill/>
        </p:spPr>
      </p:pic>
      <p:sp>
        <p:nvSpPr>
          <p:cNvPr id="13316" name="Text Box 7"/>
          <p:cNvSpPr txBox="1">
            <a:spLocks noChangeArrowheads="1"/>
          </p:cNvSpPr>
          <p:nvPr/>
        </p:nvSpPr>
        <p:spPr bwMode="auto">
          <a:xfrm>
            <a:off x="3851275" y="6308725"/>
            <a:ext cx="5113338" cy="274638"/>
          </a:xfrm>
          <a:prstGeom prst="rect">
            <a:avLst/>
          </a:prstGeom>
          <a:noFill/>
          <a:ln w="9525">
            <a:noFill/>
            <a:miter lim="800000"/>
            <a:headEnd/>
            <a:tailEnd/>
          </a:ln>
        </p:spPr>
        <p:txBody>
          <a:bodyPr>
            <a:spAutoFit/>
          </a:bodyPr>
          <a:lstStyle/>
          <a:p>
            <a:pPr algn="r">
              <a:spcBef>
                <a:spcPct val="50000"/>
              </a:spcBef>
            </a:pPr>
            <a:r>
              <a:rPr lang="en-US" sz="1200"/>
              <a:t>National Human Genome Research Institute - NIH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body" sz="half" idx="3"/>
          </p:nvPr>
        </p:nvSpPr>
        <p:spPr>
          <a:xfrm>
            <a:off x="457200" y="4265613"/>
            <a:ext cx="8229600" cy="2187575"/>
          </a:xfrm>
        </p:spPr>
        <p:txBody>
          <a:bodyPr/>
          <a:lstStyle/>
          <a:p>
            <a:pPr eaLnBrk="1" hangingPunct="1">
              <a:lnSpc>
                <a:spcPct val="90000"/>
              </a:lnSpc>
            </a:pPr>
            <a:r>
              <a:rPr lang="en-US" sz="2800"/>
              <a:t>Many human conditions result from genetic mutations.</a:t>
            </a:r>
          </a:p>
          <a:p>
            <a:pPr eaLnBrk="1" hangingPunct="1">
              <a:lnSpc>
                <a:spcPct val="90000"/>
              </a:lnSpc>
            </a:pPr>
            <a:r>
              <a:rPr lang="en-US" sz="2800"/>
              <a:t>Some, such as the sickle cell trait, are beneficial in some situations; whereas others, such as cancer, can be lethal.</a:t>
            </a:r>
          </a:p>
        </p:txBody>
      </p:sp>
      <p:pic>
        <p:nvPicPr>
          <p:cNvPr id="14339" name="Picture 8" descr="6d252cb9a8ee2b32980e4716ec2d"/>
          <p:cNvPicPr>
            <a:picLocks noGrp="1" noChangeAspect="1" noChangeArrowheads="1"/>
          </p:cNvPicPr>
          <p:nvPr>
            <p:ph sz="quarter" idx="1"/>
          </p:nvPr>
        </p:nvPicPr>
        <p:blipFill>
          <a:blip r:embed="rId2" cstate="print"/>
          <a:srcRect/>
          <a:stretch>
            <a:fillRect/>
          </a:stretch>
        </p:blipFill>
        <p:spPr>
          <a:xfrm>
            <a:off x="1116013" y="549275"/>
            <a:ext cx="2216150" cy="3095625"/>
          </a:xfrm>
          <a:noFill/>
        </p:spPr>
      </p:pic>
      <p:pic>
        <p:nvPicPr>
          <p:cNvPr id="14340" name="Picture 9" descr="N0011883 wpl"/>
          <p:cNvPicPr>
            <a:picLocks noGrp="1" noChangeAspect="1" noChangeArrowheads="1"/>
          </p:cNvPicPr>
          <p:nvPr>
            <p:ph sz="quarter" idx="2"/>
          </p:nvPr>
        </p:nvPicPr>
        <p:blipFill>
          <a:blip r:embed="rId3" cstate="print"/>
          <a:srcRect/>
          <a:stretch>
            <a:fillRect/>
          </a:stretch>
        </p:blipFill>
        <p:spPr>
          <a:xfrm>
            <a:off x="4067175" y="549275"/>
            <a:ext cx="3960813" cy="2706688"/>
          </a:xfrm>
          <a:noFill/>
        </p:spPr>
      </p:pic>
      <p:sp>
        <p:nvSpPr>
          <p:cNvPr id="14341" name="Text Box 10"/>
          <p:cNvSpPr txBox="1">
            <a:spLocks noChangeArrowheads="1"/>
          </p:cNvSpPr>
          <p:nvPr/>
        </p:nvSpPr>
        <p:spPr bwMode="auto">
          <a:xfrm>
            <a:off x="3924300" y="3357563"/>
            <a:ext cx="4679950" cy="641350"/>
          </a:xfrm>
          <a:prstGeom prst="rect">
            <a:avLst/>
          </a:prstGeom>
          <a:noFill/>
          <a:ln w="9525">
            <a:noFill/>
            <a:miter lim="800000"/>
            <a:headEnd/>
            <a:tailEnd/>
          </a:ln>
        </p:spPr>
        <p:txBody>
          <a:bodyPr>
            <a:spAutoFit/>
          </a:bodyPr>
          <a:lstStyle/>
          <a:p>
            <a:pPr>
              <a:spcBef>
                <a:spcPct val="50000"/>
              </a:spcBef>
            </a:pPr>
            <a:r>
              <a:rPr lang="en-US"/>
              <a:t>Albinism (left) and sickle cell trait (above) result from mutations.</a:t>
            </a:r>
          </a:p>
        </p:txBody>
      </p:sp>
      <p:sp>
        <p:nvSpPr>
          <p:cNvPr id="14342" name="Rectangle 11"/>
          <p:cNvSpPr>
            <a:spLocks noChangeArrowheads="1"/>
          </p:cNvSpPr>
          <p:nvPr/>
        </p:nvSpPr>
        <p:spPr bwMode="auto">
          <a:xfrm>
            <a:off x="7092950" y="6381750"/>
            <a:ext cx="1797050" cy="274638"/>
          </a:xfrm>
          <a:prstGeom prst="rect">
            <a:avLst/>
          </a:prstGeom>
          <a:noFill/>
          <a:ln w="9525">
            <a:noFill/>
            <a:miter lim="800000"/>
            <a:headEnd/>
            <a:tailEnd/>
          </a:ln>
        </p:spPr>
        <p:txBody>
          <a:bodyPr wrap="none">
            <a:spAutoFit/>
          </a:bodyPr>
          <a:lstStyle/>
          <a:p>
            <a:r>
              <a:rPr lang="en-US" sz="1200"/>
              <a:t>Wellcome Photo Library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dirty="0">
                <a:solidFill>
                  <a:srgbClr val="009900"/>
                </a:solidFill>
              </a:rPr>
              <a:t>2. Natural selection</a:t>
            </a:r>
          </a:p>
        </p:txBody>
      </p:sp>
      <p:sp>
        <p:nvSpPr>
          <p:cNvPr id="16387" name="Rectangle 3"/>
          <p:cNvSpPr>
            <a:spLocks noGrp="1" noChangeArrowheads="1"/>
          </p:cNvSpPr>
          <p:nvPr>
            <p:ph type="body" idx="1"/>
          </p:nvPr>
        </p:nvSpPr>
        <p:spPr/>
        <p:txBody>
          <a:bodyPr>
            <a:normAutofit fontScale="92500" lnSpcReduction="10000"/>
          </a:bodyPr>
          <a:lstStyle/>
          <a:p>
            <a:pPr eaLnBrk="1" hangingPunct="1">
              <a:buFontTx/>
              <a:buNone/>
            </a:pPr>
            <a:r>
              <a:rPr lang="en-US" sz="3600" b="1" dirty="0"/>
              <a:t>In large populations:</a:t>
            </a:r>
          </a:p>
          <a:p>
            <a:pPr eaLnBrk="1" hangingPunct="1"/>
            <a:r>
              <a:rPr lang="en-US" dirty="0"/>
              <a:t>Individuals make only a small contribution to the gene pool, therefore evolution is change in allele frequencies in the gene pool of population.</a:t>
            </a:r>
          </a:p>
          <a:p>
            <a:pPr eaLnBrk="1" hangingPunct="1"/>
            <a:r>
              <a:rPr lang="en-US" dirty="0"/>
              <a:t>Evolution occurs slowly. </a:t>
            </a:r>
          </a:p>
          <a:p>
            <a:pPr eaLnBrk="1" hangingPunct="1"/>
            <a:r>
              <a:rPr lang="en-US" dirty="0"/>
              <a:t>Most changes are adaptive.</a:t>
            </a:r>
          </a:p>
          <a:p>
            <a:pPr eaLnBrk="1" hangingPunct="1"/>
            <a:r>
              <a:rPr lang="en-US" dirty="0"/>
              <a:t>Natural selection is the main driving force.</a:t>
            </a:r>
          </a:p>
          <a:p>
            <a:pPr eaLnBrk="1" hangingPunct="1"/>
            <a:r>
              <a:rPr lang="en-US" dirty="0"/>
              <a:t>Natural selection acts on the phenotype of an individual.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a:xfrm>
            <a:off x="457200" y="274638"/>
            <a:ext cx="8229600" cy="777875"/>
          </a:xfrm>
        </p:spPr>
        <p:txBody>
          <a:bodyPr/>
          <a:lstStyle/>
          <a:p>
            <a:pPr eaLnBrk="1" hangingPunct="1"/>
            <a:r>
              <a:rPr lang="en-US" b="1" dirty="0">
                <a:solidFill>
                  <a:srgbClr val="009900"/>
                </a:solidFill>
              </a:rPr>
              <a:t>2. Natural selection</a:t>
            </a:r>
          </a:p>
        </p:txBody>
      </p:sp>
      <p:pic>
        <p:nvPicPr>
          <p:cNvPr id="9219" name="Picture 5" descr="Wallace"/>
          <p:cNvPicPr>
            <a:picLocks noGrp="1" noChangeAspect="1" noChangeArrowheads="1"/>
          </p:cNvPicPr>
          <p:nvPr>
            <p:ph sz="quarter" idx="1"/>
          </p:nvPr>
        </p:nvPicPr>
        <p:blipFill>
          <a:blip r:embed="rId2" cstate="print"/>
          <a:srcRect/>
          <a:stretch>
            <a:fillRect/>
          </a:stretch>
        </p:blipFill>
        <p:spPr>
          <a:xfrm>
            <a:off x="1420813" y="1341438"/>
            <a:ext cx="2640012" cy="3382962"/>
          </a:xfrm>
          <a:noFill/>
        </p:spPr>
      </p:pic>
      <p:pic>
        <p:nvPicPr>
          <p:cNvPr id="9220" name="Picture 4" descr="darwin"/>
          <p:cNvPicPr>
            <a:picLocks noGrp="1" noChangeAspect="1" noChangeArrowheads="1"/>
          </p:cNvPicPr>
          <p:nvPr>
            <p:ph sz="quarter" idx="2"/>
          </p:nvPr>
        </p:nvPicPr>
        <p:blipFill>
          <a:blip r:embed="rId3" cstate="print"/>
          <a:srcRect/>
          <a:stretch>
            <a:fillRect/>
          </a:stretch>
        </p:blipFill>
        <p:spPr>
          <a:xfrm>
            <a:off x="5184775" y="1341438"/>
            <a:ext cx="2468563" cy="3382962"/>
          </a:xfrm>
          <a:noFill/>
        </p:spPr>
      </p:pic>
      <p:sp>
        <p:nvSpPr>
          <p:cNvPr id="9221" name="Rectangle 8"/>
          <p:cNvSpPr>
            <a:spLocks noGrp="1" noChangeArrowheads="1"/>
          </p:cNvSpPr>
          <p:nvPr>
            <p:ph type="body" sz="half" idx="3"/>
          </p:nvPr>
        </p:nvSpPr>
        <p:spPr>
          <a:xfrm>
            <a:off x="457200" y="5091113"/>
            <a:ext cx="8229600" cy="1506537"/>
          </a:xfrm>
        </p:spPr>
        <p:txBody>
          <a:bodyPr/>
          <a:lstStyle/>
          <a:p>
            <a:pPr marL="92075" indent="0" eaLnBrk="1" hangingPunct="1">
              <a:lnSpc>
                <a:spcPct val="90000"/>
              </a:lnSpc>
              <a:buFontTx/>
              <a:buNone/>
            </a:pPr>
            <a:r>
              <a:rPr lang="en-US" sz="2400"/>
              <a:t>Natural selection is the scientific theory proposed by Charles Darwin and Alfred Wallace that organisms best adapted to their environment tend to survive and out-multiply those that are less well adapted. </a:t>
            </a:r>
          </a:p>
        </p:txBody>
      </p:sp>
      <p:sp>
        <p:nvSpPr>
          <p:cNvPr id="9222" name="Text Box 9"/>
          <p:cNvSpPr txBox="1">
            <a:spLocks noChangeArrowheads="1"/>
          </p:cNvSpPr>
          <p:nvPr/>
        </p:nvSpPr>
        <p:spPr bwMode="auto">
          <a:xfrm>
            <a:off x="179388" y="3573463"/>
            <a:ext cx="1152525" cy="641350"/>
          </a:xfrm>
          <a:prstGeom prst="rect">
            <a:avLst/>
          </a:prstGeom>
          <a:noFill/>
          <a:ln w="9525">
            <a:noFill/>
            <a:miter lim="800000"/>
            <a:headEnd/>
            <a:tailEnd/>
          </a:ln>
        </p:spPr>
        <p:txBody>
          <a:bodyPr>
            <a:spAutoFit/>
          </a:bodyPr>
          <a:lstStyle/>
          <a:p>
            <a:pPr algn="r">
              <a:spcBef>
                <a:spcPct val="50000"/>
              </a:spcBef>
            </a:pPr>
            <a:r>
              <a:rPr lang="en-US"/>
              <a:t>Alfred Wallace</a:t>
            </a:r>
          </a:p>
        </p:txBody>
      </p:sp>
      <p:sp>
        <p:nvSpPr>
          <p:cNvPr id="9223" name="Text Box 10"/>
          <p:cNvSpPr txBox="1">
            <a:spLocks noChangeArrowheads="1"/>
          </p:cNvSpPr>
          <p:nvPr/>
        </p:nvSpPr>
        <p:spPr bwMode="auto">
          <a:xfrm>
            <a:off x="7667625" y="3573463"/>
            <a:ext cx="1152525" cy="641350"/>
          </a:xfrm>
          <a:prstGeom prst="rect">
            <a:avLst/>
          </a:prstGeom>
          <a:noFill/>
          <a:ln w="9525">
            <a:noFill/>
            <a:miter lim="800000"/>
            <a:headEnd/>
            <a:tailEnd/>
          </a:ln>
        </p:spPr>
        <p:txBody>
          <a:bodyPr>
            <a:spAutoFit/>
          </a:bodyPr>
          <a:lstStyle/>
          <a:p>
            <a:pPr>
              <a:spcBef>
                <a:spcPct val="50000"/>
              </a:spcBef>
            </a:pPr>
            <a:r>
              <a:rPr lang="en-US"/>
              <a:t>Charles Darwin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b="1" dirty="0">
                <a:solidFill>
                  <a:srgbClr val="009900"/>
                </a:solidFill>
              </a:rPr>
              <a:t> Natural selection</a:t>
            </a:r>
          </a:p>
        </p:txBody>
      </p:sp>
      <p:sp>
        <p:nvSpPr>
          <p:cNvPr id="8195" name="Rectangle 3"/>
          <p:cNvSpPr>
            <a:spLocks noGrp="1" noChangeArrowheads="1"/>
          </p:cNvSpPr>
          <p:nvPr>
            <p:ph type="body" sz="half" idx="2"/>
          </p:nvPr>
        </p:nvSpPr>
        <p:spPr>
          <a:xfrm>
            <a:off x="900113" y="4586288"/>
            <a:ext cx="7499350" cy="1435100"/>
          </a:xfrm>
        </p:spPr>
        <p:txBody>
          <a:bodyPr/>
          <a:lstStyle/>
          <a:p>
            <a:pPr indent="22225" eaLnBrk="1" hangingPunct="1">
              <a:buFontTx/>
              <a:buNone/>
            </a:pPr>
            <a:r>
              <a:rPr lang="en-US"/>
              <a:t>Natural selection provides a plausible explanation for evolution.</a:t>
            </a:r>
          </a:p>
        </p:txBody>
      </p:sp>
      <p:pic>
        <p:nvPicPr>
          <p:cNvPr id="8196" name="Picture 5" descr="Human_evolution_scheme"/>
          <p:cNvPicPr>
            <a:picLocks noGrp="1" noChangeAspect="1" noChangeArrowheads="1"/>
          </p:cNvPicPr>
          <p:nvPr>
            <p:ph sz="half" idx="1"/>
          </p:nvPr>
        </p:nvPicPr>
        <p:blipFill>
          <a:blip r:embed="rId2" cstate="print"/>
          <a:srcRect/>
          <a:stretch>
            <a:fillRect/>
          </a:stretch>
        </p:blipFill>
        <p:spPr>
          <a:xfrm>
            <a:off x="1979613" y="2027238"/>
            <a:ext cx="4824412" cy="16891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Darwin’s Theory of natural selection was based on three observations:</a:t>
            </a:r>
            <a:br>
              <a:rPr lang="en-AU" dirty="0"/>
            </a:br>
            <a:endParaRPr lang="en-AU" dirty="0"/>
          </a:p>
        </p:txBody>
      </p:sp>
      <p:sp>
        <p:nvSpPr>
          <p:cNvPr id="3" name="Content Placeholder 2"/>
          <p:cNvSpPr>
            <a:spLocks noGrp="1"/>
          </p:cNvSpPr>
          <p:nvPr>
            <p:ph idx="1"/>
          </p:nvPr>
        </p:nvSpPr>
        <p:spPr/>
        <p:txBody>
          <a:bodyPr>
            <a:normAutofit fontScale="92500" lnSpcReduction="20000"/>
          </a:bodyPr>
          <a:lstStyle/>
          <a:p>
            <a:pPr lvl="0"/>
            <a:r>
              <a:rPr lang="en-US" b="1" dirty="0">
                <a:solidFill>
                  <a:srgbClr val="7030A0"/>
                </a:solidFill>
              </a:rPr>
              <a:t>Variation:</a:t>
            </a:r>
            <a:r>
              <a:rPr lang="en-US" dirty="0"/>
              <a:t> all members of a species vary, but Darwin didn’t know why </a:t>
            </a:r>
            <a:r>
              <a:rPr lang="en-US" b="1" dirty="0"/>
              <a:t>(He did not know anything about genetics.)</a:t>
            </a:r>
            <a:endParaRPr lang="en-AU" dirty="0"/>
          </a:p>
          <a:p>
            <a:pPr lvl="0"/>
            <a:r>
              <a:rPr lang="en-US" b="1" dirty="0">
                <a:solidFill>
                  <a:srgbClr val="7030A0"/>
                </a:solidFill>
              </a:rPr>
              <a:t>Birth Rate</a:t>
            </a:r>
            <a:r>
              <a:rPr lang="en-US" dirty="0"/>
              <a:t>: all living organisms increase their numbers at a far greater rate than their resources e.g. food.</a:t>
            </a:r>
            <a:endParaRPr lang="en-AU" dirty="0"/>
          </a:p>
          <a:p>
            <a:pPr lvl="0"/>
            <a:r>
              <a:rPr lang="en-US" b="1" dirty="0">
                <a:solidFill>
                  <a:srgbClr val="7030A0"/>
                </a:solidFill>
              </a:rPr>
              <a:t>Nature remains balanced</a:t>
            </a:r>
            <a:r>
              <a:rPr lang="en-US" dirty="0"/>
              <a:t>: although birth rate is very high, each species tended to maintain their numbers at a constant rate. This can be explained by the concepts of: struggle for survival and survival of fittest.</a:t>
            </a:r>
            <a:endParaRPr lang="en-AU" dirty="0"/>
          </a:p>
          <a:p>
            <a:endParaRPr lang="en-A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rmAutofit fontScale="90000"/>
          </a:bodyPr>
          <a:lstStyle/>
          <a:p>
            <a:r>
              <a:rPr lang="en-US" sz="3100" b="1" dirty="0"/>
              <a:t>Modern understanding of natural selection : neo-Darwinism</a:t>
            </a:r>
            <a:br>
              <a:rPr lang="en-AU" dirty="0"/>
            </a:br>
            <a:endParaRPr lang="en-AU" dirty="0"/>
          </a:p>
        </p:txBody>
      </p:sp>
      <p:sp>
        <p:nvSpPr>
          <p:cNvPr id="3" name="Content Placeholder 2"/>
          <p:cNvSpPr>
            <a:spLocks noGrp="1"/>
          </p:cNvSpPr>
          <p:nvPr>
            <p:ph idx="1"/>
          </p:nvPr>
        </p:nvSpPr>
        <p:spPr>
          <a:xfrm>
            <a:off x="251520" y="620688"/>
            <a:ext cx="9001000" cy="6552728"/>
          </a:xfrm>
        </p:spPr>
        <p:txBody>
          <a:bodyPr>
            <a:noAutofit/>
          </a:bodyPr>
          <a:lstStyle/>
          <a:p>
            <a:pPr lvl="0"/>
            <a:r>
              <a:rPr lang="en-US" sz="1800" b="1" dirty="0"/>
              <a:t>Variation in Phenotype</a:t>
            </a:r>
            <a:r>
              <a:rPr lang="en-US" sz="1800" dirty="0"/>
              <a:t> must exist e.g. there must be short or tall people in a community or slow and fast runners. Variation caused by mutations in germ cells and sexual reproduction</a:t>
            </a:r>
          </a:p>
          <a:p>
            <a:pPr lvl="0"/>
            <a:r>
              <a:rPr lang="en-US" sz="1800" dirty="0"/>
              <a:t>Mutation of a gene is the only way new </a:t>
            </a:r>
            <a:r>
              <a:rPr lang="en-US" sz="1800" dirty="0" err="1"/>
              <a:t>allels</a:t>
            </a:r>
            <a:r>
              <a:rPr lang="en-US" sz="1800" dirty="0"/>
              <a:t> can be added to a gene pool</a:t>
            </a:r>
          </a:p>
          <a:p>
            <a:pPr lvl="0"/>
            <a:r>
              <a:rPr lang="en-US" sz="1800" dirty="0"/>
              <a:t>More off spring are produced than can survive.</a:t>
            </a:r>
            <a:endParaRPr lang="en-AU" sz="1800" dirty="0"/>
          </a:p>
          <a:p>
            <a:pPr lvl="0"/>
            <a:r>
              <a:rPr lang="en-US" sz="1800" dirty="0"/>
              <a:t>An </a:t>
            </a:r>
            <a:r>
              <a:rPr lang="en-US" sz="1800" b="1" dirty="0"/>
              <a:t>environmental selection pressure</a:t>
            </a:r>
            <a:r>
              <a:rPr lang="en-US" sz="1800" dirty="0"/>
              <a:t>, must exist. A selection pressure is any factor that threatens thee survival of a species e.g. predators, climate, competition etc.</a:t>
            </a:r>
            <a:endParaRPr lang="en-AU" sz="1800" dirty="0"/>
          </a:p>
          <a:p>
            <a:pPr lvl="0"/>
            <a:r>
              <a:rPr lang="en-US" sz="1800" dirty="0"/>
              <a:t>A </a:t>
            </a:r>
            <a:r>
              <a:rPr lang="en-US" sz="1800" b="1" dirty="0"/>
              <a:t>struggle for survival exist</a:t>
            </a:r>
            <a:r>
              <a:rPr lang="en-US" sz="1800" dirty="0"/>
              <a:t>s in which there is a “survival of the fittest”. There could be competition for food, space, water, avoiding predators, and finding mating partners. The </a:t>
            </a:r>
            <a:r>
              <a:rPr lang="en-US" sz="1800" b="1" dirty="0"/>
              <a:t>individuals with </a:t>
            </a:r>
            <a:r>
              <a:rPr lang="en-US" sz="1800" b="1" dirty="0" err="1"/>
              <a:t>favourable</a:t>
            </a:r>
            <a:r>
              <a:rPr lang="en-US" sz="1800" b="1" dirty="0"/>
              <a:t> characteristics/alleles will survive</a:t>
            </a:r>
            <a:r>
              <a:rPr lang="en-US" sz="1800" dirty="0"/>
              <a:t> at a greater rate than those without the </a:t>
            </a:r>
            <a:r>
              <a:rPr lang="en-US" sz="1800" dirty="0" err="1"/>
              <a:t>favourable</a:t>
            </a:r>
            <a:r>
              <a:rPr lang="en-US" sz="1800" dirty="0"/>
              <a:t> characteristics. E.g. fast runners can outrun predators.</a:t>
            </a:r>
          </a:p>
          <a:p>
            <a:pPr lvl="0"/>
            <a:r>
              <a:rPr lang="en-US" sz="1800" dirty="0"/>
              <a:t>Survival of the fittest refer to individuals ability to survive and reproduce.</a:t>
            </a:r>
            <a:endParaRPr lang="en-AU" sz="1800" dirty="0"/>
          </a:p>
          <a:p>
            <a:pPr lvl="0"/>
            <a:r>
              <a:rPr lang="en-US" sz="1800" dirty="0"/>
              <a:t>The </a:t>
            </a:r>
            <a:r>
              <a:rPr lang="en-US" sz="1800" b="1" dirty="0"/>
              <a:t>better-adapted individuals/with </a:t>
            </a:r>
            <a:r>
              <a:rPr lang="en-US" sz="1800" b="1" dirty="0" err="1"/>
              <a:t>favourable</a:t>
            </a:r>
            <a:r>
              <a:rPr lang="en-US" sz="1800" b="1" dirty="0"/>
              <a:t> alleles will reproduce</a:t>
            </a:r>
            <a:r>
              <a:rPr lang="en-US" sz="1800" dirty="0"/>
              <a:t> and pass their </a:t>
            </a:r>
            <a:r>
              <a:rPr lang="en-US" sz="1800" dirty="0" err="1"/>
              <a:t>favourable</a:t>
            </a:r>
            <a:r>
              <a:rPr lang="en-US" sz="1800" dirty="0"/>
              <a:t> alleles to their offspring i.e. the allele frequency of the </a:t>
            </a:r>
            <a:r>
              <a:rPr lang="en-US" sz="1800" dirty="0" err="1"/>
              <a:t>favourable</a:t>
            </a:r>
            <a:r>
              <a:rPr lang="en-US" sz="1800" dirty="0"/>
              <a:t> characteristic will increase in the population.</a:t>
            </a:r>
          </a:p>
          <a:p>
            <a:pPr lvl="0"/>
            <a:r>
              <a:rPr lang="en-AU" sz="1800" dirty="0"/>
              <a:t>The </a:t>
            </a:r>
            <a:r>
              <a:rPr lang="en-AU" sz="1800" b="1" dirty="0"/>
              <a:t>same selective pressure </a:t>
            </a:r>
            <a:r>
              <a:rPr lang="en-AU" sz="1800" dirty="0"/>
              <a:t>must act on the population over many generations in order for the </a:t>
            </a:r>
            <a:r>
              <a:rPr lang="en-AU" sz="1800" b="1" dirty="0"/>
              <a:t>frequency of the favourable </a:t>
            </a:r>
            <a:r>
              <a:rPr lang="en-AU" sz="1800" dirty="0"/>
              <a:t>allele to </a:t>
            </a:r>
            <a:r>
              <a:rPr lang="en-AU" sz="1800" b="1" dirty="0"/>
              <a:t>increase</a:t>
            </a:r>
            <a:r>
              <a:rPr lang="en-AU" sz="1800" dirty="0"/>
              <a:t> in the gene pool</a:t>
            </a:r>
          </a:p>
          <a:p>
            <a:r>
              <a:rPr lang="en-US" sz="1800" dirty="0"/>
              <a:t>Over a period of time natural selection will result in a population becoming </a:t>
            </a:r>
            <a:r>
              <a:rPr lang="en-US" sz="1800" b="1" dirty="0"/>
              <a:t>better adapted</a:t>
            </a:r>
            <a:r>
              <a:rPr lang="en-US" sz="1800" dirty="0"/>
              <a:t> to its environment.</a:t>
            </a:r>
            <a:endParaRPr lang="en-AU"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501122" cy="1754326"/>
          </a:xfrm>
          <a:prstGeom prst="rect">
            <a:avLst/>
          </a:prstGeom>
          <a:noFill/>
        </p:spPr>
        <p:txBody>
          <a:bodyPr wrap="square" rtlCol="0">
            <a:spAutoFit/>
          </a:bodyPr>
          <a:lstStyle/>
          <a:p>
            <a:r>
              <a:rPr lang="en-AU" dirty="0"/>
              <a:t>Human body shape, or stature, can be correlated with resistance to the cold.  People living in extreme cold tend to be </a:t>
            </a:r>
            <a:r>
              <a:rPr lang="en-AU" u="sng" dirty="0"/>
              <a:t>short with long trunks and short limbs</a:t>
            </a:r>
            <a:r>
              <a:rPr lang="en-AU" dirty="0"/>
              <a:t>.  This shape appears to conserve as much heat as possible.  Their broadly built faces and Mongolian (epicanthic) eye folds seem to be adaptations to protect their face and eyes from </a:t>
            </a:r>
            <a:r>
              <a:rPr lang="en-AU" u="sng" dirty="0"/>
              <a:t>exposure to the cold</a:t>
            </a:r>
            <a:r>
              <a:rPr lang="en-AU" dirty="0"/>
              <a:t>. </a:t>
            </a:r>
            <a:r>
              <a:rPr lang="en-AU" u="sng" dirty="0"/>
              <a:t>Eg </a:t>
            </a:r>
            <a:r>
              <a:rPr lang="en-AU" u="sng" dirty="0" err="1"/>
              <a:t>Inuits</a:t>
            </a:r>
            <a:r>
              <a:rPr lang="en-AU" u="sng" dirty="0"/>
              <a:t>.</a:t>
            </a:r>
          </a:p>
          <a:p>
            <a:endParaRPr lang="en-AU" dirty="0">
              <a:solidFill>
                <a:srgbClr val="000090"/>
              </a:solidFill>
            </a:endParaRPr>
          </a:p>
        </p:txBody>
      </p:sp>
      <p:pic>
        <p:nvPicPr>
          <p:cNvPr id="76802" name="Picture 2"/>
          <p:cNvPicPr>
            <a:picLocks noChangeAspect="1" noChangeArrowheads="1"/>
          </p:cNvPicPr>
          <p:nvPr/>
        </p:nvPicPr>
        <p:blipFill>
          <a:blip r:embed="rId2" cstate="print"/>
          <a:srcRect/>
          <a:stretch>
            <a:fillRect/>
          </a:stretch>
        </p:blipFill>
        <p:spPr bwMode="auto">
          <a:xfrm>
            <a:off x="285720" y="3286124"/>
            <a:ext cx="5831597" cy="3357586"/>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a:stretch>
            <a:fillRect/>
          </a:stretch>
        </p:blipFill>
        <p:spPr bwMode="auto">
          <a:xfrm>
            <a:off x="4429124" y="3714752"/>
            <a:ext cx="4305343" cy="247794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206D62-944E-4EB4-9D09-7EEE2C7BAC66}"/>
              </a:ext>
            </a:extLst>
          </p:cNvPr>
          <p:cNvSpPr/>
          <p:nvPr/>
        </p:nvSpPr>
        <p:spPr>
          <a:xfrm>
            <a:off x="-36512" y="476670"/>
            <a:ext cx="8064896" cy="5509200"/>
          </a:xfrm>
          <a:prstGeom prst="rect">
            <a:avLst/>
          </a:prstGeom>
        </p:spPr>
        <p:txBody>
          <a:bodyPr wrap="square">
            <a:spAutoFit/>
          </a:bodyPr>
          <a:lstStyle/>
          <a:p>
            <a:pPr algn="ctr"/>
            <a:r>
              <a:rPr lang="en-US" sz="2800" b="1" dirty="0"/>
              <a:t>EPICANTHIC FOLD:</a:t>
            </a:r>
          </a:p>
          <a:p>
            <a:endParaRPr lang="en-US" dirty="0"/>
          </a:p>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epicanthic fold</a:t>
            </a:r>
            <a:r>
              <a:rPr lang="en-US" dirty="0">
                <a:latin typeface="Arial" panose="020B0604020202020204" pitchFamily="34" charset="0"/>
                <a:cs typeface="Arial" panose="020B0604020202020204" pitchFamily="34" charset="0"/>
              </a:rPr>
              <a:t> is the </a:t>
            </a:r>
            <a:r>
              <a:rPr lang="en-US" dirty="0">
                <a:latin typeface="Arial" panose="020B0604020202020204" pitchFamily="34" charset="0"/>
                <a:cs typeface="Arial" panose="020B0604020202020204" pitchFamily="34" charset="0"/>
                <a:hlinkClick r:id="rId2" tooltip="Skin fold"/>
              </a:rPr>
              <a:t>skin fold</a:t>
            </a:r>
            <a:r>
              <a:rPr lang="en-US" dirty="0">
                <a:latin typeface="Arial" panose="020B0604020202020204" pitchFamily="34" charset="0"/>
                <a:cs typeface="Arial" panose="020B0604020202020204" pitchFamily="34" charset="0"/>
              </a:rPr>
              <a:t> of the upper </a:t>
            </a:r>
            <a:r>
              <a:rPr lang="en-US" dirty="0">
                <a:latin typeface="Arial" panose="020B0604020202020204" pitchFamily="34" charset="0"/>
                <a:cs typeface="Arial" panose="020B0604020202020204" pitchFamily="34" charset="0"/>
                <a:hlinkClick r:id="rId3" tooltip="Eyelid"/>
              </a:rPr>
              <a:t>eyelid</a:t>
            </a:r>
            <a:r>
              <a:rPr lang="en-US" dirty="0">
                <a:latin typeface="Arial" panose="020B0604020202020204" pitchFamily="34" charset="0"/>
                <a:cs typeface="Arial" panose="020B0604020202020204" pitchFamily="34" charset="0"/>
              </a:rPr>
              <a:t>, covering the inner corner (medial </a:t>
            </a:r>
            <a:r>
              <a:rPr lang="en-US" dirty="0">
                <a:latin typeface="Arial" panose="020B0604020202020204" pitchFamily="34" charset="0"/>
                <a:cs typeface="Arial" panose="020B0604020202020204" pitchFamily="34" charset="0"/>
                <a:hlinkClick r:id="rId4" tooltip="Canthus"/>
              </a:rPr>
              <a:t>canthus</a:t>
            </a:r>
            <a:r>
              <a:rPr lang="en-US" dirty="0">
                <a:latin typeface="Arial" panose="020B0604020202020204" pitchFamily="34" charset="0"/>
                <a:cs typeface="Arial" panose="020B0604020202020204" pitchFamily="34" charset="0"/>
              </a:rPr>
              <a:t>) of the </a:t>
            </a:r>
            <a:r>
              <a:rPr lang="en-US" dirty="0">
                <a:latin typeface="Arial" panose="020B0604020202020204" pitchFamily="34" charset="0"/>
                <a:cs typeface="Arial" panose="020B0604020202020204" pitchFamily="34" charset="0"/>
                <a:hlinkClick r:id="rId5" tooltip="Human eye"/>
              </a:rPr>
              <a:t>eye</a:t>
            </a:r>
            <a:r>
              <a:rPr lang="en-US" dirty="0">
                <a:latin typeface="Arial" panose="020B0604020202020204" pitchFamily="34" charset="0"/>
                <a:cs typeface="Arial" panose="020B0604020202020204" pitchFamily="34" charset="0"/>
              </a:rPr>
              <a:t>. Various factors influence whether epicanthic folds form, including ancestry, age, and certain medical conditions.</a:t>
            </a:r>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Possible evolutionary function of the epicanthic fold</a:t>
            </a:r>
          </a:p>
          <a:p>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The epicanthic fold is often associated with greater levels of fat deposition around the eyeball, a feature most accentuated in native North Siberian, </a:t>
            </a:r>
            <a:r>
              <a:rPr lang="en-US" dirty="0">
                <a:solidFill>
                  <a:srgbClr val="1559B5"/>
                </a:solidFill>
                <a:latin typeface="Arial" panose="020B0604020202020204" pitchFamily="34" charset="0"/>
                <a:cs typeface="Arial" panose="020B0604020202020204" pitchFamily="34" charset="0"/>
                <a:hlinkClick r:id="rId6" tooltip="Aleut"/>
              </a:rPr>
              <a:t>Aleut</a:t>
            </a:r>
            <a:r>
              <a:rPr lang="en-US" dirty="0">
                <a:solidFill>
                  <a:srgbClr val="000000"/>
                </a:solidFill>
                <a:latin typeface="Arial" panose="020B0604020202020204" pitchFamily="34" charset="0"/>
                <a:cs typeface="Arial" panose="020B0604020202020204" pitchFamily="34" charset="0"/>
              </a:rPr>
              <a:t> and </a:t>
            </a:r>
            <a:r>
              <a:rPr lang="en-US" dirty="0">
                <a:solidFill>
                  <a:srgbClr val="1559B5"/>
                </a:solidFill>
                <a:latin typeface="Arial" panose="020B0604020202020204" pitchFamily="34" charset="0"/>
                <a:cs typeface="Arial" panose="020B0604020202020204" pitchFamily="34" charset="0"/>
                <a:hlinkClick r:id="rId7" tooltip="Inuit"/>
              </a:rPr>
              <a:t>Inuit</a:t>
            </a:r>
            <a:r>
              <a:rPr lang="en-US" dirty="0">
                <a:solidFill>
                  <a:srgbClr val="000000"/>
                </a:solidFill>
                <a:latin typeface="Arial" panose="020B0604020202020204" pitchFamily="34" charset="0"/>
                <a:cs typeface="Arial" panose="020B0604020202020204" pitchFamily="34" charset="0"/>
              </a:rPr>
              <a:t> populations. The adipose tissue is thought to provide greater insulation for the eye and sinuses from the effects of cold, especially from freezing winds, and to represent an adaptation to cold climates. It has also been postulated that the fold itself might provide a level of protection from </a:t>
            </a:r>
            <a:r>
              <a:rPr lang="en-US" dirty="0">
                <a:solidFill>
                  <a:srgbClr val="1559B5"/>
                </a:solidFill>
                <a:latin typeface="Arial" panose="020B0604020202020204" pitchFamily="34" charset="0"/>
                <a:cs typeface="Arial" panose="020B0604020202020204" pitchFamily="34" charset="0"/>
                <a:hlinkClick r:id="rId8"/>
              </a:rPr>
              <a:t>snow blindness</a:t>
            </a:r>
            <a:r>
              <a:rPr lang="en-US" dirty="0">
                <a:solidFill>
                  <a:srgbClr val="000000"/>
                </a:solidFill>
                <a:latin typeface="Arial" panose="020B0604020202020204" pitchFamily="34" charset="0"/>
                <a:cs typeface="Arial" panose="020B0604020202020204" pitchFamily="34" charset="0"/>
              </a:rPr>
              <a:t>. Though its appearance in peoples of Southeast Asia can be linked to possible descent from cold-adapted ancestors, its occurrence in various African peoples precludes a cold-adaptive explanation for it appearing in the latter groups. The epicanthic fold found in some African people has been tentatively linked to protection for the eye from the high levels of </a:t>
            </a:r>
            <a:r>
              <a:rPr lang="en-US" dirty="0">
                <a:solidFill>
                  <a:srgbClr val="1559B5"/>
                </a:solidFill>
                <a:latin typeface="Arial" panose="020B0604020202020204" pitchFamily="34" charset="0"/>
                <a:cs typeface="Arial" panose="020B0604020202020204" pitchFamily="34" charset="0"/>
                <a:hlinkClick r:id="rId9" tooltip="Ultra-violet"/>
              </a:rPr>
              <a:t>ultra-violet</a:t>
            </a:r>
            <a:r>
              <a:rPr lang="en-US" dirty="0">
                <a:solidFill>
                  <a:srgbClr val="000000"/>
                </a:solidFill>
                <a:latin typeface="Arial" panose="020B0604020202020204" pitchFamily="34" charset="0"/>
                <a:cs typeface="Arial" panose="020B0604020202020204" pitchFamily="34" charset="0"/>
              </a:rPr>
              <a:t> light found in desert and semi-desert areas.</a:t>
            </a:r>
            <a:r>
              <a:rPr lang="en-US" baseline="30000" dirty="0">
                <a:solidFill>
                  <a:srgbClr val="1559B5"/>
                </a:solidFill>
                <a:latin typeface="Arial" panose="020B0604020202020204" pitchFamily="34" charset="0"/>
                <a:cs typeface="Arial" panose="020B0604020202020204" pitchFamily="34" charset="0"/>
                <a:hlinkClick r:id="rId10"/>
              </a:rPr>
              <a:t>[13]</a:t>
            </a:r>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768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Species</a:t>
            </a:r>
          </a:p>
        </p:txBody>
      </p:sp>
      <p:sp>
        <p:nvSpPr>
          <p:cNvPr id="3" name="Content Placeholder 2"/>
          <p:cNvSpPr>
            <a:spLocks noGrp="1"/>
          </p:cNvSpPr>
          <p:nvPr>
            <p:ph idx="1"/>
          </p:nvPr>
        </p:nvSpPr>
        <p:spPr/>
        <p:txBody>
          <a:bodyPr/>
          <a:lstStyle/>
          <a:p>
            <a:r>
              <a:rPr lang="en-US" dirty="0"/>
              <a:t>A species is often defined as a group of organisms which can </a:t>
            </a:r>
            <a:r>
              <a:rPr lang="en-US" b="1" dirty="0"/>
              <a:t>interbreed under natural conditions</a:t>
            </a:r>
            <a:r>
              <a:rPr lang="en-US" dirty="0"/>
              <a:t> to produce </a:t>
            </a:r>
            <a:r>
              <a:rPr lang="en-US" b="1" dirty="0"/>
              <a:t>fertile</a:t>
            </a:r>
            <a:r>
              <a:rPr lang="en-US" dirty="0"/>
              <a:t> offspring.</a:t>
            </a:r>
          </a:p>
          <a:p>
            <a:endParaRPr lang="en-US" dirty="0"/>
          </a:p>
          <a:p>
            <a:r>
              <a:rPr lang="en-US" b="1" dirty="0"/>
              <a:t>Population:</a:t>
            </a:r>
            <a:endParaRPr lang="en-AU" dirty="0"/>
          </a:p>
          <a:p>
            <a:pPr>
              <a:buNone/>
            </a:pPr>
            <a:r>
              <a:rPr lang="en-US" dirty="0"/>
              <a:t>     A group of organisms of the same species living in a defined geographical area at a specific time.;</a:t>
            </a:r>
          </a:p>
          <a:p>
            <a:endParaRPr lang="en-AU" dirty="0"/>
          </a:p>
          <a:p>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8286808" cy="1200329"/>
          </a:xfrm>
          <a:prstGeom prst="rect">
            <a:avLst/>
          </a:prstGeom>
          <a:noFill/>
        </p:spPr>
        <p:txBody>
          <a:bodyPr wrap="square" rtlCol="0">
            <a:spAutoFit/>
          </a:bodyPr>
          <a:lstStyle/>
          <a:p>
            <a:r>
              <a:rPr lang="en-AU" dirty="0"/>
              <a:t>People populating regions where temperatures are very high tend to have </a:t>
            </a:r>
            <a:r>
              <a:rPr lang="en-AU" u="sng" dirty="0"/>
              <a:t>short bodies with long limbs</a:t>
            </a:r>
            <a:r>
              <a:rPr lang="en-AU" dirty="0"/>
              <a:t>.  This shape facilitates the loss of heat, as the surface of the body is much greater when compared to body volume than it is for people with long bodies and short limbs. </a:t>
            </a:r>
            <a:r>
              <a:rPr lang="en-AU" u="sng" dirty="0"/>
              <a:t>E.g. Sudanese, Ethiopians, Zulus</a:t>
            </a:r>
          </a:p>
        </p:txBody>
      </p:sp>
      <p:pic>
        <p:nvPicPr>
          <p:cNvPr id="77826" name="Picture 2"/>
          <p:cNvPicPr>
            <a:picLocks noChangeAspect="1" noChangeArrowheads="1"/>
          </p:cNvPicPr>
          <p:nvPr/>
        </p:nvPicPr>
        <p:blipFill>
          <a:blip r:embed="rId2" cstate="print"/>
          <a:srcRect l="10316" t="10179" r="13342" b="18569"/>
          <a:stretch>
            <a:fillRect/>
          </a:stretch>
        </p:blipFill>
        <p:spPr bwMode="auto">
          <a:xfrm>
            <a:off x="2214546" y="2714620"/>
            <a:ext cx="4071966" cy="385186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643998" cy="3139321"/>
          </a:xfrm>
          <a:prstGeom prst="rect">
            <a:avLst/>
          </a:prstGeom>
          <a:noFill/>
        </p:spPr>
        <p:txBody>
          <a:bodyPr wrap="square" rtlCol="0">
            <a:spAutoFit/>
          </a:bodyPr>
          <a:lstStyle/>
          <a:p>
            <a:endParaRPr lang="en-US" dirty="0">
              <a:solidFill>
                <a:srgbClr val="000090"/>
              </a:solidFill>
            </a:endParaRPr>
          </a:p>
          <a:p>
            <a:r>
              <a:rPr lang="en-US" b="1" i="1" dirty="0"/>
              <a:t>Outline changes that have occurred in the Eskimo and African body shapes, assuming they came from the same gene pool.</a:t>
            </a:r>
          </a:p>
          <a:p>
            <a:endParaRPr lang="en-AU" i="1" dirty="0"/>
          </a:p>
          <a:p>
            <a:r>
              <a:rPr lang="en-US" dirty="0"/>
              <a:t>Inuit (Eskimo) – individuals with long bodies and short limbs possess a survival advantage (sometimes referred to as a “selective” advantage) in cold climates.  Those with short bodies and long limbs would have found survival more difficult, or may not have survived at all.</a:t>
            </a:r>
            <a:endParaRPr lang="en-AU" dirty="0"/>
          </a:p>
          <a:p>
            <a:r>
              <a:rPr lang="en-US" dirty="0"/>
              <a:t>“African” – individuals with short bodies and long limbs have a survival advantage in hot dry conditions.  Those with long bodies and short limbs would not have survived.</a:t>
            </a:r>
            <a:endParaRPr lang="en-AU" dirty="0"/>
          </a:p>
          <a:p>
            <a:endParaRPr lang="en-AU" dirty="0">
              <a:solidFill>
                <a:srgbClr val="00009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l_fi" descr="http://www.firstcampingtrip.com/images/eskimos.jpg"/>
          <p:cNvPicPr/>
          <p:nvPr/>
        </p:nvPicPr>
        <p:blipFill>
          <a:blip r:embed="rId2" cstate="print"/>
          <a:srcRect/>
          <a:stretch>
            <a:fillRect/>
          </a:stretch>
        </p:blipFill>
        <p:spPr bwMode="auto">
          <a:xfrm>
            <a:off x="827584" y="1196752"/>
            <a:ext cx="3581400" cy="4476750"/>
          </a:xfrm>
          <a:prstGeom prst="rect">
            <a:avLst/>
          </a:prstGeom>
          <a:noFill/>
          <a:ln w="9525">
            <a:noFill/>
            <a:miter lim="800000"/>
            <a:headEnd/>
            <a:tailEnd/>
          </a:ln>
        </p:spPr>
      </p:pic>
      <p:pic>
        <p:nvPicPr>
          <p:cNvPr id="3" name="il_fi" descr="http://4.bp.blogspot.com/-UjGaiKN2h6g/TeCnLikPjeI/AAAAAAAABSA/hoXRW2paD2I/s400/maasai%2Bwarriors.jpg"/>
          <p:cNvPicPr/>
          <p:nvPr/>
        </p:nvPicPr>
        <p:blipFill>
          <a:blip r:embed="rId3" cstate="print"/>
          <a:srcRect/>
          <a:stretch>
            <a:fillRect/>
          </a:stretch>
        </p:blipFill>
        <p:spPr bwMode="auto">
          <a:xfrm>
            <a:off x="5004048" y="1412776"/>
            <a:ext cx="3672408" cy="424847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AU" b="1" dirty="0">
                <a:effectLst>
                  <a:outerShdw blurRad="38100" dist="38100" dir="2700000" algn="tl">
                    <a:srgbClr val="000000">
                      <a:alpha val="43137"/>
                    </a:srgbClr>
                  </a:outerShdw>
                </a:effectLst>
              </a:rPr>
              <a:t>Genetic Diseases</a:t>
            </a:r>
          </a:p>
        </p:txBody>
      </p:sp>
      <p:sp>
        <p:nvSpPr>
          <p:cNvPr id="3" name="Content Placeholder 2"/>
          <p:cNvSpPr>
            <a:spLocks noGrp="1"/>
          </p:cNvSpPr>
          <p:nvPr>
            <p:ph idx="1"/>
          </p:nvPr>
        </p:nvSpPr>
        <p:spPr>
          <a:xfrm>
            <a:off x="457200" y="1142984"/>
            <a:ext cx="8229600" cy="5715016"/>
          </a:xfrm>
        </p:spPr>
        <p:txBody>
          <a:bodyPr>
            <a:normAutofit/>
          </a:bodyPr>
          <a:lstStyle/>
          <a:p>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Genetic diseases also result in </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changes to </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allele frequencies.</a:t>
            </a:r>
          </a:p>
          <a:p>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It would be expected that an allele causing an inherited, fatal disease would be expected to </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gradually be eliminated </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from a population.</a:t>
            </a:r>
          </a:p>
          <a:p>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Sometimes alleles that cause disease </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persist in populations</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This is especially true if two of the alleles are needed to cause the disease, but being heterozygous is advantageous.</a:t>
            </a:r>
          </a:p>
          <a:p>
            <a:pPr marL="0" indent="0">
              <a:buNone/>
            </a:pPr>
            <a:endPar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FF0000"/>
                </a:solidFill>
              </a:rPr>
              <a:t>Sickle cell anaemia</a:t>
            </a:r>
          </a:p>
        </p:txBody>
      </p:sp>
      <p:sp>
        <p:nvSpPr>
          <p:cNvPr id="3" name="Content Placeholder 2"/>
          <p:cNvSpPr>
            <a:spLocks noGrp="1"/>
          </p:cNvSpPr>
          <p:nvPr>
            <p:ph idx="1"/>
          </p:nvPr>
        </p:nvSpPr>
        <p:spPr/>
        <p:txBody>
          <a:bodyPr>
            <a:normAutofit fontScale="92500" lnSpcReduction="20000"/>
          </a:bodyPr>
          <a:lstStyle/>
          <a:p>
            <a:r>
              <a:rPr lang="en-AU" dirty="0"/>
              <a:t>Occurs mainly in black Africans</a:t>
            </a:r>
          </a:p>
          <a:p>
            <a:r>
              <a:rPr lang="en-AU" dirty="0"/>
              <a:t>Sickle cells are formed because of a mutation of one of the amino acid genes in beta amino acid chain consisting of 287 amino acids in the haemoglobin molecule.</a:t>
            </a:r>
          </a:p>
          <a:p>
            <a:r>
              <a:rPr lang="en-AU" dirty="0"/>
              <a:t>where adenine is replaced by thymine causing replacement of one glutamic acid with a valine molecule.  Cells that contain the mutation of haemoglobin-S collapse in a crescent or sickle shape and individuals homozygous for condition suffer from sickle-cell anaemia, fatal condition.</a:t>
            </a:r>
          </a:p>
          <a:p>
            <a:endParaRPr lang="en-AU" dirty="0"/>
          </a:p>
        </p:txBody>
      </p:sp>
    </p:spTree>
    <p:extLst>
      <p:ext uri="{BB962C8B-B14F-4D97-AF65-F5344CB8AC3E}">
        <p14:creationId xmlns:p14="http://schemas.microsoft.com/office/powerpoint/2010/main" val="262466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AU" dirty="0"/>
              <a:t>Cont.</a:t>
            </a:r>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r>
              <a:rPr lang="en-AU" dirty="0" err="1"/>
              <a:t>Sickled</a:t>
            </a:r>
            <a:r>
              <a:rPr lang="en-AU" dirty="0"/>
              <a:t> cell can’t carry sufficient oxygen. After defective </a:t>
            </a:r>
            <a:r>
              <a:rPr lang="en-AU" dirty="0" err="1"/>
              <a:t>hemoglobin</a:t>
            </a:r>
            <a:r>
              <a:rPr lang="en-AU" dirty="0"/>
              <a:t> molecules release their oxygen, they cluster into rodlike structures that push against the cell’s membrane, bending it into a sickle shape. Because sickle cells have a much shorter life span than normal cells, anaemia results. </a:t>
            </a:r>
          </a:p>
          <a:p>
            <a:r>
              <a:rPr lang="en-AU" dirty="0"/>
              <a:t>Usually fatal inherited condition.</a:t>
            </a:r>
          </a:p>
          <a:p>
            <a:r>
              <a:rPr lang="en-AU" dirty="0"/>
              <a:t>The more severe symptoms (crippling pain, strokes and early death) come when sickle cells, which are rigid, clog vessel openings, blocking the flow of blood to vital organs and extremities. </a:t>
            </a:r>
          </a:p>
        </p:txBody>
      </p:sp>
    </p:spTree>
    <p:extLst>
      <p:ext uri="{BB962C8B-B14F-4D97-AF65-F5344CB8AC3E}">
        <p14:creationId xmlns:p14="http://schemas.microsoft.com/office/powerpoint/2010/main" val="2981438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aemoglobin structure">
            <a:extLst>
              <a:ext uri="{FF2B5EF4-FFF2-40B4-BE49-F238E27FC236}">
                <a16:creationId xmlns:a16="http://schemas.microsoft.com/office/drawing/2014/main" id="{4B9C27EE-2E65-4435-B4B3-EF5ACC746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47763"/>
            <a:ext cx="6926907" cy="520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61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Sickle cells vs normal red blood cells</a:t>
            </a:r>
          </a:p>
        </p:txBody>
      </p:sp>
      <p:pic>
        <p:nvPicPr>
          <p:cNvPr id="4" name="il_fi" descr="http://www.nhlbi.nih.gov/health/dci/images/sickle_cell_01.jpg"/>
          <p:cNvPicPr>
            <a:picLocks noGrp="1"/>
          </p:cNvPicPr>
          <p:nvPr>
            <p:ph idx="1"/>
          </p:nvPr>
        </p:nvPicPr>
        <p:blipFill>
          <a:blip r:embed="rId2" cstate="print"/>
          <a:srcRect/>
          <a:stretch>
            <a:fillRect/>
          </a:stretch>
        </p:blipFill>
        <p:spPr bwMode="auto">
          <a:xfrm>
            <a:off x="899592" y="1600200"/>
            <a:ext cx="4392488" cy="4853136"/>
          </a:xfrm>
          <a:prstGeom prst="rect">
            <a:avLst/>
          </a:prstGeom>
          <a:noFill/>
          <a:ln w="9525">
            <a:noFill/>
            <a:miter lim="800000"/>
            <a:headEnd/>
            <a:tailEnd/>
          </a:ln>
        </p:spPr>
      </p:pic>
      <p:pic>
        <p:nvPicPr>
          <p:cNvPr id="5" name="Picture 4" descr="Sickled cells"/>
          <p:cNvPicPr/>
          <p:nvPr/>
        </p:nvPicPr>
        <p:blipFill>
          <a:blip r:embed="rId3" cstate="print"/>
          <a:srcRect/>
          <a:stretch>
            <a:fillRect/>
          </a:stretch>
        </p:blipFill>
        <p:spPr bwMode="auto">
          <a:xfrm>
            <a:off x="5292080" y="2276872"/>
            <a:ext cx="3429000" cy="3429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sz="3200" b="1" dirty="0">
                <a:solidFill>
                  <a:srgbClr val="0070C0"/>
                </a:solidFill>
              </a:rPr>
              <a:t>Why has this fatal gene not died out yet?</a:t>
            </a:r>
          </a:p>
        </p:txBody>
      </p:sp>
      <p:sp>
        <p:nvSpPr>
          <p:cNvPr id="3" name="Content Placeholder 2"/>
          <p:cNvSpPr>
            <a:spLocks noGrp="1"/>
          </p:cNvSpPr>
          <p:nvPr>
            <p:ph idx="1"/>
          </p:nvPr>
        </p:nvSpPr>
        <p:spPr>
          <a:xfrm>
            <a:off x="457200" y="980728"/>
            <a:ext cx="8229600" cy="5145435"/>
          </a:xfrm>
        </p:spPr>
        <p:txBody>
          <a:bodyPr>
            <a:normAutofit fontScale="55000" lnSpcReduction="20000"/>
          </a:bodyPr>
          <a:lstStyle/>
          <a:p>
            <a:r>
              <a:rPr lang="en-AU" b="1" dirty="0"/>
              <a:t>Selective advantage mutation: </a:t>
            </a:r>
          </a:p>
          <a:p>
            <a:r>
              <a:rPr lang="en-AU" dirty="0"/>
              <a:t>People with the  mutated gene is more likely to survive</a:t>
            </a:r>
          </a:p>
          <a:p>
            <a:r>
              <a:rPr lang="en-AU" dirty="0"/>
              <a:t>Mutated gene has survival advantage and people are more likely to be able to reproduce and pass on the mutated allele.</a:t>
            </a:r>
          </a:p>
          <a:p>
            <a:endParaRPr lang="en-AU" dirty="0"/>
          </a:p>
          <a:p>
            <a:r>
              <a:rPr lang="en-AU" b="1" dirty="0"/>
              <a:t>Advantage of being a </a:t>
            </a:r>
            <a:r>
              <a:rPr lang="en-AU" b="1" dirty="0" err="1"/>
              <a:t>sickler</a:t>
            </a:r>
            <a:r>
              <a:rPr lang="en-AU" b="1" dirty="0"/>
              <a:t>: Link between malaria and sickle-cell allele</a:t>
            </a:r>
          </a:p>
          <a:p>
            <a:r>
              <a:rPr lang="en-AU" dirty="0"/>
              <a:t>Person that carries the sickle gene but has not got the condition, is called a </a:t>
            </a:r>
            <a:r>
              <a:rPr lang="en-AU" dirty="0" err="1"/>
              <a:t>sickler</a:t>
            </a:r>
            <a:r>
              <a:rPr lang="en-AU" dirty="0"/>
              <a:t>. </a:t>
            </a:r>
          </a:p>
          <a:p>
            <a:r>
              <a:rPr lang="en-AU" dirty="0"/>
              <a:t>Half their cells are normal biconcave RBC and half is sickled. Sickled and non- sickled cell alleles are co-dominant.</a:t>
            </a:r>
          </a:p>
          <a:p>
            <a:r>
              <a:rPr lang="en-AU" dirty="0"/>
              <a:t>Variation in population: Heterozygotes show no effect unless oxygen in short supply, cells then show mild sickling and blood has reduced oxygen-carrying capacity and person is lethargic/lack of energy.</a:t>
            </a:r>
          </a:p>
          <a:p>
            <a:r>
              <a:rPr lang="en-AU" b="1" dirty="0"/>
              <a:t>Selective agent: </a:t>
            </a:r>
            <a:r>
              <a:rPr lang="en-AU" dirty="0"/>
              <a:t>malaria virus, selective advantage – </a:t>
            </a:r>
            <a:r>
              <a:rPr lang="en-AU" dirty="0" err="1"/>
              <a:t>sicklers</a:t>
            </a:r>
            <a:r>
              <a:rPr lang="en-AU" dirty="0"/>
              <a:t> (carriers of haemoglobin-S), malaria parasite cannot successfully reproduce in sickle-shaped re blood cells and therefore minimise the spreading of the parasite.</a:t>
            </a:r>
          </a:p>
          <a:p>
            <a:r>
              <a:rPr lang="en-AU" b="1" dirty="0"/>
              <a:t>Carriers </a:t>
            </a:r>
            <a:r>
              <a:rPr lang="en-AU" dirty="0"/>
              <a:t>(heterozygous co-dominant) of this gene show a natural resistance against malaria and is example of natural selection in action. </a:t>
            </a:r>
          </a:p>
          <a:p>
            <a:r>
              <a:rPr lang="en-AU" dirty="0"/>
              <a:t>Sickle cell gene is favoured in malarial prone areas.</a:t>
            </a:r>
          </a:p>
          <a:p>
            <a:r>
              <a:rPr lang="en-AU" dirty="0"/>
              <a:t>Those with trait are more likely to </a:t>
            </a:r>
            <a:r>
              <a:rPr lang="en-AU" b="1" dirty="0"/>
              <a:t>survive and reproduce </a:t>
            </a:r>
            <a:r>
              <a:rPr lang="en-AU" dirty="0"/>
              <a:t>in these </a:t>
            </a:r>
            <a:r>
              <a:rPr lang="en-AU" dirty="0" err="1"/>
              <a:t>ares</a:t>
            </a:r>
            <a:r>
              <a:rPr lang="en-AU" dirty="0"/>
              <a:t>.</a:t>
            </a:r>
          </a:p>
          <a:p>
            <a:r>
              <a:rPr lang="en-AU" b="1" dirty="0"/>
              <a:t>Frequency of the sickle cell allele increase</a:t>
            </a:r>
            <a:r>
              <a:rPr lang="en-AU" dirty="0"/>
              <a:t> in these populations in malaria areas.</a:t>
            </a:r>
          </a:p>
          <a:p>
            <a:endParaRPr lang="en-AU" dirty="0"/>
          </a:p>
          <a:p>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AU" sz="3200" b="1" dirty="0"/>
              <a:t>Tay-Sachs disease – recessive autosomal disease</a:t>
            </a:r>
          </a:p>
        </p:txBody>
      </p:sp>
      <p:sp>
        <p:nvSpPr>
          <p:cNvPr id="3" name="Content Placeholder 2"/>
          <p:cNvSpPr>
            <a:spLocks noGrp="1"/>
          </p:cNvSpPr>
          <p:nvPr>
            <p:ph idx="1"/>
          </p:nvPr>
        </p:nvSpPr>
        <p:spPr>
          <a:xfrm>
            <a:off x="457200" y="908720"/>
            <a:ext cx="8229600" cy="5616624"/>
          </a:xfrm>
        </p:spPr>
        <p:txBody>
          <a:bodyPr>
            <a:noAutofit/>
          </a:bodyPr>
          <a:lstStyle/>
          <a:p>
            <a:r>
              <a:rPr lang="en-AU" sz="2400" dirty="0"/>
              <a:t>Caused by a mutation on chromosome 15 that cause a defect in a gene that code for enzyme hexosaminidase A (</a:t>
            </a:r>
            <a:r>
              <a:rPr lang="en-AU" sz="2400" dirty="0" err="1"/>
              <a:t>hexa</a:t>
            </a:r>
            <a:r>
              <a:rPr lang="en-AU" sz="2400" dirty="0"/>
              <a:t> A) located in lysosomes. Within lysosomes this enzyme break down fat-protein waste substances called ganglioside. If HEXA  gene is disrupted,  that leads to accumulation of a gangliosides </a:t>
            </a:r>
            <a:r>
              <a:rPr lang="en-AU" sz="2400"/>
              <a:t>in neurons </a:t>
            </a:r>
            <a:r>
              <a:rPr lang="en-AU" sz="2400" dirty="0"/>
              <a:t>in the brain and spinal cord. Progressive build up of gangliosides leads to destruction of neurons causing symptoms e.g. blindness, deafness and reducing the ability to swallow.</a:t>
            </a:r>
          </a:p>
          <a:p>
            <a:r>
              <a:rPr lang="en-AU" sz="2400" dirty="0"/>
              <a:t>Baby will develop normally for first few months and then deterioration causing mental and physical disabilities and seizures begin. Losing ability to crawl. Death usually in early childhood around age 4-5.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Definitions</a:t>
            </a:r>
          </a:p>
        </p:txBody>
      </p:sp>
      <p:sp>
        <p:nvSpPr>
          <p:cNvPr id="3" name="Content Placeholder 2"/>
          <p:cNvSpPr>
            <a:spLocks noGrp="1"/>
          </p:cNvSpPr>
          <p:nvPr>
            <p:ph idx="1"/>
          </p:nvPr>
        </p:nvSpPr>
        <p:spPr>
          <a:xfrm>
            <a:off x="323528" y="1268760"/>
            <a:ext cx="8229600" cy="4886003"/>
          </a:xfrm>
        </p:spPr>
        <p:txBody>
          <a:bodyPr>
            <a:normAutofit fontScale="77500" lnSpcReduction="20000"/>
          </a:bodyPr>
          <a:lstStyle/>
          <a:p>
            <a:r>
              <a:rPr lang="en-US" b="1" dirty="0"/>
              <a:t>Gene:</a:t>
            </a:r>
            <a:endParaRPr lang="en-AU" dirty="0"/>
          </a:p>
          <a:p>
            <a:pPr>
              <a:buNone/>
            </a:pPr>
            <a:r>
              <a:rPr lang="en-US" dirty="0"/>
              <a:t>     A sequence of nucleotides in a DNA molecule that codes for a specific characteristic (e.g. the gene for blood type)</a:t>
            </a:r>
            <a:endParaRPr lang="en-AU" dirty="0"/>
          </a:p>
          <a:p>
            <a:r>
              <a:rPr lang="en-US" b="1" dirty="0"/>
              <a:t>Allele:</a:t>
            </a:r>
            <a:endParaRPr lang="en-AU" dirty="0"/>
          </a:p>
          <a:p>
            <a:pPr>
              <a:buNone/>
            </a:pPr>
            <a:r>
              <a:rPr lang="en-US" dirty="0"/>
              <a:t>     An alternative form of a gene. i.e. it is one of two or more forms of the DNA sequence of a particular gene. In other words for the gene blood type, three possible alleles or DNA sequences exist i.e. blood type A, B or O.</a:t>
            </a:r>
          </a:p>
          <a:p>
            <a:pPr>
              <a:buNone/>
            </a:pPr>
            <a:endParaRPr lang="en-US" dirty="0"/>
          </a:p>
          <a:p>
            <a:pPr>
              <a:buNone/>
            </a:pPr>
            <a:r>
              <a:rPr lang="en-US" b="1" dirty="0"/>
              <a:t>    Multiple allelic trait: </a:t>
            </a:r>
            <a:r>
              <a:rPr lang="en-US" dirty="0"/>
              <a:t>when there is more than two different alleles possibilities for a specific trait or characteristic e.g. blood type has three possible alleles: A, B or O</a:t>
            </a:r>
            <a:endParaRPr lang="en-AU" dirty="0"/>
          </a:p>
          <a:p>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EB8A9D-4EDD-4990-9CFA-63D1642944A2}"/>
              </a:ext>
            </a:extLst>
          </p:cNvPr>
          <p:cNvSpPr/>
          <p:nvPr/>
        </p:nvSpPr>
        <p:spPr>
          <a:xfrm>
            <a:off x="755576" y="1196752"/>
            <a:ext cx="7056784" cy="5262979"/>
          </a:xfrm>
          <a:prstGeom prst="rect">
            <a:avLst/>
          </a:prstGeom>
        </p:spPr>
        <p:txBody>
          <a:bodyPr wrap="square">
            <a:spAutoFit/>
          </a:bodyPr>
          <a:lstStyle/>
          <a:p>
            <a:r>
              <a:rPr lang="en-AU" sz="2400" b="1" dirty="0"/>
              <a:t>Tay-Sachs disease </a:t>
            </a:r>
          </a:p>
          <a:p>
            <a:endParaRPr lang="en-AU" sz="2400" b="1" dirty="0"/>
          </a:p>
          <a:p>
            <a:r>
              <a:rPr lang="en-AU" sz="2400" dirty="0"/>
              <a:t>No cure but pain and be relieved with medication and seizures can be managed.</a:t>
            </a:r>
          </a:p>
          <a:p>
            <a:r>
              <a:rPr lang="en-AU" sz="2400" dirty="0"/>
              <a:t>Occurs more frequently in people from Jewish descent (Ashkenazi Jews) from Eastern Europe. This group can trace ancestors back 600-800 years ago to group of 330 people that only married within their faith for a long period.</a:t>
            </a:r>
          </a:p>
          <a:p>
            <a:r>
              <a:rPr lang="en-AU" sz="2400" dirty="0"/>
              <a:t>Also found in non-Jewish French Canadian descendants, especially those living in Cajun community of Louisiana and south-eastern Quebec.</a:t>
            </a:r>
          </a:p>
          <a:p>
            <a:r>
              <a:rPr lang="en-AU" sz="2400" dirty="0"/>
              <a:t>Causing double recessive alleles to increase in this gene pool. </a:t>
            </a:r>
          </a:p>
        </p:txBody>
      </p:sp>
    </p:spTree>
    <p:extLst>
      <p:ext uri="{BB962C8B-B14F-4D97-AF65-F5344CB8AC3E}">
        <p14:creationId xmlns:p14="http://schemas.microsoft.com/office/powerpoint/2010/main" val="166160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AFEDB-3765-4282-A0BB-70AA606C62C3}"/>
              </a:ext>
            </a:extLst>
          </p:cNvPr>
          <p:cNvSpPr/>
          <p:nvPr/>
        </p:nvSpPr>
        <p:spPr>
          <a:xfrm>
            <a:off x="107504" y="764704"/>
            <a:ext cx="8928992" cy="5529719"/>
          </a:xfrm>
          <a:prstGeom prst="rect">
            <a:avLst/>
          </a:prstGeom>
        </p:spPr>
        <p:txBody>
          <a:bodyPr wrap="square">
            <a:spAutoFit/>
          </a:bodyPr>
          <a:lstStyle/>
          <a:p>
            <a:endParaRPr lang="en-US" sz="2000" dirty="0">
              <a:solidFill>
                <a:srgbClr val="2E2E2E"/>
              </a:solidFill>
              <a:latin typeface="NexusSerif"/>
            </a:endParaRPr>
          </a:p>
          <a:p>
            <a:r>
              <a:rPr lang="en-AU" sz="2000" b="1" dirty="0">
                <a:solidFill>
                  <a:srgbClr val="0070C0"/>
                </a:solidFill>
              </a:rPr>
              <a:t>Why has this fatal Tay-</a:t>
            </a:r>
            <a:r>
              <a:rPr lang="en-AU" sz="2000" b="1" dirty="0" err="1">
                <a:solidFill>
                  <a:srgbClr val="0070C0"/>
                </a:solidFill>
              </a:rPr>
              <a:t>sachs</a:t>
            </a:r>
            <a:r>
              <a:rPr lang="en-AU" sz="2000" b="1" dirty="0">
                <a:solidFill>
                  <a:srgbClr val="0070C0"/>
                </a:solidFill>
              </a:rPr>
              <a:t> gene not died out yet?</a:t>
            </a:r>
            <a:endParaRPr lang="en-AU" sz="2000" dirty="0"/>
          </a:p>
          <a:p>
            <a:endParaRPr lang="en-AU" sz="2000" dirty="0"/>
          </a:p>
          <a:p>
            <a:r>
              <a:rPr lang="en-AU" sz="2000" dirty="0"/>
              <a:t>Although a fatal gene the allele frequency of this gene is still high in the population mentioned in the previous slide.</a:t>
            </a:r>
          </a:p>
          <a:p>
            <a:r>
              <a:rPr lang="en-AU" sz="2000" dirty="0"/>
              <a:t>Seems that carriers (heterozygotes) have increased resistance to tuberculosis (TB) and therefore survival advantage that can be passed on to offspring</a:t>
            </a:r>
          </a:p>
          <a:p>
            <a:endParaRPr lang="en-US" sz="2000" dirty="0">
              <a:solidFill>
                <a:srgbClr val="2E2E2E"/>
              </a:solidFill>
              <a:latin typeface="NexusSerif"/>
            </a:endParaRPr>
          </a:p>
          <a:p>
            <a:r>
              <a:rPr lang="en-US" sz="2000" dirty="0">
                <a:solidFill>
                  <a:srgbClr val="2E2E2E"/>
                </a:solidFill>
                <a:latin typeface="NexusSerif"/>
              </a:rPr>
              <a:t>It is now known that carriers of the Tay-Sachs gene have increased production of the </a:t>
            </a:r>
            <a:r>
              <a:rPr lang="en-US" sz="2000" dirty="0">
                <a:solidFill>
                  <a:srgbClr val="0C7DBB"/>
                </a:solidFill>
                <a:latin typeface="NexusSerif"/>
                <a:hlinkClick r:id="rId2" tooltip="Learn more about Beta Chain from ScienceDirect's AI-generated Topic Pages"/>
              </a:rPr>
              <a:t>β-subunit</a:t>
            </a:r>
            <a:r>
              <a:rPr lang="en-US" sz="2000" dirty="0">
                <a:solidFill>
                  <a:srgbClr val="2E2E2E"/>
                </a:solidFill>
                <a:latin typeface="NexusSerif"/>
              </a:rPr>
              <a:t> of hexosaminidase</a:t>
            </a:r>
            <a:r>
              <a:rPr lang="en-US" sz="2000" baseline="30000" dirty="0">
                <a:solidFill>
                  <a:srgbClr val="0C7DBB"/>
                </a:solidFill>
                <a:latin typeface="NexusSerif"/>
                <a:hlinkClick r:id="rId3"/>
              </a:rPr>
              <a:t>17</a:t>
            </a:r>
            <a:r>
              <a:rPr lang="en-US" sz="2000" dirty="0">
                <a:solidFill>
                  <a:srgbClr val="2E2E2E"/>
                </a:solidFill>
                <a:latin typeface="NexusSerif"/>
              </a:rPr>
              <a:t> and that the β-subunit is closely associated with increased host defense against mycobacteria.</a:t>
            </a:r>
            <a:r>
              <a:rPr lang="en-US" sz="2000" baseline="30000" dirty="0">
                <a:solidFill>
                  <a:srgbClr val="0C7DBB"/>
                </a:solidFill>
                <a:latin typeface="NexusSerif"/>
              </a:rPr>
              <a:t>18</a:t>
            </a:r>
          </a:p>
          <a:p>
            <a:endParaRPr lang="en-US" sz="2000" baseline="30000" dirty="0">
              <a:solidFill>
                <a:srgbClr val="0C7DBB"/>
              </a:solidFill>
              <a:latin typeface="NexusSerif"/>
            </a:endParaRPr>
          </a:p>
          <a:p>
            <a:r>
              <a:rPr lang="en-US" sz="2000" dirty="0">
                <a:solidFill>
                  <a:srgbClr val="2E2E2E"/>
                </a:solidFill>
                <a:latin typeface="NexusSerif"/>
              </a:rPr>
              <a:t> Additionally, cell surface </a:t>
            </a:r>
            <a:r>
              <a:rPr lang="en-US" sz="2000" dirty="0">
                <a:solidFill>
                  <a:srgbClr val="0C7DBB"/>
                </a:solidFill>
                <a:latin typeface="NexusSerif"/>
                <a:hlinkClick r:id="rId4" tooltip="Learn more about Bactericidal Activity from ScienceDirect's AI-generated Topic Pages"/>
              </a:rPr>
              <a:t>bactericidal activity</a:t>
            </a:r>
            <a:r>
              <a:rPr lang="en-US" sz="2000" dirty="0">
                <a:solidFill>
                  <a:srgbClr val="2E2E2E"/>
                </a:solidFill>
                <a:latin typeface="NexusSerif"/>
              </a:rPr>
              <a:t> declined in the absence of β-hexosaminidase. It is therefore possible that β-hexosaminidase is cytotoxic to </a:t>
            </a:r>
            <a:r>
              <a:rPr lang="en-US" sz="2000" i="1" dirty="0">
                <a:solidFill>
                  <a:srgbClr val="2E2E2E"/>
                </a:solidFill>
                <a:latin typeface="NexusSerif"/>
              </a:rPr>
              <a:t>Mycobacteria tuberculosis</a:t>
            </a:r>
            <a:r>
              <a:rPr lang="en-US" sz="2000" dirty="0">
                <a:solidFill>
                  <a:srgbClr val="2E2E2E"/>
                </a:solidFill>
                <a:latin typeface="NexusSerif"/>
              </a:rPr>
              <a:t>, making the organism more susceptible to macrophage attack.</a:t>
            </a:r>
            <a:r>
              <a:rPr lang="en-US" sz="2000" baseline="30000" dirty="0">
                <a:solidFill>
                  <a:srgbClr val="0C7DBB"/>
                </a:solidFill>
                <a:latin typeface="NexusSerif"/>
                <a:hlinkClick r:id="rId5"/>
              </a:rPr>
              <a:t>18</a:t>
            </a:r>
            <a:r>
              <a:rPr lang="en-US" sz="2000" dirty="0">
                <a:solidFill>
                  <a:srgbClr val="2E2E2E"/>
                </a:solidFill>
                <a:latin typeface="NexusSerif"/>
              </a:rPr>
              <a:t> In the advent of drug-resistant tuberculosis, developing drugs that up-regulate or maintain β-hexosaminidase may prove beneficial for the treatment of tuberculosis while circumventing concerns of antibiotic resistance.</a:t>
            </a:r>
            <a:endParaRPr lang="en-AU" sz="2000" dirty="0"/>
          </a:p>
        </p:txBody>
      </p:sp>
    </p:spTree>
    <p:extLst>
      <p:ext uri="{BB962C8B-B14F-4D97-AF65-F5344CB8AC3E}">
        <p14:creationId xmlns:p14="http://schemas.microsoft.com/office/powerpoint/2010/main" val="209719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930226"/>
          </a:xfrm>
        </p:spPr>
        <p:txBody>
          <a:bodyPr>
            <a:noAutofit/>
          </a:bodyPr>
          <a:lstStyle/>
          <a:p>
            <a:r>
              <a:rPr lang="en-AU" sz="2800" b="1" dirty="0"/>
              <a:t>Tay-Sachs: symptom </a:t>
            </a:r>
            <a:r>
              <a:rPr lang="en-AU" sz="2800" dirty="0"/>
              <a:t>– cherry red spot observed in the eye. Fat storage in central area of retina around the macula. Red spot is because no fat deposits in macula/fovea area where there are lots of cones.</a:t>
            </a:r>
          </a:p>
        </p:txBody>
      </p:sp>
      <p:pic>
        <p:nvPicPr>
          <p:cNvPr id="4" name="il_fi" descr="http://www.beautifulcanvas.org/wp-content/my_uploads/2009/05/20090515_cherry_red_spot.jpg"/>
          <p:cNvPicPr>
            <a:picLocks noGrp="1"/>
          </p:cNvPicPr>
          <p:nvPr>
            <p:ph idx="1"/>
          </p:nvPr>
        </p:nvPicPr>
        <p:blipFill>
          <a:blip r:embed="rId2" cstate="print"/>
          <a:srcRect/>
          <a:stretch>
            <a:fillRect/>
          </a:stretch>
        </p:blipFill>
        <p:spPr bwMode="auto">
          <a:xfrm>
            <a:off x="323528" y="2766421"/>
            <a:ext cx="4392488" cy="3816941"/>
          </a:xfrm>
          <a:prstGeom prst="rect">
            <a:avLst/>
          </a:prstGeom>
          <a:noFill/>
          <a:ln w="9525">
            <a:noFill/>
            <a:miter lim="800000"/>
            <a:headEnd/>
            <a:tailEnd/>
          </a:ln>
        </p:spPr>
      </p:pic>
      <p:pic>
        <p:nvPicPr>
          <p:cNvPr id="5" name="il_fi" descr="http://www.primehealthchannel.com/wp-content/uploads/2011/02/Tay-Sachs-Disease.jpg"/>
          <p:cNvPicPr/>
          <p:nvPr/>
        </p:nvPicPr>
        <p:blipFill>
          <a:blip r:embed="rId3" cstate="print"/>
          <a:srcRect/>
          <a:stretch>
            <a:fillRect/>
          </a:stretch>
        </p:blipFill>
        <p:spPr bwMode="auto">
          <a:xfrm>
            <a:off x="4860032" y="2766421"/>
            <a:ext cx="4176464" cy="383041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3A4BE-FA3A-4B7B-A748-6F6BF8137032}"/>
              </a:ext>
            </a:extLst>
          </p:cNvPr>
          <p:cNvSpPr/>
          <p:nvPr/>
        </p:nvSpPr>
        <p:spPr>
          <a:xfrm>
            <a:off x="323528" y="548680"/>
            <a:ext cx="8640960" cy="6217087"/>
          </a:xfrm>
          <a:prstGeom prst="rect">
            <a:avLst/>
          </a:prstGeom>
        </p:spPr>
        <p:txBody>
          <a:bodyPr wrap="square">
            <a:spAutoFit/>
          </a:bodyPr>
          <a:lstStyle/>
          <a:p>
            <a:r>
              <a:rPr lang="en-US" sz="2800" b="1" dirty="0">
                <a:solidFill>
                  <a:srgbClr val="4F4F4F"/>
                </a:solidFill>
                <a:latin typeface="Arial" panose="020B0604020202020204" pitchFamily="34" charset="0"/>
                <a:cs typeface="Arial" panose="020B0604020202020204" pitchFamily="34" charset="0"/>
              </a:rPr>
              <a:t>Thalassemia</a:t>
            </a:r>
          </a:p>
          <a:p>
            <a:endParaRPr lang="en-US" sz="2800" b="1"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Thalassemia, or Mediterranean anemia, was first described in 1925 by a Detroit physician who studied Italian children with severe anemia (low levels of red blood cells), poor growth, huge abdominal organs, and early childhood death. </a:t>
            </a:r>
          </a:p>
          <a:p>
            <a:endParaRPr lang="en-US"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In 1946, the cause of thalassemia was found to be an abnormal hemoglobin structure, caused by a mutation that caused alterations of genes that produces either the alpha or beta </a:t>
            </a:r>
            <a:r>
              <a:rPr lang="en-US" dirty="0" err="1">
                <a:solidFill>
                  <a:srgbClr val="4F4F4F"/>
                </a:solidFill>
                <a:latin typeface="Arial" panose="020B0604020202020204" pitchFamily="34" charset="0"/>
                <a:cs typeface="Arial" panose="020B0604020202020204" pitchFamily="34" charset="0"/>
              </a:rPr>
              <a:t>heamoglobin</a:t>
            </a:r>
            <a:r>
              <a:rPr lang="en-US" dirty="0">
                <a:solidFill>
                  <a:srgbClr val="4F4F4F"/>
                </a:solidFill>
                <a:latin typeface="Arial" panose="020B0604020202020204" pitchFamily="34" charset="0"/>
                <a:cs typeface="Arial" panose="020B0604020202020204" pitchFamily="34" charset="0"/>
              </a:rPr>
              <a:t> chains.</a:t>
            </a:r>
          </a:p>
          <a:p>
            <a:endParaRPr lang="en-US"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 The body reacts by destroying red blood cells, causing anemia. To compensate for the loss, the body tries to make red blood cells more rapidly, causing other thalassemia complications, such as bone abnormalities and spleen enlargement.</a:t>
            </a:r>
          </a:p>
          <a:p>
            <a:endParaRPr lang="en-US" b="0" i="0" dirty="0">
              <a:solidFill>
                <a:srgbClr val="4F4F4F"/>
              </a:solidFill>
              <a:effectLst/>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In the 1960s, doctors treating thalassemia patients started to transfuse them with fresh red blood cells every month. This alleviated most of the childhood symptoms and led to a major improvement in survival. It is still used as a treatment today. </a:t>
            </a:r>
          </a:p>
          <a:p>
            <a:r>
              <a:rPr lang="en-US" dirty="0">
                <a:solidFill>
                  <a:srgbClr val="4F4F4F"/>
                </a:solidFill>
                <a:latin typeface="Arial" panose="020B0604020202020204" pitchFamily="34" charset="0"/>
                <a:cs typeface="Arial" panose="020B0604020202020204" pitchFamily="34" charset="0"/>
              </a:rPr>
              <a:t>However, since blood contains large amounts of iron, which the body cannot eliminate naturally, most patients died in their teenage years from damage caused by too much iron.</a:t>
            </a:r>
          </a:p>
          <a:p>
            <a:endParaRPr lang="en-US" b="0" i="0" dirty="0">
              <a:solidFill>
                <a:srgbClr val="4F4F4F"/>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594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2DE12C-94AB-487E-BF04-E23D595522EC}"/>
              </a:ext>
            </a:extLst>
          </p:cNvPr>
          <p:cNvSpPr/>
          <p:nvPr/>
        </p:nvSpPr>
        <p:spPr>
          <a:xfrm>
            <a:off x="107504" y="548680"/>
            <a:ext cx="9145016" cy="6278642"/>
          </a:xfrm>
          <a:prstGeom prst="rect">
            <a:avLst/>
          </a:prstGeom>
        </p:spPr>
        <p:txBody>
          <a:bodyPr wrap="square">
            <a:spAutoFit/>
          </a:bodyPr>
          <a:lstStyle/>
          <a:p>
            <a:endParaRPr lang="en-US" dirty="0">
              <a:solidFill>
                <a:srgbClr val="4F4F4F"/>
              </a:solidFill>
              <a:latin typeface="Lucida Sans Unicode" panose="020B0602030504020204" pitchFamily="34" charset="0"/>
            </a:endParaRPr>
          </a:p>
          <a:p>
            <a:r>
              <a:rPr lang="en-US" sz="2400" b="1" dirty="0">
                <a:solidFill>
                  <a:srgbClr val="4F4F4F"/>
                </a:solidFill>
                <a:latin typeface="Arial" panose="020B0604020202020204" pitchFamily="34" charset="0"/>
                <a:cs typeface="Arial" panose="020B0604020202020204" pitchFamily="34" charset="0"/>
              </a:rPr>
              <a:t>Thalassemia</a:t>
            </a:r>
          </a:p>
          <a:p>
            <a:endParaRPr lang="en-US"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Researchers later found that excess iron could be removed from the body by treatment with a drug called deferoxamine. This is chelation therapy.</a:t>
            </a:r>
          </a:p>
          <a:p>
            <a:r>
              <a:rPr lang="en-US" dirty="0">
                <a:solidFill>
                  <a:srgbClr val="4F4F4F"/>
                </a:solidFill>
                <a:latin typeface="Arial" panose="020B0604020202020204" pitchFamily="34" charset="0"/>
                <a:cs typeface="Arial" panose="020B0604020202020204" pitchFamily="34" charset="0"/>
              </a:rPr>
              <a:t>The drug binds with iron and helps to remove excess iron from the body. </a:t>
            </a:r>
          </a:p>
          <a:p>
            <a:endParaRPr lang="en-US"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This drug prevented iron-induced heart disease and helped patients live much longer. Recently, two oral drugs have become available to remove iron. They have dramatically improved the quality of life of patients with iron overload from transfusions for thalassemia. Furthermore, specialized imaging tests can now find iron in the heart and allow patients to be treated before they develop iron-related heart failure.</a:t>
            </a:r>
          </a:p>
          <a:p>
            <a:endParaRPr lang="en-US" dirty="0">
              <a:solidFill>
                <a:srgbClr val="4F4F4F"/>
              </a:solidFill>
              <a:latin typeface="Arial" panose="020B0604020202020204" pitchFamily="34" charset="0"/>
              <a:cs typeface="Arial" panose="020B0604020202020204" pitchFamily="34" charset="0"/>
            </a:endParaRPr>
          </a:p>
          <a:p>
            <a:r>
              <a:rPr lang="en-US" dirty="0">
                <a:solidFill>
                  <a:srgbClr val="4F4F4F"/>
                </a:solidFill>
                <a:latin typeface="Arial" panose="020B0604020202020204" pitchFamily="34" charset="0"/>
                <a:cs typeface="Arial" panose="020B0604020202020204" pitchFamily="34" charset="0"/>
              </a:rPr>
              <a:t>As with sickle cell disease, drugs that increase production of fetal hemoglobin can partially correct the anemia of thalassemia, but efforts to improve the treatment of thalassemia continue.</a:t>
            </a:r>
          </a:p>
          <a:p>
            <a:endParaRPr lang="en-US" b="0" i="0" dirty="0">
              <a:solidFill>
                <a:srgbClr val="4F4F4F"/>
              </a:solidFill>
              <a:effectLst/>
              <a:latin typeface="Arial" panose="020B0604020202020204" pitchFamily="34" charset="0"/>
              <a:cs typeface="Arial" panose="020B0604020202020204" pitchFamily="34" charset="0"/>
            </a:endParaRPr>
          </a:p>
          <a:p>
            <a:r>
              <a:rPr lang="en-US" dirty="0">
                <a:solidFill>
                  <a:srgbClr val="333333"/>
                </a:solidFill>
                <a:latin typeface="Arial" panose="020B0604020202020204" pitchFamily="34" charset="0"/>
                <a:cs typeface="Arial" panose="020B0604020202020204" pitchFamily="34" charset="0"/>
              </a:rPr>
              <a:t>Thalassemia is a genetic blood disorder that is associated with a reduction in </a:t>
            </a:r>
            <a:r>
              <a:rPr lang="en-US" dirty="0" err="1">
                <a:solidFill>
                  <a:srgbClr val="333333"/>
                </a:solidFill>
                <a:latin typeface="Arial" panose="020B0604020202020204" pitchFamily="34" charset="0"/>
                <a:cs typeface="Arial" panose="020B0604020202020204" pitchFamily="34" charset="0"/>
              </a:rPr>
              <a:t>haemoglobin</a:t>
            </a:r>
            <a:r>
              <a:rPr lang="en-US" dirty="0">
                <a:solidFill>
                  <a:srgbClr val="333333"/>
                </a:solidFill>
                <a:latin typeface="Arial" panose="020B0604020202020204" pitchFamily="34" charset="0"/>
                <a:cs typeface="Arial" panose="020B0604020202020204" pitchFamily="34" charset="0"/>
              </a:rPr>
              <a:t> in red blood cells and, subsequently, insufficient oxygen reaching cells in the body. However, individuals with this condition may actually be at an advantage when it comes to certain diseases, such as malaria, as it may offer a protective effect.</a:t>
            </a:r>
          </a:p>
          <a:p>
            <a:endParaRPr lang="en-US" b="0" i="0" dirty="0">
              <a:solidFill>
                <a:srgbClr val="4F4F4F"/>
              </a:solidFill>
              <a:effectLst/>
              <a:latin typeface="Lucida Sans Unicode" panose="020B0602030504020204" pitchFamily="34" charset="0"/>
            </a:endParaRPr>
          </a:p>
        </p:txBody>
      </p:sp>
    </p:spTree>
    <p:extLst>
      <p:ext uri="{BB962C8B-B14F-4D97-AF65-F5344CB8AC3E}">
        <p14:creationId xmlns:p14="http://schemas.microsoft.com/office/powerpoint/2010/main" val="299750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8D179-F2EB-45CD-8599-37D8D83234DF}"/>
              </a:ext>
            </a:extLst>
          </p:cNvPr>
          <p:cNvSpPr/>
          <p:nvPr/>
        </p:nvSpPr>
        <p:spPr>
          <a:xfrm>
            <a:off x="251520" y="-4927133"/>
            <a:ext cx="8640960" cy="3139321"/>
          </a:xfrm>
          <a:prstGeom prst="rect">
            <a:avLst/>
          </a:prstGeom>
        </p:spPr>
        <p:txBody>
          <a:bodyPr wrap="square">
            <a:spAutoFit/>
          </a:bodyPr>
          <a:lstStyle/>
          <a:p>
            <a:r>
              <a:rPr lang="en-US" dirty="0" err="1">
                <a:solidFill>
                  <a:srgbClr val="333333"/>
                </a:solidFill>
                <a:latin typeface="open-sans"/>
              </a:rPr>
              <a:t>halassemia</a:t>
            </a:r>
            <a:r>
              <a:rPr lang="en-US" dirty="0">
                <a:solidFill>
                  <a:srgbClr val="333333"/>
                </a:solidFill>
                <a:latin typeface="open-sans"/>
              </a:rPr>
              <a:t> is a genetic blood disorder that is associated with a reduction in </a:t>
            </a:r>
            <a:r>
              <a:rPr lang="en-US" dirty="0" err="1">
                <a:solidFill>
                  <a:srgbClr val="333333"/>
                </a:solidFill>
                <a:latin typeface="open-sans"/>
              </a:rPr>
              <a:t>haemoglobin</a:t>
            </a:r>
            <a:r>
              <a:rPr lang="en-US" dirty="0">
                <a:solidFill>
                  <a:srgbClr val="333333"/>
                </a:solidFill>
                <a:latin typeface="open-sans"/>
              </a:rPr>
              <a:t> in red blood cells and, subsequently, insufficient oxygen reaching cells in the body. However, individuals with this condition may actually be at an advantage when it comes to certain diseases, such as malaria, as it may offer a protective effect.</a:t>
            </a:r>
          </a:p>
          <a:p>
            <a:r>
              <a:rPr lang="en-US" b="1" dirty="0">
                <a:solidFill>
                  <a:srgbClr val="333333"/>
                </a:solidFill>
                <a:latin typeface="open-sans"/>
              </a:rPr>
              <a:t>Protection from Malaria</a:t>
            </a:r>
          </a:p>
          <a:p>
            <a:r>
              <a:rPr lang="en-US" dirty="0">
                <a:solidFill>
                  <a:srgbClr val="333333"/>
                </a:solidFill>
                <a:latin typeface="open-sans"/>
              </a:rPr>
              <a:t>Malaria is a potentially lethal condition that is common in areas with a tropical or subtropical climate, where the prevalence of thalassemia is similarly high.</a:t>
            </a:r>
          </a:p>
          <a:p>
            <a:r>
              <a:rPr lang="en-US" dirty="0">
                <a:solidFill>
                  <a:srgbClr val="333333"/>
                </a:solidFill>
                <a:latin typeface="open-sans"/>
              </a:rPr>
              <a:t>Some research has suggested that people with thalassemia are less likely to suffer from malaria, due to a protective effect of the condition. It appears that smaller quantities of </a:t>
            </a:r>
            <a:r>
              <a:rPr lang="en-US" dirty="0" err="1">
                <a:solidFill>
                  <a:srgbClr val="333333"/>
                </a:solidFill>
                <a:latin typeface="open-sans"/>
              </a:rPr>
              <a:t>haemoglobin</a:t>
            </a:r>
            <a:r>
              <a:rPr lang="en-US" dirty="0">
                <a:solidFill>
                  <a:srgbClr val="333333"/>
                </a:solidFill>
                <a:latin typeface="open-sans"/>
              </a:rPr>
              <a:t> in more cells – a distinctive characteristic of thalassemia – may offer an advantage against malaria.</a:t>
            </a:r>
          </a:p>
        </p:txBody>
      </p:sp>
      <p:sp>
        <p:nvSpPr>
          <p:cNvPr id="3" name="Rectangle 2">
            <a:extLst>
              <a:ext uri="{FF2B5EF4-FFF2-40B4-BE49-F238E27FC236}">
                <a16:creationId xmlns:a16="http://schemas.microsoft.com/office/drawing/2014/main" id="{0C322412-DD71-470C-BA57-A1BFAFD44253}"/>
              </a:ext>
            </a:extLst>
          </p:cNvPr>
          <p:cNvSpPr/>
          <p:nvPr/>
        </p:nvSpPr>
        <p:spPr>
          <a:xfrm>
            <a:off x="467544" y="548680"/>
            <a:ext cx="8280920" cy="5632311"/>
          </a:xfrm>
          <a:prstGeom prst="rect">
            <a:avLst/>
          </a:prstGeom>
        </p:spPr>
        <p:txBody>
          <a:bodyPr wrap="square">
            <a:spAutoFit/>
          </a:bodyPr>
          <a:lstStyle/>
          <a:p>
            <a:r>
              <a:rPr lang="en-US" b="1" dirty="0">
                <a:solidFill>
                  <a:srgbClr val="333333"/>
                </a:solidFill>
                <a:latin typeface="open-sans"/>
              </a:rPr>
              <a:t>WHY A SELECTIVE ADVANTAGE TO HAVE THALASSEMIA?: </a:t>
            </a:r>
          </a:p>
          <a:p>
            <a:r>
              <a:rPr lang="en-US" b="1" dirty="0">
                <a:solidFill>
                  <a:srgbClr val="333333"/>
                </a:solidFill>
                <a:latin typeface="open-sans"/>
              </a:rPr>
              <a:t>People with thalassemia are less likely to suffer from Malaria</a:t>
            </a:r>
          </a:p>
          <a:p>
            <a:endParaRPr lang="en-US" b="1" dirty="0">
              <a:solidFill>
                <a:srgbClr val="333333"/>
              </a:solidFill>
              <a:latin typeface="open-sans"/>
            </a:endParaRPr>
          </a:p>
          <a:p>
            <a:r>
              <a:rPr lang="en-US" dirty="0">
                <a:solidFill>
                  <a:srgbClr val="333333"/>
                </a:solidFill>
                <a:latin typeface="Arial" panose="020B0604020202020204" pitchFamily="34" charset="0"/>
                <a:cs typeface="Arial" panose="020B0604020202020204" pitchFamily="34" charset="0"/>
              </a:rPr>
              <a:t>Malaria is a potentially lethal condition that is common in areas with a tropical or subtropical climate, where the prevalence of thalassemia is similarly high.</a:t>
            </a:r>
          </a:p>
          <a:p>
            <a:endParaRPr lang="en-US" dirty="0">
              <a:solidFill>
                <a:srgbClr val="333333"/>
              </a:solidFill>
              <a:latin typeface="Arial" panose="020B0604020202020204" pitchFamily="34" charset="0"/>
              <a:cs typeface="Arial" panose="020B0604020202020204" pitchFamily="34" charset="0"/>
            </a:endParaRPr>
          </a:p>
          <a:p>
            <a:r>
              <a:rPr lang="en-US" dirty="0">
                <a:solidFill>
                  <a:srgbClr val="333333"/>
                </a:solidFill>
                <a:latin typeface="Arial" panose="020B0604020202020204" pitchFamily="34" charset="0"/>
                <a:cs typeface="Arial" panose="020B0604020202020204" pitchFamily="34" charset="0"/>
              </a:rPr>
              <a:t>Some research has suggested that people with thalassemia are less likely to suffer from malaria, due to a protective effect of the condition. It appears that smaller quantities of </a:t>
            </a:r>
            <a:r>
              <a:rPr lang="en-US" dirty="0" err="1">
                <a:solidFill>
                  <a:srgbClr val="333333"/>
                </a:solidFill>
                <a:latin typeface="Arial" panose="020B0604020202020204" pitchFamily="34" charset="0"/>
                <a:cs typeface="Arial" panose="020B0604020202020204" pitchFamily="34" charset="0"/>
              </a:rPr>
              <a:t>haemoglobin</a:t>
            </a:r>
            <a:r>
              <a:rPr lang="en-US" dirty="0">
                <a:solidFill>
                  <a:srgbClr val="333333"/>
                </a:solidFill>
                <a:latin typeface="Arial" panose="020B0604020202020204" pitchFamily="34" charset="0"/>
                <a:cs typeface="Arial" panose="020B0604020202020204" pitchFamily="34" charset="0"/>
              </a:rPr>
              <a:t> in more cells – a distinctive characteristic of thalassemia – may offer an advantage against malaria.</a:t>
            </a:r>
          </a:p>
          <a:p>
            <a:endParaRPr lang="en-US" dirty="0">
              <a:solidFill>
                <a:srgbClr val="333333"/>
              </a:solidFill>
              <a:latin typeface="Arial" panose="020B0604020202020204" pitchFamily="34" charset="0"/>
              <a:cs typeface="Arial" panose="020B0604020202020204" pitchFamily="34" charset="0"/>
            </a:endParaRPr>
          </a:p>
          <a:p>
            <a:r>
              <a:rPr lang="en-US" dirty="0">
                <a:solidFill>
                  <a:srgbClr val="333333"/>
                </a:solidFill>
                <a:latin typeface="Arial" panose="020B0604020202020204" pitchFamily="34" charset="0"/>
                <a:cs typeface="Arial" panose="020B0604020202020204" pitchFamily="34" charset="0"/>
              </a:rPr>
              <a:t>According to the research, children with mild alpha-thalassemia have a natural protection against the anemia associated with malaria. The study was conducted in Papua New Guinea and included 800 children as participants in the study. In this region, malaria is endemic and a high percentage of children also have alpha-thalassemia.</a:t>
            </a:r>
          </a:p>
          <a:p>
            <a:endParaRPr lang="en-US" dirty="0">
              <a:solidFill>
                <a:srgbClr val="333333"/>
              </a:solidFill>
              <a:latin typeface="Arial" panose="020B0604020202020204" pitchFamily="34" charset="0"/>
              <a:cs typeface="Arial" panose="020B0604020202020204" pitchFamily="34" charset="0"/>
            </a:endParaRPr>
          </a:p>
          <a:p>
            <a:r>
              <a:rPr lang="en-US" dirty="0">
                <a:solidFill>
                  <a:srgbClr val="333333"/>
                </a:solidFill>
                <a:latin typeface="Arial" panose="020B0604020202020204" pitchFamily="34" charset="0"/>
                <a:cs typeface="Arial" panose="020B0604020202020204" pitchFamily="34" charset="0"/>
              </a:rPr>
              <a:t>For severe cases of malaria, an individual can lose 30-50% of total red blood cells and lead to anemia in the blood. However, children with alpha-thalassemia tended to recover more easily after experiencing a malaria attack.</a:t>
            </a:r>
            <a:endParaRPr lang="en-US" b="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132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6E70B9-BB37-4075-93FA-9D500FE14B8F}"/>
              </a:ext>
            </a:extLst>
          </p:cNvPr>
          <p:cNvSpPr/>
          <p:nvPr/>
        </p:nvSpPr>
        <p:spPr>
          <a:xfrm>
            <a:off x="35496" y="1268760"/>
            <a:ext cx="8928992" cy="6524863"/>
          </a:xfrm>
          <a:prstGeom prst="rect">
            <a:avLst/>
          </a:prstGeom>
        </p:spPr>
        <p:txBody>
          <a:bodyPr wrap="square">
            <a:spAutoFit/>
          </a:bodyPr>
          <a:lstStyle/>
          <a:p>
            <a:r>
              <a:rPr lang="en-US" sz="2000" b="1" dirty="0">
                <a:solidFill>
                  <a:srgbClr val="333333"/>
                </a:solidFill>
                <a:latin typeface="Arial" panose="020B0604020202020204" pitchFamily="34" charset="0"/>
                <a:cs typeface="Arial" panose="020B0604020202020204" pitchFamily="34" charset="0"/>
              </a:rPr>
              <a:t>Thalassemia</a:t>
            </a:r>
          </a:p>
          <a:p>
            <a:endParaRPr lang="en-US" sz="2000" dirty="0">
              <a:solidFill>
                <a:srgbClr val="333333"/>
              </a:solidFill>
              <a:latin typeface="Arial" panose="020B0604020202020204" pitchFamily="34" charset="0"/>
              <a:cs typeface="Arial" panose="020B0604020202020204" pitchFamily="34" charset="0"/>
            </a:endParaRPr>
          </a:p>
          <a:p>
            <a:r>
              <a:rPr lang="en-US" sz="2000" dirty="0">
                <a:solidFill>
                  <a:srgbClr val="333333"/>
                </a:solidFill>
                <a:latin typeface="Arial" panose="020B0604020202020204" pitchFamily="34" charset="0"/>
                <a:cs typeface="Arial" panose="020B0604020202020204" pitchFamily="34" charset="0"/>
              </a:rPr>
              <a:t>Although the reason for this is not certain, it is thought to occur as a result of the increased number of red blood cells present in children with thalassemia. They typically possess 10-20% more red blood cells than individuals without thalassemia and, thus, a reduction in number is less likely to cause serious damage.</a:t>
            </a:r>
          </a:p>
          <a:p>
            <a:endParaRPr lang="en-US" sz="2000" dirty="0">
              <a:solidFill>
                <a:srgbClr val="333333"/>
              </a:solidFill>
              <a:latin typeface="Arial" panose="020B0604020202020204" pitchFamily="34" charset="0"/>
              <a:cs typeface="Arial" panose="020B0604020202020204" pitchFamily="34" charset="0"/>
            </a:endParaRPr>
          </a:p>
          <a:p>
            <a:r>
              <a:rPr lang="en-US" sz="2000" dirty="0">
                <a:solidFill>
                  <a:srgbClr val="333333"/>
                </a:solidFill>
                <a:latin typeface="Arial" panose="020B0604020202020204" pitchFamily="34" charset="0"/>
                <a:cs typeface="Arial" panose="020B0604020202020204" pitchFamily="34" charset="0"/>
              </a:rPr>
              <a:t>This unusual benefit of thalassemia is a simple consequence of the body’s response to the reduction in </a:t>
            </a:r>
            <a:r>
              <a:rPr lang="en-US" sz="2000" dirty="0" err="1">
                <a:solidFill>
                  <a:srgbClr val="333333"/>
                </a:solidFill>
                <a:latin typeface="Arial" panose="020B0604020202020204" pitchFamily="34" charset="0"/>
                <a:cs typeface="Arial" panose="020B0604020202020204" pitchFamily="34" charset="0"/>
              </a:rPr>
              <a:t>haemoglobin</a:t>
            </a:r>
            <a:r>
              <a:rPr lang="en-US" sz="2000" dirty="0">
                <a:solidFill>
                  <a:srgbClr val="333333"/>
                </a:solidFill>
                <a:latin typeface="Arial" panose="020B0604020202020204" pitchFamily="34" charset="0"/>
                <a:cs typeface="Arial" panose="020B0604020202020204" pitchFamily="34" charset="0"/>
              </a:rPr>
              <a:t> in the blood. Their body produces more cells to compensate, which then offer a protective effect against another disease that is also prevalent in the same region.</a:t>
            </a:r>
          </a:p>
          <a:p>
            <a:r>
              <a:rPr lang="en-US" sz="2000" dirty="0">
                <a:solidFill>
                  <a:srgbClr val="333333"/>
                </a:solidFill>
                <a:latin typeface="Arial" panose="020B0604020202020204" pitchFamily="34" charset="0"/>
                <a:cs typeface="Arial" panose="020B0604020202020204" pitchFamily="34" charset="0"/>
              </a:rPr>
              <a:t>Given the significant impact of malaria, particularly on global mortality of children, this benefit of thalassemia is notable. Up to two million deaths occur every year in Africa and Asia due to malaria and in many of these regions genetic mutations have arisen, offering a form of protection.</a:t>
            </a:r>
          </a:p>
          <a:p>
            <a:endParaRPr lang="en-US" sz="2000" dirty="0">
              <a:solidFill>
                <a:srgbClr val="333333"/>
              </a:solidFill>
              <a:latin typeface="Arial" panose="020B0604020202020204" pitchFamily="34" charset="0"/>
              <a:cs typeface="Arial" panose="020B0604020202020204" pitchFamily="34" charset="0"/>
            </a:endParaRPr>
          </a:p>
          <a:p>
            <a:r>
              <a:rPr lang="en-US" sz="2000" dirty="0">
                <a:solidFill>
                  <a:srgbClr val="333333"/>
                </a:solidFill>
                <a:latin typeface="Arial" panose="020B0604020202020204" pitchFamily="34" charset="0"/>
                <a:cs typeface="Arial" panose="020B0604020202020204" pitchFamily="34" charset="0"/>
              </a:rPr>
              <a:t>The potentially beneficial effect of other types of thalassemia, such as beta-thalassemia, has not yet been established. However, it is possible that there are similar protective effects against malaria in other types of thalassemia.</a:t>
            </a:r>
          </a:p>
          <a:p>
            <a:endParaRPr lang="en-US" dirty="0">
              <a:solidFill>
                <a:srgbClr val="333333"/>
              </a:solidFill>
              <a:latin typeface="open-sans"/>
            </a:endParaRPr>
          </a:p>
        </p:txBody>
      </p:sp>
    </p:spTree>
    <p:extLst>
      <p:ext uri="{BB962C8B-B14F-4D97-AF65-F5344CB8AC3E}">
        <p14:creationId xmlns:p14="http://schemas.microsoft.com/office/powerpoint/2010/main" val="3591776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815975" y="981075"/>
            <a:ext cx="7427913" cy="4525963"/>
          </a:xfrm>
        </p:spPr>
        <p:txBody>
          <a:bodyPr/>
          <a:lstStyle/>
          <a:p>
            <a:pPr>
              <a:buFontTx/>
              <a:buNone/>
            </a:pPr>
            <a:r>
              <a:rPr lang="en-US" sz="3600" b="1" dirty="0"/>
              <a:t>In small populations:</a:t>
            </a:r>
          </a:p>
          <a:p>
            <a:r>
              <a:rPr lang="en-US" dirty="0"/>
              <a:t>Individuals make a relatively large contribution to the gene pool.</a:t>
            </a:r>
          </a:p>
          <a:p>
            <a:r>
              <a:rPr lang="en-US" dirty="0"/>
              <a:t>Evolution can occur rapidly. </a:t>
            </a:r>
          </a:p>
          <a:p>
            <a:r>
              <a:rPr lang="en-US" dirty="0"/>
              <a:t>Many changes are non-adaptive.</a:t>
            </a:r>
          </a:p>
          <a:p>
            <a:r>
              <a:rPr lang="en-US" dirty="0"/>
              <a:t>Many changes are due to chance events.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dirty="0">
                <a:solidFill>
                  <a:srgbClr val="009900"/>
                </a:solidFill>
              </a:rPr>
              <a:t>4. Genetic drift</a:t>
            </a:r>
          </a:p>
        </p:txBody>
      </p:sp>
      <p:sp>
        <p:nvSpPr>
          <p:cNvPr id="26627" name="Rectangle 3"/>
          <p:cNvSpPr>
            <a:spLocks noGrp="1" noChangeArrowheads="1"/>
          </p:cNvSpPr>
          <p:nvPr>
            <p:ph type="body" idx="1"/>
          </p:nvPr>
        </p:nvSpPr>
        <p:spPr>
          <a:xfrm>
            <a:off x="457200" y="1600200"/>
            <a:ext cx="8507288" cy="5213176"/>
          </a:xfrm>
        </p:spPr>
        <p:txBody>
          <a:bodyPr>
            <a:normAutofit fontScale="77500" lnSpcReduction="20000"/>
          </a:bodyPr>
          <a:lstStyle/>
          <a:p>
            <a:pPr>
              <a:lnSpc>
                <a:spcPct val="90000"/>
              </a:lnSpc>
            </a:pPr>
            <a:r>
              <a:rPr lang="en-AU" sz="3300" i="1" dirty="0"/>
              <a:t>Genetic drift</a:t>
            </a:r>
            <a:r>
              <a:rPr lang="en-AU" sz="3300" dirty="0"/>
              <a:t> is the </a:t>
            </a:r>
            <a:r>
              <a:rPr lang="en-AU" sz="3300" b="1" dirty="0"/>
              <a:t>random</a:t>
            </a:r>
            <a:r>
              <a:rPr lang="en-AU" sz="3300" dirty="0"/>
              <a:t> fluctuation of allele frequencies in a population, random change in the gene pool with time due to </a:t>
            </a:r>
            <a:r>
              <a:rPr lang="en-AU" sz="3300" b="1" dirty="0"/>
              <a:t>chance</a:t>
            </a:r>
            <a:r>
              <a:rPr lang="en-AU" sz="3300" dirty="0"/>
              <a:t> rather than natural selection.</a:t>
            </a:r>
            <a:br>
              <a:rPr lang="en-AU" sz="3300" dirty="0"/>
            </a:br>
            <a:endParaRPr lang="en-AU" sz="3300" dirty="0"/>
          </a:p>
          <a:p>
            <a:pPr>
              <a:lnSpc>
                <a:spcPct val="90000"/>
              </a:lnSpc>
            </a:pPr>
            <a:r>
              <a:rPr lang="en-AU" sz="3300" b="1" dirty="0"/>
              <a:t>No selective agent. </a:t>
            </a:r>
            <a:r>
              <a:rPr lang="en-AU" sz="3300" dirty="0"/>
              <a:t>Non directional.</a:t>
            </a:r>
          </a:p>
          <a:p>
            <a:pPr>
              <a:lnSpc>
                <a:spcPct val="90000"/>
              </a:lnSpc>
            </a:pPr>
            <a:r>
              <a:rPr lang="en-AU" sz="3300" dirty="0"/>
              <a:t>(e.g. the frequency of a particular trait could, for no obvious reason, drift from 2% in generation 1, to 11% </a:t>
            </a:r>
            <a:br>
              <a:rPr lang="en-AU" sz="3300" dirty="0"/>
            </a:br>
            <a:r>
              <a:rPr lang="en-AU" sz="3300" dirty="0"/>
              <a:t>in generation 2, to 5% in generation 3 etc.) </a:t>
            </a:r>
          </a:p>
          <a:p>
            <a:pPr>
              <a:lnSpc>
                <a:spcPct val="90000"/>
              </a:lnSpc>
            </a:pPr>
            <a:endParaRPr lang="en-AU" sz="3300" dirty="0"/>
          </a:p>
          <a:p>
            <a:pPr>
              <a:lnSpc>
                <a:spcPct val="90000"/>
              </a:lnSpc>
            </a:pPr>
            <a:r>
              <a:rPr lang="en-US" sz="3300" dirty="0"/>
              <a:t>Genetic drift is more likely to occur in </a:t>
            </a:r>
            <a:r>
              <a:rPr lang="en-US" sz="3300" b="1" dirty="0"/>
              <a:t>small genetically isolated populations.</a:t>
            </a:r>
          </a:p>
          <a:p>
            <a:pPr>
              <a:lnSpc>
                <a:spcPct val="90000"/>
              </a:lnSpc>
            </a:pPr>
            <a:endParaRPr lang="en-US" sz="3300" dirty="0"/>
          </a:p>
          <a:p>
            <a:pPr>
              <a:lnSpc>
                <a:spcPct val="90000"/>
              </a:lnSpc>
            </a:pPr>
            <a:r>
              <a:rPr lang="en-US" sz="3300" dirty="0"/>
              <a:t>Genetic drift is often a consequence of a genetic bottleneck i.e. it </a:t>
            </a:r>
            <a:r>
              <a:rPr lang="en-AU" sz="3300" dirty="0"/>
              <a:t>results from inbreeding brought about by the limited mating possibilities in a </a:t>
            </a:r>
            <a:r>
              <a:rPr lang="en-AU" sz="3300" b="1" dirty="0"/>
              <a:t>small </a:t>
            </a:r>
            <a:r>
              <a:rPr lang="en-AU" sz="3300" dirty="0"/>
              <a:t>community</a:t>
            </a:r>
            <a:r>
              <a:rPr lang="en-US" sz="3300" dirty="0"/>
              <a:t>.</a:t>
            </a:r>
          </a:p>
          <a:p>
            <a:pPr>
              <a:lnSpc>
                <a:spcPct val="90000"/>
              </a:lnSpc>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AU" b="1" dirty="0">
                <a:solidFill>
                  <a:srgbClr val="00B050"/>
                </a:solidFill>
              </a:rPr>
              <a:t> Random Genetic Drift cont - examples</a:t>
            </a:r>
          </a:p>
        </p:txBody>
      </p:sp>
      <p:sp>
        <p:nvSpPr>
          <p:cNvPr id="3" name="Content Placeholder 2"/>
          <p:cNvSpPr>
            <a:spLocks noGrp="1"/>
          </p:cNvSpPr>
          <p:nvPr>
            <p:ph idx="1"/>
          </p:nvPr>
        </p:nvSpPr>
        <p:spPr>
          <a:xfrm>
            <a:off x="457200" y="1600200"/>
            <a:ext cx="8229600" cy="4972050"/>
          </a:xfrm>
        </p:spPr>
        <p:txBody>
          <a:bodyPr/>
          <a:lstStyle/>
          <a:p>
            <a:pPr>
              <a:defRPr/>
            </a:pPr>
            <a:r>
              <a:rPr lang="en-US" dirty="0"/>
              <a:t>Aborigines on </a:t>
            </a:r>
            <a:r>
              <a:rPr lang="en-US" dirty="0" err="1"/>
              <a:t>Mornington</a:t>
            </a:r>
            <a:r>
              <a:rPr lang="en-US" dirty="0"/>
              <a:t> Island and </a:t>
            </a:r>
            <a:r>
              <a:rPr lang="en-US" dirty="0" err="1"/>
              <a:t>Bentick</a:t>
            </a:r>
            <a:r>
              <a:rPr lang="en-US" dirty="0"/>
              <a:t> Island. These islands were originally part of the mainland (so interbreeding occurred) but became separated due to sea level rises.</a:t>
            </a:r>
            <a:endParaRPr lang="en-AU" dirty="0"/>
          </a:p>
          <a:p>
            <a:pPr lvl="1">
              <a:defRPr/>
            </a:pPr>
            <a:r>
              <a:rPr lang="en-US" dirty="0"/>
              <a:t>Have a high proportion of I</a:t>
            </a:r>
            <a:r>
              <a:rPr lang="en-US" baseline="30000" dirty="0"/>
              <a:t>B</a:t>
            </a:r>
            <a:r>
              <a:rPr lang="en-US" dirty="0"/>
              <a:t> allele and almost no I</a:t>
            </a:r>
            <a:r>
              <a:rPr lang="en-US" baseline="30000" dirty="0"/>
              <a:t>A</a:t>
            </a:r>
            <a:r>
              <a:rPr lang="en-US" dirty="0"/>
              <a:t> allele, but mainland has opposite ratios </a:t>
            </a:r>
          </a:p>
          <a:p>
            <a:pPr marL="342900" lvl="1" indent="-342900">
              <a:buFontTx/>
              <a:buNone/>
              <a:defRPr/>
            </a:pPr>
            <a:r>
              <a:rPr lang="en-US" dirty="0">
                <a:solidFill>
                  <a:srgbClr val="FF0000"/>
                </a:solidFill>
              </a:rPr>
              <a:t>* The environment was the same as the larger population (so no selective advantage) but the allele frequency was very different.*</a:t>
            </a:r>
            <a:endParaRPr lang="en-US" dirty="0"/>
          </a:p>
          <a:p>
            <a:pPr>
              <a:buFontTx/>
              <a:buNone/>
              <a:defRPr/>
            </a:pPr>
            <a:r>
              <a:rPr lang="en-US" dirty="0"/>
              <a:t> </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b="1" dirty="0"/>
              <a:t>Allele Frequencies: </a:t>
            </a:r>
            <a:endParaRPr lang="en-AU" dirty="0"/>
          </a:p>
          <a:p>
            <a:pPr>
              <a:buNone/>
            </a:pPr>
            <a:r>
              <a:rPr lang="en-US" dirty="0"/>
              <a:t>    Frequency of occurrence of a certain characteristic in a population i.e. how often does a characteristic show up in a gene pool.</a:t>
            </a:r>
            <a:endParaRPr lang="en-AU" dirty="0"/>
          </a:p>
          <a:p>
            <a:r>
              <a:rPr lang="en-US" b="1" dirty="0"/>
              <a:t>GENE POOL	</a:t>
            </a:r>
            <a:endParaRPr lang="en-AU" dirty="0"/>
          </a:p>
          <a:p>
            <a:pPr>
              <a:buNone/>
            </a:pPr>
            <a:r>
              <a:rPr lang="en-US" dirty="0"/>
              <a:t>    A </a:t>
            </a:r>
            <a:r>
              <a:rPr lang="en-US" b="1" dirty="0"/>
              <a:t>gene pool</a:t>
            </a:r>
            <a:r>
              <a:rPr lang="en-US" dirty="0"/>
              <a:t> the sum total of all of the </a:t>
            </a:r>
            <a:r>
              <a:rPr lang="en-US" u="sng" dirty="0">
                <a:hlinkClick r:id="rId2"/>
              </a:rPr>
              <a:t>allele</a:t>
            </a:r>
            <a:r>
              <a:rPr lang="en-US" dirty="0"/>
              <a:t>s available among the interbreeding members of a </a:t>
            </a:r>
            <a:r>
              <a:rPr lang="en-US" u="sng" dirty="0">
                <a:hlinkClick r:id="rId3"/>
              </a:rPr>
              <a:t>population</a:t>
            </a:r>
            <a:r>
              <a:rPr lang="en-US" dirty="0"/>
              <a:t> of a particular species.  </a:t>
            </a:r>
            <a:endParaRPr lang="en-AU" dirty="0"/>
          </a:p>
          <a:p>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lvl="0"/>
            <a:r>
              <a:rPr lang="en-US" b="1" dirty="0"/>
              <a:t>Random Genetic Drift</a:t>
            </a:r>
            <a:br>
              <a:rPr lang="en-AU" dirty="0"/>
            </a:br>
            <a:endParaRPr lang="en-AU" dirty="0"/>
          </a:p>
        </p:txBody>
      </p:sp>
      <p:sp>
        <p:nvSpPr>
          <p:cNvPr id="3" name="Content Placeholder 2"/>
          <p:cNvSpPr>
            <a:spLocks noGrp="1"/>
          </p:cNvSpPr>
          <p:nvPr>
            <p:ph idx="1"/>
          </p:nvPr>
        </p:nvSpPr>
        <p:spPr>
          <a:xfrm>
            <a:off x="457200" y="692696"/>
            <a:ext cx="8229600" cy="5433467"/>
          </a:xfrm>
        </p:spPr>
        <p:txBody>
          <a:bodyPr>
            <a:normAutofit fontScale="70000" lnSpcReduction="20000"/>
          </a:bodyPr>
          <a:lstStyle/>
          <a:p>
            <a:r>
              <a:rPr lang="en-US" dirty="0"/>
              <a:t>The change in frequency is “directionless” as there </a:t>
            </a:r>
            <a:r>
              <a:rPr lang="en-US" b="1" dirty="0"/>
              <a:t>are no selective pressures</a:t>
            </a:r>
            <a:r>
              <a:rPr lang="en-US" dirty="0"/>
              <a:t>. Chance events can cause frequencies in a population to change overtime. When chance effects operate, the direction of the change is unpredictable and can vary from generation to the next. The resulting  pattern of change is known as “Random Genetic Drift”. </a:t>
            </a:r>
            <a:r>
              <a:rPr lang="en-US" b="1" dirty="0"/>
              <a:t>The smaller the population size, the greater the potential impact of genetic drift.</a:t>
            </a:r>
          </a:p>
          <a:p>
            <a:endParaRPr lang="en-AU" dirty="0"/>
          </a:p>
          <a:p>
            <a:r>
              <a:rPr lang="en-US" dirty="0"/>
              <a:t>In a very small population, genetic drift can lead to the decrease and eventual loss, of </a:t>
            </a:r>
            <a:r>
              <a:rPr lang="en-US" dirty="0" err="1"/>
              <a:t>favourable</a:t>
            </a:r>
            <a:r>
              <a:rPr lang="en-US" dirty="0"/>
              <a:t> alleles form the gene pool or it can lead to an </a:t>
            </a:r>
            <a:r>
              <a:rPr lang="en-US" dirty="0" err="1"/>
              <a:t>unfavourable</a:t>
            </a:r>
            <a:r>
              <a:rPr lang="en-US" dirty="0"/>
              <a:t>  allele or rare gene  becoming fixed in the gene pool., purely by </a:t>
            </a:r>
            <a:r>
              <a:rPr lang="en-US" b="1" dirty="0"/>
              <a:t>CHANCE</a:t>
            </a:r>
            <a:r>
              <a:rPr lang="en-US" dirty="0"/>
              <a:t>.  For this reason, when a species is reduced to one or a few small populations, the species is at great risk of extinction. Genetic drift is important when a population size is dramatically reduced by a major calamity, for example, in a population of bottlenecks. The few survivors that reproduce to give the next generation may be </a:t>
            </a:r>
            <a:r>
              <a:rPr lang="en-US" b="1" dirty="0"/>
              <a:t>an unrepresentative</a:t>
            </a:r>
            <a:r>
              <a:rPr lang="en-US" dirty="0"/>
              <a:t> </a:t>
            </a:r>
            <a:r>
              <a:rPr lang="en-US" b="1" dirty="0"/>
              <a:t>sample</a:t>
            </a:r>
            <a:r>
              <a:rPr lang="en-US" dirty="0"/>
              <a:t> of the original population.</a:t>
            </a:r>
            <a:endParaRPr lang="en-AU" dirty="0"/>
          </a:p>
          <a:p>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a:solidFill>
                  <a:srgbClr val="009900"/>
                </a:solidFill>
              </a:rPr>
              <a:t>Genetic drift cont…</a:t>
            </a:r>
          </a:p>
        </p:txBody>
      </p:sp>
      <p:sp>
        <p:nvSpPr>
          <p:cNvPr id="20483" name="Rectangle 3"/>
          <p:cNvSpPr>
            <a:spLocks noGrp="1" noChangeArrowheads="1"/>
          </p:cNvSpPr>
          <p:nvPr>
            <p:ph type="body" idx="1"/>
          </p:nvPr>
        </p:nvSpPr>
        <p:spPr>
          <a:xfrm>
            <a:off x="457200" y="1600200"/>
            <a:ext cx="8229600" cy="4900613"/>
          </a:xfrm>
        </p:spPr>
        <p:txBody>
          <a:bodyPr/>
          <a:lstStyle/>
          <a:p>
            <a:pPr eaLnBrk="1" hangingPunct="1">
              <a:lnSpc>
                <a:spcPct val="90000"/>
              </a:lnSpc>
            </a:pPr>
            <a:r>
              <a:rPr lang="en-AU" i="1"/>
              <a:t>Genetic drift</a:t>
            </a:r>
            <a:r>
              <a:rPr lang="en-AU"/>
              <a:t> is the random fluctuation of allele frequencies in a population from one generation to the next i.e. not due to natural selection.</a:t>
            </a:r>
            <a:br>
              <a:rPr lang="en-AU"/>
            </a:br>
            <a:r>
              <a:rPr lang="en-AU" sz="2400"/>
              <a:t>(e.g. the frequency of a particular trait could, for no obvious reason, drift from 2% in generation 1, to 11% </a:t>
            </a:r>
            <a:br>
              <a:rPr lang="en-AU" sz="2400"/>
            </a:br>
            <a:r>
              <a:rPr lang="en-AU" sz="2400"/>
              <a:t>in generation 2, to 5% in generation 3 etc.) </a:t>
            </a:r>
            <a:endParaRPr lang="en-US" sz="2400"/>
          </a:p>
          <a:p>
            <a:pPr eaLnBrk="1" hangingPunct="1">
              <a:lnSpc>
                <a:spcPct val="90000"/>
              </a:lnSpc>
            </a:pPr>
            <a:r>
              <a:rPr lang="en-US"/>
              <a:t>Genetic drift is often a consequence of a genetic bottleneck i.e. it </a:t>
            </a:r>
            <a:r>
              <a:rPr lang="en-AU"/>
              <a:t>results from inbreeding brought about by the limited mating possibilities in a small community</a:t>
            </a:r>
            <a:r>
              <a:rPr 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AU" b="1" dirty="0">
                <a:solidFill>
                  <a:srgbClr val="00B050"/>
                </a:solidFill>
              </a:rPr>
              <a:t>Genetic drift Cont.</a:t>
            </a:r>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r>
              <a:rPr lang="en-US" dirty="0"/>
              <a:t>The change in frequency is “directionless” as there </a:t>
            </a:r>
            <a:r>
              <a:rPr lang="en-US" b="1" dirty="0"/>
              <a:t>are no selective pressures</a:t>
            </a:r>
            <a:r>
              <a:rPr lang="en-US" dirty="0"/>
              <a:t>. Chance events can cause frequencies in a population to change overtime. When chance effects operate, the direction of the change is unpredictable and can vary from generation to the next. The resulting  pattern of change is known as “Random Genetic Drift”. </a:t>
            </a:r>
            <a:r>
              <a:rPr lang="en-US" b="1" dirty="0"/>
              <a:t>The smaller the population size, the greater the potential impact of genetic drift.</a:t>
            </a:r>
          </a:p>
          <a:p>
            <a:endParaRPr lang="en-AU" dirty="0"/>
          </a:p>
          <a:p>
            <a:r>
              <a:rPr lang="en-US" dirty="0"/>
              <a:t>In a very small population, genetic drift can lead to the decrease and eventual loss, of </a:t>
            </a:r>
            <a:r>
              <a:rPr lang="en-US" dirty="0" err="1"/>
              <a:t>favourable</a:t>
            </a:r>
            <a:r>
              <a:rPr lang="en-US" dirty="0"/>
              <a:t> alleles form the gene pool or it can lead to an </a:t>
            </a:r>
            <a:r>
              <a:rPr lang="en-US" dirty="0" err="1"/>
              <a:t>unfavourable</a:t>
            </a:r>
            <a:r>
              <a:rPr lang="en-US" dirty="0"/>
              <a:t>  allele or rare gene  becoming fixed in the gene pool., purely by </a:t>
            </a:r>
            <a:r>
              <a:rPr lang="en-US" b="1" dirty="0"/>
              <a:t>CHANCE</a:t>
            </a:r>
            <a:r>
              <a:rPr lang="en-US" dirty="0"/>
              <a:t>.  For this reason, when a species is reduced to one or a few small populations, the species is at great risk of extinction. Genetic drift is important when a population size is dramatically reduced by a major calamity, for example, in a population of bottlenecks. The few survivors that reproduce to give the next generation may be </a:t>
            </a:r>
            <a:r>
              <a:rPr lang="en-US" b="1" dirty="0"/>
              <a:t>an unrepresentative</a:t>
            </a:r>
            <a:r>
              <a:rPr lang="en-US" dirty="0"/>
              <a:t> </a:t>
            </a:r>
            <a:r>
              <a:rPr lang="en-US" b="1" dirty="0"/>
              <a:t>sample</a:t>
            </a:r>
            <a:r>
              <a:rPr lang="en-US" dirty="0"/>
              <a:t> of the original population.</a:t>
            </a:r>
            <a:endParaRPr lang="en-AU" dirty="0"/>
          </a:p>
          <a:p>
            <a:endParaRPr lang="en-A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67544" y="332656"/>
            <a:ext cx="8229600" cy="1143000"/>
          </a:xfrm>
        </p:spPr>
        <p:txBody>
          <a:bodyPr>
            <a:normAutofit fontScale="90000"/>
          </a:bodyPr>
          <a:lstStyle/>
          <a:p>
            <a:r>
              <a:rPr lang="en-AU" b="1" dirty="0">
                <a:solidFill>
                  <a:srgbClr val="00B050"/>
                </a:solidFill>
              </a:rPr>
              <a:t> Random Genetic Drift cont - examples</a:t>
            </a:r>
          </a:p>
        </p:txBody>
      </p:sp>
      <p:sp>
        <p:nvSpPr>
          <p:cNvPr id="3" name="Content Placeholder 2"/>
          <p:cNvSpPr>
            <a:spLocks noGrp="1"/>
          </p:cNvSpPr>
          <p:nvPr>
            <p:ph idx="1"/>
          </p:nvPr>
        </p:nvSpPr>
        <p:spPr>
          <a:xfrm>
            <a:off x="457200" y="1600200"/>
            <a:ext cx="8229600" cy="4972050"/>
          </a:xfrm>
        </p:spPr>
        <p:txBody>
          <a:bodyPr>
            <a:normAutofit fontScale="92500" lnSpcReduction="20000"/>
          </a:bodyPr>
          <a:lstStyle/>
          <a:p>
            <a:pPr>
              <a:defRPr/>
            </a:pPr>
            <a:r>
              <a:rPr lang="en-US" dirty="0"/>
              <a:t>Aborigines on </a:t>
            </a:r>
            <a:r>
              <a:rPr lang="en-US" dirty="0" err="1"/>
              <a:t>Mornington</a:t>
            </a:r>
            <a:r>
              <a:rPr lang="en-US" dirty="0"/>
              <a:t> Island and </a:t>
            </a:r>
            <a:r>
              <a:rPr lang="en-US" dirty="0" err="1"/>
              <a:t>Bentick</a:t>
            </a:r>
            <a:r>
              <a:rPr lang="en-US" dirty="0"/>
              <a:t> Island. These islands were originally part of the mainland (so interbreeding occurred) but became separated due to sea level rises.</a:t>
            </a:r>
          </a:p>
          <a:p>
            <a:pPr>
              <a:defRPr/>
            </a:pPr>
            <a:r>
              <a:rPr lang="en-US" dirty="0" err="1"/>
              <a:t>Bentick</a:t>
            </a:r>
            <a:r>
              <a:rPr lang="en-US" dirty="0"/>
              <a:t> island became completely isolated, occupants show increased allele frequency for blood type B and complete absence for blood type A, unlike the mainland inhabitants which shows the opposite.</a:t>
            </a:r>
            <a:endParaRPr lang="en-AU" dirty="0"/>
          </a:p>
          <a:p>
            <a:pPr marL="342900" lvl="1" indent="-342900">
              <a:buFontTx/>
              <a:buNone/>
              <a:defRPr/>
            </a:pPr>
            <a:r>
              <a:rPr lang="en-US" dirty="0">
                <a:solidFill>
                  <a:srgbClr val="FF0000"/>
                </a:solidFill>
              </a:rPr>
              <a:t>* The environment was the same as the larger population (so no selective advantage) but the allele frequency was very different.*</a:t>
            </a:r>
            <a:endParaRPr lang="en-US" dirty="0"/>
          </a:p>
          <a:p>
            <a:pPr>
              <a:buFontTx/>
              <a:buNone/>
              <a:defRPr/>
            </a:pPr>
            <a:r>
              <a:rPr lang="en-US" dirty="0"/>
              <a:t> </a:t>
            </a:r>
            <a:endParaRPr lang="en-A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00232" y="357166"/>
            <a:ext cx="4286280" cy="6177647"/>
          </a:xfrm>
          <a:prstGeom prst="rect">
            <a:avLst/>
          </a:prstGeom>
          <a:noFill/>
          <a:ln w="9525">
            <a:noFill/>
            <a:miter lim="800000"/>
            <a:headEnd/>
            <a:tailEnd/>
          </a:ln>
          <a:effectLst/>
        </p:spPr>
      </p:pic>
      <p:sp>
        <p:nvSpPr>
          <p:cNvPr id="5" name="Rectangle 4"/>
          <p:cNvSpPr/>
          <p:nvPr/>
        </p:nvSpPr>
        <p:spPr>
          <a:xfrm>
            <a:off x="6286512" y="5929330"/>
            <a:ext cx="2654316" cy="523220"/>
          </a:xfrm>
          <a:prstGeom prst="rect">
            <a:avLst/>
          </a:prstGeom>
        </p:spPr>
        <p:txBody>
          <a:bodyPr wrap="none">
            <a:spAutoFit/>
          </a:bodyPr>
          <a:lstStyle/>
          <a:p>
            <a:r>
              <a:rPr lang="en-AU" dirty="0"/>
              <a:t>(</a:t>
            </a:r>
            <a:r>
              <a:rPr lang="en-AU" dirty="0" err="1"/>
              <a:t>Newton.T.J</a:t>
            </a:r>
            <a:r>
              <a:rPr lang="en-AU" dirty="0"/>
              <a:t>. 2010)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AU" b="1" dirty="0"/>
              <a:t>BOTTLENECK EFFECT</a:t>
            </a:r>
            <a:br>
              <a:rPr lang="en-AU" dirty="0"/>
            </a:br>
            <a:endParaRPr lang="en-AU" dirty="0"/>
          </a:p>
        </p:txBody>
      </p:sp>
      <p:sp>
        <p:nvSpPr>
          <p:cNvPr id="3" name="Content Placeholder 2"/>
          <p:cNvSpPr>
            <a:spLocks noGrp="1"/>
          </p:cNvSpPr>
          <p:nvPr>
            <p:ph idx="1"/>
          </p:nvPr>
        </p:nvSpPr>
        <p:spPr/>
        <p:txBody>
          <a:bodyPr>
            <a:normAutofit fontScale="92500" lnSpcReduction="20000"/>
          </a:bodyPr>
          <a:lstStyle/>
          <a:p>
            <a:pPr lvl="1"/>
            <a:r>
              <a:rPr lang="en-AU" dirty="0"/>
              <a:t>Anything that creates a sudden drop in population size (e.g. wars, natural disasters or migration), or prevents individuals from breeding, reduces mating possibilities and can cause a </a:t>
            </a:r>
            <a:r>
              <a:rPr lang="en-AU" b="1" dirty="0"/>
              <a:t>genetic bottleneck</a:t>
            </a:r>
            <a:r>
              <a:rPr lang="en-AU" dirty="0"/>
              <a:t>.  </a:t>
            </a:r>
          </a:p>
          <a:p>
            <a:pPr lvl="1"/>
            <a:endParaRPr lang="en-AU" dirty="0"/>
          </a:p>
          <a:p>
            <a:pPr lvl="1"/>
            <a:r>
              <a:rPr lang="en-AU" dirty="0"/>
              <a:t>the population is vastly reduced in number and only a few individuals (and therefore genes) survive or are left behind.</a:t>
            </a:r>
          </a:p>
          <a:p>
            <a:pPr lvl="1"/>
            <a:endParaRPr lang="en-AU" dirty="0"/>
          </a:p>
          <a:p>
            <a:pPr lvl="1"/>
            <a:r>
              <a:rPr lang="en-AU" dirty="0"/>
              <a:t>the gene pool of surviving  population is not the same as original population</a:t>
            </a:r>
          </a:p>
          <a:p>
            <a:pPr lvl="1">
              <a:buNone/>
            </a:pPr>
            <a:r>
              <a:rPr lang="en-AU" dirty="0"/>
              <a:t>  </a:t>
            </a:r>
          </a:p>
          <a:p>
            <a:pPr lvl="1"/>
            <a:endParaRPr lang="en-A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Bottleneck effect</a:t>
            </a:r>
          </a:p>
        </p:txBody>
      </p:sp>
      <p:sp>
        <p:nvSpPr>
          <p:cNvPr id="3" name="Content Placeholder 2"/>
          <p:cNvSpPr>
            <a:spLocks noGrp="1"/>
          </p:cNvSpPr>
          <p:nvPr>
            <p:ph idx="1"/>
          </p:nvPr>
        </p:nvSpPr>
        <p:spPr/>
        <p:txBody>
          <a:bodyPr/>
          <a:lstStyle/>
          <a:p>
            <a:endParaRPr lang="en-AU" dirty="0"/>
          </a:p>
        </p:txBody>
      </p:sp>
      <p:pic>
        <p:nvPicPr>
          <p:cNvPr id="1026" name="Picture 2" descr="http://biology.unm.edu/ccouncil/Biology_203/Images/PopGen/bottleneck.gif"/>
          <p:cNvPicPr>
            <a:picLocks noChangeAspect="1" noChangeArrowheads="1"/>
          </p:cNvPicPr>
          <p:nvPr/>
        </p:nvPicPr>
        <p:blipFill>
          <a:blip r:embed="rId2" cstate="print"/>
          <a:srcRect/>
          <a:stretch>
            <a:fillRect/>
          </a:stretch>
        </p:blipFill>
        <p:spPr bwMode="auto">
          <a:xfrm>
            <a:off x="1043608" y="1700808"/>
            <a:ext cx="4762500" cy="35718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457200" y="274638"/>
            <a:ext cx="8229600" cy="561975"/>
          </a:xfrm>
        </p:spPr>
        <p:txBody>
          <a:bodyPr>
            <a:normAutofit fontScale="90000"/>
          </a:bodyPr>
          <a:lstStyle/>
          <a:p>
            <a:pPr eaLnBrk="1" hangingPunct="1"/>
            <a:r>
              <a:rPr lang="en-US" sz="4000" b="1">
                <a:solidFill>
                  <a:srgbClr val="009900"/>
                </a:solidFill>
              </a:rPr>
              <a:t>Consanguinity</a:t>
            </a:r>
          </a:p>
        </p:txBody>
      </p:sp>
      <p:sp>
        <p:nvSpPr>
          <p:cNvPr id="25603" name="Rectangle 6"/>
          <p:cNvSpPr>
            <a:spLocks noGrp="1" noChangeArrowheads="1"/>
          </p:cNvSpPr>
          <p:nvPr>
            <p:ph type="body" sz="half" idx="2"/>
          </p:nvPr>
        </p:nvSpPr>
        <p:spPr>
          <a:xfrm>
            <a:off x="457200" y="3938588"/>
            <a:ext cx="8229600" cy="2514600"/>
          </a:xfrm>
        </p:spPr>
        <p:txBody>
          <a:bodyPr/>
          <a:lstStyle/>
          <a:p>
            <a:pPr eaLnBrk="1" hangingPunct="1">
              <a:lnSpc>
                <a:spcPct val="80000"/>
              </a:lnSpc>
            </a:pPr>
            <a:r>
              <a:rPr lang="en-AU" sz="2000"/>
              <a:t>the Old Order Amish community of Lancaster County in Pennsylvania, USA is a fundamentalist religious sect who do not </a:t>
            </a:r>
            <a:r>
              <a:rPr lang="en-AU" sz="2000" i="1"/>
              <a:t>marry out</a:t>
            </a:r>
            <a:r>
              <a:rPr lang="en-AU" sz="2000"/>
              <a:t> or use modern technology.</a:t>
            </a:r>
          </a:p>
          <a:p>
            <a:pPr eaLnBrk="1" hangingPunct="1">
              <a:lnSpc>
                <a:spcPct val="80000"/>
              </a:lnSpc>
            </a:pPr>
            <a:r>
              <a:rPr lang="en-AU" sz="2000"/>
              <a:t>The Amish community numbers around 18 000 people and shares only eight family names.  </a:t>
            </a:r>
          </a:p>
          <a:p>
            <a:pPr eaLnBrk="1" hangingPunct="1">
              <a:lnSpc>
                <a:spcPct val="80000"/>
              </a:lnSpc>
            </a:pPr>
            <a:r>
              <a:rPr lang="en-AU" sz="2000"/>
              <a:t>Within the community there is an above average incidence of inherited illnesses including a rare form of microcephally (small brain), albinism, dwarfism, cretinism, webbed fingers and limb girdle muscular dystrophy.</a:t>
            </a:r>
            <a:endParaRPr lang="en-US" sz="2000"/>
          </a:p>
        </p:txBody>
      </p:sp>
      <p:pic>
        <p:nvPicPr>
          <p:cNvPr id="25604" name="Picture 7" descr="800px-Amish_family,_Lyndenville,_New_York"/>
          <p:cNvPicPr>
            <a:picLocks noGrp="1" noChangeAspect="1" noChangeArrowheads="1"/>
          </p:cNvPicPr>
          <p:nvPr>
            <p:ph sz="half" idx="1"/>
          </p:nvPr>
        </p:nvPicPr>
        <p:blipFill>
          <a:blip r:embed="rId2" cstate="print"/>
          <a:srcRect/>
          <a:stretch>
            <a:fillRect/>
          </a:stretch>
        </p:blipFill>
        <p:spPr>
          <a:xfrm>
            <a:off x="2411413" y="908050"/>
            <a:ext cx="4002087" cy="2690813"/>
          </a:xfrm>
          <a:noFill/>
        </p:spPr>
      </p:pic>
      <p:sp>
        <p:nvSpPr>
          <p:cNvPr id="25605" name="Text Box 8"/>
          <p:cNvSpPr txBox="1">
            <a:spLocks noChangeArrowheads="1"/>
          </p:cNvSpPr>
          <p:nvPr/>
        </p:nvSpPr>
        <p:spPr bwMode="auto">
          <a:xfrm>
            <a:off x="6948488" y="3490913"/>
            <a:ext cx="2195512" cy="274637"/>
          </a:xfrm>
          <a:prstGeom prst="rect">
            <a:avLst/>
          </a:prstGeom>
          <a:noFill/>
          <a:ln w="9525">
            <a:noFill/>
            <a:miter lim="800000"/>
            <a:headEnd/>
            <a:tailEnd/>
          </a:ln>
        </p:spPr>
        <p:txBody>
          <a:bodyPr>
            <a:spAutoFit/>
          </a:bodyPr>
          <a:lstStyle/>
          <a:p>
            <a:pPr>
              <a:spcBef>
                <a:spcPct val="20000"/>
              </a:spcBef>
            </a:pPr>
            <a:r>
              <a:rPr lang="en-US" sz="1200"/>
              <a:t>Ernest Mettendorf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b="1">
                <a:solidFill>
                  <a:srgbClr val="009900"/>
                </a:solidFill>
              </a:rPr>
              <a:t>E.g. 2 - Founder effect</a:t>
            </a:r>
            <a:endParaRPr lang="en-AU"/>
          </a:p>
        </p:txBody>
      </p:sp>
      <p:sp>
        <p:nvSpPr>
          <p:cNvPr id="26627" name="Content Placeholder 2"/>
          <p:cNvSpPr>
            <a:spLocks noGrp="1"/>
          </p:cNvSpPr>
          <p:nvPr>
            <p:ph idx="1"/>
          </p:nvPr>
        </p:nvSpPr>
        <p:spPr>
          <a:xfrm>
            <a:off x="457200" y="1214438"/>
            <a:ext cx="8229600" cy="5357812"/>
          </a:xfrm>
        </p:spPr>
        <p:txBody>
          <a:bodyPr/>
          <a:lstStyle/>
          <a:p>
            <a:r>
              <a:rPr lang="en-US"/>
              <a:t>When a </a:t>
            </a:r>
            <a:r>
              <a:rPr lang="en-US">
                <a:solidFill>
                  <a:srgbClr val="FF0000"/>
                </a:solidFill>
              </a:rPr>
              <a:t>small</a:t>
            </a:r>
            <a:r>
              <a:rPr lang="en-US"/>
              <a:t> group moves away from its homeland to a new area and the population increases.</a:t>
            </a:r>
          </a:p>
          <a:p>
            <a:r>
              <a:rPr lang="en-US"/>
              <a:t>The migrant group is such a small representative of the original population that it is not a good genetic representation</a:t>
            </a:r>
            <a:r>
              <a:rPr lang="en-US" sz="3600"/>
              <a:t>.</a:t>
            </a:r>
          </a:p>
          <a:p>
            <a:pPr lvl="1"/>
            <a:r>
              <a:rPr lang="en-US"/>
              <a:t>Pitcairn Island in the Pacific – less genetic variation</a:t>
            </a:r>
          </a:p>
          <a:p>
            <a:pPr lvl="1"/>
            <a:r>
              <a:rPr lang="en-US"/>
              <a:t>Tristan da Cunha</a:t>
            </a:r>
          </a:p>
          <a:p>
            <a:pPr lvl="1"/>
            <a:r>
              <a:rPr lang="en-US"/>
              <a:t>Finland</a:t>
            </a:r>
          </a:p>
          <a:p>
            <a:pPr>
              <a:buFontTx/>
              <a:buNone/>
            </a:pPr>
            <a:endParaRPr lang="en-US"/>
          </a:p>
          <a:p>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r>
              <a:rPr lang="en-US" b="1">
                <a:solidFill>
                  <a:srgbClr val="009900"/>
                </a:solidFill>
              </a:rPr>
              <a:t>E.g. 3 – effect of natural disaster</a:t>
            </a:r>
            <a:endParaRPr lang="en-AU"/>
          </a:p>
        </p:txBody>
      </p:sp>
      <p:sp>
        <p:nvSpPr>
          <p:cNvPr id="28675" name="Content Placeholder 5"/>
          <p:cNvSpPr>
            <a:spLocks noGrp="1"/>
          </p:cNvSpPr>
          <p:nvPr>
            <p:ph idx="1"/>
          </p:nvPr>
        </p:nvSpPr>
        <p:spPr/>
        <p:txBody>
          <a:bodyPr/>
          <a:lstStyle/>
          <a:p>
            <a:r>
              <a:rPr lang="en-US"/>
              <a:t>Pingelap island in Micronesia</a:t>
            </a:r>
          </a:p>
          <a:p>
            <a:pPr lvl="1"/>
            <a:r>
              <a:rPr lang="en-US"/>
              <a:t>Typhoon reduces pop to 20.</a:t>
            </a:r>
          </a:p>
          <a:p>
            <a:pPr lvl="1"/>
            <a:r>
              <a:rPr lang="en-US"/>
              <a:t>One person had Acromatopsis allele (total colour blindness).</a:t>
            </a:r>
          </a:p>
          <a:p>
            <a:pPr lvl="1"/>
            <a:r>
              <a:rPr lang="en-US"/>
              <a:t>This pop has 5% achromatopsia</a:t>
            </a:r>
          </a:p>
          <a:p>
            <a:pPr lvl="1"/>
            <a:r>
              <a:rPr lang="en-US"/>
              <a:t>The rest of the world is 0.0033%</a:t>
            </a: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b="1" dirty="0"/>
              <a:t>Gene-flow</a:t>
            </a:r>
            <a:r>
              <a:rPr lang="en-US" dirty="0"/>
              <a:t> is the movement of genes from one population to another or from one part of a population to another as a result of reproduction between individuals from each population.</a:t>
            </a:r>
            <a:endParaRPr lang="en-AU" dirty="0"/>
          </a:p>
          <a:p>
            <a:endParaRPr lang="en-A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AU" b="1" dirty="0">
                <a:solidFill>
                  <a:srgbClr val="00B050"/>
                </a:solidFill>
              </a:rPr>
              <a:t>Founder effect</a:t>
            </a:r>
          </a:p>
        </p:txBody>
      </p:sp>
      <p:sp>
        <p:nvSpPr>
          <p:cNvPr id="3" name="Content Placeholder 2"/>
          <p:cNvSpPr>
            <a:spLocks noGrp="1"/>
          </p:cNvSpPr>
          <p:nvPr>
            <p:ph idx="1"/>
          </p:nvPr>
        </p:nvSpPr>
        <p:spPr>
          <a:xfrm>
            <a:off x="107504" y="1124744"/>
            <a:ext cx="8579296" cy="5458618"/>
          </a:xfrm>
        </p:spPr>
        <p:txBody>
          <a:bodyPr>
            <a:normAutofit fontScale="47500" lnSpcReduction="20000"/>
          </a:bodyPr>
          <a:lstStyle/>
          <a:p>
            <a:r>
              <a:rPr lang="en-AU" sz="4200" dirty="0"/>
              <a:t>The founder effect is a special case of genetic drift, occurring when </a:t>
            </a:r>
            <a:r>
              <a:rPr lang="en-AU" sz="4200" b="1" dirty="0"/>
              <a:t>a small group </a:t>
            </a:r>
            <a:r>
              <a:rPr lang="en-AU" sz="4200" dirty="0"/>
              <a:t>in a population splinters off from the original population and forms a new one. </a:t>
            </a:r>
          </a:p>
          <a:p>
            <a:endParaRPr lang="en-AU" sz="4200" dirty="0"/>
          </a:p>
          <a:p>
            <a:r>
              <a:rPr lang="en-US" sz="4200" dirty="0"/>
              <a:t> Occasionally a small number of individuals from a population may migrate away, or become isolated from, their original population.  If the colonizing or “founder population” is made up of only a few individuals, it will probably have a </a:t>
            </a:r>
            <a:r>
              <a:rPr lang="en-US" sz="4200" b="1" dirty="0"/>
              <a:t>non-representative sample of alleles from the parent populations gene pool.</a:t>
            </a:r>
          </a:p>
          <a:p>
            <a:r>
              <a:rPr lang="en-US" sz="4200" dirty="0"/>
              <a:t>  As a consequence of this Founder Effect, the colonizing population may evolve in a different direction to that of the parent population, particularly since the </a:t>
            </a:r>
            <a:r>
              <a:rPr lang="en-US" sz="4200" b="1" dirty="0"/>
              <a:t>environmental conditions for the isolated population may be different</a:t>
            </a:r>
            <a:r>
              <a:rPr lang="en-US" sz="4200" dirty="0"/>
              <a:t>. </a:t>
            </a:r>
          </a:p>
          <a:p>
            <a:r>
              <a:rPr lang="en-US" sz="4200" dirty="0"/>
              <a:t>In some cases, it may be possible for certain alleles to </a:t>
            </a:r>
            <a:r>
              <a:rPr lang="en-US" sz="4200" b="1" dirty="0"/>
              <a:t>be missing altogether </a:t>
            </a:r>
            <a:r>
              <a:rPr lang="en-US" sz="4200" dirty="0"/>
              <a:t>from the individuals in the isolated population. Future generations of this population will not have the allele.</a:t>
            </a:r>
          </a:p>
          <a:p>
            <a:pPr marL="0" indent="0">
              <a:buNone/>
            </a:pPr>
            <a:endParaRPr lang="en-US" sz="4200" dirty="0"/>
          </a:p>
          <a:p>
            <a:r>
              <a:rPr lang="en-US" sz="4200" dirty="0"/>
              <a:t>Or a few individuals carrying a recessive allele that can </a:t>
            </a:r>
            <a:r>
              <a:rPr lang="en-US" sz="4200" b="1" dirty="0"/>
              <a:t>become fixed </a:t>
            </a:r>
            <a:r>
              <a:rPr lang="en-US" sz="4200" dirty="0"/>
              <a:t>in the founder population because of restricted breeding/inbreeding/ lack of geneflow/ isolation from other populations. </a:t>
            </a:r>
            <a:endParaRPr lang="en-AU" sz="4200" dirty="0"/>
          </a:p>
          <a:p>
            <a:endParaRPr lang="en-A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B050"/>
                </a:solidFill>
              </a:rPr>
              <a:t>5. Barriers to gene flow: Isolation</a:t>
            </a:r>
          </a:p>
        </p:txBody>
      </p:sp>
      <p:sp>
        <p:nvSpPr>
          <p:cNvPr id="3" name="Content Placeholder 2"/>
          <p:cNvSpPr>
            <a:spLocks noGrp="1"/>
          </p:cNvSpPr>
          <p:nvPr>
            <p:ph idx="1"/>
          </p:nvPr>
        </p:nvSpPr>
        <p:spPr/>
        <p:txBody>
          <a:bodyPr>
            <a:normAutofit fontScale="77500" lnSpcReduction="20000"/>
          </a:bodyPr>
          <a:lstStyle/>
          <a:p>
            <a:r>
              <a:rPr lang="en-US" dirty="0"/>
              <a:t>Gene flow may be prevented between members of a by natural or artificial barriers resulting in isolation.</a:t>
            </a:r>
            <a:endParaRPr lang="en-AU" dirty="0"/>
          </a:p>
          <a:p>
            <a:r>
              <a:rPr lang="en-US" dirty="0"/>
              <a:t>Isolation can result in a change in gene pool. When all or part of a population is separated from the rest of the species, creating two populations. If isolation remains for some time, can eventually lead to separate species (speciation).</a:t>
            </a:r>
            <a:endParaRPr lang="en-AU" dirty="0"/>
          </a:p>
          <a:p>
            <a:r>
              <a:rPr lang="en-US" dirty="0"/>
              <a:t>While the genes or DNA may still be compatible in the two populations, they may no longer interbreed. Changes in the DNA while the populations were isolated, due to mutations may make the two populations unable to interbreed even when the physical barrier is removed.</a:t>
            </a:r>
            <a:endParaRPr lang="en-AU" dirty="0"/>
          </a:p>
          <a:p>
            <a:endParaRPr lang="en-A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10000"/>
          </a:bodyPr>
          <a:lstStyle/>
          <a:p>
            <a:r>
              <a:rPr lang="en-US" b="1" dirty="0"/>
              <a:t>Geographical isolation:</a:t>
            </a:r>
            <a:endParaRPr lang="en-AU" dirty="0"/>
          </a:p>
          <a:p>
            <a:r>
              <a:rPr lang="en-US" dirty="0"/>
              <a:t> When a physical barrier for example mountain ranges, deserts, oceans or manmade unsuitable habitat (e.g. clearing of land for farming) etc, prevent two groups of the same species from meeting and interbreeding.</a:t>
            </a:r>
            <a:endParaRPr lang="en-AU" dirty="0"/>
          </a:p>
          <a:p>
            <a:r>
              <a:rPr lang="en-US" dirty="0"/>
              <a:t>The environmental conditions on either side of the barrier frequently differ.  This leads to the group on each side of the barrier adapting to its own environment- adaptive radiation.</a:t>
            </a:r>
            <a:endParaRPr lang="en-A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AU" dirty="0"/>
          </a:p>
        </p:txBody>
      </p:sp>
      <p:sp>
        <p:nvSpPr>
          <p:cNvPr id="30723" name="Rectangle 3"/>
          <p:cNvSpPr>
            <a:spLocks noGrp="1" noChangeArrowheads="1"/>
          </p:cNvSpPr>
          <p:nvPr>
            <p:ph type="body" idx="1"/>
          </p:nvPr>
        </p:nvSpPr>
        <p:spPr/>
        <p:txBody>
          <a:bodyPr/>
          <a:lstStyle/>
          <a:p>
            <a:pPr marL="609600" indent="-609600" eaLnBrk="1" hangingPunct="1">
              <a:lnSpc>
                <a:spcPct val="90000"/>
              </a:lnSpc>
            </a:pPr>
            <a:r>
              <a:rPr lang="en-AU" dirty="0"/>
              <a:t>A barrier is formed which divides the population into two.  No interbreeding is able to occur between the two populations.  Each population has a </a:t>
            </a:r>
            <a:r>
              <a:rPr lang="en-AU" dirty="0">
                <a:solidFill>
                  <a:srgbClr val="00B050"/>
                </a:solidFill>
              </a:rPr>
              <a:t>separate gene pool</a:t>
            </a:r>
          </a:p>
          <a:p>
            <a:pPr marL="609600" indent="-609600" eaLnBrk="1" hangingPunct="1">
              <a:lnSpc>
                <a:spcPct val="90000"/>
              </a:lnSpc>
            </a:pPr>
            <a:r>
              <a:rPr lang="en-AU" dirty="0"/>
              <a:t>Isolations can take the form of</a:t>
            </a:r>
          </a:p>
          <a:p>
            <a:pPr marL="990600" lvl="1" indent="-519113" eaLnBrk="1" hangingPunct="1">
              <a:lnSpc>
                <a:spcPct val="90000"/>
              </a:lnSpc>
            </a:pPr>
            <a:r>
              <a:rPr lang="en-AU" dirty="0"/>
              <a:t>Geographical barriers – countries, distance </a:t>
            </a:r>
          </a:p>
          <a:p>
            <a:pPr marL="990600" lvl="1" indent="-519113" eaLnBrk="1" hangingPunct="1">
              <a:lnSpc>
                <a:spcPct val="90000"/>
              </a:lnSpc>
            </a:pPr>
            <a:r>
              <a:rPr lang="en-AU" dirty="0"/>
              <a:t>Cultural – racial, ethnic,</a:t>
            </a:r>
          </a:p>
          <a:p>
            <a:pPr marL="990600" lvl="1" indent="-519113" eaLnBrk="1" hangingPunct="1">
              <a:lnSpc>
                <a:spcPct val="90000"/>
              </a:lnSpc>
            </a:pPr>
            <a:r>
              <a:rPr lang="en-AU" dirty="0"/>
              <a:t>Social – class, wealth</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lvl="0"/>
            <a:r>
              <a:rPr lang="en-US" b="1" dirty="0"/>
              <a:t>Migration</a:t>
            </a:r>
            <a:endParaRPr lang="en-AU" dirty="0"/>
          </a:p>
          <a:p>
            <a:r>
              <a:rPr lang="en-US" dirty="0"/>
              <a:t>Migration can change allele frequency of a population quite quickly.  Immigration can introduce new genes form a gene pool and emigration can cause genes to be lost to other gene pools.</a:t>
            </a:r>
            <a:endParaRPr lang="en-AU" dirty="0"/>
          </a:p>
          <a:p>
            <a:endParaRPr lang="en-A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b="1" dirty="0">
                <a:solidFill>
                  <a:srgbClr val="009900"/>
                </a:solidFill>
              </a:rPr>
              <a:t>6. Migration</a:t>
            </a:r>
            <a:endParaRPr lang="en-AU" dirty="0"/>
          </a:p>
        </p:txBody>
      </p:sp>
      <p:sp>
        <p:nvSpPr>
          <p:cNvPr id="3" name="Content Placeholder 2"/>
          <p:cNvSpPr>
            <a:spLocks noGrp="1"/>
          </p:cNvSpPr>
          <p:nvPr>
            <p:ph idx="1"/>
          </p:nvPr>
        </p:nvSpPr>
        <p:spPr/>
        <p:txBody>
          <a:bodyPr/>
          <a:lstStyle/>
          <a:p>
            <a:pPr>
              <a:buFontTx/>
              <a:buNone/>
              <a:defRPr/>
            </a:pPr>
            <a:r>
              <a:rPr lang="en-US" dirty="0">
                <a:solidFill>
                  <a:schemeClr val="accent6">
                    <a:lumMod val="60000"/>
                    <a:lumOff val="40000"/>
                  </a:schemeClr>
                </a:solidFill>
              </a:rPr>
              <a:t>Migration is gene flow from one population to another.</a:t>
            </a:r>
          </a:p>
          <a:p>
            <a:pPr>
              <a:buFontTx/>
              <a:buNone/>
              <a:defRPr/>
            </a:pPr>
            <a:r>
              <a:rPr lang="en-US" dirty="0"/>
              <a:t>Immigration brings alleles into a population</a:t>
            </a:r>
          </a:p>
          <a:p>
            <a:pPr lvl="1">
              <a:buFontTx/>
              <a:buNone/>
              <a:defRPr/>
            </a:pPr>
            <a:r>
              <a:rPr lang="en-US" dirty="0"/>
              <a:t>E.g.</a:t>
            </a:r>
          </a:p>
          <a:p>
            <a:pPr lvl="1">
              <a:defRPr/>
            </a:pPr>
            <a:r>
              <a:rPr lang="en-US" dirty="0"/>
              <a:t>Chinese population was all </a:t>
            </a:r>
            <a:r>
              <a:rPr lang="en-US" dirty="0" err="1"/>
              <a:t>Rh</a:t>
            </a:r>
            <a:r>
              <a:rPr lang="en-US" dirty="0"/>
              <a:t>+ but immigrants and sailors introduced </a:t>
            </a:r>
            <a:r>
              <a:rPr lang="en-US" dirty="0" err="1"/>
              <a:t>Rh</a:t>
            </a:r>
            <a:r>
              <a:rPr lang="en-US" dirty="0"/>
              <a:t>- in the 16</a:t>
            </a:r>
            <a:r>
              <a:rPr lang="en-US" baseline="30000" dirty="0"/>
              <a:t>th</a:t>
            </a:r>
            <a:r>
              <a:rPr lang="en-US" dirty="0"/>
              <a:t> century.</a:t>
            </a:r>
          </a:p>
          <a:p>
            <a:pPr lvl="1">
              <a:defRPr/>
            </a:pPr>
            <a:r>
              <a:rPr lang="en-US" dirty="0"/>
              <a:t>I</a:t>
            </a:r>
            <a:r>
              <a:rPr lang="en-US" baseline="30000" dirty="0"/>
              <a:t>B</a:t>
            </a:r>
            <a:r>
              <a:rPr lang="en-US" dirty="0"/>
              <a:t> allele across Europe and Asia.</a:t>
            </a:r>
          </a:p>
          <a:p>
            <a:pPr lvl="1">
              <a:defRPr/>
            </a:pPr>
            <a:r>
              <a:rPr lang="en-US" dirty="0"/>
              <a:t>Aboriginal resistance to diseases from Europe</a:t>
            </a:r>
          </a:p>
          <a:p>
            <a:pPr lvl="1">
              <a:buFontTx/>
              <a:buNone/>
              <a:defRPr/>
            </a:pPr>
            <a:endParaRPr lang="en-AU" baseline="30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B050"/>
                </a:solidFill>
              </a:rPr>
              <a:t>Speciation</a:t>
            </a:r>
          </a:p>
        </p:txBody>
      </p:sp>
      <p:sp>
        <p:nvSpPr>
          <p:cNvPr id="3" name="Content Placeholder 2"/>
          <p:cNvSpPr>
            <a:spLocks noGrp="1"/>
          </p:cNvSpPr>
          <p:nvPr>
            <p:ph idx="1"/>
          </p:nvPr>
        </p:nvSpPr>
        <p:spPr/>
        <p:txBody>
          <a:bodyPr>
            <a:normAutofit fontScale="47500" lnSpcReduction="20000"/>
          </a:bodyPr>
          <a:lstStyle/>
          <a:p>
            <a:pPr lvl="0"/>
            <a:r>
              <a:rPr lang="en-US" dirty="0"/>
              <a:t>Acknowledge </a:t>
            </a:r>
            <a:r>
              <a:rPr lang="en-US" b="1" dirty="0"/>
              <a:t>variation</a:t>
            </a:r>
            <a:r>
              <a:rPr lang="en-US" dirty="0"/>
              <a:t> in characteristics in given population (list any obvious from question)</a:t>
            </a:r>
            <a:endParaRPr lang="en-AU" dirty="0"/>
          </a:p>
          <a:p>
            <a:pPr lvl="0"/>
            <a:r>
              <a:rPr lang="en-US" dirty="0"/>
              <a:t>A breeding population becomes </a:t>
            </a:r>
            <a:r>
              <a:rPr lang="en-US" b="1" dirty="0"/>
              <a:t>isolated</a:t>
            </a:r>
            <a:r>
              <a:rPr lang="en-US" dirty="0"/>
              <a:t> from original population. (identify isolation mechanism from example)</a:t>
            </a:r>
            <a:endParaRPr lang="en-AU" dirty="0"/>
          </a:p>
          <a:p>
            <a:pPr lvl="0"/>
            <a:r>
              <a:rPr lang="en-US" b="1" dirty="0"/>
              <a:t>Gene flow ceases</a:t>
            </a:r>
            <a:r>
              <a:rPr lang="en-US" dirty="0"/>
              <a:t> between two separated groups (i.e. no more interbreeding possible because of barrier)</a:t>
            </a:r>
            <a:endParaRPr lang="en-AU" dirty="0"/>
          </a:p>
          <a:p>
            <a:pPr lvl="0"/>
            <a:r>
              <a:rPr lang="en-US" dirty="0"/>
              <a:t>The two separated groups are now exposed to different selective pressures and undergo </a:t>
            </a:r>
            <a:r>
              <a:rPr lang="en-US" b="1" dirty="0"/>
              <a:t>natural selection independently</a:t>
            </a:r>
            <a:r>
              <a:rPr lang="en-US" dirty="0"/>
              <a:t> (identify any selective pressures from example).</a:t>
            </a:r>
            <a:endParaRPr lang="en-AU" dirty="0"/>
          </a:p>
          <a:p>
            <a:pPr lvl="0"/>
            <a:r>
              <a:rPr lang="en-US" dirty="0"/>
              <a:t>Different characteristic (allele frequencies) can </a:t>
            </a:r>
            <a:r>
              <a:rPr lang="en-US" b="1" dirty="0"/>
              <a:t>arise by mutations, random genetic drift</a:t>
            </a:r>
            <a:r>
              <a:rPr lang="en-US" dirty="0"/>
              <a:t>, </a:t>
            </a:r>
            <a:r>
              <a:rPr lang="en-US" b="1" dirty="0"/>
              <a:t>founder effect and migration</a:t>
            </a:r>
            <a:r>
              <a:rPr lang="en-US" dirty="0"/>
              <a:t>) Identify suitable examples</a:t>
            </a:r>
            <a:endParaRPr lang="en-AU" dirty="0"/>
          </a:p>
          <a:p>
            <a:pPr lvl="0"/>
            <a:r>
              <a:rPr lang="en-US" dirty="0"/>
              <a:t>Because of number 4 and 5 only organisms with </a:t>
            </a:r>
            <a:r>
              <a:rPr lang="en-US" b="1" dirty="0" err="1"/>
              <a:t>favourable</a:t>
            </a:r>
            <a:r>
              <a:rPr lang="en-US" b="1" dirty="0"/>
              <a:t> features survive</a:t>
            </a:r>
            <a:r>
              <a:rPr lang="en-US" dirty="0"/>
              <a:t> and can reproduce successfully, others do not survive.</a:t>
            </a:r>
            <a:endParaRPr lang="en-AU" dirty="0"/>
          </a:p>
          <a:p>
            <a:pPr lvl="0"/>
            <a:r>
              <a:rPr lang="en-US" dirty="0"/>
              <a:t>Offspring inherit </a:t>
            </a:r>
            <a:r>
              <a:rPr lang="en-US" dirty="0" err="1"/>
              <a:t>favourable</a:t>
            </a:r>
            <a:r>
              <a:rPr lang="en-US" dirty="0"/>
              <a:t> characteristics.</a:t>
            </a:r>
            <a:endParaRPr lang="en-AU" dirty="0"/>
          </a:p>
          <a:p>
            <a:pPr lvl="0"/>
            <a:r>
              <a:rPr lang="en-US" dirty="0"/>
              <a:t>Allele frequency for these characteristics increase independently in two groups.</a:t>
            </a:r>
            <a:endParaRPr lang="en-AU" dirty="0"/>
          </a:p>
          <a:p>
            <a:pPr lvl="0"/>
            <a:r>
              <a:rPr lang="en-US" dirty="0"/>
              <a:t>Isolated groups comes to possess </a:t>
            </a:r>
            <a:r>
              <a:rPr lang="en-US" b="1" dirty="0"/>
              <a:t>many different features</a:t>
            </a:r>
            <a:r>
              <a:rPr lang="en-US" dirty="0"/>
              <a:t> from original population over many generations.</a:t>
            </a:r>
            <a:endParaRPr lang="en-AU" dirty="0"/>
          </a:p>
          <a:p>
            <a:pPr lvl="0"/>
            <a:r>
              <a:rPr lang="en-US" dirty="0"/>
              <a:t>If the two groups are reunited and </a:t>
            </a:r>
            <a:r>
              <a:rPr lang="en-US" b="1" dirty="0"/>
              <a:t>interbreeding is no longer possible</a:t>
            </a:r>
            <a:r>
              <a:rPr lang="en-US" dirty="0"/>
              <a:t> under natural conditions to produce fertile offspring,</a:t>
            </a:r>
            <a:endParaRPr lang="en-AU" dirty="0"/>
          </a:p>
          <a:p>
            <a:pPr lvl="0"/>
            <a:r>
              <a:rPr lang="en-US" b="1" dirty="0"/>
              <a:t>New species</a:t>
            </a:r>
            <a:r>
              <a:rPr lang="en-US" dirty="0"/>
              <a:t> has been produced.</a:t>
            </a:r>
            <a:endParaRPr lang="en-AU" dirty="0"/>
          </a:p>
          <a:p>
            <a:r>
              <a:rPr lang="en-US" b="1" dirty="0"/>
              <a:t> </a:t>
            </a:r>
            <a:endParaRPr lang="en-AU" dirty="0"/>
          </a:p>
          <a:p>
            <a:endParaRPr lang="en-A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88913"/>
            <a:ext cx="8229600" cy="954087"/>
          </a:xfrm>
        </p:spPr>
        <p:txBody>
          <a:bodyPr/>
          <a:lstStyle/>
          <a:p>
            <a:pPr eaLnBrk="1" hangingPunct="1"/>
            <a:r>
              <a:rPr lang="en-US" b="1">
                <a:solidFill>
                  <a:srgbClr val="009900"/>
                </a:solidFill>
              </a:rPr>
              <a:t>Step 1 - isolation</a:t>
            </a:r>
          </a:p>
        </p:txBody>
      </p:sp>
      <p:sp>
        <p:nvSpPr>
          <p:cNvPr id="23555" name="Rectangle 3"/>
          <p:cNvSpPr>
            <a:spLocks noGrp="1" noChangeArrowheads="1"/>
          </p:cNvSpPr>
          <p:nvPr>
            <p:ph type="body" idx="1"/>
          </p:nvPr>
        </p:nvSpPr>
        <p:spPr>
          <a:xfrm>
            <a:off x="457200" y="4264025"/>
            <a:ext cx="8229600" cy="2405063"/>
          </a:xfrm>
        </p:spPr>
        <p:txBody>
          <a:bodyPr/>
          <a:lstStyle/>
          <a:p>
            <a:pPr eaLnBrk="1" hangingPunct="1">
              <a:lnSpc>
                <a:spcPct val="90000"/>
              </a:lnSpc>
            </a:pPr>
            <a:r>
              <a:rPr lang="en-US" sz="2400"/>
              <a:t>Speciation can occur in several ways.</a:t>
            </a:r>
          </a:p>
          <a:p>
            <a:pPr eaLnBrk="1" hangingPunct="1">
              <a:lnSpc>
                <a:spcPct val="90000"/>
              </a:lnSpc>
            </a:pPr>
            <a:r>
              <a:rPr lang="en-US" sz="2400"/>
              <a:t>Isolation of a breeding population – this can either occur within the parent population (e.g. race or religion) or in isolation from the parent population (e.g. migration). </a:t>
            </a:r>
          </a:p>
          <a:p>
            <a:pPr eaLnBrk="1" hangingPunct="1">
              <a:lnSpc>
                <a:spcPct val="90000"/>
              </a:lnSpc>
            </a:pPr>
            <a:r>
              <a:rPr lang="en-US" sz="2400"/>
              <a:t>In both cases, interbreeding (gene flow) between the two populations is disrupted.</a:t>
            </a:r>
          </a:p>
        </p:txBody>
      </p:sp>
      <p:sp>
        <p:nvSpPr>
          <p:cNvPr id="23556" name="Oval 4"/>
          <p:cNvSpPr>
            <a:spLocks noChangeArrowheads="1"/>
          </p:cNvSpPr>
          <p:nvPr/>
        </p:nvSpPr>
        <p:spPr bwMode="auto">
          <a:xfrm>
            <a:off x="1258888" y="1844675"/>
            <a:ext cx="1944687" cy="1944688"/>
          </a:xfrm>
          <a:prstGeom prst="ellipse">
            <a:avLst/>
          </a:prstGeom>
          <a:solidFill>
            <a:srgbClr val="FF0066"/>
          </a:solidFill>
          <a:ln w="9525">
            <a:solidFill>
              <a:schemeClr val="tx1"/>
            </a:solidFill>
            <a:round/>
            <a:headEnd/>
            <a:tailEnd/>
          </a:ln>
        </p:spPr>
        <p:txBody>
          <a:bodyPr wrap="none" anchor="ctr"/>
          <a:lstStyle/>
          <a:p>
            <a:endParaRPr lang="en-AU"/>
          </a:p>
        </p:txBody>
      </p:sp>
      <p:sp>
        <p:nvSpPr>
          <p:cNvPr id="23557" name="Oval 5"/>
          <p:cNvSpPr>
            <a:spLocks noChangeArrowheads="1"/>
          </p:cNvSpPr>
          <p:nvPr/>
        </p:nvSpPr>
        <p:spPr bwMode="auto">
          <a:xfrm>
            <a:off x="4716463" y="1773238"/>
            <a:ext cx="1944687" cy="1944687"/>
          </a:xfrm>
          <a:prstGeom prst="ellipse">
            <a:avLst/>
          </a:prstGeom>
          <a:solidFill>
            <a:srgbClr val="FF0066"/>
          </a:solidFill>
          <a:ln w="9525">
            <a:solidFill>
              <a:schemeClr val="tx1"/>
            </a:solidFill>
            <a:round/>
            <a:headEnd/>
            <a:tailEnd/>
          </a:ln>
        </p:spPr>
        <p:txBody>
          <a:bodyPr wrap="none" anchor="ctr"/>
          <a:lstStyle/>
          <a:p>
            <a:endParaRPr lang="en-AU"/>
          </a:p>
        </p:txBody>
      </p:sp>
      <p:sp>
        <p:nvSpPr>
          <p:cNvPr id="23558" name="Oval 6" descr="Large confetti"/>
          <p:cNvSpPr>
            <a:spLocks noChangeArrowheads="1"/>
          </p:cNvSpPr>
          <p:nvPr/>
        </p:nvSpPr>
        <p:spPr bwMode="auto">
          <a:xfrm>
            <a:off x="7164388" y="2420938"/>
            <a:ext cx="576262" cy="576262"/>
          </a:xfrm>
          <a:prstGeom prst="ellipse">
            <a:avLst/>
          </a:prstGeom>
          <a:pattFill prst="lgConfetti">
            <a:fgClr>
              <a:srgbClr val="FF66CC"/>
            </a:fgClr>
            <a:bgClr>
              <a:schemeClr val="bg1"/>
            </a:bgClr>
          </a:pattFill>
          <a:ln w="9525">
            <a:solidFill>
              <a:schemeClr val="tx1"/>
            </a:solidFill>
            <a:prstDash val="dash"/>
            <a:round/>
            <a:headEnd/>
            <a:tailEnd/>
          </a:ln>
        </p:spPr>
        <p:txBody>
          <a:bodyPr wrap="none" anchor="ctr"/>
          <a:lstStyle/>
          <a:p>
            <a:endParaRPr lang="en-AU"/>
          </a:p>
        </p:txBody>
      </p:sp>
      <p:sp>
        <p:nvSpPr>
          <p:cNvPr id="23559" name="Oval 7" descr="Large confetti"/>
          <p:cNvSpPr>
            <a:spLocks noChangeArrowheads="1"/>
          </p:cNvSpPr>
          <p:nvPr/>
        </p:nvSpPr>
        <p:spPr bwMode="auto">
          <a:xfrm>
            <a:off x="2195513" y="2565400"/>
            <a:ext cx="576262" cy="576263"/>
          </a:xfrm>
          <a:prstGeom prst="ellipse">
            <a:avLst/>
          </a:prstGeom>
          <a:pattFill prst="lgConfetti">
            <a:fgClr>
              <a:srgbClr val="FF66CC"/>
            </a:fgClr>
            <a:bgClr>
              <a:schemeClr val="bg1"/>
            </a:bgClr>
          </a:pattFill>
          <a:ln w="9525">
            <a:solidFill>
              <a:schemeClr val="tx1"/>
            </a:solidFill>
            <a:prstDash val="dash"/>
            <a:round/>
            <a:headEnd/>
            <a:tailEnd/>
          </a:ln>
        </p:spPr>
        <p:txBody>
          <a:bodyPr wrap="none" anchor="ctr"/>
          <a:lstStyle/>
          <a:p>
            <a:endParaRPr lang="en-AU"/>
          </a:p>
        </p:txBody>
      </p:sp>
      <p:sp>
        <p:nvSpPr>
          <p:cNvPr id="23560" name="Line 8"/>
          <p:cNvSpPr>
            <a:spLocks noChangeShapeType="1"/>
          </p:cNvSpPr>
          <p:nvPr/>
        </p:nvSpPr>
        <p:spPr bwMode="auto">
          <a:xfrm>
            <a:off x="6659563" y="2708275"/>
            <a:ext cx="433387" cy="0"/>
          </a:xfrm>
          <a:prstGeom prst="line">
            <a:avLst/>
          </a:prstGeom>
          <a:noFill/>
          <a:ln w="38100">
            <a:solidFill>
              <a:srgbClr val="FF0066"/>
            </a:solidFill>
            <a:round/>
            <a:headEnd/>
            <a:tailEnd type="triangle" w="med" len="med"/>
          </a:ln>
        </p:spPr>
        <p:txBody>
          <a:bodyPr/>
          <a:lstStyle/>
          <a:p>
            <a:endParaRPr lang="en-AU"/>
          </a:p>
        </p:txBody>
      </p:sp>
      <p:sp>
        <p:nvSpPr>
          <p:cNvPr id="23561" name="Text Box 10"/>
          <p:cNvSpPr txBox="1">
            <a:spLocks noChangeArrowheads="1"/>
          </p:cNvSpPr>
          <p:nvPr/>
        </p:nvSpPr>
        <p:spPr bwMode="auto">
          <a:xfrm>
            <a:off x="539750" y="1125538"/>
            <a:ext cx="2879725" cy="915987"/>
          </a:xfrm>
          <a:prstGeom prst="rect">
            <a:avLst/>
          </a:prstGeom>
          <a:noFill/>
          <a:ln w="9525">
            <a:noFill/>
            <a:miter lim="800000"/>
            <a:headEnd/>
            <a:tailEnd/>
          </a:ln>
        </p:spPr>
        <p:txBody>
          <a:bodyPr>
            <a:spAutoFit/>
          </a:bodyPr>
          <a:lstStyle/>
          <a:p>
            <a:pPr>
              <a:spcBef>
                <a:spcPct val="50000"/>
              </a:spcBef>
            </a:pPr>
            <a:r>
              <a:rPr lang="en-US"/>
              <a:t>Sub-population formed within the parent population</a:t>
            </a:r>
          </a:p>
        </p:txBody>
      </p:sp>
      <p:sp>
        <p:nvSpPr>
          <p:cNvPr id="23562" name="Text Box 11"/>
          <p:cNvSpPr txBox="1">
            <a:spLocks noChangeArrowheads="1"/>
          </p:cNvSpPr>
          <p:nvPr/>
        </p:nvSpPr>
        <p:spPr bwMode="auto">
          <a:xfrm>
            <a:off x="5724525" y="981075"/>
            <a:ext cx="2735263" cy="1190625"/>
          </a:xfrm>
          <a:prstGeom prst="rect">
            <a:avLst/>
          </a:prstGeom>
          <a:noFill/>
          <a:ln w="9525">
            <a:noFill/>
            <a:miter lim="800000"/>
            <a:headEnd/>
            <a:tailEnd/>
          </a:ln>
        </p:spPr>
        <p:txBody>
          <a:bodyPr>
            <a:spAutoFit/>
          </a:bodyPr>
          <a:lstStyle/>
          <a:p>
            <a:pPr algn="r">
              <a:spcBef>
                <a:spcPct val="50000"/>
              </a:spcBef>
            </a:pPr>
            <a:r>
              <a:rPr lang="en-US"/>
              <a:t>New population established adjacent to, or in isolation from the parent population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a:solidFill>
                  <a:srgbClr val="009900"/>
                </a:solidFill>
              </a:rPr>
              <a:t>Step 2 - adaptation</a:t>
            </a:r>
          </a:p>
        </p:txBody>
      </p:sp>
      <p:sp>
        <p:nvSpPr>
          <p:cNvPr id="24579" name="Rectangle 3"/>
          <p:cNvSpPr>
            <a:spLocks noGrp="1" noChangeArrowheads="1"/>
          </p:cNvSpPr>
          <p:nvPr>
            <p:ph type="body" idx="1"/>
          </p:nvPr>
        </p:nvSpPr>
        <p:spPr/>
        <p:txBody>
          <a:bodyPr/>
          <a:lstStyle/>
          <a:p>
            <a:pPr eaLnBrk="1" hangingPunct="1"/>
            <a:r>
              <a:rPr lang="en-US"/>
              <a:t>As a result of natural selection, the sub-population adapts to its new environment.</a:t>
            </a:r>
          </a:p>
          <a:p>
            <a:pPr eaLnBrk="1" hangingPunct="1"/>
            <a:r>
              <a:rPr lang="en-US"/>
              <a:t>If the sub-population is small, changes to its gene pool can be amplified by random events, such as founder effect and genetic drift.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b="1">
                <a:solidFill>
                  <a:srgbClr val="009900"/>
                </a:solidFill>
              </a:rPr>
              <a:t>Step 3 – reproductive isolation</a:t>
            </a:r>
          </a:p>
        </p:txBody>
      </p:sp>
      <p:sp>
        <p:nvSpPr>
          <p:cNvPr id="25603" name="Rectangle 3"/>
          <p:cNvSpPr>
            <a:spLocks noGrp="1" noChangeArrowheads="1"/>
          </p:cNvSpPr>
          <p:nvPr>
            <p:ph type="body" idx="1"/>
          </p:nvPr>
        </p:nvSpPr>
        <p:spPr/>
        <p:txBody>
          <a:bodyPr/>
          <a:lstStyle/>
          <a:p>
            <a:pPr eaLnBrk="1" hangingPunct="1"/>
            <a:r>
              <a:rPr lang="en-US"/>
              <a:t>Reproductive isolation occurs if the two populations become sufficiently different (structural, behavioural, physiological or genetic) that they can no longer interbreed, or produce fertile offspring.</a:t>
            </a:r>
          </a:p>
          <a:p>
            <a:pPr eaLnBrk="1" hangingPunct="1"/>
            <a:r>
              <a:rPr lang="en-US"/>
              <a:t>If this occurs, the two populations  will be regarded as different species.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AU" b="1" dirty="0"/>
              <a:t>Variation between individuals</a:t>
            </a:r>
          </a:p>
        </p:txBody>
      </p:sp>
      <p:sp>
        <p:nvSpPr>
          <p:cNvPr id="3" name="Content Placeholder 2"/>
          <p:cNvSpPr>
            <a:spLocks noGrp="1"/>
          </p:cNvSpPr>
          <p:nvPr>
            <p:ph idx="1"/>
          </p:nvPr>
        </p:nvSpPr>
        <p:spPr>
          <a:xfrm>
            <a:off x="457200" y="1124744"/>
            <a:ext cx="8229600" cy="5001419"/>
          </a:xfrm>
        </p:spPr>
        <p:txBody>
          <a:bodyPr>
            <a:normAutofit fontScale="40000" lnSpcReduction="20000"/>
          </a:bodyPr>
          <a:lstStyle/>
          <a:p>
            <a:pPr>
              <a:buNone/>
            </a:pPr>
            <a:endParaRPr lang="en-AU" dirty="0"/>
          </a:p>
          <a:p>
            <a:r>
              <a:rPr lang="en-US" dirty="0"/>
              <a:t>All members of a population vary (i.e. are different in the characteristics that they possess)</a:t>
            </a:r>
            <a:endParaRPr lang="en-AU" dirty="0"/>
          </a:p>
          <a:p>
            <a:r>
              <a:rPr lang="en-US" dirty="0"/>
              <a:t> Variation that is genetically based (heritable) is passed on to offspring.</a:t>
            </a:r>
          </a:p>
          <a:p>
            <a:endParaRPr lang="en-AU" dirty="0"/>
          </a:p>
          <a:p>
            <a:r>
              <a:rPr lang="en-US" sz="4500" b="1" u="sng" dirty="0">
                <a:solidFill>
                  <a:srgbClr val="FF0000"/>
                </a:solidFill>
              </a:rPr>
              <a:t> Variations between individuals in a population arises by means of:</a:t>
            </a:r>
          </a:p>
          <a:p>
            <a:pPr marL="0" indent="0">
              <a:buNone/>
            </a:pPr>
            <a:endParaRPr lang="en-AU" sz="4500" b="1" u="sng" dirty="0">
              <a:solidFill>
                <a:srgbClr val="FF0000"/>
              </a:solidFill>
            </a:endParaRPr>
          </a:p>
          <a:p>
            <a:pPr lvl="0"/>
            <a:r>
              <a:rPr lang="en-US" sz="4200" dirty="0"/>
              <a:t>Mutations - Only mutations in sex cells can be passes on to offspring</a:t>
            </a:r>
          </a:p>
          <a:p>
            <a:r>
              <a:rPr lang="en-US" sz="4200" dirty="0"/>
              <a:t>Random mating/ random selection of a partner.</a:t>
            </a:r>
            <a:endParaRPr lang="en-AU" sz="4200" dirty="0"/>
          </a:p>
          <a:p>
            <a:pPr lvl="0"/>
            <a:r>
              <a:rPr lang="en-US" sz="4200" dirty="0"/>
              <a:t>Sexual reproduction:</a:t>
            </a:r>
          </a:p>
          <a:p>
            <a:r>
              <a:rPr lang="en-US" sz="4200" dirty="0"/>
              <a:t>Crossing over of homologous chromosomes prophase 1 of meiosis1 (where chromatids of homologous chromosomes touch, breakage points/chiasma develop and swapping over of genetic material and recombination of sections of DNA between homologs occur.)</a:t>
            </a:r>
          </a:p>
          <a:p>
            <a:r>
              <a:rPr lang="en-AU" sz="4200" dirty="0"/>
              <a:t>Independent alignment of homologous chromosomes on equator during metaphase 1</a:t>
            </a:r>
          </a:p>
          <a:p>
            <a:pPr lvl="0"/>
            <a:r>
              <a:rPr lang="en-US" sz="4200" dirty="0"/>
              <a:t>Independent assortment of homologous chromosomes to poles during anaphase 1:  i.e. a gene in a chromosome of one homolog move/assort to a pole independently of genes in another homologous pair.</a:t>
            </a:r>
          </a:p>
          <a:p>
            <a:r>
              <a:rPr lang="en-US" sz="4200" dirty="0"/>
              <a:t>Chance meeting of sperm and egg cell during </a:t>
            </a:r>
            <a:r>
              <a:rPr lang="en-US" sz="4200" dirty="0" err="1"/>
              <a:t>fertilisation</a:t>
            </a:r>
            <a:endParaRPr lang="en-AU" sz="4200" dirty="0"/>
          </a:p>
          <a:p>
            <a:pPr lvl="0"/>
            <a:r>
              <a:rPr lang="en-US" sz="4200" dirty="0"/>
              <a:t>Environmental factors e.g. diet , people differ in weight and muscle size – caused by epigenetics.</a:t>
            </a:r>
          </a:p>
          <a:p>
            <a:endParaRPr lang="en-A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normAutofit fontScale="90000"/>
          </a:bodyPr>
          <a:lstStyle/>
          <a:p>
            <a:pPr eaLnBrk="1" hangingPunct="1"/>
            <a:r>
              <a:rPr lang="en-US" sz="4000" b="1">
                <a:solidFill>
                  <a:srgbClr val="009900"/>
                </a:solidFill>
              </a:rPr>
              <a:t>Speciation demonstrated </a:t>
            </a:r>
            <a:br>
              <a:rPr lang="en-US" sz="4000" b="1">
                <a:solidFill>
                  <a:srgbClr val="009900"/>
                </a:solidFill>
              </a:rPr>
            </a:br>
            <a:r>
              <a:rPr lang="en-US" sz="4000" b="1">
                <a:solidFill>
                  <a:srgbClr val="009900"/>
                </a:solidFill>
              </a:rPr>
              <a:t>using fruit flies</a:t>
            </a:r>
          </a:p>
        </p:txBody>
      </p:sp>
      <p:pic>
        <p:nvPicPr>
          <p:cNvPr id="26627" name="Picture 6" descr="600px-Drosophila_speciation_experiment"/>
          <p:cNvPicPr>
            <a:picLocks noGrp="1" noChangeAspect="1" noChangeArrowheads="1"/>
          </p:cNvPicPr>
          <p:nvPr>
            <p:ph idx="1"/>
          </p:nvPr>
        </p:nvPicPr>
        <p:blipFill>
          <a:blip r:embed="rId2" cstate="print"/>
          <a:srcRect/>
          <a:stretch>
            <a:fillRect/>
          </a:stretch>
        </p:blipFill>
        <p:spPr>
          <a:xfrm>
            <a:off x="250825" y="2170113"/>
            <a:ext cx="8497888" cy="3706812"/>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a:solidFill>
                  <a:srgbClr val="009900"/>
                </a:solidFill>
              </a:rPr>
              <a:t>Homo sapiens</a:t>
            </a:r>
          </a:p>
        </p:txBody>
      </p:sp>
      <p:sp>
        <p:nvSpPr>
          <p:cNvPr id="27651" name="Rectangle 3"/>
          <p:cNvSpPr>
            <a:spLocks noGrp="1" noChangeArrowheads="1"/>
          </p:cNvSpPr>
          <p:nvPr>
            <p:ph type="body" sz="half" idx="2"/>
          </p:nvPr>
        </p:nvSpPr>
        <p:spPr>
          <a:xfrm>
            <a:off x="457200" y="4659313"/>
            <a:ext cx="8229600" cy="1506537"/>
          </a:xfrm>
        </p:spPr>
        <p:txBody>
          <a:bodyPr/>
          <a:lstStyle/>
          <a:p>
            <a:pPr marL="182563" indent="0" eaLnBrk="1" hangingPunct="1">
              <a:buFontTx/>
              <a:buNone/>
            </a:pPr>
            <a:r>
              <a:rPr lang="en-US" sz="2800"/>
              <a:t>Today there is only one human species – </a:t>
            </a:r>
            <a:r>
              <a:rPr lang="en-US" sz="2800" i="1"/>
              <a:t>Homo sapiens.</a:t>
            </a:r>
          </a:p>
        </p:txBody>
      </p:sp>
      <p:pic>
        <p:nvPicPr>
          <p:cNvPr id="27652" name="Picture 5" descr="FIG 3 Variation 2  HUB7A 008"/>
          <p:cNvPicPr>
            <a:picLocks noGrp="1" noChangeAspect="1" noChangeArrowheads="1"/>
          </p:cNvPicPr>
          <p:nvPr>
            <p:ph sz="half" idx="1"/>
          </p:nvPr>
        </p:nvPicPr>
        <p:blipFill>
          <a:blip r:embed="rId2" cstate="print"/>
          <a:srcRect/>
          <a:stretch>
            <a:fillRect/>
          </a:stretch>
        </p:blipFill>
        <p:spPr>
          <a:xfrm>
            <a:off x="539750" y="1600200"/>
            <a:ext cx="7704138" cy="29591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MECHANISMS OF EVOLUTION</a:t>
            </a:r>
            <a:endParaRPr lang="en-AU" dirty="0"/>
          </a:p>
        </p:txBody>
      </p:sp>
      <p:sp>
        <p:nvSpPr>
          <p:cNvPr id="3" name="Content Placeholder 2"/>
          <p:cNvSpPr>
            <a:spLocks noGrp="1"/>
          </p:cNvSpPr>
          <p:nvPr>
            <p:ph idx="1"/>
          </p:nvPr>
        </p:nvSpPr>
        <p:spPr/>
        <p:txBody>
          <a:bodyPr>
            <a:normAutofit fontScale="92500" lnSpcReduction="20000"/>
          </a:bodyPr>
          <a:lstStyle/>
          <a:p>
            <a:pPr>
              <a:buNone/>
            </a:pPr>
            <a:endParaRPr lang="en-AU" dirty="0"/>
          </a:p>
          <a:p>
            <a:pPr lvl="0"/>
            <a:r>
              <a:rPr lang="en-US" dirty="0"/>
              <a:t>Mutations in germline/sex cells/gametes</a:t>
            </a:r>
            <a:endParaRPr lang="en-AU" dirty="0"/>
          </a:p>
          <a:p>
            <a:pPr lvl="0"/>
            <a:r>
              <a:rPr lang="en-US" dirty="0"/>
              <a:t>Natural selection</a:t>
            </a:r>
            <a:endParaRPr lang="en-AU" dirty="0"/>
          </a:p>
          <a:p>
            <a:pPr lvl="0"/>
            <a:r>
              <a:rPr lang="en-US" dirty="0"/>
              <a:t>Random genetic drift</a:t>
            </a:r>
            <a:endParaRPr lang="en-AU" dirty="0"/>
          </a:p>
          <a:p>
            <a:pPr lvl="0"/>
            <a:r>
              <a:rPr lang="en-US" dirty="0"/>
              <a:t>Founder effect</a:t>
            </a:r>
            <a:endParaRPr lang="en-AU" dirty="0"/>
          </a:p>
          <a:p>
            <a:pPr lvl="0"/>
            <a:r>
              <a:rPr lang="en-US" dirty="0"/>
              <a:t>Migration/geneflow</a:t>
            </a:r>
          </a:p>
          <a:p>
            <a:pPr lvl="0"/>
            <a:r>
              <a:rPr lang="en-AU" dirty="0"/>
              <a:t>Genetic diseases with selective advantage over an infectious disease.</a:t>
            </a:r>
          </a:p>
          <a:p>
            <a:pPr lvl="0"/>
            <a:r>
              <a:rPr lang="en-US" dirty="0"/>
              <a:t>Barriers (Isolation)</a:t>
            </a:r>
            <a:endParaRPr lang="en-AU" dirty="0"/>
          </a:p>
          <a:p>
            <a:pPr lvl="0"/>
            <a:r>
              <a:rPr lang="en-US" dirty="0"/>
              <a:t>Environmental change</a:t>
            </a:r>
            <a:endParaRPr lang="en-AU" dirty="0"/>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a:solidFill>
                  <a:srgbClr val="009900"/>
                </a:solidFill>
              </a:rPr>
              <a:t>1. Mutations</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a:t>A mutation is a sudden, permanent structural alteration in an organism’s DNA, purely by chance.</a:t>
            </a:r>
          </a:p>
          <a:p>
            <a:pPr eaLnBrk="1" hangingPunct="1">
              <a:lnSpc>
                <a:spcPct val="90000"/>
              </a:lnSpc>
            </a:pPr>
            <a:r>
              <a:rPr lang="en-US" sz="2800" dirty="0"/>
              <a:t>Mutations are an important source of genetic variation.</a:t>
            </a:r>
          </a:p>
          <a:p>
            <a:pPr eaLnBrk="1" hangingPunct="1">
              <a:lnSpc>
                <a:spcPct val="90000"/>
              </a:lnSpc>
            </a:pPr>
            <a:r>
              <a:rPr lang="en-US" sz="2800" dirty="0"/>
              <a:t>In most cases, DNA changes either have no effect or cause harm, but occasionally a mutation can improve an organism's chance of surviving.</a:t>
            </a:r>
          </a:p>
          <a:p>
            <a:pPr eaLnBrk="1" hangingPunct="1">
              <a:lnSpc>
                <a:spcPct val="90000"/>
              </a:lnSpc>
            </a:pPr>
            <a:r>
              <a:rPr lang="en-US" sz="2800" dirty="0"/>
              <a:t>Mutations in reproductive cells can be passed on to an organism’s descendants.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AU"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Mutations</a:t>
            </a:r>
          </a:p>
        </p:txBody>
      </p:sp>
      <p:sp>
        <p:nvSpPr>
          <p:cNvPr id="3" name="Content Placeholder 2"/>
          <p:cNvSpPr>
            <a:spLocks noGrp="1"/>
          </p:cNvSpPr>
          <p:nvPr>
            <p:ph idx="1"/>
          </p:nvPr>
        </p:nvSpPr>
        <p:spPr>
          <a:xfrm>
            <a:off x="457200" y="1142984"/>
            <a:ext cx="8229600" cy="5429288"/>
          </a:xfrm>
        </p:spPr>
        <p:txBody>
          <a:bodyPr>
            <a:normAutofit/>
          </a:bodyPr>
          <a:lstStyle/>
          <a:p>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New variations may occur suddenly by chance.  This is known as a </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mutation</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There are two types of mutations:</a:t>
            </a:r>
          </a:p>
          <a:p>
            <a:pPr marL="514350" indent="-514350">
              <a:buAutoNum type="arabicPeriod"/>
            </a:pP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 mutations </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which are changes to the DNA of a single gene.</a:t>
            </a:r>
          </a:p>
          <a:p>
            <a:pPr marL="514350" indent="-514350">
              <a:buAutoNum type="arabicPeriod"/>
            </a:pP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Chromosomal mutations </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which are changes to a whole or part of a chromosome.</a:t>
            </a:r>
          </a:p>
          <a:p>
            <a:pPr marL="514350" indent="-514350"/>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Mutations may occur in two places:</a:t>
            </a:r>
          </a:p>
          <a:p>
            <a:pPr marL="514350" indent="-514350">
              <a:buAutoNum type="arabicPeriod"/>
            </a:pP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Body cells, known as </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somatic mutations</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514350" indent="-514350">
              <a:buAutoNum type="arabicPeriod"/>
            </a:pP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Gametes, known as </a:t>
            </a:r>
            <a:r>
              <a:rPr lang="en-AU" sz="2800" u="sng"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germline</a:t>
            </a:r>
            <a:r>
              <a:rPr lang="en-AU"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or germinal mutations</a:t>
            </a:r>
            <a:r>
              <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5542</Words>
  <Application>Microsoft Office PowerPoint</Application>
  <PresentationFormat>On-screen Show (4:3)</PresentationFormat>
  <Paragraphs>315</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Lucida Sans Unicode</vt:lpstr>
      <vt:lpstr>NexusSerif</vt:lpstr>
      <vt:lpstr>open-sans</vt:lpstr>
      <vt:lpstr>Office Theme</vt:lpstr>
      <vt:lpstr>EVOLUTION</vt:lpstr>
      <vt:lpstr>Species</vt:lpstr>
      <vt:lpstr>Definitions</vt:lpstr>
      <vt:lpstr>PowerPoint Presentation</vt:lpstr>
      <vt:lpstr>PowerPoint Presentation</vt:lpstr>
      <vt:lpstr>Variation between individuals</vt:lpstr>
      <vt:lpstr> MECHANISMS OF EVOLUTION</vt:lpstr>
      <vt:lpstr>1. Mutations</vt:lpstr>
      <vt:lpstr>Mutations</vt:lpstr>
      <vt:lpstr>Mutations</vt:lpstr>
      <vt:lpstr>Types of mutations</vt:lpstr>
      <vt:lpstr>PowerPoint Presentation</vt:lpstr>
      <vt:lpstr>2. Natural selection</vt:lpstr>
      <vt:lpstr>2. Natural selection</vt:lpstr>
      <vt:lpstr> Natural selection</vt:lpstr>
      <vt:lpstr>Darwin’s Theory of natural selection was based on three observations: </vt:lpstr>
      <vt:lpstr>Modern understanding of natural selection : neo-Darwinism </vt:lpstr>
      <vt:lpstr>PowerPoint Presentation</vt:lpstr>
      <vt:lpstr>PowerPoint Presentation</vt:lpstr>
      <vt:lpstr>PowerPoint Presentation</vt:lpstr>
      <vt:lpstr>PowerPoint Presentation</vt:lpstr>
      <vt:lpstr>PowerPoint Presentation</vt:lpstr>
      <vt:lpstr>Genetic Diseases</vt:lpstr>
      <vt:lpstr>Sickle cell anaemia</vt:lpstr>
      <vt:lpstr>Cont.</vt:lpstr>
      <vt:lpstr>PowerPoint Presentation</vt:lpstr>
      <vt:lpstr> Sickle cells vs normal red blood cells</vt:lpstr>
      <vt:lpstr>Why has this fatal gene not died out yet?</vt:lpstr>
      <vt:lpstr>Tay-Sachs disease – recessive autosomal disease</vt:lpstr>
      <vt:lpstr>PowerPoint Presentation</vt:lpstr>
      <vt:lpstr>PowerPoint Presentation</vt:lpstr>
      <vt:lpstr>Tay-Sachs: symptom – cherry red spot observed in the eye. Fat storage in central area of retina around the macula. Red spot is because no fat deposits in macula/fovea area where there are lots of cones.</vt:lpstr>
      <vt:lpstr>PowerPoint Presentation</vt:lpstr>
      <vt:lpstr>PowerPoint Presentation</vt:lpstr>
      <vt:lpstr>PowerPoint Presentation</vt:lpstr>
      <vt:lpstr>PowerPoint Presentation</vt:lpstr>
      <vt:lpstr>PowerPoint Presentation</vt:lpstr>
      <vt:lpstr>4. Genetic drift</vt:lpstr>
      <vt:lpstr> Random Genetic Drift cont - examples</vt:lpstr>
      <vt:lpstr>Random Genetic Drift </vt:lpstr>
      <vt:lpstr>Genetic drift cont…</vt:lpstr>
      <vt:lpstr>Genetic drift Cont.</vt:lpstr>
      <vt:lpstr> Random Genetic Drift cont - examples</vt:lpstr>
      <vt:lpstr>PowerPoint Presentation</vt:lpstr>
      <vt:lpstr>BOTTLENECK EFFECT </vt:lpstr>
      <vt:lpstr>Bottleneck effect</vt:lpstr>
      <vt:lpstr>Consanguinity</vt:lpstr>
      <vt:lpstr>E.g. 2 - Founder effect</vt:lpstr>
      <vt:lpstr>E.g. 3 – effect of natural disaster</vt:lpstr>
      <vt:lpstr>Founder effect</vt:lpstr>
      <vt:lpstr>5. Barriers to gene flow: Isolation</vt:lpstr>
      <vt:lpstr>PowerPoint Presentation</vt:lpstr>
      <vt:lpstr>PowerPoint Presentation</vt:lpstr>
      <vt:lpstr>PowerPoint Presentation</vt:lpstr>
      <vt:lpstr>6. Migration</vt:lpstr>
      <vt:lpstr>Speciation</vt:lpstr>
      <vt:lpstr>Step 1 - isolation</vt:lpstr>
      <vt:lpstr>Step 2 - adaptation</vt:lpstr>
      <vt:lpstr>Step 3 – reproductive isolation</vt:lpstr>
      <vt:lpstr>Speciation demonstrated  using fruit flies</vt:lpstr>
      <vt:lpstr>Homo sapiens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Anna-Marie Smith</dc:creator>
  <cp:lastModifiedBy>Laura Degois</cp:lastModifiedBy>
  <cp:revision>73</cp:revision>
  <dcterms:created xsi:type="dcterms:W3CDTF">2011-08-08T09:04:30Z</dcterms:created>
  <dcterms:modified xsi:type="dcterms:W3CDTF">2020-07-22T06:59:58Z</dcterms:modified>
</cp:coreProperties>
</file>