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8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65" d="100"/>
          <a:sy n="65" d="100"/>
        </p:scale>
        <p:origin x="-768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D6B4-F8AE-416E-A515-15EDC0C16F96}" type="datetimeFigureOut">
              <a:rPr lang="en-AU" smtClean="0"/>
              <a:t>30/08/2018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C0D0-4978-4FB5-8014-C829906EB3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804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D6B4-F8AE-416E-A515-15EDC0C16F96}" type="datetimeFigureOut">
              <a:rPr lang="en-AU" smtClean="0"/>
              <a:t>30/08/2018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C0D0-4978-4FB5-8014-C829906EB3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213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D6B4-F8AE-416E-A515-15EDC0C16F96}" type="datetimeFigureOut">
              <a:rPr lang="en-AU" smtClean="0"/>
              <a:t>30/08/2018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C0D0-4978-4FB5-8014-C829906EB3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523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D6B4-F8AE-416E-A515-15EDC0C16F96}" type="datetimeFigureOut">
              <a:rPr lang="en-AU" smtClean="0"/>
              <a:t>30/08/2018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C0D0-4978-4FB5-8014-C829906EB3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655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D6B4-F8AE-416E-A515-15EDC0C16F96}" type="datetimeFigureOut">
              <a:rPr lang="en-AU" smtClean="0"/>
              <a:t>30/08/2018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C0D0-4978-4FB5-8014-C829906EB3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505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D6B4-F8AE-416E-A515-15EDC0C16F96}" type="datetimeFigureOut">
              <a:rPr lang="en-AU" smtClean="0"/>
              <a:t>30/08/2018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C0D0-4978-4FB5-8014-C829906EB3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818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D6B4-F8AE-416E-A515-15EDC0C16F96}" type="datetimeFigureOut">
              <a:rPr lang="en-AU" smtClean="0"/>
              <a:t>30/08/2018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C0D0-4978-4FB5-8014-C829906EB3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899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D6B4-F8AE-416E-A515-15EDC0C16F96}" type="datetimeFigureOut">
              <a:rPr lang="en-AU" smtClean="0"/>
              <a:t>30/08/2018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C0D0-4978-4FB5-8014-C829906EB3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419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D6B4-F8AE-416E-A515-15EDC0C16F96}" type="datetimeFigureOut">
              <a:rPr lang="en-AU" smtClean="0"/>
              <a:t>30/08/2018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C0D0-4978-4FB5-8014-C829906EB3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982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D6B4-F8AE-416E-A515-15EDC0C16F96}" type="datetimeFigureOut">
              <a:rPr lang="en-AU" smtClean="0"/>
              <a:t>30/08/2018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C0D0-4978-4FB5-8014-C829906EB3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982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D6B4-F8AE-416E-A515-15EDC0C16F96}" type="datetimeFigureOut">
              <a:rPr lang="en-AU" smtClean="0"/>
              <a:t>30/08/2018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5C0D0-4978-4FB5-8014-C829906EB3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302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D6B4-F8AE-416E-A515-15EDC0C16F96}" type="datetimeFigureOut">
              <a:rPr lang="en-AU" smtClean="0"/>
              <a:t>30/08/2018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C0D0-4978-4FB5-8014-C829906EB3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501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2.bp.blogspot.com/_gll7QOKMt3o/TSpdDGe5g0I/AAAAAAAAAUY/QEvb6eqdpYc/s1600/evolution2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5" y="116632"/>
            <a:ext cx="8900988" cy="662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709" y="692696"/>
            <a:ext cx="7772400" cy="1254001"/>
          </a:xfrm>
        </p:spPr>
        <p:txBody>
          <a:bodyPr>
            <a:normAutofit fontScale="90000"/>
          </a:bodyPr>
          <a:lstStyle/>
          <a:p>
            <a:r>
              <a:rPr lang="en-US" spc="300" dirty="0" err="1">
                <a:latin typeface="Impact" panose="020B0806030902050204" pitchFamily="34" charset="0"/>
              </a:rPr>
              <a:t>Ch</a:t>
            </a:r>
            <a:r>
              <a:rPr lang="en-US" spc="300">
                <a:latin typeface="Impact" panose="020B0806030902050204" pitchFamily="34" charset="0"/>
              </a:rPr>
              <a:t> </a:t>
            </a:r>
            <a:r>
              <a:rPr lang="en-US" spc="300" smtClean="0">
                <a:latin typeface="Impact" panose="020B0806030902050204" pitchFamily="34" charset="0"/>
              </a:rPr>
              <a:t>20</a:t>
            </a:r>
            <a:r>
              <a:rPr lang="en-US" spc="300" dirty="0">
                <a:latin typeface="Impact" panose="020B0806030902050204" pitchFamily="34" charset="0"/>
              </a:rPr>
              <a:t/>
            </a:r>
            <a:br>
              <a:rPr lang="en-US" spc="300" dirty="0">
                <a:latin typeface="Impact" panose="020B0806030902050204" pitchFamily="34" charset="0"/>
              </a:rPr>
            </a:br>
            <a:r>
              <a:rPr lang="en-US" spc="300" dirty="0">
                <a:latin typeface="Impact" panose="020B0806030902050204" pitchFamily="34" charset="0"/>
              </a:rPr>
              <a:t>CULTURAL TRENDS IN EVOLUTION OF HOMININS</a:t>
            </a:r>
            <a:endParaRPr lang="en-AU" spc="3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219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Impact" panose="020B0806030902050204" pitchFamily="34" charset="0"/>
              </a:rPr>
              <a:t>HOMO NEANDERTHALENSIS</a:t>
            </a:r>
            <a:endParaRPr lang="en-AU" sz="3800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4392488" cy="5400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b="1" u="sng" dirty="0"/>
              <a:t>LIFESTYLE CHANGES</a:t>
            </a:r>
            <a:r>
              <a:rPr lang="en-AU" sz="2800" b="1" u="sng" dirty="0"/>
              <a:t>:</a:t>
            </a:r>
          </a:p>
          <a:p>
            <a:r>
              <a:rPr lang="en-US" sz="2600" dirty="0"/>
              <a:t>Better manipulation of environment to suit needs</a:t>
            </a:r>
          </a:p>
          <a:p>
            <a:r>
              <a:rPr lang="en-US" sz="2600" dirty="0"/>
              <a:t>Use and made own fire</a:t>
            </a:r>
          </a:p>
          <a:p>
            <a:r>
              <a:rPr lang="en-US" sz="2600" dirty="0"/>
              <a:t>Ceremonial burials their dead suggested belief in life and death</a:t>
            </a:r>
          </a:p>
          <a:p>
            <a:r>
              <a:rPr lang="en-US" sz="2600" dirty="0"/>
              <a:t>Good clothing makers</a:t>
            </a:r>
          </a:p>
          <a:p>
            <a:r>
              <a:rPr lang="en-US" sz="2600" dirty="0"/>
              <a:t>Sense of community, cared for disabled members of group</a:t>
            </a:r>
          </a:p>
          <a:p>
            <a:r>
              <a:rPr lang="en-US" sz="2600" dirty="0"/>
              <a:t>Developed a social system for sharing food and resources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endParaRPr lang="en-US" sz="2600" dirty="0"/>
          </a:p>
          <a:p>
            <a:endParaRPr lang="en-US" sz="2600" b="1" u="sng" dirty="0"/>
          </a:p>
          <a:p>
            <a:endParaRPr lang="en-US" sz="2600" dirty="0"/>
          </a:p>
        </p:txBody>
      </p:sp>
      <p:pic>
        <p:nvPicPr>
          <p:cNvPr id="6" name="Picture 2" descr="http://dsc.discovery.com/news/2007/10/18/gallery/neanderthal-dna-540x380.jpg"/>
          <p:cNvPicPr>
            <a:picLocks noChangeAspect="1" noChangeArrowheads="1"/>
          </p:cNvPicPr>
          <p:nvPr/>
        </p:nvPicPr>
        <p:blipFill rotWithShape="1">
          <a:blip r:embed="rId2" cstate="print"/>
          <a:srcRect l="17967"/>
          <a:stretch/>
        </p:blipFill>
        <p:spPr bwMode="auto">
          <a:xfrm>
            <a:off x="5764141" y="4343075"/>
            <a:ext cx="2665621" cy="22513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 descr="http://upload.wikimedia.org/wikipedia/commons/7/71/Homo_heidelbergensis_(10233446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028" y="935507"/>
            <a:ext cx="2995270" cy="333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710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Impact" panose="020B0806030902050204" pitchFamily="34" charset="0"/>
              </a:rPr>
              <a:t>HOMO NEANDERTHALENSIS</a:t>
            </a:r>
            <a:endParaRPr lang="en-AU" sz="3800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4536504" cy="5400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b="1" u="sng" dirty="0"/>
              <a:t>TOOL USE:</a:t>
            </a:r>
          </a:p>
          <a:p>
            <a:r>
              <a:rPr lang="en-US" sz="2600" dirty="0"/>
              <a:t>Mousterian tools – production of stone flaked tools that were trimmed to form various cutting, scraping, piercing and gouging tools</a:t>
            </a:r>
          </a:p>
          <a:p>
            <a:r>
              <a:rPr lang="en-US" sz="2600" dirty="0"/>
              <a:t>Piece of stone made into disc-shaped core struck by another stone to produce flakes.</a:t>
            </a:r>
          </a:p>
          <a:p>
            <a:r>
              <a:rPr lang="en-US" sz="2600" dirty="0"/>
              <a:t>Made clothes from animal hides using scraping tools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b="1" u="sng" dirty="0"/>
          </a:p>
          <a:p>
            <a:endParaRPr lang="en-US" sz="2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 bright="-20000" contrast="30000"/>
          </a:blip>
          <a:srcRect/>
          <a:stretch>
            <a:fillRect/>
          </a:stretch>
        </p:blipFill>
        <p:spPr bwMode="auto">
          <a:xfrm>
            <a:off x="5325685" y="969599"/>
            <a:ext cx="3529817" cy="4888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02671" y="5857725"/>
            <a:ext cx="3707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b="1" dirty="0">
                <a:latin typeface="Amherst" pitchFamily="34" charset="0"/>
              </a:rPr>
              <a:t>Figure 19.25 The production of flake tools: (a)</a:t>
            </a:r>
            <a:r>
              <a:rPr lang="en-AU" sz="1400" dirty="0">
                <a:latin typeface="Amherst" pitchFamily="34" charset="0"/>
              </a:rPr>
              <a:t> and </a:t>
            </a:r>
            <a:r>
              <a:rPr lang="en-AU" sz="1400" b="1" dirty="0">
                <a:latin typeface="Amherst" pitchFamily="34" charset="0"/>
              </a:rPr>
              <a:t>(b)</a:t>
            </a:r>
            <a:r>
              <a:rPr lang="en-AU" sz="1400" dirty="0">
                <a:latin typeface="Amherst" pitchFamily="34" charset="0"/>
              </a:rPr>
              <a:t> show preparation of the core and </a:t>
            </a:r>
            <a:r>
              <a:rPr lang="en-AU" sz="1400" b="1" dirty="0">
                <a:latin typeface="Amherst" pitchFamily="34" charset="0"/>
              </a:rPr>
              <a:t>(c) </a:t>
            </a:r>
            <a:r>
              <a:rPr lang="en-AU" sz="1400" dirty="0">
                <a:latin typeface="Amherst" pitchFamily="34" charset="0"/>
              </a:rPr>
              <a:t>shows how a large number of flakes can be produced</a:t>
            </a:r>
          </a:p>
        </p:txBody>
      </p:sp>
    </p:spTree>
    <p:extLst>
      <p:ext uri="{BB962C8B-B14F-4D97-AF65-F5344CB8AC3E}">
        <p14:creationId xmlns:p14="http://schemas.microsoft.com/office/powerpoint/2010/main" val="48216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Impact" panose="020B0806030902050204" pitchFamily="34" charset="0"/>
              </a:rPr>
              <a:t> CRO-MAGNON (early HOMO SAPIEN)</a:t>
            </a:r>
            <a:endParaRPr lang="en-AU" sz="3800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352928" cy="55446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u="sng" dirty="0"/>
              <a:t>LIFESTYLE CHANGES:</a:t>
            </a:r>
          </a:p>
          <a:p>
            <a:r>
              <a:rPr lang="en-US" sz="2600" dirty="0"/>
              <a:t>Built shelters and long houses.</a:t>
            </a:r>
          </a:p>
          <a:p>
            <a:r>
              <a:rPr lang="en-US" sz="2600" dirty="0"/>
              <a:t>Use of fire</a:t>
            </a:r>
          </a:p>
          <a:p>
            <a:r>
              <a:rPr lang="en-US" sz="2600" dirty="0"/>
              <a:t>Hunters and gatherers, relied mainly on hunting of herd animals</a:t>
            </a:r>
          </a:p>
          <a:p>
            <a:r>
              <a:rPr lang="en-US" sz="2600" dirty="0" err="1"/>
              <a:t>Huntered</a:t>
            </a:r>
            <a:r>
              <a:rPr lang="en-US" sz="2600" dirty="0"/>
              <a:t> in large groups for large animals, mainly bison, mammoth, reindeer. Were also fishermen.</a:t>
            </a:r>
          </a:p>
          <a:p>
            <a:pPr lvl="1"/>
            <a:r>
              <a:rPr lang="en-US" sz="2200" dirty="0"/>
              <a:t>Used animal skins for shelter or clothing</a:t>
            </a:r>
          </a:p>
          <a:p>
            <a:pPr lvl="1"/>
            <a:r>
              <a:rPr lang="en-US" sz="2200" dirty="0"/>
              <a:t>Used fat from animals as oil for lamps</a:t>
            </a:r>
          </a:p>
          <a:p>
            <a:pPr lvl="1"/>
            <a:r>
              <a:rPr lang="en-US" sz="2200" dirty="0"/>
              <a:t>Bones of animals used to make tools</a:t>
            </a:r>
          </a:p>
          <a:p>
            <a:r>
              <a:rPr lang="en-US" sz="2600" dirty="0"/>
              <a:t>Evidence of rituals, burials, cannibalism, body decoration.</a:t>
            </a:r>
          </a:p>
          <a:p>
            <a:r>
              <a:rPr lang="en-US" sz="2600" dirty="0"/>
              <a:t>Developed earliest known art made from bone, ivory, horn and modelled clay; portable (moveable) or mural (attached to permanent surface) art. Line drawings.</a:t>
            </a:r>
          </a:p>
          <a:p>
            <a:r>
              <a:rPr lang="en-US" sz="2600" dirty="0"/>
              <a:t>More complex spoken language developed due to cooperative group hunting.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b="1" u="sng" dirty="0"/>
          </a:p>
        </p:txBody>
      </p:sp>
    </p:spTree>
    <p:extLst>
      <p:ext uri="{BB962C8B-B14F-4D97-AF65-F5344CB8AC3E}">
        <p14:creationId xmlns:p14="http://schemas.microsoft.com/office/powerpoint/2010/main" val="2243948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Impact" panose="020B0806030902050204" pitchFamily="34" charset="0"/>
              </a:rPr>
              <a:t> CRO-MAGNON (early HOMO SAPIEN)</a:t>
            </a:r>
            <a:endParaRPr lang="en-AU" sz="3800" dirty="0">
              <a:latin typeface="Impact" panose="020B0806030902050204" pitchFamily="34" charset="0"/>
            </a:endParaRPr>
          </a:p>
        </p:txBody>
      </p:sp>
      <p:pic>
        <p:nvPicPr>
          <p:cNvPr id="1026" name="Picture 2" descr="http://johnhawks.net/graphics/chatelperron_aurignacian_b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868" y="4457456"/>
            <a:ext cx="4679056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04" y="908720"/>
            <a:ext cx="8352928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u="sng" dirty="0"/>
              <a:t>TOOL CULTURE:</a:t>
            </a:r>
          </a:p>
          <a:p>
            <a:pPr marL="0" indent="0">
              <a:buNone/>
            </a:pPr>
            <a:r>
              <a:rPr lang="en-US" sz="2600" dirty="0"/>
              <a:t>Many uses – fishing (fish hooks and harpoons), preparing skins for clothing, fine needles, building shelters.</a:t>
            </a:r>
          </a:p>
          <a:p>
            <a:r>
              <a:rPr lang="en-US" sz="2600" dirty="0"/>
              <a:t>Finer detail and complex designs.</a:t>
            </a:r>
          </a:p>
          <a:p>
            <a:r>
              <a:rPr lang="en-US" sz="2600" dirty="0"/>
              <a:t>Tools set into handles</a:t>
            </a:r>
          </a:p>
          <a:p>
            <a:r>
              <a:rPr lang="en-US" sz="2600" dirty="0" err="1"/>
              <a:t>Aurignacian</a:t>
            </a:r>
            <a:r>
              <a:rPr lang="en-US" sz="2600" dirty="0"/>
              <a:t> tools (or blade tools) – stones are shaped into blades rather than flaked.</a:t>
            </a:r>
          </a:p>
          <a:p>
            <a:pPr lvl="1"/>
            <a:r>
              <a:rPr lang="en-US" sz="2200" dirty="0"/>
              <a:t>End scrapers for preparing animal skin.</a:t>
            </a:r>
          </a:p>
          <a:p>
            <a:pPr lvl="1"/>
            <a:r>
              <a:rPr lang="en-US" sz="2200" dirty="0"/>
              <a:t>Burin, a basic blade shaped</a:t>
            </a:r>
          </a:p>
          <a:p>
            <a:pPr marL="457200" lvl="1" indent="0">
              <a:buNone/>
            </a:pPr>
            <a:r>
              <a:rPr lang="en-US" sz="2200" dirty="0"/>
              <a:t>to form a sharp cutting point. </a:t>
            </a:r>
          </a:p>
          <a:p>
            <a:pPr marL="457200" lvl="1" indent="0">
              <a:buNone/>
            </a:pPr>
            <a:r>
              <a:rPr lang="en-US" sz="2200" dirty="0"/>
              <a:t>Used to cut into antler and bone</a:t>
            </a:r>
          </a:p>
        </p:txBody>
      </p:sp>
    </p:spTree>
    <p:extLst>
      <p:ext uri="{BB962C8B-B14F-4D97-AF65-F5344CB8AC3E}">
        <p14:creationId xmlns:p14="http://schemas.microsoft.com/office/powerpoint/2010/main" val="2445965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Impact" panose="020B0806030902050204" pitchFamily="34" charset="0"/>
              </a:rPr>
              <a:t> CRO-MAGNON (early HOMO SAPIEN)</a:t>
            </a:r>
            <a:endParaRPr lang="en-AU" sz="3800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352928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u="sng" dirty="0"/>
              <a:t>TOOL CULTURE:</a:t>
            </a:r>
          </a:p>
          <a:p>
            <a:r>
              <a:rPr lang="en-US" sz="2600" dirty="0" err="1"/>
              <a:t>Solutrean</a:t>
            </a:r>
            <a:r>
              <a:rPr lang="en-US" sz="2600" dirty="0"/>
              <a:t> tools –Made by reworking/sharpening flakes of original stone tools into willow-leaf and laurel leaf blades. </a:t>
            </a:r>
          </a:p>
          <a:p>
            <a:pPr lvl="1"/>
            <a:r>
              <a:rPr lang="en-US" sz="2200" dirty="0"/>
              <a:t>Used more so as ornaments than practically</a:t>
            </a:r>
          </a:p>
        </p:txBody>
      </p:sp>
      <p:pic>
        <p:nvPicPr>
          <p:cNvPr id="2050" name="Picture 2" descr="http://i1238.photobucket.com/albums/ff481/punkinworks2/_wsb_478x361_Cinmar_zps41c55cf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0" t="3969" r="9191" b="3761"/>
          <a:stretch/>
        </p:blipFill>
        <p:spPr bwMode="auto">
          <a:xfrm>
            <a:off x="4285226" y="2996952"/>
            <a:ext cx="4226935" cy="35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oldstoneage.com/montetwhite/images/fig.1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36912"/>
            <a:ext cx="3672408" cy="404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283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Impact" panose="020B0806030902050204" pitchFamily="34" charset="0"/>
              </a:rPr>
              <a:t> CRO-MAGNON (early HOMO SAPIEN)</a:t>
            </a:r>
            <a:endParaRPr lang="en-AU" sz="3800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352928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u="sng" dirty="0"/>
              <a:t>TOOL CULTURE:</a:t>
            </a:r>
          </a:p>
          <a:p>
            <a:r>
              <a:rPr lang="en-US" sz="2600" dirty="0"/>
              <a:t>Magdalenian tools – bone and antler mostly, also used ivory, wood and stone.</a:t>
            </a:r>
          </a:p>
          <a:p>
            <a:pPr lvl="1"/>
            <a:r>
              <a:rPr lang="en-US" sz="2200" dirty="0"/>
              <a:t>Bone, antler and ivory tools made from burin, into fine needles, barbed spear points and spear throwers. (first to use a tool to make another.)</a:t>
            </a:r>
          </a:p>
        </p:txBody>
      </p:sp>
      <p:pic>
        <p:nvPicPr>
          <p:cNvPr id="3074" name="Picture 2" descr="http://www.handprint.com/LS/ANC/tools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915" y="3068960"/>
            <a:ext cx="3965426" cy="348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283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Impact" panose="020B0806030902050204" pitchFamily="34" charset="0"/>
              </a:rPr>
              <a:t>HOMO SAPIEN</a:t>
            </a:r>
            <a:endParaRPr lang="en-AU" sz="3800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352928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u="sng" dirty="0"/>
              <a:t>LIFESTYLE CHANGES:</a:t>
            </a:r>
            <a:r>
              <a:rPr lang="en-US" sz="2600" b="1" dirty="0"/>
              <a:t> 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Able to completely modify any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     environment to suit ourselves.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Able to travel easily between places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Increased life expectancy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Construction of villages</a:t>
            </a:r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59166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Impact" panose="020B0806030902050204" pitchFamily="34" charset="0"/>
              </a:rPr>
              <a:t>HOMO SAPIEN</a:t>
            </a:r>
            <a:endParaRPr lang="en-AU" sz="3800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352928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The beginning of agriculture…</a:t>
            </a:r>
            <a:endParaRPr lang="en-US" sz="2600" dirty="0"/>
          </a:p>
          <a:p>
            <a:pPr>
              <a:spcBef>
                <a:spcPts val="0"/>
              </a:spcBef>
            </a:pPr>
            <a:r>
              <a:rPr lang="en-US" sz="2600" dirty="0"/>
              <a:t>Evidenced by domestication of plants (crops) and animals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Gathering of wild forms of wheat, barley, peas, lentils (by hand or hand held flint blades)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Cross breeding of wheat to produce more fertile and stronger hybrid grains, ground and used as flour.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Domestication of animals initially sheep then pigs, goats, cattle.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Settlements able to store surplus grain food to sustain larger communities </a:t>
            </a:r>
            <a:r>
              <a:rPr lang="en-US" sz="2600" dirty="0">
                <a:sym typeface="Wingdings" panose="05000000000000000000" pitchFamily="2" charset="2"/>
              </a:rPr>
              <a:t> increase birth-rate and population.</a:t>
            </a:r>
            <a:endParaRPr lang="en-US" sz="2600" dirty="0"/>
          </a:p>
          <a:p>
            <a:pPr>
              <a:spcBef>
                <a:spcPts val="0"/>
              </a:spcBef>
            </a:pPr>
            <a:r>
              <a:rPr lang="en-US" sz="2600" dirty="0"/>
              <a:t>Fishing and hunting also occurred along with farming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New tools and techniques such as pottery, weaving, metallurgy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1674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273050"/>
            <a:ext cx="8219256" cy="585311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Cultural Evolution</a:t>
            </a:r>
          </a:p>
          <a:p>
            <a:r>
              <a:rPr lang="en-US" sz="2600" dirty="0"/>
              <a:t>Hominines have evolved due to the changing environment (selective pressure) to become more suited.</a:t>
            </a:r>
          </a:p>
          <a:p>
            <a:r>
              <a:rPr lang="en-US" sz="2600" b="1" i="1" dirty="0"/>
              <a:t>Culture = </a:t>
            </a:r>
            <a:r>
              <a:rPr lang="en-US" sz="2600" i="1" dirty="0"/>
              <a:t>anything that is learned e.g. making of tools, hunting methods, food preparation, language and art use.</a:t>
            </a:r>
          </a:p>
          <a:p>
            <a:r>
              <a:rPr lang="en-US" sz="2600" dirty="0"/>
              <a:t>Improvements and increased complexity of cultural factors has lead to</a:t>
            </a:r>
          </a:p>
          <a:p>
            <a:pPr marL="0" indent="0">
              <a:buNone/>
            </a:pPr>
            <a:r>
              <a:rPr lang="en-US" sz="2600" dirty="0"/>
              <a:t>     </a:t>
            </a:r>
            <a:r>
              <a:rPr lang="en-US" sz="2600" u="sng" dirty="0"/>
              <a:t>cultural evolution</a:t>
            </a:r>
          </a:p>
          <a:p>
            <a:pPr marL="0" indent="0">
              <a:buNone/>
            </a:pPr>
            <a:endParaRPr lang="en-AU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3419872" y="3502229"/>
            <a:ext cx="5595989" cy="3273899"/>
            <a:chOff x="1009359" y="3265234"/>
            <a:chExt cx="6154929" cy="3273899"/>
          </a:xfrm>
        </p:grpSpPr>
        <p:pic>
          <p:nvPicPr>
            <p:cNvPr id="1026" name="Picture 2" descr="http://donsnotes.com/science/biology/images/homino_tree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359" y="3265234"/>
              <a:ext cx="6154929" cy="3273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009359" y="4797151"/>
              <a:ext cx="2626537" cy="17419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1346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435280" cy="64948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/>
              <a:t>In the beginning….</a:t>
            </a:r>
          </a:p>
          <a:p>
            <a:pPr marL="0" indent="0">
              <a:buNone/>
            </a:pPr>
            <a:r>
              <a:rPr lang="en-US" sz="2600" dirty="0"/>
              <a:t>Ape-like </a:t>
            </a:r>
            <a:r>
              <a:rPr lang="en-US" sz="2600" dirty="0" err="1"/>
              <a:t>hominins</a:t>
            </a:r>
            <a:r>
              <a:rPr lang="en-US" sz="2600" dirty="0"/>
              <a:t> lived in a woodland or forest environment, possessed features suited to </a:t>
            </a:r>
            <a:r>
              <a:rPr lang="en-US" sz="2600" dirty="0" err="1"/>
              <a:t>aboreal</a:t>
            </a:r>
            <a:r>
              <a:rPr lang="en-US" sz="2600" dirty="0"/>
              <a:t> life.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2.5mill years ago…</a:t>
            </a:r>
          </a:p>
          <a:p>
            <a:pPr marL="0" indent="0">
              <a:buNone/>
            </a:pPr>
            <a:r>
              <a:rPr lang="en-US" sz="2600" dirty="0"/>
              <a:t>The AUSTRALOPITHECINE evolves </a:t>
            </a:r>
          </a:p>
          <a:p>
            <a:pPr marL="0" indent="0">
              <a:buNone/>
            </a:pPr>
            <a:r>
              <a:rPr lang="en-US" sz="2600" dirty="0"/>
              <a:t>initially from Africa.</a:t>
            </a:r>
            <a:endParaRPr lang="en-AU" sz="2600" dirty="0"/>
          </a:p>
        </p:txBody>
      </p:sp>
      <p:pic>
        <p:nvPicPr>
          <p:cNvPr id="2050" name="Picture 2" descr="http://www.modernhumanorigins.com/wp-content/uploads/2010/06/australopithecus-africanus-pi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5" y="2206787"/>
            <a:ext cx="3635896" cy="454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3528" y="1412776"/>
            <a:ext cx="5400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/>
              <a:t>5-6mill years ago…</a:t>
            </a:r>
          </a:p>
          <a:p>
            <a:r>
              <a:rPr lang="en-US" sz="2600" dirty="0"/>
              <a:t>Dramatic drops in temperatures led to thinning of forests and more and more open grassland </a:t>
            </a:r>
            <a:r>
              <a:rPr lang="en-US" sz="2600" dirty="0">
                <a:sym typeface="Wingdings" panose="05000000000000000000" pitchFamily="2" charset="2"/>
              </a:rPr>
              <a:t> limited availability of food (selective pressure)… </a:t>
            </a:r>
            <a:r>
              <a:rPr lang="en-US" sz="2600" dirty="0"/>
              <a:t>Animals suited to </a:t>
            </a:r>
            <a:r>
              <a:rPr lang="en-US" sz="2600" dirty="0" err="1"/>
              <a:t>aboreal</a:t>
            </a:r>
            <a:r>
              <a:rPr lang="en-US" sz="2600" dirty="0"/>
              <a:t> life were not favored, however apes with limited bipedal locomotion and erect stance were favored.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74181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Impact" panose="020B0806030902050204" pitchFamily="34" charset="0"/>
              </a:rPr>
              <a:t>AUSTRALOPITHECINE</a:t>
            </a:r>
            <a:endParaRPr lang="en-AU" sz="3800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/>
              <a:t>LIFESTYLE CULTURE</a:t>
            </a:r>
            <a:r>
              <a:rPr lang="en-AU" sz="2800" b="1" u="sng" dirty="0"/>
              <a:t>:</a:t>
            </a:r>
          </a:p>
          <a:p>
            <a:r>
              <a:rPr lang="en-US" sz="2600" dirty="0"/>
              <a:t>Developed home bases, from which hunters and foragers went out in search for food</a:t>
            </a:r>
          </a:p>
          <a:p>
            <a:r>
              <a:rPr lang="en-US" sz="2600" dirty="0"/>
              <a:t>No evidence of fire use</a:t>
            </a:r>
          </a:p>
          <a:p>
            <a:r>
              <a:rPr lang="en-US" sz="2600" dirty="0"/>
              <a:t>Simple pebbles tools enabled them to </a:t>
            </a:r>
            <a:r>
              <a:rPr lang="en-US" sz="2600" dirty="0" err="1"/>
              <a:t>utilise</a:t>
            </a:r>
            <a:r>
              <a:rPr lang="en-US" sz="2600" dirty="0"/>
              <a:t> resources in their environment more effectively</a:t>
            </a:r>
          </a:p>
          <a:p>
            <a:pPr marL="0" indent="0">
              <a:buNone/>
            </a:pPr>
            <a:r>
              <a:rPr lang="en-US" sz="2600" b="1" u="sng" dirty="0"/>
              <a:t>TOOL USE:</a:t>
            </a:r>
          </a:p>
          <a:p>
            <a:r>
              <a:rPr lang="en-US" sz="2600" dirty="0"/>
              <a:t>Pebble tools or </a:t>
            </a:r>
            <a:r>
              <a:rPr lang="en-US" sz="2600" b="1" i="1" dirty="0" err="1"/>
              <a:t>Oldowan</a:t>
            </a:r>
            <a:r>
              <a:rPr lang="en-US" sz="2600" b="1" i="1" dirty="0"/>
              <a:t> tools – </a:t>
            </a:r>
            <a:r>
              <a:rPr lang="en-US" sz="2600" dirty="0"/>
              <a:t>from choppers (tennis ball size), chisels, flakes and scrapers (marble size)</a:t>
            </a:r>
          </a:p>
          <a:p>
            <a:r>
              <a:rPr lang="en-US" sz="2600" dirty="0"/>
              <a:t>Employed precision grip in order to use scrapers</a:t>
            </a:r>
          </a:p>
          <a:p>
            <a:pPr marL="0" indent="0" algn="ctr">
              <a:buNone/>
            </a:pPr>
            <a:r>
              <a:rPr lang="en-US" sz="2600" i="1" dirty="0"/>
              <a:t>…Australopithecine </a:t>
            </a:r>
            <a:r>
              <a:rPr lang="en-US" sz="2600" i="1" dirty="0" err="1"/>
              <a:t>africanus</a:t>
            </a:r>
            <a:r>
              <a:rPr lang="en-US" sz="2600" i="1" dirty="0"/>
              <a:t> begins its migration to Middle East and Asia in search for better environments.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720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Impact" panose="020B0806030902050204" pitchFamily="34" charset="0"/>
              </a:rPr>
              <a:t>AUSTRALOPITHECINE</a:t>
            </a:r>
            <a:endParaRPr lang="en-AU" sz="3800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/>
              <a:t>TOOL USE</a:t>
            </a:r>
            <a:r>
              <a:rPr lang="en-AU" sz="2800" b="1" u="sng" dirty="0"/>
              <a:t>:</a:t>
            </a:r>
          </a:p>
          <a:p>
            <a:r>
              <a:rPr lang="en-US" sz="2600" dirty="0"/>
              <a:t>Stone tools with chipped flakes off rounded pebble,  indicates preparation of foods i.e. cutting meat</a:t>
            </a:r>
          </a:p>
          <a:p>
            <a:r>
              <a:rPr lang="en-US" sz="2600" dirty="0"/>
              <a:t>No evidence of tool manufacture or tool culture</a:t>
            </a:r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-1" b="9538"/>
          <a:stretch/>
        </p:blipFill>
        <p:spPr bwMode="auto">
          <a:xfrm>
            <a:off x="2987824" y="3140968"/>
            <a:ext cx="5688632" cy="3615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5972175"/>
            <a:ext cx="26289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426654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Impact" panose="020B0806030902050204" pitchFamily="34" charset="0"/>
              </a:rPr>
              <a:t>HOMO HABILIS</a:t>
            </a:r>
            <a:endParaRPr lang="en-AU" sz="3800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6166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u="sng" dirty="0"/>
              <a:t>LIFESTYLE CULTURE</a:t>
            </a:r>
            <a:r>
              <a:rPr lang="en-AU" sz="2800" b="1" u="sng" dirty="0"/>
              <a:t>:</a:t>
            </a:r>
          </a:p>
          <a:p>
            <a:r>
              <a:rPr lang="en-US" sz="2600" dirty="0"/>
              <a:t>Robust with powerful grasp suited to climbing trees… indicates able to gather food within tree’s, at night slept in trees</a:t>
            </a:r>
          </a:p>
          <a:p>
            <a:r>
              <a:rPr lang="en-US" sz="2600" dirty="0"/>
              <a:t>Had home bases where young remained.</a:t>
            </a:r>
          </a:p>
          <a:p>
            <a:r>
              <a:rPr lang="en-US" sz="2600" dirty="0"/>
              <a:t>Increased brain size indicates diet high in complex fats (high energy foods) i.e. meat more significant in diet.</a:t>
            </a:r>
          </a:p>
          <a:p>
            <a:r>
              <a:rPr lang="en-US" sz="2600" dirty="0"/>
              <a:t>Became hunters (males) not just gatherers (females), caught and killed or stole food from predators.</a:t>
            </a:r>
          </a:p>
          <a:p>
            <a:r>
              <a:rPr lang="en-US" sz="2600" dirty="0"/>
              <a:t>Were also scavengers (ate remains of prey killed by others)</a:t>
            </a:r>
          </a:p>
          <a:p>
            <a:r>
              <a:rPr lang="en-US" sz="2600" dirty="0"/>
              <a:t>Developed powers of reasoning and were cunning</a:t>
            </a:r>
          </a:p>
          <a:p>
            <a:r>
              <a:rPr lang="en-US" sz="2600" dirty="0"/>
              <a:t>Shared foods within family/group created sense of community</a:t>
            </a:r>
          </a:p>
          <a:p>
            <a:r>
              <a:rPr lang="en-US" sz="2600" dirty="0"/>
              <a:t>Development some sort of spoken language evidence by bulge in speech area of brain but no complex sounds.</a:t>
            </a:r>
          </a:p>
          <a:p>
            <a:endParaRPr lang="en-US" sz="2600" dirty="0"/>
          </a:p>
          <a:p>
            <a:endParaRPr lang="en-US" sz="2600" b="1" u="sng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9770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Impact" panose="020B0806030902050204" pitchFamily="34" charset="0"/>
              </a:rPr>
              <a:t>HOMO HABILIS</a:t>
            </a:r>
            <a:endParaRPr lang="en-AU" sz="3800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/>
              <a:t>TOOL USE</a:t>
            </a:r>
            <a:r>
              <a:rPr lang="en-AU" sz="2800" b="1" u="sng" dirty="0"/>
              <a:t>:</a:t>
            </a:r>
          </a:p>
          <a:p>
            <a:r>
              <a:rPr lang="en-US" sz="2600" dirty="0"/>
              <a:t>Stone/pebble tools with a core and flakes removed on some sides, similar to Australopithecine. </a:t>
            </a:r>
          </a:p>
          <a:p>
            <a:r>
              <a:rPr lang="en-US" sz="2600" dirty="0"/>
              <a:t>Used choppers and scrapers for cutting meat</a:t>
            </a:r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5122" name="Picture 2" descr="http://www.ecotao.com/holism/h_habilis_to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764" y="2852936"/>
            <a:ext cx="5659180" cy="37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400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dbtechno.com/images/Homo_erectus_footprin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2247" y="4005064"/>
            <a:ext cx="2648445" cy="27367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Impact" panose="020B0806030902050204" pitchFamily="34" charset="0"/>
              </a:rPr>
              <a:t> HOMO ERECTUS</a:t>
            </a:r>
            <a:endParaRPr lang="en-AU" sz="3800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6166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u="sng" dirty="0"/>
              <a:t>LIFESTYLE CHANGES:</a:t>
            </a:r>
            <a:endParaRPr lang="en-AU" sz="2800" b="1" u="sng" dirty="0"/>
          </a:p>
          <a:p>
            <a:r>
              <a:rPr lang="en-US" sz="2600" dirty="0"/>
              <a:t>Able to manipulate environment to suit their needs.</a:t>
            </a:r>
          </a:p>
          <a:p>
            <a:r>
              <a:rPr lang="en-US" sz="2600" dirty="0"/>
              <a:t>Evidence of fire use for warmth, keep predators away, cooking</a:t>
            </a:r>
          </a:p>
          <a:p>
            <a:r>
              <a:rPr lang="en-US" sz="2600" dirty="0"/>
              <a:t>Built huts for shelter at home base</a:t>
            </a:r>
          </a:p>
          <a:p>
            <a:r>
              <a:rPr lang="en-US" sz="2600" dirty="0"/>
              <a:t>Had tool manufacturing sites</a:t>
            </a:r>
          </a:p>
          <a:p>
            <a:r>
              <a:rPr lang="en-US" sz="2600" dirty="0"/>
              <a:t>Men where skillful hunters (preferably deer meat) and fisherman</a:t>
            </a:r>
          </a:p>
          <a:p>
            <a:r>
              <a:rPr lang="en-US" sz="2600" dirty="0"/>
              <a:t>Hunted in groups using a wide range of techniques</a:t>
            </a:r>
          </a:p>
          <a:p>
            <a:r>
              <a:rPr lang="en-US" sz="2600" dirty="0"/>
              <a:t>Woman gatherers</a:t>
            </a:r>
          </a:p>
          <a:p>
            <a:r>
              <a:rPr lang="en-US" sz="2600" dirty="0"/>
              <a:t>Capable of logical thought and communication</a:t>
            </a:r>
          </a:p>
          <a:p>
            <a:r>
              <a:rPr lang="en-US" sz="2600" dirty="0"/>
              <a:t>Wider range of foods consumed due to fire use</a:t>
            </a:r>
          </a:p>
          <a:p>
            <a:r>
              <a:rPr lang="en-US" sz="2600" dirty="0"/>
              <a:t>Increased emphasis on care of young</a:t>
            </a:r>
          </a:p>
          <a:p>
            <a:r>
              <a:rPr lang="en-US" sz="2600" dirty="0"/>
              <a:t>More complex spoken language</a:t>
            </a: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7522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Impact" panose="020B0806030902050204" pitchFamily="34" charset="0"/>
              </a:rPr>
              <a:t> HOMO ERECTUS</a:t>
            </a:r>
            <a:endParaRPr lang="en-AU" sz="3800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352928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u="sng" dirty="0"/>
              <a:t>TOOL USE:</a:t>
            </a:r>
          </a:p>
          <a:p>
            <a:r>
              <a:rPr lang="en-US" sz="2600" dirty="0" err="1"/>
              <a:t>Acheulian</a:t>
            </a:r>
            <a:r>
              <a:rPr lang="en-US" sz="2600" dirty="0"/>
              <a:t> tools (like hand axe) – tools flaked all around the edges in different directions until a bi(two)-faced scraper with tear-drop shape is formed</a:t>
            </a:r>
          </a:p>
          <a:p>
            <a:r>
              <a:rPr lang="en-US" sz="2600" dirty="0"/>
              <a:t>Tools made from stone, bone or antler to remove flakes</a:t>
            </a:r>
          </a:p>
          <a:p>
            <a:r>
              <a:rPr lang="en-US" sz="2600" dirty="0"/>
              <a:t>Tools more often used </a:t>
            </a:r>
            <a:r>
              <a:rPr lang="en-US" sz="2600" dirty="0">
                <a:sym typeface="Wingdings" panose="05000000000000000000" pitchFamily="2" charset="2"/>
              </a:rPr>
              <a:t> increased meat in diets</a:t>
            </a:r>
            <a:endParaRPr lang="en-US" sz="2600" b="1" u="sng" dirty="0"/>
          </a:p>
        </p:txBody>
      </p:sp>
      <p:pic>
        <p:nvPicPr>
          <p:cNvPr id="4098" name="Picture 2" descr="http://public.wsu.edu/~rquinlan/mptoup_files/image0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058" y="3416245"/>
            <a:ext cx="4948942" cy="323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67544" y="3717032"/>
            <a:ext cx="3888432" cy="2888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Used for killing animals, digging up plants, cutting meat, producing fire and skinning animals</a:t>
            </a:r>
            <a:endParaRPr lang="en-US" sz="2600" b="1" u="sng" dirty="0"/>
          </a:p>
        </p:txBody>
      </p:sp>
    </p:spTree>
    <p:extLst>
      <p:ext uri="{BB962C8B-B14F-4D97-AF65-F5344CB8AC3E}">
        <p14:creationId xmlns:p14="http://schemas.microsoft.com/office/powerpoint/2010/main" val="92568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1128</Words>
  <Application>Microsoft Office PowerPoint</Application>
  <PresentationFormat>On-screen Show (4:3)</PresentationFormat>
  <Paragraphs>137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Ch 20 CULTURAL TRENDS IN EVOLUTION OF HOMININS</vt:lpstr>
      <vt:lpstr>PowerPoint Presentation</vt:lpstr>
      <vt:lpstr>PowerPoint Presentation</vt:lpstr>
      <vt:lpstr>AUSTRALOPITHECINE</vt:lpstr>
      <vt:lpstr>AUSTRALOPITHECINE</vt:lpstr>
      <vt:lpstr>HOMO HABILIS</vt:lpstr>
      <vt:lpstr>HOMO HABILIS</vt:lpstr>
      <vt:lpstr> HOMO ERECTUS</vt:lpstr>
      <vt:lpstr> HOMO ERECTUS</vt:lpstr>
      <vt:lpstr>HOMO NEANDERTHALENSIS</vt:lpstr>
      <vt:lpstr>HOMO NEANDERTHALENSIS</vt:lpstr>
      <vt:lpstr> CRO-MAGNON (early HOMO SAPIEN)</vt:lpstr>
      <vt:lpstr> CRO-MAGNON (early HOMO SAPIEN)</vt:lpstr>
      <vt:lpstr> CRO-MAGNON (early HOMO SAPIEN)</vt:lpstr>
      <vt:lpstr> CRO-MAGNON (early HOMO SAPIEN)</vt:lpstr>
      <vt:lpstr>HOMO SAPIEN</vt:lpstr>
      <vt:lpstr>HOMO SAPIEN</vt:lpstr>
    </vt:vector>
  </TitlesOfParts>
  <Company>Kennedy Baptist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21 CULTURAL TRENDS IN EVOLUTION OF HOMININS</dc:title>
  <dc:creator>Jean Liew</dc:creator>
  <cp:lastModifiedBy>Laura Degois</cp:lastModifiedBy>
  <cp:revision>35</cp:revision>
  <dcterms:created xsi:type="dcterms:W3CDTF">2014-09-02T11:17:43Z</dcterms:created>
  <dcterms:modified xsi:type="dcterms:W3CDTF">2018-08-30T02:59:18Z</dcterms:modified>
</cp:coreProperties>
</file>