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3" r:id="rId7"/>
    <p:sldId id="262" r:id="rId8"/>
    <p:sldId id="264" r:id="rId9"/>
    <p:sldId id="266" r:id="rId10"/>
    <p:sldId id="268" r:id="rId11"/>
    <p:sldId id="270" r:id="rId12"/>
    <p:sldId id="271" r:id="rId13"/>
    <p:sldId id="294" r:id="rId14"/>
    <p:sldId id="308" r:id="rId15"/>
    <p:sldId id="309" r:id="rId16"/>
    <p:sldId id="310" r:id="rId17"/>
    <p:sldId id="31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513" y="5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5F2174-0556-4F8D-9F49-D18E74FE6F9C}" type="datetimeFigureOut">
              <a:rPr lang="en-US" smtClean="0"/>
              <a:t>3/26/2021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54E96-81FE-4219-A926-C5FF31C05BE1}" type="slidenum">
              <a:rPr lang="en-US" smtClean="0"/>
              <a:t>‹#›</a:t>
            </a:fld>
            <a:endParaRPr lang="en-US"/>
          </a:p>
        </p:txBody>
      </p:sp>
    </p:spTree>
    <p:extLst>
      <p:ext uri="{BB962C8B-B14F-4D97-AF65-F5344CB8AC3E}">
        <p14:creationId xmlns:p14="http://schemas.microsoft.com/office/powerpoint/2010/main" val="200034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30" y="4343322"/>
            <a:ext cx="5486309" cy="276999"/>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30" y="4343322"/>
            <a:ext cx="5486309" cy="403759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30" y="4343322"/>
            <a:ext cx="5486309" cy="276999"/>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30" y="4343322"/>
            <a:ext cx="5486309" cy="403759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30" y="4343322"/>
            <a:ext cx="5486309" cy="403759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30" y="4343322"/>
            <a:ext cx="5486309" cy="403759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2092C1-C672-4473-92B1-0D221C7E6377}"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356666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092C1-C672-4473-92B1-0D221C7E6377}"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353519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092C1-C672-4473-92B1-0D221C7E6377}"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315440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092C1-C672-4473-92B1-0D221C7E6377}"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96413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092C1-C672-4473-92B1-0D221C7E6377}"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89140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2092C1-C672-4473-92B1-0D221C7E6377}"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425790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2092C1-C672-4473-92B1-0D221C7E6377}"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23834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2092C1-C672-4473-92B1-0D221C7E6377}"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15931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092C1-C672-4473-92B1-0D221C7E6377}"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99455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092C1-C672-4473-92B1-0D221C7E6377}"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94454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092C1-C672-4473-92B1-0D221C7E6377}"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936EC-C8E8-460E-A25C-FDC18B3FFB41}" type="slidenum">
              <a:rPr lang="en-US" smtClean="0"/>
              <a:t>‹#›</a:t>
            </a:fld>
            <a:endParaRPr lang="en-US"/>
          </a:p>
        </p:txBody>
      </p:sp>
    </p:spTree>
    <p:extLst>
      <p:ext uri="{BB962C8B-B14F-4D97-AF65-F5344CB8AC3E}">
        <p14:creationId xmlns:p14="http://schemas.microsoft.com/office/powerpoint/2010/main" val="31804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092C1-C672-4473-92B1-0D221C7E6377}" type="datetimeFigureOut">
              <a:rPr lang="en-US" smtClean="0"/>
              <a:t>3/26/2021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936EC-C8E8-460E-A25C-FDC18B3FFB41}" type="slidenum">
              <a:rPr lang="en-US" smtClean="0"/>
              <a:t>‹#›</a:t>
            </a:fld>
            <a:endParaRPr lang="en-US"/>
          </a:p>
        </p:txBody>
      </p:sp>
    </p:spTree>
    <p:extLst>
      <p:ext uri="{BB962C8B-B14F-4D97-AF65-F5344CB8AC3E}">
        <p14:creationId xmlns:p14="http://schemas.microsoft.com/office/powerpoint/2010/main" val="337984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171" y="122745"/>
            <a:ext cx="8228763" cy="144655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a:t>HOMEOSTATIC CONTROL OF FLUID LEVELS</a:t>
            </a:r>
          </a:p>
        </p:txBody>
      </p:sp>
      <p:pic>
        <p:nvPicPr>
          <p:cNvPr id="3" name="Picture 2"/>
          <p:cNvPicPr>
            <a:picLocks noChangeAspect="1"/>
          </p:cNvPicPr>
          <p:nvPr/>
        </p:nvPicPr>
        <p:blipFill>
          <a:blip r:embed="rId3">
            <a:lum/>
            <a:alphaModFix/>
          </a:blip>
          <a:srcRect/>
          <a:stretch>
            <a:fillRect/>
          </a:stretch>
        </p:blipFill>
        <p:spPr>
          <a:xfrm>
            <a:off x="326" y="1583613"/>
            <a:ext cx="9143107" cy="5927853"/>
          </a:xfrm>
          <a:prstGeom prst="rect">
            <a:avLst/>
          </a:prstGeom>
          <a:noFill/>
          <a:ln>
            <a:noFill/>
          </a:ln>
        </p:spPr>
      </p:pic>
    </p:spTree>
    <p:extLst>
      <p:ext uri="{BB962C8B-B14F-4D97-AF65-F5344CB8AC3E}">
        <p14:creationId xmlns:p14="http://schemas.microsoft.com/office/powerpoint/2010/main" val="196185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0" y="152400"/>
            <a:ext cx="9144000" cy="6403975"/>
          </a:xfrm>
        </p:spPr>
        <p:txBody>
          <a:bodyPr>
            <a:normAutofit fontScale="92500" lnSpcReduction="10000"/>
          </a:bodyPr>
          <a:lstStyle>
            <a:defPPr marL="432000" marR="0" lvl="0" indent="-324000">
              <a:spcBef>
                <a:spcPts val="0"/>
              </a:spcBef>
              <a:spcAft>
                <a:spcPts val="1417"/>
              </a:spcAft>
              <a:buClr>
                <a:srgbClr val="0066CC"/>
              </a:buClr>
              <a:buSzPct val="45000"/>
              <a:buFont typeface="StarSymbol"/>
              <a:buNone/>
              <a:defRPr lang="en-AU"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0066CC"/>
              </a:buClr>
              <a:buSzPct val="45000"/>
              <a:buFont typeface="StarSymbol"/>
              <a:buChar char=""/>
              <a:defRPr lang="en-AU"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0066CC"/>
              </a:buClr>
              <a:buSzPct val="45000"/>
              <a:buFont typeface="StarSymbol"/>
              <a:buChar char=""/>
              <a:defRPr lang="en-AU"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0066CC"/>
              </a:buClr>
              <a:buSzPct val="45000"/>
              <a:buFont typeface="StarSymbol"/>
              <a:buChar char=""/>
              <a:defRPr lang="en-AU"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9pPr>
          </a:lstStyle>
          <a:p>
            <a:pPr lvl="0"/>
            <a:r>
              <a:rPr lang="en-AU" sz="2400" dirty="0"/>
              <a:t>MODULATOR</a:t>
            </a:r>
          </a:p>
          <a:p>
            <a:pPr>
              <a:buNone/>
            </a:pPr>
            <a:r>
              <a:rPr lang="en-AU" sz="2400" dirty="0"/>
              <a:t>Hypothalamus stimulates the posterior lobe of the pituitary gland to release ADH.</a:t>
            </a:r>
          </a:p>
          <a:p>
            <a:pPr>
              <a:buNone/>
            </a:pPr>
            <a:endParaRPr lang="en-AU" sz="2400" dirty="0"/>
          </a:p>
          <a:p>
            <a:pPr lvl="0"/>
            <a:r>
              <a:rPr lang="en-AU" sz="2400" dirty="0"/>
              <a:t>EFFECTOR</a:t>
            </a:r>
          </a:p>
          <a:p>
            <a:pPr lvl="0">
              <a:buNone/>
            </a:pPr>
            <a:r>
              <a:rPr lang="en-AU" sz="2400" dirty="0"/>
              <a:t>Distal convoluted tubule &amp; collecting tubules of the kidney become more permeable to water.</a:t>
            </a:r>
          </a:p>
          <a:p>
            <a:pPr lvl="0">
              <a:buNone/>
            </a:pPr>
            <a:endParaRPr lang="en-AU" sz="2400" dirty="0"/>
          </a:p>
          <a:p>
            <a:pPr lvl="0"/>
            <a:r>
              <a:rPr lang="en-AU" sz="2400" dirty="0"/>
              <a:t>RESPONSE</a:t>
            </a:r>
          </a:p>
          <a:p>
            <a:pPr lvl="0">
              <a:buNone/>
            </a:pPr>
            <a:r>
              <a:rPr lang="en-AU" sz="2400" dirty="0">
                <a:latin typeface="Arial" pitchFamily="34"/>
              </a:rPr>
              <a:t>Water is reabsorbed from the filtrate. Urine volume is decreased and becomes more concentrated.</a:t>
            </a:r>
          </a:p>
          <a:p>
            <a:pPr lvl="0">
              <a:buNone/>
            </a:pPr>
            <a:endParaRPr lang="en-AU" sz="2400" dirty="0">
              <a:latin typeface="Arial" pitchFamily="34"/>
            </a:endParaRPr>
          </a:p>
          <a:p>
            <a:pPr lvl="0"/>
            <a:r>
              <a:rPr lang="en-AU" sz="2400" dirty="0">
                <a:latin typeface="Arial" pitchFamily="34"/>
              </a:rPr>
              <a:t>FEEDBACK</a:t>
            </a:r>
          </a:p>
          <a:p>
            <a:pPr lvl="0">
              <a:buNone/>
            </a:pPr>
            <a:r>
              <a:rPr lang="en-AU" sz="2400" dirty="0">
                <a:latin typeface="Arial" pitchFamily="34"/>
              </a:rPr>
              <a:t> Blood plasma levels increase, osmotic pressure decreases.</a:t>
            </a:r>
          </a:p>
        </p:txBody>
      </p:sp>
      <p:cxnSp>
        <p:nvCxnSpPr>
          <p:cNvPr id="5" name="Straight Arrow Connector 4"/>
          <p:cNvCxnSpPr/>
          <p:nvPr/>
        </p:nvCxnSpPr>
        <p:spPr>
          <a:xfrm>
            <a:off x="1371600" y="1295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71600" y="30480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371600" y="4724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7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43" y="40823"/>
            <a:ext cx="8228763" cy="1063362"/>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REGULATING WATER INTAKE- </a:t>
            </a:r>
            <a:br>
              <a:rPr lang="en-AU" dirty="0"/>
            </a:br>
            <a:r>
              <a:rPr lang="en-AU" dirty="0"/>
              <a:t>THE THIRST REFLEX</a:t>
            </a:r>
          </a:p>
        </p:txBody>
      </p:sp>
      <p:sp>
        <p:nvSpPr>
          <p:cNvPr id="3" name="Text Placeholder 2"/>
          <p:cNvSpPr txBox="1">
            <a:spLocks noGrp="1"/>
          </p:cNvSpPr>
          <p:nvPr>
            <p:ph type="body" idx="4294967295"/>
          </p:nvPr>
        </p:nvSpPr>
        <p:spPr>
          <a:xfrm>
            <a:off x="457171" y="1604840"/>
            <a:ext cx="8228763" cy="4872159"/>
          </a:xfrm>
        </p:spPr>
        <p:txBody>
          <a:bodyPr>
            <a:normAutofit fontScale="77500" lnSpcReduction="20000"/>
          </a:bodyPr>
          <a:lstStyle>
            <a:defPPr marL="432000" marR="0" lvl="0" indent="-324000">
              <a:spcBef>
                <a:spcPts val="0"/>
              </a:spcBef>
              <a:spcAft>
                <a:spcPts val="1417"/>
              </a:spcAft>
              <a:buClr>
                <a:srgbClr val="0066CC"/>
              </a:buClr>
              <a:buSzPct val="45000"/>
              <a:buFont typeface="StarSymbol"/>
              <a:buNone/>
              <a:defRPr lang="en-AU"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0066CC"/>
              </a:buClr>
              <a:buSzPct val="45000"/>
              <a:buFont typeface="StarSymbol"/>
              <a:buChar char=""/>
              <a:defRPr lang="en-AU"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0066CC"/>
              </a:buClr>
              <a:buSzPct val="45000"/>
              <a:buFont typeface="StarSymbol"/>
              <a:buChar char=""/>
              <a:defRPr lang="en-AU"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0066CC"/>
              </a:buClr>
              <a:buSzPct val="45000"/>
              <a:buFont typeface="StarSymbol"/>
              <a:buChar char=""/>
              <a:defRPr lang="en-AU"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9pPr>
          </a:lstStyle>
          <a:p>
            <a:pPr lvl="0"/>
            <a:r>
              <a:rPr lang="en-AU" dirty="0"/>
              <a:t>STIMULUS</a:t>
            </a:r>
          </a:p>
          <a:p>
            <a:pPr lvl="0">
              <a:buNone/>
            </a:pPr>
            <a:r>
              <a:rPr lang="en-AU" dirty="0"/>
              <a:t>Osmotic pressure increases due to low blood plasma levels, mouth feels dry.</a:t>
            </a:r>
          </a:p>
          <a:p>
            <a:pPr lvl="0">
              <a:buNone/>
            </a:pPr>
            <a:endParaRPr lang="en-AU" dirty="0"/>
          </a:p>
          <a:p>
            <a:pPr lvl="0"/>
            <a:r>
              <a:rPr lang="en-AU" dirty="0"/>
              <a:t>RECEPTOR</a:t>
            </a:r>
          </a:p>
          <a:p>
            <a:pPr lvl="0">
              <a:buNone/>
            </a:pPr>
            <a:r>
              <a:rPr lang="en-AU" dirty="0" err="1"/>
              <a:t>Osmoreceptors</a:t>
            </a:r>
            <a:r>
              <a:rPr lang="en-AU" dirty="0"/>
              <a:t> in the hypothalamus detect low blood plasma levels and gives the person a conscious recognition that they feel thirsty.</a:t>
            </a:r>
          </a:p>
          <a:p>
            <a:pPr lvl="0">
              <a:buNone/>
            </a:pPr>
            <a:endParaRPr lang="en-AU" dirty="0"/>
          </a:p>
          <a:p>
            <a:pPr lvl="0"/>
            <a:r>
              <a:rPr lang="en-AU" dirty="0"/>
              <a:t>MODULATOR</a:t>
            </a:r>
          </a:p>
          <a:p>
            <a:pPr lvl="0">
              <a:buNone/>
            </a:pPr>
            <a:r>
              <a:rPr lang="en-AU" dirty="0"/>
              <a:t>Hypothalamus</a:t>
            </a:r>
            <a:r>
              <a:rPr lang="en-AU"/>
              <a:t>/ cerebrum</a:t>
            </a:r>
            <a:endParaRPr lang="en-AU" dirty="0"/>
          </a:p>
        </p:txBody>
      </p:sp>
      <p:cxnSp>
        <p:nvCxnSpPr>
          <p:cNvPr id="5" name="Straight Arrow Connector 4"/>
          <p:cNvCxnSpPr/>
          <p:nvPr/>
        </p:nvCxnSpPr>
        <p:spPr>
          <a:xfrm>
            <a:off x="19050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05000" y="48006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6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43" y="40823"/>
            <a:ext cx="8228763" cy="1063362"/>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THIRST REFLEX Cont...</a:t>
            </a:r>
          </a:p>
        </p:txBody>
      </p:sp>
      <p:sp>
        <p:nvSpPr>
          <p:cNvPr id="3" name="Text Placeholder 2"/>
          <p:cNvSpPr txBox="1">
            <a:spLocks noGrp="1"/>
          </p:cNvSpPr>
          <p:nvPr>
            <p:ph type="body" idx="4294967295"/>
          </p:nvPr>
        </p:nvSpPr>
        <p:spPr>
          <a:xfrm>
            <a:off x="457171" y="914400"/>
            <a:ext cx="8228763" cy="5714999"/>
          </a:xfrm>
        </p:spPr>
        <p:txBody>
          <a:bodyPr>
            <a:normAutofit fontScale="92500" lnSpcReduction="20000"/>
          </a:bodyPr>
          <a:lstStyle>
            <a:defPPr marL="432000" marR="0" lvl="0" indent="-324000">
              <a:spcBef>
                <a:spcPts val="0"/>
              </a:spcBef>
              <a:spcAft>
                <a:spcPts val="1417"/>
              </a:spcAft>
              <a:buClr>
                <a:srgbClr val="0066CC"/>
              </a:buClr>
              <a:buSzPct val="45000"/>
              <a:buFont typeface="StarSymbol"/>
              <a:buNone/>
              <a:defRPr lang="en-AU"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0066CC"/>
              </a:buClr>
              <a:buSzPct val="45000"/>
              <a:buFont typeface="StarSymbol"/>
              <a:buChar char=""/>
              <a:defRPr lang="en-AU"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0066CC"/>
              </a:buClr>
              <a:buSzPct val="45000"/>
              <a:buFont typeface="StarSymbol"/>
              <a:buChar char=""/>
              <a:defRPr lang="en-AU"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0066CC"/>
              </a:buClr>
              <a:buSzPct val="45000"/>
              <a:buFont typeface="StarSymbol"/>
              <a:buChar char=""/>
              <a:defRPr lang="en-AU"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9pPr>
          </a:lstStyle>
          <a:p>
            <a:pPr lvl="0"/>
            <a:r>
              <a:rPr lang="en-AU" dirty="0"/>
              <a:t>EFFECTOR</a:t>
            </a:r>
          </a:p>
          <a:p>
            <a:pPr lvl="0">
              <a:buNone/>
            </a:pPr>
            <a:r>
              <a:rPr lang="en-AU" dirty="0"/>
              <a:t> Dry throat</a:t>
            </a:r>
          </a:p>
          <a:p>
            <a:pPr lvl="0">
              <a:buNone/>
            </a:pPr>
            <a:endParaRPr lang="en-AU" dirty="0"/>
          </a:p>
          <a:p>
            <a:pPr lvl="0"/>
            <a:r>
              <a:rPr lang="en-AU" dirty="0"/>
              <a:t>RESPONSE</a:t>
            </a:r>
          </a:p>
          <a:p>
            <a:pPr lvl="0">
              <a:buNone/>
            </a:pPr>
            <a:r>
              <a:rPr lang="en-AU" dirty="0"/>
              <a:t>Individual drinks fluid and water is absorbed into the blood through the alimentary canal</a:t>
            </a:r>
          </a:p>
          <a:p>
            <a:pPr lvl="0">
              <a:buNone/>
            </a:pPr>
            <a:endParaRPr lang="en-AU" dirty="0"/>
          </a:p>
          <a:p>
            <a:pPr lvl="0"/>
            <a:r>
              <a:rPr lang="en-AU" dirty="0"/>
              <a:t>FEEDBACK</a:t>
            </a:r>
          </a:p>
          <a:p>
            <a:pPr lvl="0">
              <a:buNone/>
            </a:pPr>
            <a:r>
              <a:rPr lang="en-AU" dirty="0"/>
              <a:t>Extracellular &amp; intracellular fluid levels return to normal. Osmotic pressure decreases. Mouth feels wet.</a:t>
            </a:r>
          </a:p>
        </p:txBody>
      </p:sp>
      <p:cxnSp>
        <p:nvCxnSpPr>
          <p:cNvPr id="5" name="Straight Arrow Connector 4"/>
          <p:cNvCxnSpPr/>
          <p:nvPr/>
        </p:nvCxnSpPr>
        <p:spPr>
          <a:xfrm>
            <a:off x="1981200" y="1828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81200" y="38862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32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85785" y="873306"/>
            <a:ext cx="7702075" cy="51989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2B2DC9C-A6AC-4E69-A30F-80FDF1276766}"/>
              </a:ext>
            </a:extLst>
          </p:cNvPr>
          <p:cNvSpPr>
            <a:spLocks noGrp="1" noChangeArrowheads="1"/>
          </p:cNvSpPr>
          <p:nvPr>
            <p:ph type="title"/>
          </p:nvPr>
        </p:nvSpPr>
        <p:spPr/>
        <p:txBody>
          <a:bodyPr>
            <a:normAutofit fontScale="90000"/>
          </a:bodyPr>
          <a:lstStyle/>
          <a:p>
            <a:pPr marL="838200" indent="-838200" eaLnBrk="1" fontAlgn="auto" hangingPunct="1">
              <a:spcAft>
                <a:spcPts val="0"/>
              </a:spcAft>
              <a:defRPr/>
            </a:pPr>
            <a:r>
              <a:rPr lang="en-US" sz="4000" b="1">
                <a:solidFill>
                  <a:srgbClr val="008000"/>
                </a:solidFill>
              </a:rPr>
              <a:t>Reabsorption of salt under the influence of aldosterone</a:t>
            </a:r>
          </a:p>
        </p:txBody>
      </p:sp>
      <p:sp>
        <p:nvSpPr>
          <p:cNvPr id="28675" name="Rectangle 3">
            <a:extLst>
              <a:ext uri="{FF2B5EF4-FFF2-40B4-BE49-F238E27FC236}">
                <a16:creationId xmlns:a16="http://schemas.microsoft.com/office/drawing/2014/main" id="{8CB6842A-0129-4236-9D75-063B2B625200}"/>
              </a:ext>
            </a:extLst>
          </p:cNvPr>
          <p:cNvSpPr>
            <a:spLocks noGrp="1"/>
          </p:cNvSpPr>
          <p:nvPr>
            <p:ph idx="1"/>
          </p:nvPr>
        </p:nvSpPr>
        <p:spPr/>
        <p:txBody>
          <a:bodyPr/>
          <a:lstStyle/>
          <a:p>
            <a:pPr marL="904875" indent="-812800" eaLnBrk="1" hangingPunct="1">
              <a:buFont typeface="Wingdings" panose="05000000000000000000" pitchFamily="2" charset="2"/>
              <a:buChar char="Ø"/>
            </a:pPr>
            <a:endParaRPr lang="en-US" altLang="en-US" b="1" dirty="0">
              <a:solidFill>
                <a:srgbClr val="D60093"/>
              </a:solidFill>
            </a:endParaRPr>
          </a:p>
          <a:p>
            <a:pPr marL="904875" indent="-812800" eaLnBrk="1" hangingPunct="1">
              <a:buFont typeface="Wingdings" panose="05000000000000000000" pitchFamily="2" charset="2"/>
              <a:buChar char="Ø"/>
            </a:pPr>
            <a:r>
              <a:rPr lang="en-US" altLang="en-US" b="1" dirty="0">
                <a:solidFill>
                  <a:srgbClr val="D60093"/>
                </a:solidFill>
              </a:rPr>
              <a:t>Stimulus</a:t>
            </a:r>
          </a:p>
          <a:p>
            <a:pPr marL="904875" indent="-812800" eaLnBrk="1" hangingPunct="1">
              <a:buFont typeface="Wingdings" panose="05000000000000000000" pitchFamily="2" charset="2"/>
              <a:buNone/>
            </a:pPr>
            <a:r>
              <a:rPr lang="en-US" altLang="en-US" dirty="0"/>
              <a:t>		Decreased blood volume</a:t>
            </a:r>
            <a:br>
              <a:rPr lang="en-US" altLang="en-US" dirty="0"/>
            </a:br>
            <a:r>
              <a:rPr lang="en-US" altLang="en-US" dirty="0"/>
              <a:t>	 </a:t>
            </a:r>
            <a:r>
              <a:rPr lang="en-US" altLang="en-US" sz="4400" dirty="0">
                <a:cs typeface="Arial" panose="020B0604020202020204" pitchFamily="34" charset="0"/>
              </a:rPr>
              <a:t>→</a:t>
            </a:r>
            <a:r>
              <a:rPr lang="en-US" altLang="en-US" dirty="0">
                <a:cs typeface="Arial" panose="020B0604020202020204" pitchFamily="34" charset="0"/>
              </a:rPr>
              <a:t> </a:t>
            </a:r>
            <a:r>
              <a:rPr lang="en-US" altLang="en-US" b="1" dirty="0"/>
              <a:t>reduced blood pressure</a:t>
            </a:r>
            <a:endParaRPr lang="en-US" altLang="en-US" dirty="0"/>
          </a:p>
          <a:p>
            <a:pPr marL="904875" indent="-812800" eaLnBrk="1" hangingPunct="1">
              <a:buFont typeface="Wingdings" panose="05000000000000000000" pitchFamily="2" charset="2"/>
              <a:buChar char="Ø"/>
            </a:pPr>
            <a:r>
              <a:rPr lang="en-US" altLang="en-US" b="1" dirty="0">
                <a:solidFill>
                  <a:srgbClr val="D60093"/>
                </a:solidFill>
              </a:rPr>
              <a:t>Receptor</a:t>
            </a:r>
          </a:p>
          <a:p>
            <a:pPr marL="904875" indent="-812800" eaLnBrk="1" hangingPunct="1">
              <a:buFont typeface="Wingdings" panose="05000000000000000000" pitchFamily="2" charset="2"/>
              <a:buNone/>
            </a:pPr>
            <a:r>
              <a:rPr lang="en-US" altLang="en-US" dirty="0"/>
              <a:t>		</a:t>
            </a:r>
            <a:r>
              <a:rPr lang="en-US" altLang="en-US" b="1" dirty="0"/>
              <a:t>Baroreceptors</a:t>
            </a:r>
            <a:r>
              <a:rPr lang="en-US" altLang="en-US" dirty="0"/>
              <a:t> in Renal artery sensitive to blood pressure</a:t>
            </a:r>
            <a:endParaRPr lang="en-US" altLang="en-US" dirty="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1BC827D9-6961-4072-A49E-DAE8ED80FF47}"/>
              </a:ext>
            </a:extLst>
          </p:cNvPr>
          <p:cNvSpPr>
            <a:spLocks noGrp="1"/>
          </p:cNvSpPr>
          <p:nvPr>
            <p:ph type="body" idx="4294967295"/>
          </p:nvPr>
        </p:nvSpPr>
        <p:spPr>
          <a:xfrm>
            <a:off x="1150938" y="620713"/>
            <a:ext cx="7993062" cy="5400675"/>
          </a:xfrm>
        </p:spPr>
        <p:txBody>
          <a:bodyPr>
            <a:normAutofit fontScale="92500" lnSpcReduction="20000"/>
          </a:bodyPr>
          <a:lstStyle/>
          <a:p>
            <a:pPr marL="722313" indent="-630238" eaLnBrk="1" hangingPunct="1">
              <a:lnSpc>
                <a:spcPct val="80000"/>
              </a:lnSpc>
              <a:buFont typeface="Wingdings" panose="05000000000000000000" pitchFamily="2" charset="2"/>
              <a:buChar char="Ø"/>
              <a:tabLst>
                <a:tab pos="715963" algn="l"/>
              </a:tabLst>
            </a:pPr>
            <a:r>
              <a:rPr lang="en-US" altLang="en-US" sz="2800" b="1" dirty="0">
                <a:solidFill>
                  <a:srgbClr val="D60093"/>
                </a:solidFill>
              </a:rPr>
              <a:t>Transmission</a:t>
            </a:r>
          </a:p>
          <a:p>
            <a:pPr marL="722313" indent="-630238" eaLnBrk="1" hangingPunct="1">
              <a:lnSpc>
                <a:spcPct val="80000"/>
              </a:lnSpc>
              <a:buFont typeface="Wingdings" panose="05000000000000000000" pitchFamily="2" charset="2"/>
              <a:buNone/>
              <a:tabLst>
                <a:tab pos="715963" algn="l"/>
              </a:tabLst>
            </a:pPr>
            <a:r>
              <a:rPr lang="en-US" altLang="en-US" sz="2800" dirty="0">
                <a:solidFill>
                  <a:schemeClr val="accent2"/>
                </a:solidFill>
              </a:rPr>
              <a:t>	</a:t>
            </a:r>
            <a:r>
              <a:rPr lang="en-US" altLang="en-US" sz="2800" dirty="0"/>
              <a:t>	Several chemical messengers ending with release of </a:t>
            </a:r>
            <a:r>
              <a:rPr lang="en-US" altLang="en-US" sz="2800" b="1" dirty="0"/>
              <a:t>aldosterone</a:t>
            </a:r>
            <a:r>
              <a:rPr lang="en-US" altLang="en-US" sz="2800" dirty="0"/>
              <a:t> from the adrenal cortex</a:t>
            </a:r>
          </a:p>
          <a:p>
            <a:pPr marL="722313" indent="-630238" eaLnBrk="1" hangingPunct="1">
              <a:lnSpc>
                <a:spcPct val="80000"/>
              </a:lnSpc>
              <a:buFont typeface="Wingdings" panose="05000000000000000000" pitchFamily="2" charset="2"/>
              <a:buNone/>
              <a:tabLst>
                <a:tab pos="715963" algn="l"/>
              </a:tabLst>
            </a:pPr>
            <a:endParaRPr lang="en-US" altLang="en-US" sz="2800" dirty="0">
              <a:solidFill>
                <a:schemeClr val="accent2"/>
              </a:solidFill>
            </a:endParaRPr>
          </a:p>
          <a:p>
            <a:pPr marL="722313" indent="-630238" eaLnBrk="1" hangingPunct="1">
              <a:lnSpc>
                <a:spcPct val="80000"/>
              </a:lnSpc>
              <a:buFont typeface="Wingdings" panose="05000000000000000000" pitchFamily="2" charset="2"/>
              <a:buChar char="Ø"/>
              <a:tabLst>
                <a:tab pos="715963" algn="l"/>
              </a:tabLst>
            </a:pPr>
            <a:r>
              <a:rPr lang="en-US" altLang="en-US" sz="2800" b="1" dirty="0">
                <a:solidFill>
                  <a:srgbClr val="D60093"/>
                </a:solidFill>
              </a:rPr>
              <a:t>Effector</a:t>
            </a:r>
            <a:r>
              <a:rPr lang="en-US" altLang="en-US" sz="2800" dirty="0">
                <a:solidFill>
                  <a:schemeClr val="accent2"/>
                </a:solidFill>
              </a:rPr>
              <a:t>		</a:t>
            </a:r>
          </a:p>
          <a:p>
            <a:pPr marL="722313" indent="-630238" eaLnBrk="1" hangingPunct="1">
              <a:lnSpc>
                <a:spcPct val="80000"/>
              </a:lnSpc>
              <a:buFont typeface="Wingdings" panose="05000000000000000000" pitchFamily="2" charset="2"/>
              <a:buNone/>
              <a:tabLst>
                <a:tab pos="715963" algn="l"/>
              </a:tabLst>
            </a:pPr>
            <a:r>
              <a:rPr lang="en-US" altLang="en-US" sz="2800" dirty="0">
                <a:solidFill>
                  <a:schemeClr val="accent2"/>
                </a:solidFill>
              </a:rPr>
              <a:t>		</a:t>
            </a:r>
            <a:r>
              <a:rPr lang="en-US" altLang="en-US" sz="2800" dirty="0"/>
              <a:t>Sodium pumps in renal distal convoluted tubule and collecting duct  pumps sodium out of filtrate and potassium into filtrate and excreted into urine.</a:t>
            </a:r>
          </a:p>
          <a:p>
            <a:pPr marL="722313" indent="-630238" eaLnBrk="1" hangingPunct="1">
              <a:lnSpc>
                <a:spcPct val="80000"/>
              </a:lnSpc>
              <a:buFont typeface="Wingdings" panose="05000000000000000000" pitchFamily="2" charset="2"/>
              <a:buNone/>
              <a:tabLst>
                <a:tab pos="715963" algn="l"/>
              </a:tabLst>
            </a:pPr>
            <a:r>
              <a:rPr lang="en-AU" altLang="en-US" sz="2800" dirty="0"/>
              <a:t>        </a:t>
            </a:r>
          </a:p>
          <a:p>
            <a:pPr marL="722313" indent="-630238" eaLnBrk="1" hangingPunct="1">
              <a:lnSpc>
                <a:spcPct val="80000"/>
              </a:lnSpc>
              <a:buFont typeface="Wingdings" panose="05000000000000000000" pitchFamily="2" charset="2"/>
              <a:buChar char="Ø"/>
              <a:tabLst>
                <a:tab pos="715963" algn="l"/>
              </a:tabLst>
            </a:pPr>
            <a:r>
              <a:rPr lang="en-AU" altLang="en-US" sz="2800" b="1" dirty="0">
                <a:solidFill>
                  <a:srgbClr val="D60093"/>
                </a:solidFill>
              </a:rPr>
              <a:t>Response</a:t>
            </a:r>
          </a:p>
          <a:p>
            <a:pPr marL="722313" indent="-630238" eaLnBrk="1" hangingPunct="1">
              <a:lnSpc>
                <a:spcPct val="80000"/>
              </a:lnSpc>
              <a:buFont typeface="Wingdings" panose="05000000000000000000" pitchFamily="2" charset="2"/>
              <a:buNone/>
              <a:tabLst>
                <a:tab pos="715963" algn="l"/>
              </a:tabLst>
            </a:pPr>
            <a:r>
              <a:rPr lang="en-US" altLang="en-US" sz="2800" dirty="0"/>
              <a:t>		Sodium reabsorbed into interstitial fluid and bloodstream increase ion concentration in interstitial fluid and in blood stream</a:t>
            </a:r>
            <a:br>
              <a:rPr lang="en-US" altLang="en-US" sz="2800" dirty="0"/>
            </a:br>
            <a:r>
              <a:rPr lang="en-US" altLang="en-US" sz="2800" dirty="0"/>
              <a:t>(creates osmotic gradient)</a:t>
            </a:r>
          </a:p>
          <a:p>
            <a:pPr marL="722313" indent="-630238" eaLnBrk="1" hangingPunct="1">
              <a:lnSpc>
                <a:spcPct val="80000"/>
              </a:lnSpc>
              <a:buFont typeface="Wingdings" panose="05000000000000000000" pitchFamily="2" charset="2"/>
              <a:buNone/>
              <a:tabLst>
                <a:tab pos="715963" algn="l"/>
              </a:tabLst>
            </a:pPr>
            <a:r>
              <a:rPr lang="en-US" altLang="en-US" sz="2800" dirty="0"/>
              <a:t>Water is reabsorbed along with the Na ions and therefore aldosterone also plays a roll in </a:t>
            </a:r>
            <a:r>
              <a:rPr lang="en-US" altLang="en-US" sz="2800" dirty="0" err="1"/>
              <a:t>incr</a:t>
            </a:r>
            <a:r>
              <a:rPr lang="en-US" altLang="en-US" sz="2800" dirty="0"/>
              <a:t> water absorption and therefore </a:t>
            </a:r>
            <a:r>
              <a:rPr lang="en-US" altLang="en-US" sz="2800" dirty="0" err="1"/>
              <a:t>incr</a:t>
            </a:r>
            <a:r>
              <a:rPr lang="en-US" altLang="en-US" sz="2800" dirty="0"/>
              <a:t> in blood volume and therefore blood pressure</a:t>
            </a:r>
          </a:p>
          <a:p>
            <a:pPr marL="722313" indent="-630238" eaLnBrk="1" hangingPunct="1">
              <a:lnSpc>
                <a:spcPct val="80000"/>
              </a:lnSpc>
              <a:tabLst>
                <a:tab pos="715963" algn="l"/>
              </a:tabLst>
            </a:pPr>
            <a:endParaRPr lang="en-US" altLang="en-US" sz="2800" dirty="0">
              <a:solidFill>
                <a:schemeClr val="accent2"/>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20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2000"/>
                                        <p:tgtEl>
                                          <p:spTgt spid="23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4">
                                            <p:txEl>
                                              <p:pRg st="3" end="3"/>
                                            </p:txEl>
                                          </p:spTgt>
                                        </p:tgtEl>
                                        <p:attrNameLst>
                                          <p:attrName>style.visibility</p:attrName>
                                        </p:attrNameLst>
                                      </p:cBhvr>
                                      <p:to>
                                        <p:strVal val="visible"/>
                                      </p:to>
                                    </p:set>
                                    <p:animEffect transition="in" filter="fade">
                                      <p:cBhvr>
                                        <p:cTn id="17" dur="2000"/>
                                        <p:tgtEl>
                                          <p:spTgt spid="235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4">
                                            <p:txEl>
                                              <p:pRg st="4" end="4"/>
                                            </p:txEl>
                                          </p:spTgt>
                                        </p:tgtEl>
                                        <p:attrNameLst>
                                          <p:attrName>style.visibility</p:attrName>
                                        </p:attrNameLst>
                                      </p:cBhvr>
                                      <p:to>
                                        <p:strVal val="visible"/>
                                      </p:to>
                                    </p:set>
                                    <p:animEffect transition="in" filter="fade">
                                      <p:cBhvr>
                                        <p:cTn id="22" dur="2000"/>
                                        <p:tgtEl>
                                          <p:spTgt spid="235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4">
                                            <p:txEl>
                                              <p:pRg st="5" end="5"/>
                                            </p:txEl>
                                          </p:spTgt>
                                        </p:tgtEl>
                                        <p:attrNameLst>
                                          <p:attrName>style.visibility</p:attrName>
                                        </p:attrNameLst>
                                      </p:cBhvr>
                                      <p:to>
                                        <p:strVal val="visible"/>
                                      </p:to>
                                    </p:set>
                                    <p:animEffect transition="in" filter="fade">
                                      <p:cBhvr>
                                        <p:cTn id="27" dur="2000"/>
                                        <p:tgtEl>
                                          <p:spTgt spid="2355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554">
                                            <p:txEl>
                                              <p:pRg st="6" end="6"/>
                                            </p:txEl>
                                          </p:spTgt>
                                        </p:tgtEl>
                                        <p:attrNameLst>
                                          <p:attrName>style.visibility</p:attrName>
                                        </p:attrNameLst>
                                      </p:cBhvr>
                                      <p:to>
                                        <p:strVal val="visible"/>
                                      </p:to>
                                    </p:set>
                                    <p:animEffect transition="in" filter="fade">
                                      <p:cBhvr>
                                        <p:cTn id="32" dur="2000"/>
                                        <p:tgtEl>
                                          <p:spTgt spid="2355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554">
                                            <p:txEl>
                                              <p:pRg st="7" end="7"/>
                                            </p:txEl>
                                          </p:spTgt>
                                        </p:tgtEl>
                                        <p:attrNameLst>
                                          <p:attrName>style.visibility</p:attrName>
                                        </p:attrNameLst>
                                      </p:cBhvr>
                                      <p:to>
                                        <p:strVal val="visible"/>
                                      </p:to>
                                    </p:set>
                                    <p:animEffect transition="in" filter="fade">
                                      <p:cBhvr>
                                        <p:cTn id="37" dur="2000"/>
                                        <p:tgtEl>
                                          <p:spTgt spid="235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554">
                                            <p:txEl>
                                              <p:pRg st="8" end="8"/>
                                            </p:txEl>
                                          </p:spTgt>
                                        </p:tgtEl>
                                        <p:attrNameLst>
                                          <p:attrName>style.visibility</p:attrName>
                                        </p:attrNameLst>
                                      </p:cBhvr>
                                      <p:to>
                                        <p:strVal val="visible"/>
                                      </p:to>
                                    </p:set>
                                    <p:animEffect transition="in" filter="fade">
                                      <p:cBhvr>
                                        <p:cTn id="42" dur="2000"/>
                                        <p:tgtEl>
                                          <p:spTgt spid="235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18">
            <a:extLst>
              <a:ext uri="{FF2B5EF4-FFF2-40B4-BE49-F238E27FC236}">
                <a16:creationId xmlns:a16="http://schemas.microsoft.com/office/drawing/2014/main" id="{8BF44517-EB68-45F6-852C-5F287699900B}"/>
              </a:ext>
            </a:extLst>
          </p:cNvPr>
          <p:cNvGrpSpPr>
            <a:grpSpLocks/>
          </p:cNvGrpSpPr>
          <p:nvPr/>
        </p:nvGrpSpPr>
        <p:grpSpPr bwMode="auto">
          <a:xfrm>
            <a:off x="1116013" y="334963"/>
            <a:ext cx="6840537" cy="5422900"/>
            <a:chOff x="703" y="787"/>
            <a:chExt cx="3356" cy="2840"/>
          </a:xfrm>
        </p:grpSpPr>
        <p:pic>
          <p:nvPicPr>
            <p:cNvPr id="30724" name="Picture 16" descr="fig 9">
              <a:extLst>
                <a:ext uri="{FF2B5EF4-FFF2-40B4-BE49-F238E27FC236}">
                  <a16:creationId xmlns:a16="http://schemas.microsoft.com/office/drawing/2014/main" id="{DEEACD9D-30EF-4745-8A75-659142A8D2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 y="1207"/>
              <a:ext cx="3160" cy="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4">
              <a:extLst>
                <a:ext uri="{FF2B5EF4-FFF2-40B4-BE49-F238E27FC236}">
                  <a16:creationId xmlns:a16="http://schemas.microsoft.com/office/drawing/2014/main" id="{1354A092-91F6-46CD-BC12-D775C5FD4A2A}"/>
                </a:ext>
              </a:extLst>
            </p:cNvPr>
            <p:cNvSpPr txBox="1">
              <a:spLocks noChangeArrowheads="1"/>
            </p:cNvSpPr>
            <p:nvPr/>
          </p:nvSpPr>
          <p:spPr bwMode="auto">
            <a:xfrm>
              <a:off x="703" y="1842"/>
              <a:ext cx="1275"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0"/>
                </a:spcBef>
                <a:buClrTx/>
                <a:buSzTx/>
                <a:buFontTx/>
                <a:buNone/>
              </a:pPr>
              <a:r>
                <a:rPr lang="en-US" altLang="en-US" sz="1600"/>
                <a:t>Aldosterone </a:t>
              </a:r>
            </a:p>
            <a:p>
              <a:pPr algn="r" eaLnBrk="1" hangingPunct="1">
                <a:spcBef>
                  <a:spcPct val="0"/>
                </a:spcBef>
                <a:buClrTx/>
                <a:buSzTx/>
                <a:buFontTx/>
                <a:buNone/>
              </a:pPr>
              <a:r>
                <a:rPr lang="en-US" altLang="en-US" sz="1600"/>
                <a:t>stimulates sodium pumps</a:t>
              </a:r>
              <a:endParaRPr lang="en-US" altLang="en-US" sz="2400">
                <a:latin typeface="Arial" panose="020B0604020202020204" pitchFamily="34" charset="0"/>
              </a:endParaRPr>
            </a:p>
          </p:txBody>
        </p:sp>
        <p:sp>
          <p:nvSpPr>
            <p:cNvPr id="30726" name="AutoShape 5">
              <a:extLst>
                <a:ext uri="{FF2B5EF4-FFF2-40B4-BE49-F238E27FC236}">
                  <a16:creationId xmlns:a16="http://schemas.microsoft.com/office/drawing/2014/main" id="{0E510FC2-047C-4BD3-AF20-A197A8CBFF9C}"/>
                </a:ext>
              </a:extLst>
            </p:cNvPr>
            <p:cNvSpPr>
              <a:spLocks noChangeArrowheads="1"/>
            </p:cNvSpPr>
            <p:nvPr/>
          </p:nvSpPr>
          <p:spPr bwMode="auto">
            <a:xfrm>
              <a:off x="2474" y="2599"/>
              <a:ext cx="254" cy="57"/>
            </a:xfrm>
            <a:prstGeom prst="rightArrow">
              <a:avLst>
                <a:gd name="adj1" fmla="val 50000"/>
                <a:gd name="adj2" fmla="val 111404"/>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27" name="AutoShape 6">
              <a:extLst>
                <a:ext uri="{FF2B5EF4-FFF2-40B4-BE49-F238E27FC236}">
                  <a16:creationId xmlns:a16="http://schemas.microsoft.com/office/drawing/2014/main" id="{FCF9DEED-4378-4249-BF5D-FC4BF5EE1EF4}"/>
                </a:ext>
              </a:extLst>
            </p:cNvPr>
            <p:cNvSpPr>
              <a:spLocks noChangeArrowheads="1"/>
            </p:cNvSpPr>
            <p:nvPr/>
          </p:nvSpPr>
          <p:spPr bwMode="auto">
            <a:xfrm>
              <a:off x="2474" y="2294"/>
              <a:ext cx="254" cy="58"/>
            </a:xfrm>
            <a:prstGeom prst="rightArrow">
              <a:avLst>
                <a:gd name="adj1" fmla="val 50000"/>
                <a:gd name="adj2" fmla="val 109483"/>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28" name="AutoShape 7">
              <a:extLst>
                <a:ext uri="{FF2B5EF4-FFF2-40B4-BE49-F238E27FC236}">
                  <a16:creationId xmlns:a16="http://schemas.microsoft.com/office/drawing/2014/main" id="{039B519C-68A3-4756-BC11-A4995D571C2D}"/>
                </a:ext>
              </a:extLst>
            </p:cNvPr>
            <p:cNvSpPr>
              <a:spLocks noChangeArrowheads="1"/>
            </p:cNvSpPr>
            <p:nvPr/>
          </p:nvSpPr>
          <p:spPr bwMode="auto">
            <a:xfrm>
              <a:off x="2474" y="1951"/>
              <a:ext cx="254" cy="57"/>
            </a:xfrm>
            <a:prstGeom prst="rightArrow">
              <a:avLst>
                <a:gd name="adj1" fmla="val 50000"/>
                <a:gd name="adj2" fmla="val 111404"/>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29" name="AutoShape 8">
              <a:extLst>
                <a:ext uri="{FF2B5EF4-FFF2-40B4-BE49-F238E27FC236}">
                  <a16:creationId xmlns:a16="http://schemas.microsoft.com/office/drawing/2014/main" id="{23FE4B0D-632D-49EF-A811-39011B8C5855}"/>
                </a:ext>
              </a:extLst>
            </p:cNvPr>
            <p:cNvSpPr>
              <a:spLocks noChangeArrowheads="1"/>
            </p:cNvSpPr>
            <p:nvPr/>
          </p:nvSpPr>
          <p:spPr bwMode="auto">
            <a:xfrm>
              <a:off x="2472" y="2931"/>
              <a:ext cx="254" cy="57"/>
            </a:xfrm>
            <a:prstGeom prst="rightArrow">
              <a:avLst>
                <a:gd name="adj1" fmla="val 50000"/>
                <a:gd name="adj2" fmla="val 111404"/>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30" name="Arc 9">
              <a:extLst>
                <a:ext uri="{FF2B5EF4-FFF2-40B4-BE49-F238E27FC236}">
                  <a16:creationId xmlns:a16="http://schemas.microsoft.com/office/drawing/2014/main" id="{46D092C3-7A4F-4032-B090-D604E96505D3}"/>
                </a:ext>
              </a:extLst>
            </p:cNvPr>
            <p:cNvSpPr>
              <a:spLocks/>
            </p:cNvSpPr>
            <p:nvPr/>
          </p:nvSpPr>
          <p:spPr bwMode="auto">
            <a:xfrm flipH="1" flipV="1">
              <a:off x="1686" y="787"/>
              <a:ext cx="750" cy="13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30731" name="Text Box 10">
              <a:extLst>
                <a:ext uri="{FF2B5EF4-FFF2-40B4-BE49-F238E27FC236}">
                  <a16:creationId xmlns:a16="http://schemas.microsoft.com/office/drawing/2014/main" id="{579E49DD-635B-4A96-AC27-EDE46F1E3BF8}"/>
                </a:ext>
              </a:extLst>
            </p:cNvPr>
            <p:cNvSpPr txBox="1">
              <a:spLocks noChangeArrowheads="1"/>
            </p:cNvSpPr>
            <p:nvPr/>
          </p:nvSpPr>
          <p:spPr bwMode="auto">
            <a:xfrm>
              <a:off x="2744" y="2840"/>
              <a:ext cx="3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a:t>Na+</a:t>
              </a:r>
              <a:endParaRPr lang="en-US" altLang="en-US" sz="1800">
                <a:latin typeface="Arial" panose="020B0604020202020204" pitchFamily="34" charset="0"/>
              </a:endParaRPr>
            </a:p>
          </p:txBody>
        </p:sp>
        <p:sp>
          <p:nvSpPr>
            <p:cNvPr id="30732" name="Text Box 11">
              <a:extLst>
                <a:ext uri="{FF2B5EF4-FFF2-40B4-BE49-F238E27FC236}">
                  <a16:creationId xmlns:a16="http://schemas.microsoft.com/office/drawing/2014/main" id="{7C9DA334-CEDF-4EDA-9983-F7822A75E794}"/>
                </a:ext>
              </a:extLst>
            </p:cNvPr>
            <p:cNvSpPr txBox="1">
              <a:spLocks noChangeArrowheads="1"/>
            </p:cNvSpPr>
            <p:nvPr/>
          </p:nvSpPr>
          <p:spPr bwMode="auto">
            <a:xfrm>
              <a:off x="2728" y="1860"/>
              <a:ext cx="308"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a:t>Na+</a:t>
              </a:r>
              <a:endParaRPr lang="en-US" altLang="en-US" sz="1800">
                <a:latin typeface="Arial" panose="020B0604020202020204" pitchFamily="34" charset="0"/>
              </a:endParaRPr>
            </a:p>
          </p:txBody>
        </p:sp>
        <p:sp>
          <p:nvSpPr>
            <p:cNvPr id="30733" name="Text Box 12">
              <a:extLst>
                <a:ext uri="{FF2B5EF4-FFF2-40B4-BE49-F238E27FC236}">
                  <a16:creationId xmlns:a16="http://schemas.microsoft.com/office/drawing/2014/main" id="{201A29E3-B731-4C61-BD98-6A7289916A04}"/>
                </a:ext>
              </a:extLst>
            </p:cNvPr>
            <p:cNvSpPr txBox="1">
              <a:spLocks noChangeArrowheads="1"/>
            </p:cNvSpPr>
            <p:nvPr/>
          </p:nvSpPr>
          <p:spPr bwMode="auto">
            <a:xfrm>
              <a:off x="2762" y="2196"/>
              <a:ext cx="308"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dirty="0"/>
                <a:t>Na+</a:t>
              </a:r>
              <a:endParaRPr lang="en-US" altLang="en-US" sz="1800" dirty="0">
                <a:latin typeface="Arial" panose="020B0604020202020204" pitchFamily="34" charset="0"/>
              </a:endParaRPr>
            </a:p>
          </p:txBody>
        </p:sp>
        <p:sp>
          <p:nvSpPr>
            <p:cNvPr id="30734" name="Text Box 13">
              <a:extLst>
                <a:ext uri="{FF2B5EF4-FFF2-40B4-BE49-F238E27FC236}">
                  <a16:creationId xmlns:a16="http://schemas.microsoft.com/office/drawing/2014/main" id="{34786419-B0BC-4B5F-BCF3-0B189AF04F6F}"/>
                </a:ext>
              </a:extLst>
            </p:cNvPr>
            <p:cNvSpPr txBox="1">
              <a:spLocks noChangeArrowheads="1"/>
            </p:cNvSpPr>
            <p:nvPr/>
          </p:nvSpPr>
          <p:spPr bwMode="auto">
            <a:xfrm>
              <a:off x="2728" y="2520"/>
              <a:ext cx="308"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a:t>Na+</a:t>
              </a:r>
              <a:endParaRPr lang="en-US" altLang="en-US" sz="1800">
                <a:latin typeface="Arial" panose="020B0604020202020204" pitchFamily="34" charset="0"/>
              </a:endParaRPr>
            </a:p>
          </p:txBody>
        </p:sp>
        <p:sp>
          <p:nvSpPr>
            <p:cNvPr id="30735" name="Text Box 14">
              <a:extLst>
                <a:ext uri="{FF2B5EF4-FFF2-40B4-BE49-F238E27FC236}">
                  <a16:creationId xmlns:a16="http://schemas.microsoft.com/office/drawing/2014/main" id="{9774BABE-0B44-4780-BFE2-D29633A703F2}"/>
                </a:ext>
              </a:extLst>
            </p:cNvPr>
            <p:cNvSpPr txBox="1">
              <a:spLocks noChangeArrowheads="1"/>
            </p:cNvSpPr>
            <p:nvPr/>
          </p:nvSpPr>
          <p:spPr bwMode="auto">
            <a:xfrm>
              <a:off x="3161" y="1786"/>
              <a:ext cx="898"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600" dirty="0"/>
                <a:t>High</a:t>
              </a:r>
            </a:p>
            <a:p>
              <a:pPr eaLnBrk="1" hangingPunct="1">
                <a:spcBef>
                  <a:spcPct val="0"/>
                </a:spcBef>
                <a:buClrTx/>
                <a:buSzTx/>
                <a:buFontTx/>
                <a:buNone/>
              </a:pPr>
              <a:r>
                <a:rPr lang="en-US" altLang="en-US" sz="1600" dirty="0"/>
                <a:t>Na+</a:t>
              </a:r>
            </a:p>
            <a:p>
              <a:pPr eaLnBrk="1" hangingPunct="1">
                <a:spcBef>
                  <a:spcPct val="0"/>
                </a:spcBef>
                <a:buClrTx/>
                <a:buSzTx/>
                <a:buFontTx/>
                <a:buNone/>
              </a:pPr>
              <a:r>
                <a:rPr lang="en-US" altLang="en-US" sz="1600" dirty="0"/>
                <a:t>concentration</a:t>
              </a:r>
            </a:p>
            <a:p>
              <a:pPr eaLnBrk="1" hangingPunct="1">
                <a:spcBef>
                  <a:spcPct val="0"/>
                </a:spcBef>
                <a:buClrTx/>
                <a:buSzTx/>
                <a:buFontTx/>
                <a:buNone/>
              </a:pPr>
              <a:r>
                <a:rPr lang="en-US" altLang="en-US" sz="1600" dirty="0"/>
                <a:t>In </a:t>
              </a:r>
            </a:p>
            <a:p>
              <a:pPr eaLnBrk="1" hangingPunct="1">
                <a:spcBef>
                  <a:spcPct val="0"/>
                </a:spcBef>
                <a:buClrTx/>
                <a:buSzTx/>
                <a:buFontTx/>
                <a:buNone/>
              </a:pPr>
              <a:r>
                <a:rPr lang="en-US" altLang="en-US" sz="1600" dirty="0"/>
                <a:t>tissue</a:t>
              </a:r>
            </a:p>
            <a:p>
              <a:pPr eaLnBrk="1" hangingPunct="1">
                <a:spcBef>
                  <a:spcPct val="0"/>
                </a:spcBef>
                <a:buClrTx/>
                <a:buSzTx/>
                <a:buFontTx/>
                <a:buNone/>
              </a:pPr>
              <a:r>
                <a:rPr lang="en-US" altLang="en-US" sz="1600" dirty="0"/>
                <a:t>Fluid and bloodstream.</a:t>
              </a:r>
            </a:p>
            <a:p>
              <a:pPr eaLnBrk="1" hangingPunct="1">
                <a:spcBef>
                  <a:spcPct val="0"/>
                </a:spcBef>
                <a:buClrTx/>
                <a:buSzTx/>
                <a:buFontTx/>
                <a:buNone/>
              </a:pPr>
              <a:r>
                <a:rPr lang="en-US" altLang="en-US" sz="1600" dirty="0">
                  <a:latin typeface="Arial" panose="020B0604020202020204" pitchFamily="34" charset="0"/>
                </a:rPr>
                <a:t>K pos ions are secreted into filtrate</a:t>
              </a:r>
              <a:endParaRPr lang="en-US" altLang="en-US" sz="2800" dirty="0">
                <a:latin typeface="Arial" panose="020B0604020202020204" pitchFamily="34" charset="0"/>
              </a:endParaRPr>
            </a:p>
          </p:txBody>
        </p:sp>
      </p:grpSp>
      <p:sp>
        <p:nvSpPr>
          <p:cNvPr id="30723" name="Text Box 15">
            <a:extLst>
              <a:ext uri="{FF2B5EF4-FFF2-40B4-BE49-F238E27FC236}">
                <a16:creationId xmlns:a16="http://schemas.microsoft.com/office/drawing/2014/main" id="{60CA328D-51E8-455F-B900-9D061BC355F3}"/>
              </a:ext>
            </a:extLst>
          </p:cNvPr>
          <p:cNvSpPr txBox="1">
            <a:spLocks noChangeArrowheads="1"/>
          </p:cNvSpPr>
          <p:nvPr/>
        </p:nvSpPr>
        <p:spPr bwMode="auto">
          <a:xfrm>
            <a:off x="7453313" y="1125537"/>
            <a:ext cx="1439862" cy="185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600" dirty="0"/>
              <a:t>Low</a:t>
            </a:r>
          </a:p>
          <a:p>
            <a:pPr eaLnBrk="1" hangingPunct="1">
              <a:spcBef>
                <a:spcPct val="0"/>
              </a:spcBef>
              <a:buClrTx/>
              <a:buSzTx/>
              <a:buFontTx/>
              <a:buNone/>
            </a:pPr>
            <a:r>
              <a:rPr lang="en-US" altLang="en-US" sz="1600" dirty="0"/>
              <a:t>Na+</a:t>
            </a:r>
          </a:p>
          <a:p>
            <a:pPr eaLnBrk="1" hangingPunct="1">
              <a:spcBef>
                <a:spcPct val="0"/>
              </a:spcBef>
              <a:buClrTx/>
              <a:buSzTx/>
              <a:buFontTx/>
              <a:buNone/>
            </a:pPr>
            <a:r>
              <a:rPr lang="en-US" altLang="en-US" sz="1600" dirty="0"/>
              <a:t>concentration</a:t>
            </a:r>
          </a:p>
          <a:p>
            <a:pPr eaLnBrk="1" hangingPunct="1">
              <a:spcBef>
                <a:spcPct val="0"/>
              </a:spcBef>
              <a:buClrTx/>
              <a:buSzTx/>
              <a:buFontTx/>
              <a:buNone/>
            </a:pPr>
            <a:r>
              <a:rPr lang="en-US" altLang="en-US" sz="1600" dirty="0"/>
              <a:t>In filtrate and high pos K ions</a:t>
            </a:r>
          </a:p>
          <a:p>
            <a:pPr eaLnBrk="1" hangingPunct="1">
              <a:spcBef>
                <a:spcPct val="0"/>
              </a:spcBef>
              <a:buClrTx/>
              <a:buSzTx/>
              <a:buFontTx/>
              <a:buNone/>
            </a:pPr>
            <a:r>
              <a:rPr lang="en-US" altLang="en-US" sz="1600" dirty="0"/>
              <a:t>filtrate</a:t>
            </a:r>
            <a:endParaRPr lang="en-US" altLang="en-US" sz="1600"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C60F645-6BEB-4777-AE24-F108F7CE84AA}"/>
              </a:ext>
            </a:extLst>
          </p:cNvPr>
          <p:cNvSpPr>
            <a:spLocks noGrp="1" noChangeArrowheads="1"/>
          </p:cNvSpPr>
          <p:nvPr>
            <p:ph type="title"/>
          </p:nvPr>
        </p:nvSpPr>
        <p:spPr/>
        <p:txBody>
          <a:bodyPr/>
          <a:lstStyle/>
          <a:p>
            <a:pPr eaLnBrk="1" fontAlgn="auto" hangingPunct="1">
              <a:spcAft>
                <a:spcPts val="0"/>
              </a:spcAft>
              <a:defRPr/>
            </a:pPr>
            <a:r>
              <a:rPr lang="en-AU" b="1">
                <a:solidFill>
                  <a:srgbClr val="008000"/>
                </a:solidFill>
              </a:rPr>
              <a:t>Negative feedback loop</a:t>
            </a:r>
            <a:endParaRPr lang="en-US" b="1">
              <a:solidFill>
                <a:srgbClr val="008000"/>
              </a:solidFill>
            </a:endParaRPr>
          </a:p>
        </p:txBody>
      </p:sp>
      <p:sp>
        <p:nvSpPr>
          <p:cNvPr id="31747" name="Rectangle 3">
            <a:extLst>
              <a:ext uri="{FF2B5EF4-FFF2-40B4-BE49-F238E27FC236}">
                <a16:creationId xmlns:a16="http://schemas.microsoft.com/office/drawing/2014/main" id="{CE9E5BBC-8E10-4A6D-AE9C-8255638E0E7C}"/>
              </a:ext>
            </a:extLst>
          </p:cNvPr>
          <p:cNvSpPr>
            <a:spLocks noGrp="1"/>
          </p:cNvSpPr>
          <p:nvPr>
            <p:ph idx="1"/>
          </p:nvPr>
        </p:nvSpPr>
        <p:spPr>
          <a:xfrm>
            <a:off x="395288" y="1700213"/>
            <a:ext cx="8229600" cy="4525962"/>
          </a:xfrm>
        </p:spPr>
        <p:txBody>
          <a:bodyPr/>
          <a:lstStyle/>
          <a:p>
            <a:pPr eaLnBrk="1" hangingPunct="1"/>
            <a:endParaRPr lang="en-AU" altLang="en-US" dirty="0"/>
          </a:p>
          <a:p>
            <a:pPr eaLnBrk="1" hangingPunct="1"/>
            <a:endParaRPr lang="en-AU" altLang="en-US" dirty="0"/>
          </a:p>
          <a:p>
            <a:pPr eaLnBrk="1" hangingPunct="1"/>
            <a:endParaRPr lang="en-AU" altLang="en-US" dirty="0"/>
          </a:p>
          <a:p>
            <a:pPr eaLnBrk="1" hangingPunct="1"/>
            <a:endParaRPr lang="en-US" altLang="en-US" dirty="0"/>
          </a:p>
          <a:p>
            <a:pPr eaLnBrk="1" hangingPunct="1"/>
            <a:endParaRPr lang="en-US" altLang="en-US" dirty="0"/>
          </a:p>
        </p:txBody>
      </p:sp>
      <p:sp>
        <p:nvSpPr>
          <p:cNvPr id="31748" name="Arc 5">
            <a:extLst>
              <a:ext uri="{FF2B5EF4-FFF2-40B4-BE49-F238E27FC236}">
                <a16:creationId xmlns:a16="http://schemas.microsoft.com/office/drawing/2014/main" id="{BD112D69-F792-4993-9F70-FA80843C6ACC}"/>
              </a:ext>
            </a:extLst>
          </p:cNvPr>
          <p:cNvSpPr>
            <a:spLocks/>
          </p:cNvSpPr>
          <p:nvPr/>
        </p:nvSpPr>
        <p:spPr bwMode="auto">
          <a:xfrm rot="937346">
            <a:off x="6049963" y="2493963"/>
            <a:ext cx="1295400" cy="2409825"/>
          </a:xfrm>
          <a:custGeom>
            <a:avLst/>
            <a:gdLst>
              <a:gd name="T0" fmla="*/ 2147483646 w 21600"/>
              <a:gd name="T1" fmla="*/ 0 h 34398"/>
              <a:gd name="T2" fmla="*/ 2147483646 w 21600"/>
              <a:gd name="T3" fmla="*/ 2147483646 h 34398"/>
              <a:gd name="T4" fmla="*/ 0 w 21600"/>
              <a:gd name="T5" fmla="*/ 2147483646 h 34398"/>
              <a:gd name="T6" fmla="*/ 0 60000 65536"/>
              <a:gd name="T7" fmla="*/ 0 60000 65536"/>
              <a:gd name="T8" fmla="*/ 0 60000 65536"/>
              <a:gd name="T9" fmla="*/ 0 w 21600"/>
              <a:gd name="T10" fmla="*/ 0 h 34398"/>
              <a:gd name="T11" fmla="*/ 21600 w 21600"/>
              <a:gd name="T12" fmla="*/ 34398 h 34398"/>
            </a:gdLst>
            <a:ahLst/>
            <a:cxnLst>
              <a:cxn ang="T6">
                <a:pos x="T0" y="T1"/>
              </a:cxn>
              <a:cxn ang="T7">
                <a:pos x="T2" y="T3"/>
              </a:cxn>
              <a:cxn ang="T8">
                <a:pos x="T4" y="T5"/>
              </a:cxn>
            </a:cxnLst>
            <a:rect l="T9" t="T10" r="T11" b="T12"/>
            <a:pathLst>
              <a:path w="21600" h="34398" fill="none" extrusionOk="0">
                <a:moveTo>
                  <a:pt x="4475" y="-1"/>
                </a:moveTo>
                <a:cubicBezTo>
                  <a:pt x="14458" y="2113"/>
                  <a:pt x="21600" y="10926"/>
                  <a:pt x="21600" y="21131"/>
                </a:cubicBezTo>
                <a:cubicBezTo>
                  <a:pt x="21600" y="25936"/>
                  <a:pt x="19997" y="30605"/>
                  <a:pt x="17045" y="34398"/>
                </a:cubicBezTo>
              </a:path>
              <a:path w="21600" h="34398" stroke="0" extrusionOk="0">
                <a:moveTo>
                  <a:pt x="4475" y="-1"/>
                </a:moveTo>
                <a:cubicBezTo>
                  <a:pt x="14458" y="2113"/>
                  <a:pt x="21600" y="10926"/>
                  <a:pt x="21600" y="21131"/>
                </a:cubicBezTo>
                <a:cubicBezTo>
                  <a:pt x="21600" y="25936"/>
                  <a:pt x="19997" y="30605"/>
                  <a:pt x="17045" y="34398"/>
                </a:cubicBezTo>
                <a:lnTo>
                  <a:pt x="0" y="21131"/>
                </a:lnTo>
                <a:lnTo>
                  <a:pt x="4475" y="-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5605" name="Text Box 6">
            <a:extLst>
              <a:ext uri="{FF2B5EF4-FFF2-40B4-BE49-F238E27FC236}">
                <a16:creationId xmlns:a16="http://schemas.microsoft.com/office/drawing/2014/main" id="{4FF2661B-E98B-4878-A4B4-2E33D44D4128}"/>
              </a:ext>
            </a:extLst>
          </p:cNvPr>
          <p:cNvSpPr txBox="1">
            <a:spLocks noChangeArrowheads="1"/>
          </p:cNvSpPr>
          <p:nvPr/>
        </p:nvSpPr>
        <p:spPr bwMode="auto">
          <a:xfrm>
            <a:off x="2665413" y="2133600"/>
            <a:ext cx="1079500" cy="376238"/>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Stimulus</a:t>
            </a:r>
            <a:endParaRPr lang="en-US" dirty="0">
              <a:solidFill>
                <a:schemeClr val="accent3">
                  <a:lumMod val="75000"/>
                </a:schemeClr>
              </a:solidFill>
              <a:latin typeface="Arial" charset="0"/>
            </a:endParaRPr>
          </a:p>
        </p:txBody>
      </p:sp>
      <p:sp>
        <p:nvSpPr>
          <p:cNvPr id="25606" name="Text Box 7">
            <a:extLst>
              <a:ext uri="{FF2B5EF4-FFF2-40B4-BE49-F238E27FC236}">
                <a16:creationId xmlns:a16="http://schemas.microsoft.com/office/drawing/2014/main" id="{4180D4B5-7AA1-4173-B374-C7C19B9C4A22}"/>
              </a:ext>
            </a:extLst>
          </p:cNvPr>
          <p:cNvSpPr txBox="1">
            <a:spLocks noChangeArrowheads="1"/>
          </p:cNvSpPr>
          <p:nvPr/>
        </p:nvSpPr>
        <p:spPr bwMode="auto">
          <a:xfrm>
            <a:off x="2665413" y="4868863"/>
            <a:ext cx="1295400" cy="376237"/>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Response</a:t>
            </a:r>
            <a:endParaRPr lang="en-US" dirty="0">
              <a:solidFill>
                <a:schemeClr val="accent3">
                  <a:lumMod val="75000"/>
                </a:schemeClr>
              </a:solidFill>
              <a:latin typeface="Arial" charset="0"/>
            </a:endParaRPr>
          </a:p>
        </p:txBody>
      </p:sp>
      <p:sp>
        <p:nvSpPr>
          <p:cNvPr id="25607" name="Text Box 8">
            <a:extLst>
              <a:ext uri="{FF2B5EF4-FFF2-40B4-BE49-F238E27FC236}">
                <a16:creationId xmlns:a16="http://schemas.microsoft.com/office/drawing/2014/main" id="{A31D0452-2B04-4572-A728-4D068830F9DD}"/>
              </a:ext>
            </a:extLst>
          </p:cNvPr>
          <p:cNvSpPr txBox="1">
            <a:spLocks noChangeArrowheads="1"/>
          </p:cNvSpPr>
          <p:nvPr/>
        </p:nvSpPr>
        <p:spPr bwMode="auto">
          <a:xfrm>
            <a:off x="5473700" y="4868863"/>
            <a:ext cx="1081088" cy="376237"/>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err="1">
                <a:solidFill>
                  <a:schemeClr val="accent3">
                    <a:lumMod val="75000"/>
                  </a:schemeClr>
                </a:solidFill>
                <a:latin typeface="Arial" charset="0"/>
              </a:rPr>
              <a:t>Effector</a:t>
            </a:r>
            <a:endParaRPr lang="en-US" dirty="0">
              <a:solidFill>
                <a:schemeClr val="accent3">
                  <a:lumMod val="75000"/>
                </a:schemeClr>
              </a:solidFill>
              <a:latin typeface="Arial" charset="0"/>
            </a:endParaRPr>
          </a:p>
        </p:txBody>
      </p:sp>
      <p:sp>
        <p:nvSpPr>
          <p:cNvPr id="25608" name="Text Box 9">
            <a:extLst>
              <a:ext uri="{FF2B5EF4-FFF2-40B4-BE49-F238E27FC236}">
                <a16:creationId xmlns:a16="http://schemas.microsoft.com/office/drawing/2014/main" id="{7F3C5508-CB97-42B2-96E3-A2AA941A8F54}"/>
              </a:ext>
            </a:extLst>
          </p:cNvPr>
          <p:cNvSpPr txBox="1">
            <a:spLocks noChangeArrowheads="1"/>
          </p:cNvSpPr>
          <p:nvPr/>
        </p:nvSpPr>
        <p:spPr bwMode="auto">
          <a:xfrm>
            <a:off x="5402263" y="2133600"/>
            <a:ext cx="1152525" cy="376238"/>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Receptor</a:t>
            </a:r>
            <a:endParaRPr lang="en-US" dirty="0">
              <a:solidFill>
                <a:schemeClr val="accent3">
                  <a:lumMod val="75000"/>
                </a:schemeClr>
              </a:solidFill>
              <a:latin typeface="Arial" charset="0"/>
            </a:endParaRPr>
          </a:p>
        </p:txBody>
      </p:sp>
      <p:sp>
        <p:nvSpPr>
          <p:cNvPr id="31753" name="Line 10">
            <a:extLst>
              <a:ext uri="{FF2B5EF4-FFF2-40B4-BE49-F238E27FC236}">
                <a16:creationId xmlns:a16="http://schemas.microsoft.com/office/drawing/2014/main" id="{6A459B5C-0E52-4162-82EC-B0E676CF5B15}"/>
              </a:ext>
            </a:extLst>
          </p:cNvPr>
          <p:cNvSpPr>
            <a:spLocks noChangeShapeType="1"/>
          </p:cNvSpPr>
          <p:nvPr/>
        </p:nvSpPr>
        <p:spPr bwMode="auto">
          <a:xfrm>
            <a:off x="3817938" y="2349500"/>
            <a:ext cx="14398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1754" name="Line 11">
            <a:extLst>
              <a:ext uri="{FF2B5EF4-FFF2-40B4-BE49-F238E27FC236}">
                <a16:creationId xmlns:a16="http://schemas.microsoft.com/office/drawing/2014/main" id="{BB294A4E-5633-487E-B18A-0E1679FECA93}"/>
              </a:ext>
            </a:extLst>
          </p:cNvPr>
          <p:cNvSpPr>
            <a:spLocks noChangeShapeType="1"/>
          </p:cNvSpPr>
          <p:nvPr/>
        </p:nvSpPr>
        <p:spPr bwMode="auto">
          <a:xfrm flipH="1">
            <a:off x="4033838" y="5086350"/>
            <a:ext cx="1295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5611" name="Text Box 12">
            <a:extLst>
              <a:ext uri="{FF2B5EF4-FFF2-40B4-BE49-F238E27FC236}">
                <a16:creationId xmlns:a16="http://schemas.microsoft.com/office/drawing/2014/main" id="{FDD296BD-2F48-40DE-BA89-186B326AD035}"/>
              </a:ext>
            </a:extLst>
          </p:cNvPr>
          <p:cNvSpPr txBox="1">
            <a:spLocks noChangeArrowheads="1"/>
          </p:cNvSpPr>
          <p:nvPr/>
        </p:nvSpPr>
        <p:spPr bwMode="auto">
          <a:xfrm>
            <a:off x="6840538" y="3070225"/>
            <a:ext cx="936625" cy="78898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Control</a:t>
            </a:r>
          </a:p>
          <a:p>
            <a:pPr eaLnBrk="1" hangingPunct="1">
              <a:spcBef>
                <a:spcPct val="50000"/>
              </a:spcBef>
              <a:defRPr/>
            </a:pPr>
            <a:r>
              <a:rPr lang="en-AU" dirty="0">
                <a:solidFill>
                  <a:schemeClr val="accent3">
                    <a:lumMod val="75000"/>
                  </a:schemeClr>
                </a:solidFill>
                <a:latin typeface="Arial" charset="0"/>
              </a:rPr>
              <a:t>centre</a:t>
            </a:r>
            <a:endParaRPr lang="en-US" dirty="0">
              <a:solidFill>
                <a:schemeClr val="accent3">
                  <a:lumMod val="75000"/>
                </a:schemeClr>
              </a:solidFill>
              <a:latin typeface="Arial" charset="0"/>
            </a:endParaRPr>
          </a:p>
        </p:txBody>
      </p:sp>
      <p:sp>
        <p:nvSpPr>
          <p:cNvPr id="31756" name="Arc 13">
            <a:extLst>
              <a:ext uri="{FF2B5EF4-FFF2-40B4-BE49-F238E27FC236}">
                <a16:creationId xmlns:a16="http://schemas.microsoft.com/office/drawing/2014/main" id="{671DE31D-6D58-4F2A-9AF6-6E83ED56D122}"/>
              </a:ext>
            </a:extLst>
          </p:cNvPr>
          <p:cNvSpPr>
            <a:spLocks/>
          </p:cNvSpPr>
          <p:nvPr/>
        </p:nvSpPr>
        <p:spPr bwMode="auto">
          <a:xfrm rot="-9903470">
            <a:off x="1873250" y="2420938"/>
            <a:ext cx="1295400" cy="2409825"/>
          </a:xfrm>
          <a:custGeom>
            <a:avLst/>
            <a:gdLst>
              <a:gd name="T0" fmla="*/ 2147483646 w 21600"/>
              <a:gd name="T1" fmla="*/ 0 h 34398"/>
              <a:gd name="T2" fmla="*/ 2147483646 w 21600"/>
              <a:gd name="T3" fmla="*/ 2147483646 h 34398"/>
              <a:gd name="T4" fmla="*/ 0 w 21600"/>
              <a:gd name="T5" fmla="*/ 2147483646 h 34398"/>
              <a:gd name="T6" fmla="*/ 0 60000 65536"/>
              <a:gd name="T7" fmla="*/ 0 60000 65536"/>
              <a:gd name="T8" fmla="*/ 0 60000 65536"/>
              <a:gd name="T9" fmla="*/ 0 w 21600"/>
              <a:gd name="T10" fmla="*/ 0 h 34398"/>
              <a:gd name="T11" fmla="*/ 21600 w 21600"/>
              <a:gd name="T12" fmla="*/ 34398 h 34398"/>
            </a:gdLst>
            <a:ahLst/>
            <a:cxnLst>
              <a:cxn ang="T6">
                <a:pos x="T0" y="T1"/>
              </a:cxn>
              <a:cxn ang="T7">
                <a:pos x="T2" y="T3"/>
              </a:cxn>
              <a:cxn ang="T8">
                <a:pos x="T4" y="T5"/>
              </a:cxn>
            </a:cxnLst>
            <a:rect l="T9" t="T10" r="T11" b="T12"/>
            <a:pathLst>
              <a:path w="21600" h="34398" fill="none" extrusionOk="0">
                <a:moveTo>
                  <a:pt x="4475" y="-1"/>
                </a:moveTo>
                <a:cubicBezTo>
                  <a:pt x="14458" y="2113"/>
                  <a:pt x="21600" y="10926"/>
                  <a:pt x="21600" y="21131"/>
                </a:cubicBezTo>
                <a:cubicBezTo>
                  <a:pt x="21600" y="25936"/>
                  <a:pt x="19997" y="30605"/>
                  <a:pt x="17045" y="34398"/>
                </a:cubicBezTo>
              </a:path>
              <a:path w="21600" h="34398" stroke="0" extrusionOk="0">
                <a:moveTo>
                  <a:pt x="4475" y="-1"/>
                </a:moveTo>
                <a:cubicBezTo>
                  <a:pt x="14458" y="2113"/>
                  <a:pt x="21600" y="10926"/>
                  <a:pt x="21600" y="21131"/>
                </a:cubicBezTo>
                <a:cubicBezTo>
                  <a:pt x="21600" y="25936"/>
                  <a:pt x="19997" y="30605"/>
                  <a:pt x="17045" y="34398"/>
                </a:cubicBezTo>
                <a:lnTo>
                  <a:pt x="0" y="21131"/>
                </a:lnTo>
                <a:lnTo>
                  <a:pt x="4475" y="-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5613" name="Text Box 14">
            <a:extLst>
              <a:ext uri="{FF2B5EF4-FFF2-40B4-BE49-F238E27FC236}">
                <a16:creationId xmlns:a16="http://schemas.microsoft.com/office/drawing/2014/main" id="{83232B5A-F116-4E87-B3C6-C8FF5C9D8CDB}"/>
              </a:ext>
            </a:extLst>
          </p:cNvPr>
          <p:cNvSpPr txBox="1">
            <a:spLocks noChangeArrowheads="1"/>
          </p:cNvSpPr>
          <p:nvPr/>
        </p:nvSpPr>
        <p:spPr bwMode="auto">
          <a:xfrm>
            <a:off x="1368425" y="3286125"/>
            <a:ext cx="1225550"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Feedback</a:t>
            </a:r>
            <a:endParaRPr lang="en-US" dirty="0">
              <a:solidFill>
                <a:schemeClr val="accent3">
                  <a:lumMod val="75000"/>
                </a:schemeClr>
              </a:solidFill>
              <a:latin typeface="Arial" charset="0"/>
            </a:endParaRPr>
          </a:p>
        </p:txBody>
      </p:sp>
      <p:sp>
        <p:nvSpPr>
          <p:cNvPr id="31758" name="Text Box 15">
            <a:extLst>
              <a:ext uri="{FF2B5EF4-FFF2-40B4-BE49-F238E27FC236}">
                <a16:creationId xmlns:a16="http://schemas.microsoft.com/office/drawing/2014/main" id="{E5A7411D-9BD2-48B8-B26A-6337F1D525D2}"/>
              </a:ext>
            </a:extLst>
          </p:cNvPr>
          <p:cNvSpPr txBox="1">
            <a:spLocks noChangeArrowheads="1"/>
          </p:cNvSpPr>
          <p:nvPr/>
        </p:nvSpPr>
        <p:spPr bwMode="auto">
          <a:xfrm>
            <a:off x="1547813" y="1484313"/>
            <a:ext cx="316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20000"/>
              </a:spcBef>
              <a:buClrTx/>
              <a:buSzTx/>
              <a:buFont typeface="Wingdings" panose="05000000000000000000" pitchFamily="2" charset="2"/>
              <a:buNone/>
            </a:pPr>
            <a:r>
              <a:rPr lang="en-US" altLang="en-US" sz="1800">
                <a:latin typeface="Arial" panose="020B0604020202020204" pitchFamily="34" charset="0"/>
              </a:rPr>
              <a:t>Decreased blood volume</a:t>
            </a:r>
            <a:br>
              <a:rPr lang="en-US" altLang="en-US" sz="1800">
                <a:latin typeface="Arial" panose="020B0604020202020204" pitchFamily="34" charset="0"/>
              </a:rPr>
            </a:br>
            <a:r>
              <a:rPr lang="en-US" altLang="en-US" sz="1800">
                <a:latin typeface="Arial" panose="020B0604020202020204" pitchFamily="34" charset="0"/>
              </a:rPr>
              <a:t> → reduced blood pressure</a:t>
            </a:r>
          </a:p>
        </p:txBody>
      </p:sp>
      <p:sp>
        <p:nvSpPr>
          <p:cNvPr id="31759" name="Text Box 16">
            <a:extLst>
              <a:ext uri="{FF2B5EF4-FFF2-40B4-BE49-F238E27FC236}">
                <a16:creationId xmlns:a16="http://schemas.microsoft.com/office/drawing/2014/main" id="{02409884-E3C9-49EE-BDB8-30A2C1316A77}"/>
              </a:ext>
            </a:extLst>
          </p:cNvPr>
          <p:cNvSpPr txBox="1">
            <a:spLocks noChangeArrowheads="1"/>
          </p:cNvSpPr>
          <p:nvPr/>
        </p:nvSpPr>
        <p:spPr bwMode="auto">
          <a:xfrm>
            <a:off x="4608513" y="1484313"/>
            <a:ext cx="2592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latin typeface="Arial" panose="020B0604020202020204" pitchFamily="34" charset="0"/>
              </a:rPr>
              <a:t>Baroreceptors in Renal artery</a:t>
            </a:r>
          </a:p>
        </p:txBody>
      </p:sp>
      <p:sp>
        <p:nvSpPr>
          <p:cNvPr id="31760" name="Text Box 17">
            <a:extLst>
              <a:ext uri="{FF2B5EF4-FFF2-40B4-BE49-F238E27FC236}">
                <a16:creationId xmlns:a16="http://schemas.microsoft.com/office/drawing/2014/main" id="{3A9DDACB-5D28-4FCD-98E7-B98DE7710D16}"/>
              </a:ext>
            </a:extLst>
          </p:cNvPr>
          <p:cNvSpPr txBox="1">
            <a:spLocks noChangeArrowheads="1"/>
          </p:cNvSpPr>
          <p:nvPr/>
        </p:nvSpPr>
        <p:spPr bwMode="auto">
          <a:xfrm>
            <a:off x="6769100" y="2205038"/>
            <a:ext cx="2266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latin typeface="Arial" panose="020B0604020202020204" pitchFamily="34" charset="0"/>
              </a:rPr>
              <a:t>End-product is aldosterone from </a:t>
            </a:r>
            <a:br>
              <a:rPr lang="en-US" altLang="en-US" sz="1800">
                <a:latin typeface="Arial" panose="020B0604020202020204" pitchFamily="34" charset="0"/>
              </a:rPr>
            </a:br>
            <a:r>
              <a:rPr lang="en-US" altLang="en-US" sz="1800">
                <a:latin typeface="Arial" panose="020B0604020202020204" pitchFamily="34" charset="0"/>
              </a:rPr>
              <a:t>adrenal cortex</a:t>
            </a:r>
          </a:p>
        </p:txBody>
      </p:sp>
      <p:sp>
        <p:nvSpPr>
          <p:cNvPr id="31761" name="Text Box 18">
            <a:extLst>
              <a:ext uri="{FF2B5EF4-FFF2-40B4-BE49-F238E27FC236}">
                <a16:creationId xmlns:a16="http://schemas.microsoft.com/office/drawing/2014/main" id="{37AED6AE-6046-4C0C-839F-424994FC58D6}"/>
              </a:ext>
            </a:extLst>
          </p:cNvPr>
          <p:cNvSpPr txBox="1">
            <a:spLocks noChangeArrowheads="1"/>
          </p:cNvSpPr>
          <p:nvPr/>
        </p:nvSpPr>
        <p:spPr bwMode="auto">
          <a:xfrm>
            <a:off x="4897438" y="5222875"/>
            <a:ext cx="2266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dirty="0">
                <a:latin typeface="Arial" panose="020B0604020202020204" pitchFamily="34" charset="0"/>
              </a:rPr>
              <a:t>Sodium pumps in renal tubule</a:t>
            </a:r>
          </a:p>
        </p:txBody>
      </p:sp>
      <p:sp>
        <p:nvSpPr>
          <p:cNvPr id="31762" name="Text Box 19">
            <a:extLst>
              <a:ext uri="{FF2B5EF4-FFF2-40B4-BE49-F238E27FC236}">
                <a16:creationId xmlns:a16="http://schemas.microsoft.com/office/drawing/2014/main" id="{4B85A1AB-83A1-41B8-9664-7D9DC528BC86}"/>
              </a:ext>
            </a:extLst>
          </p:cNvPr>
          <p:cNvSpPr txBox="1">
            <a:spLocks noChangeArrowheads="1"/>
          </p:cNvSpPr>
          <p:nvPr/>
        </p:nvSpPr>
        <p:spPr bwMode="auto">
          <a:xfrm>
            <a:off x="2160588" y="5229225"/>
            <a:ext cx="22669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dirty="0">
                <a:latin typeface="Arial" panose="020B0604020202020204" pitchFamily="34" charset="0"/>
              </a:rPr>
              <a:t>Sodium reabsorbed into bloodstream and K pos ions secreted into filtrate</a:t>
            </a:r>
          </a:p>
        </p:txBody>
      </p:sp>
      <p:sp>
        <p:nvSpPr>
          <p:cNvPr id="31763" name="Text Box 20">
            <a:extLst>
              <a:ext uri="{FF2B5EF4-FFF2-40B4-BE49-F238E27FC236}">
                <a16:creationId xmlns:a16="http://schemas.microsoft.com/office/drawing/2014/main" id="{D2EB97AE-CF8F-4388-9EF7-880AFAE93043}"/>
              </a:ext>
            </a:extLst>
          </p:cNvPr>
          <p:cNvSpPr txBox="1">
            <a:spLocks noChangeArrowheads="1"/>
          </p:cNvSpPr>
          <p:nvPr/>
        </p:nvSpPr>
        <p:spPr bwMode="auto">
          <a:xfrm>
            <a:off x="250825" y="2932113"/>
            <a:ext cx="197961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Creates osmotic gradient and water follows which will </a:t>
            </a:r>
            <a:r>
              <a:rPr lang="en-US" altLang="en-US" sz="1800" dirty="0" err="1">
                <a:latin typeface="Arial" panose="020B0604020202020204" pitchFamily="34" charset="0"/>
              </a:rPr>
              <a:t>incr</a:t>
            </a:r>
            <a:r>
              <a:rPr lang="en-US" altLang="en-US" sz="1800" dirty="0">
                <a:latin typeface="Arial" panose="020B0604020202020204" pitchFamily="34" charset="0"/>
              </a:rPr>
              <a:t> blood volume and consequently blood pressure</a:t>
            </a:r>
            <a:endParaRPr lang="en-US" altLang="en-US" sz="1800"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lnSpcReduction="10000"/>
          </a:bodyPr>
          <a:lstStyle/>
          <a:p>
            <a:r>
              <a:rPr lang="en-US" u="sng" dirty="0"/>
              <a:t>Dehydration</a:t>
            </a:r>
            <a:r>
              <a:rPr lang="en-US" dirty="0"/>
              <a:t>- when water loss exceeds water intake.</a:t>
            </a:r>
          </a:p>
          <a:p>
            <a:r>
              <a:rPr lang="en-US" u="sng" dirty="0"/>
              <a:t>Water intoxication</a:t>
            </a:r>
            <a:r>
              <a:rPr lang="en-US" dirty="0"/>
              <a:t>- when there is too much water in the body.</a:t>
            </a:r>
          </a:p>
          <a:p>
            <a:pPr marL="0" indent="0">
              <a:buNone/>
            </a:pPr>
            <a:r>
              <a:rPr lang="en-US" dirty="0"/>
              <a:t>Usually occurs when the individual replaces the loss of fluids with plain water and doesn’t replace the salts lost. The body fluids become too diluted and cells take in too much water via osmosis.</a:t>
            </a:r>
          </a:p>
        </p:txBody>
      </p:sp>
    </p:spTree>
    <p:extLst>
      <p:ext uri="{BB962C8B-B14F-4D97-AF65-F5344CB8AC3E}">
        <p14:creationId xmlns:p14="http://schemas.microsoft.com/office/powerpoint/2010/main" val="294819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FLUID INPUT MUST = FLUID OUTPUT </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25" y="1295400"/>
            <a:ext cx="719137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83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BALANCE BETWEEN INTRACELLULAR &amp; EXTRACELLULAR FLUID</a:t>
            </a:r>
          </a:p>
        </p:txBody>
      </p:sp>
      <p:sp>
        <p:nvSpPr>
          <p:cNvPr id="4" name="Content Placeholder 3"/>
          <p:cNvSpPr>
            <a:spLocks noGrp="1"/>
          </p:cNvSpPr>
          <p:nvPr>
            <p:ph sz="half" idx="1"/>
          </p:nvPr>
        </p:nvSpPr>
        <p:spPr/>
        <p:txBody>
          <a:bodyPr/>
          <a:lstStyle/>
          <a:p>
            <a:r>
              <a:rPr lang="en-US" dirty="0"/>
              <a:t>Any osmotic difference between the intracellular &amp; extracellular environment is quickly restored by osmosis through the plasma membrane of the cell.</a:t>
            </a:r>
          </a:p>
        </p:txBody>
      </p:sp>
      <p:pic>
        <p:nvPicPr>
          <p:cNvPr id="6" name="Content Placeholder 5"/>
          <p:cNvPicPr>
            <a:picLocks noGrp="1" noChangeAspect="1"/>
          </p:cNvPicPr>
          <p:nvPr>
            <p:ph sz="half" idx="2"/>
          </p:nvPr>
        </p:nvPicPr>
        <p:blipFill>
          <a:blip r:embed="rId2">
            <a:lum/>
            <a:alphaModFix/>
          </a:blip>
          <a:srcRect/>
          <a:stretch>
            <a:fillRect/>
          </a:stretch>
        </p:blipFill>
        <p:spPr>
          <a:xfrm>
            <a:off x="4648200" y="1957805"/>
            <a:ext cx="4038600" cy="3810752"/>
          </a:xfrm>
          <a:prstGeom prst="rect">
            <a:avLst/>
          </a:prstGeom>
          <a:noFill/>
          <a:ln>
            <a:noFill/>
          </a:ln>
        </p:spPr>
      </p:pic>
    </p:spTree>
    <p:extLst>
      <p:ext uri="{BB962C8B-B14F-4D97-AF65-F5344CB8AC3E}">
        <p14:creationId xmlns:p14="http://schemas.microsoft.com/office/powerpoint/2010/main" val="102211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FLUID COMPARTMENTS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701193"/>
              </p:ext>
            </p:extLst>
          </p:nvPr>
        </p:nvGraphicFramePr>
        <p:xfrm>
          <a:off x="457200" y="1600200"/>
          <a:ext cx="8229600" cy="5125720"/>
        </p:xfrm>
        <a:graphic>
          <a:graphicData uri="http://schemas.openxmlformats.org/drawingml/2006/table">
            <a:tbl>
              <a:tblPr firstRow="1" bandRow="1">
                <a:tableStyleId>{21E4AEA4-8DFA-4A89-87EB-49C32662AFE0}</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TYPE</a:t>
                      </a:r>
                      <a:r>
                        <a:rPr lang="en-US" baseline="0" dirty="0"/>
                        <a:t> OF FLUID</a:t>
                      </a:r>
                      <a:endParaRPr lang="en-US" dirty="0"/>
                    </a:p>
                  </a:txBody>
                  <a:tcPr/>
                </a:tc>
                <a:tc>
                  <a:txBody>
                    <a:bodyPr/>
                    <a:lstStyle/>
                    <a:p>
                      <a:r>
                        <a:rPr lang="en-US" dirty="0"/>
                        <a:t>EXAMPLES</a:t>
                      </a:r>
                      <a:r>
                        <a:rPr lang="en-US" baseline="0" dirty="0"/>
                        <a:t> OF THE FLUID TYPE</a:t>
                      </a:r>
                      <a:endParaRPr lang="en-US" dirty="0"/>
                    </a:p>
                  </a:txBody>
                  <a:tcPr/>
                </a:tc>
                <a:extLst>
                  <a:ext uri="{0D108BD9-81ED-4DB2-BD59-A6C34878D82A}">
                    <a16:rowId xmlns:a16="http://schemas.microsoft.com/office/drawing/2014/main" val="10000"/>
                  </a:ext>
                </a:extLst>
              </a:tr>
              <a:tr h="370840">
                <a:tc>
                  <a:txBody>
                    <a:bodyPr/>
                    <a:lstStyle/>
                    <a:p>
                      <a:r>
                        <a:rPr lang="en-US" dirty="0"/>
                        <a:t>INTRACELLULAR FLUID</a:t>
                      </a:r>
                    </a:p>
                  </a:txBody>
                  <a:tcPr/>
                </a:tc>
                <a:tc>
                  <a:txBody>
                    <a:bodyPr/>
                    <a:lstStyle/>
                    <a:p>
                      <a:pPr marL="285750" indent="-285750">
                        <a:buFont typeface="Arial" pitchFamily="34" charset="0"/>
                        <a:buChar char="•"/>
                      </a:pPr>
                      <a:r>
                        <a:rPr lang="en-US" sz="2000" dirty="0"/>
                        <a:t>Fluid</a:t>
                      </a:r>
                      <a:r>
                        <a:rPr lang="en-US" sz="2000" baseline="0" dirty="0"/>
                        <a:t> inside the cell- </a:t>
                      </a:r>
                      <a:r>
                        <a:rPr lang="en-US" sz="2000" dirty="0"/>
                        <a:t>CYTOSOL (Makes up 67% of the total body fluid)</a:t>
                      </a:r>
                    </a:p>
                  </a:txBody>
                  <a:tcPr/>
                </a:tc>
                <a:extLst>
                  <a:ext uri="{0D108BD9-81ED-4DB2-BD59-A6C34878D82A}">
                    <a16:rowId xmlns:a16="http://schemas.microsoft.com/office/drawing/2014/main" val="10001"/>
                  </a:ext>
                </a:extLst>
              </a:tr>
              <a:tr h="370840">
                <a:tc>
                  <a:txBody>
                    <a:bodyPr/>
                    <a:lstStyle/>
                    <a:p>
                      <a:r>
                        <a:rPr lang="en-US" dirty="0"/>
                        <a:t>EXTRACELLULAR</a:t>
                      </a:r>
                      <a:r>
                        <a:rPr lang="en-US" baseline="0" dirty="0"/>
                        <a:t> FLUID</a:t>
                      </a:r>
                      <a:endParaRPr lang="en-US" dirty="0"/>
                    </a:p>
                  </a:txBody>
                  <a:tcPr/>
                </a:tc>
                <a:tc>
                  <a:txBody>
                    <a:bodyPr/>
                    <a:lstStyle/>
                    <a:p>
                      <a:pPr marL="285750" indent="-285750">
                        <a:buFont typeface="Arial" pitchFamily="34" charset="0"/>
                        <a:buChar char="•"/>
                      </a:pPr>
                      <a:r>
                        <a:rPr lang="en-US" sz="2000" dirty="0"/>
                        <a:t>Fluid outside cells (33% of</a:t>
                      </a:r>
                      <a:r>
                        <a:rPr lang="en-US" sz="2000" baseline="0" dirty="0"/>
                        <a:t> the total body fluid)</a:t>
                      </a:r>
                      <a:r>
                        <a:rPr lang="en-US" sz="2000" dirty="0"/>
                        <a:t>.</a:t>
                      </a:r>
                    </a:p>
                    <a:p>
                      <a:pPr marL="285750" indent="-285750">
                        <a:buFont typeface="Arial" pitchFamily="34" charset="0"/>
                        <a:buChar char="•"/>
                      </a:pPr>
                      <a:r>
                        <a:rPr lang="en-US" sz="2000" dirty="0"/>
                        <a:t>PLASMA</a:t>
                      </a:r>
                      <a:r>
                        <a:rPr lang="en-US" sz="2000" baseline="0" dirty="0"/>
                        <a:t> FLUID (the fluid within the blood) makes up 25% of the extracellular fluid.</a:t>
                      </a:r>
                    </a:p>
                    <a:p>
                      <a:pPr marL="285750" indent="-285750">
                        <a:buFont typeface="Arial" pitchFamily="34" charset="0"/>
                        <a:buChar char="•"/>
                      </a:pPr>
                      <a:r>
                        <a:rPr lang="en-US" sz="2000" baseline="0" dirty="0"/>
                        <a:t>INTERCELLULAR/ INTERSTITIAL (the fluid found between cells) makes up 75% of the extracellular fluid.</a:t>
                      </a:r>
                    </a:p>
                    <a:p>
                      <a:pPr marL="285750" indent="-285750">
                        <a:buFont typeface="Arial" pitchFamily="34" charset="0"/>
                        <a:buChar char="•"/>
                      </a:pPr>
                      <a:r>
                        <a:rPr lang="en-US" sz="2000" baseline="0" dirty="0"/>
                        <a:t>Examples of intercellular fluid include; lymph, cerebrospinal fluid, filtrate, synovial fluid and any other fluid not in a cell.</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579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EXCRETION</a:t>
            </a:r>
          </a:p>
        </p:txBody>
      </p:sp>
      <p:sp>
        <p:nvSpPr>
          <p:cNvPr id="3" name="Content Placeholder 2"/>
          <p:cNvSpPr>
            <a:spLocks noGrp="1"/>
          </p:cNvSpPr>
          <p:nvPr>
            <p:ph idx="1"/>
          </p:nvPr>
        </p:nvSpPr>
        <p:spPr/>
        <p:txBody>
          <a:bodyPr/>
          <a:lstStyle/>
          <a:p>
            <a:r>
              <a:rPr lang="en-US" dirty="0"/>
              <a:t>Is the removal of metabolic wastes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3988742"/>
              </p:ext>
            </p:extLst>
          </p:nvPr>
        </p:nvGraphicFramePr>
        <p:xfrm>
          <a:off x="533400" y="2362200"/>
          <a:ext cx="8077200" cy="435864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370840">
                <a:tc>
                  <a:txBody>
                    <a:bodyPr/>
                    <a:lstStyle/>
                    <a:p>
                      <a:r>
                        <a:rPr lang="en-US" sz="3200" dirty="0"/>
                        <a:t>EXCRETORY</a:t>
                      </a:r>
                      <a:r>
                        <a:rPr lang="en-US" sz="3200" baseline="0" dirty="0"/>
                        <a:t> ORGAN</a:t>
                      </a:r>
                      <a:endParaRPr lang="en-US" sz="3200" dirty="0"/>
                    </a:p>
                  </a:txBody>
                  <a:tcPr/>
                </a:tc>
                <a:tc>
                  <a:txBody>
                    <a:bodyPr/>
                    <a:lstStyle/>
                    <a:p>
                      <a:r>
                        <a:rPr lang="en-US" sz="3200" dirty="0"/>
                        <a:t>METABOLIC WASTE EXCRETED</a:t>
                      </a:r>
                    </a:p>
                  </a:txBody>
                  <a:tcPr/>
                </a:tc>
                <a:extLst>
                  <a:ext uri="{0D108BD9-81ED-4DB2-BD59-A6C34878D82A}">
                    <a16:rowId xmlns:a16="http://schemas.microsoft.com/office/drawing/2014/main" val="10000"/>
                  </a:ext>
                </a:extLst>
              </a:tr>
              <a:tr h="370840">
                <a:tc>
                  <a:txBody>
                    <a:bodyPr/>
                    <a:lstStyle/>
                    <a:p>
                      <a:r>
                        <a:rPr lang="en-US" sz="3200" dirty="0"/>
                        <a:t>LUNGS</a:t>
                      </a:r>
                    </a:p>
                  </a:txBody>
                  <a:tcPr/>
                </a:tc>
                <a:tc>
                  <a:txBody>
                    <a:bodyPr/>
                    <a:lstStyle/>
                    <a:p>
                      <a:r>
                        <a:rPr lang="en-US" sz="3200" dirty="0"/>
                        <a:t>CARBON DIOXIDE, WATER VAPOUR</a:t>
                      </a:r>
                    </a:p>
                  </a:txBody>
                  <a:tcPr/>
                </a:tc>
                <a:extLst>
                  <a:ext uri="{0D108BD9-81ED-4DB2-BD59-A6C34878D82A}">
                    <a16:rowId xmlns:a16="http://schemas.microsoft.com/office/drawing/2014/main" val="10001"/>
                  </a:ext>
                </a:extLst>
              </a:tr>
              <a:tr h="370840">
                <a:tc>
                  <a:txBody>
                    <a:bodyPr/>
                    <a:lstStyle/>
                    <a:p>
                      <a:r>
                        <a:rPr lang="en-US" sz="3200" dirty="0"/>
                        <a:t>SKIN</a:t>
                      </a:r>
                    </a:p>
                  </a:txBody>
                  <a:tcPr/>
                </a:tc>
                <a:tc>
                  <a:txBody>
                    <a:bodyPr/>
                    <a:lstStyle/>
                    <a:p>
                      <a:r>
                        <a:rPr lang="en-US" sz="3200" dirty="0"/>
                        <a:t>UREA, SALTS, LACTIC ACID</a:t>
                      </a:r>
                    </a:p>
                  </a:txBody>
                  <a:tcPr/>
                </a:tc>
                <a:extLst>
                  <a:ext uri="{0D108BD9-81ED-4DB2-BD59-A6C34878D82A}">
                    <a16:rowId xmlns:a16="http://schemas.microsoft.com/office/drawing/2014/main" val="10002"/>
                  </a:ext>
                </a:extLst>
              </a:tr>
              <a:tr h="370840">
                <a:tc>
                  <a:txBody>
                    <a:bodyPr/>
                    <a:lstStyle/>
                    <a:p>
                      <a:r>
                        <a:rPr lang="en-US" sz="3200" dirty="0"/>
                        <a:t>ALIMENTARY CANAL</a:t>
                      </a:r>
                    </a:p>
                  </a:txBody>
                  <a:tcPr/>
                </a:tc>
                <a:tc>
                  <a:txBody>
                    <a:bodyPr/>
                    <a:lstStyle/>
                    <a:p>
                      <a:r>
                        <a:rPr lang="en-US" sz="3200" dirty="0"/>
                        <a:t>BILE PIGMENTS FROM HAEMOGLOBIN</a:t>
                      </a:r>
                    </a:p>
                  </a:txBody>
                  <a:tcPr/>
                </a:tc>
                <a:extLst>
                  <a:ext uri="{0D108BD9-81ED-4DB2-BD59-A6C34878D82A}">
                    <a16:rowId xmlns:a16="http://schemas.microsoft.com/office/drawing/2014/main" val="10003"/>
                  </a:ext>
                </a:extLst>
              </a:tr>
              <a:tr h="370840">
                <a:tc>
                  <a:txBody>
                    <a:bodyPr/>
                    <a:lstStyle/>
                    <a:p>
                      <a:r>
                        <a:rPr lang="en-US" sz="3200" dirty="0"/>
                        <a:t>KIDNEYS</a:t>
                      </a:r>
                    </a:p>
                  </a:txBody>
                  <a:tcPr/>
                </a:tc>
                <a:tc>
                  <a:txBody>
                    <a:bodyPr/>
                    <a:lstStyle/>
                    <a:p>
                      <a:r>
                        <a:rPr lang="en-US" sz="3200" dirty="0"/>
                        <a:t>UREA, WATER, SALTS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714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800" y="457200"/>
            <a:ext cx="7346880" cy="1133399"/>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dirty="0"/>
              <a:t>MACROSCOPIC STRUCTURE OF THE KIDNEY</a:t>
            </a:r>
          </a:p>
        </p:txBody>
      </p:sp>
      <p:pic>
        <p:nvPicPr>
          <p:cNvPr id="4" name="Picture 3"/>
          <p:cNvPicPr>
            <a:picLocks noChangeAspect="1"/>
          </p:cNvPicPr>
          <p:nvPr/>
        </p:nvPicPr>
        <p:blipFill>
          <a:blip r:embed="rId3">
            <a:lum/>
            <a:alphaModFix/>
          </a:blip>
          <a:srcRect/>
          <a:stretch>
            <a:fillRect/>
          </a:stretch>
        </p:blipFill>
        <p:spPr>
          <a:xfrm>
            <a:off x="762000" y="1676401"/>
            <a:ext cx="7467600" cy="5029200"/>
          </a:xfrm>
          <a:prstGeom prst="rect">
            <a:avLst/>
          </a:prstGeom>
          <a:noFill/>
          <a:ln>
            <a:noFill/>
          </a:ln>
        </p:spPr>
      </p:pic>
    </p:spTree>
    <p:extLst>
      <p:ext uri="{BB962C8B-B14F-4D97-AF65-F5344CB8AC3E}">
        <p14:creationId xmlns:p14="http://schemas.microsoft.com/office/powerpoint/2010/main" val="14214107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REVISION</a:t>
            </a:r>
          </a:p>
        </p:txBody>
      </p:sp>
      <p:pic>
        <p:nvPicPr>
          <p:cNvPr id="4" name="Picture 6" descr="N 0026029 Wel Ph Lib"/>
          <p:cNvPicPr>
            <a:picLocks noGrp="1" noChangeAspect="1" noChangeArrowheads="1"/>
          </p:cNvPicPr>
          <p:nvPr>
            <p:ph sz="half" idx="1"/>
          </p:nvPr>
        </p:nvPicPr>
        <p:blipFill>
          <a:blip r:embed="rId2"/>
          <a:stretch>
            <a:fillRect/>
          </a:stretch>
        </p:blipFill>
        <p:spPr>
          <a:xfrm>
            <a:off x="381000" y="1447800"/>
            <a:ext cx="4495800" cy="5257800"/>
          </a:xfrm>
          <a:prstGeom prst="rect">
            <a:avLst/>
          </a:prstGeom>
          <a:noFill/>
          <a:ln/>
        </p:spPr>
      </p:pic>
      <p:sp>
        <p:nvSpPr>
          <p:cNvPr id="6" name="Content Placeholder 5"/>
          <p:cNvSpPr>
            <a:spLocks noGrp="1"/>
          </p:cNvSpPr>
          <p:nvPr>
            <p:ph sz="half" idx="2"/>
          </p:nvPr>
        </p:nvSpPr>
        <p:spPr>
          <a:xfrm>
            <a:off x="4953000" y="1371600"/>
            <a:ext cx="3733800" cy="5105400"/>
          </a:xfrm>
        </p:spPr>
        <p:txBody>
          <a:bodyPr>
            <a:normAutofit fontScale="92500" lnSpcReduction="10000"/>
          </a:bodyPr>
          <a:lstStyle/>
          <a:p>
            <a:r>
              <a:rPr lang="en-US" u="sng" dirty="0"/>
              <a:t>Filtration</a:t>
            </a:r>
            <a:r>
              <a:rPr lang="en-US" dirty="0"/>
              <a:t> of small molecules from the glomerulus into the renal capsule.</a:t>
            </a:r>
          </a:p>
          <a:p>
            <a:r>
              <a:rPr lang="en-US" u="sng" dirty="0"/>
              <a:t>Reabsorption</a:t>
            </a:r>
            <a:r>
              <a:rPr lang="en-US" dirty="0"/>
              <a:t> of glucose, water, amino acids from filtrate back into </a:t>
            </a:r>
            <a:r>
              <a:rPr lang="en-US" dirty="0" err="1"/>
              <a:t>peritubular</a:t>
            </a:r>
            <a:r>
              <a:rPr lang="en-US" dirty="0"/>
              <a:t> capillaries.</a:t>
            </a:r>
          </a:p>
          <a:p>
            <a:r>
              <a:rPr lang="en-US" u="sng" dirty="0"/>
              <a:t>Secretion</a:t>
            </a:r>
            <a:r>
              <a:rPr lang="en-US" dirty="0"/>
              <a:t> of substances from </a:t>
            </a:r>
            <a:r>
              <a:rPr lang="en-US" dirty="0" err="1"/>
              <a:t>peritubular</a:t>
            </a:r>
            <a:r>
              <a:rPr lang="en-US" dirty="0"/>
              <a:t> capillaries into the filtrate.</a:t>
            </a:r>
            <a:endParaRPr lang="en-US" u="sng" dirty="0"/>
          </a:p>
        </p:txBody>
      </p:sp>
    </p:spTree>
    <p:extLst>
      <p:ext uri="{BB962C8B-B14F-4D97-AF65-F5344CB8AC3E}">
        <p14:creationId xmlns:p14="http://schemas.microsoft.com/office/powerpoint/2010/main" val="170599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OF WATER LOSS BY KIDNEYS</a:t>
            </a:r>
          </a:p>
        </p:txBody>
      </p:sp>
      <p:sp>
        <p:nvSpPr>
          <p:cNvPr id="3" name="Content Placeholder 2"/>
          <p:cNvSpPr>
            <a:spLocks noGrp="1"/>
          </p:cNvSpPr>
          <p:nvPr>
            <p:ph idx="1"/>
          </p:nvPr>
        </p:nvSpPr>
        <p:spPr/>
        <p:txBody>
          <a:bodyPr>
            <a:normAutofit fontScale="92500"/>
          </a:bodyPr>
          <a:lstStyle/>
          <a:p>
            <a:r>
              <a:rPr lang="en-US" dirty="0"/>
              <a:t>Occurs under the influence of ADH from the posterior pituitary gland.</a:t>
            </a:r>
          </a:p>
          <a:p>
            <a:r>
              <a:rPr lang="en-US" dirty="0"/>
              <a:t>High blood levels of ADH cause the distal convoluted tubule &amp; collecting tubule to be more permeable to water.</a:t>
            </a:r>
          </a:p>
          <a:p>
            <a:r>
              <a:rPr lang="en-US" dirty="0"/>
              <a:t>ADH stimulates facultative reabsorption which is the active reabsorption of water.</a:t>
            </a:r>
          </a:p>
          <a:p>
            <a:r>
              <a:rPr lang="en-US" dirty="0"/>
              <a:t>The greater the reabsorption of water, the more concentrated the urine will be and vice versa. </a:t>
            </a:r>
          </a:p>
        </p:txBody>
      </p:sp>
    </p:spTree>
    <p:extLst>
      <p:ext uri="{BB962C8B-B14F-4D97-AF65-F5344CB8AC3E}">
        <p14:creationId xmlns:p14="http://schemas.microsoft.com/office/powerpoint/2010/main" val="334998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AU" sz="3600"/>
              <a:t>STIMULUS- RESPONSE FOR LOW BLOOD FLUID LEVELS</a:t>
            </a:r>
          </a:p>
        </p:txBody>
      </p:sp>
      <p:sp>
        <p:nvSpPr>
          <p:cNvPr id="3" name="Text Placeholder 2"/>
          <p:cNvSpPr txBox="1">
            <a:spLocks noGrp="1"/>
          </p:cNvSpPr>
          <p:nvPr>
            <p:ph sz="half" idx="1"/>
          </p:nvPr>
        </p:nvSpPr>
        <p:spPr>
          <a:xfrm>
            <a:off x="457200" y="1600200"/>
            <a:ext cx="4038600" cy="6396623"/>
          </a:xfrm>
        </p:spPr>
        <p:txBody>
          <a:bodyPr>
            <a:spAutoFit/>
          </a:bodyPr>
          <a:lstStyle>
            <a:defPPr marL="432000" marR="0" lvl="0" indent="-324000">
              <a:spcBef>
                <a:spcPts val="0"/>
              </a:spcBef>
              <a:spcAft>
                <a:spcPts val="1417"/>
              </a:spcAft>
              <a:buClr>
                <a:srgbClr val="0066CC"/>
              </a:buClr>
              <a:buSzPct val="45000"/>
              <a:buFont typeface="StarSymbol"/>
              <a:buNone/>
              <a:defRPr lang="en-AU"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0066CC"/>
              </a:buClr>
              <a:buSzPct val="45000"/>
              <a:buFont typeface="StarSymbol"/>
              <a:buChar char=""/>
              <a:defRPr lang="en-AU"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0066CC"/>
              </a:buClr>
              <a:buSzPct val="45000"/>
              <a:buFont typeface="StarSymbol"/>
              <a:buChar char=""/>
              <a:defRPr lang="en-AU"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0066CC"/>
              </a:buClr>
              <a:buSzPct val="45000"/>
              <a:buFont typeface="StarSymbol"/>
              <a:buChar char=""/>
              <a:defRPr lang="en-AU"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0066CC"/>
              </a:buClr>
              <a:buSzPct val="45000"/>
              <a:buFont typeface="StarSymbol"/>
              <a:buChar char=""/>
              <a:defRPr lang="en-AU" sz="2000" b="0" i="0" u="none" strike="noStrike">
                <a:ln>
                  <a:noFill/>
                </a:ln>
                <a:latin typeface="Arial" pitchFamily="18"/>
                <a:ea typeface="DejaVu Sans" pitchFamily="2"/>
                <a:cs typeface="DejaVu Sans" pitchFamily="2"/>
              </a:defRPr>
            </a:lvl9pPr>
          </a:lstStyle>
          <a:p>
            <a:pPr lvl="0" algn="l"/>
            <a:r>
              <a:rPr lang="en-AU" dirty="0"/>
              <a:t>STIMULUS</a:t>
            </a:r>
          </a:p>
          <a:p>
            <a:pPr marL="108000" lvl="0" indent="0" algn="l">
              <a:buNone/>
            </a:pPr>
            <a:r>
              <a:rPr lang="en-US" sz="2500" dirty="0">
                <a:latin typeface="Arial" pitchFamily="34"/>
                <a:cs typeface="Arial" pitchFamily="34"/>
              </a:rPr>
              <a:t>Osmotic pressure increases due to low blood plasma levels.</a:t>
            </a:r>
          </a:p>
          <a:p>
            <a:pPr marL="108000" lvl="0" indent="0" algn="l">
              <a:buNone/>
            </a:pPr>
            <a:endParaRPr lang="en-US" sz="2500" dirty="0">
              <a:latin typeface="Arial" pitchFamily="34"/>
              <a:cs typeface="Arial" pitchFamily="34"/>
            </a:endParaRPr>
          </a:p>
          <a:p>
            <a:pPr lvl="0" algn="l"/>
            <a:r>
              <a:rPr lang="en-US" dirty="0">
                <a:latin typeface="Arial" pitchFamily="34"/>
                <a:cs typeface="Arial" pitchFamily="34"/>
              </a:rPr>
              <a:t>RECEPTOR</a:t>
            </a:r>
          </a:p>
          <a:p>
            <a:pPr marL="108000" lvl="0" indent="0" algn="l">
              <a:buNone/>
            </a:pPr>
            <a:r>
              <a:rPr lang="en-US" sz="2500" dirty="0" err="1">
                <a:latin typeface="Arial" pitchFamily="34"/>
                <a:cs typeface="Arial" pitchFamily="34"/>
              </a:rPr>
              <a:t>Osmoreceptors</a:t>
            </a:r>
            <a:r>
              <a:rPr lang="en-US" sz="2500" dirty="0">
                <a:latin typeface="Arial" pitchFamily="34"/>
                <a:cs typeface="Arial" pitchFamily="34"/>
              </a:rPr>
              <a:t> in the hypothalamus detect the high osmotic pressure</a:t>
            </a:r>
          </a:p>
          <a:p>
            <a:pPr lvl="0" algn="l"/>
            <a:endParaRPr lang="en-US" sz="2500" dirty="0">
              <a:latin typeface="Arial" pitchFamily="34"/>
              <a:cs typeface="Arial" pitchFamily="34"/>
            </a:endParaRPr>
          </a:p>
          <a:p>
            <a:pPr lvl="0" algn="ctr"/>
            <a:endParaRPr lang="en-US" dirty="0">
              <a:latin typeface="Arial" pitchFamily="34"/>
              <a:cs typeface="Arial" pitchFamily="34"/>
            </a:endParaRPr>
          </a:p>
          <a:p>
            <a:pPr lvl="0" algn="ctr"/>
            <a:endParaRPr lang="en-US" dirty="0">
              <a:latin typeface="Arial" pitchFamily="34"/>
              <a:cs typeface="Arial" pitchFamily="34"/>
            </a:endParaRPr>
          </a:p>
        </p:txBody>
      </p:sp>
      <p:sp>
        <p:nvSpPr>
          <p:cNvPr id="5" name="Content Placeholder 4"/>
          <p:cNvSpPr>
            <a:spLocks noGrp="1"/>
          </p:cNvSpPr>
          <p:nvPr>
            <p:ph sz="half" idx="2"/>
          </p:nvPr>
        </p:nvSpPr>
        <p:spPr/>
        <p:txBody>
          <a:bodyPr/>
          <a:lstStyle/>
          <a:p>
            <a:endParaRPr lang="en-US" dirty="0"/>
          </a:p>
        </p:txBody>
      </p:sp>
      <p:pic>
        <p:nvPicPr>
          <p:cNvPr id="4" name="Picture 3"/>
          <p:cNvPicPr>
            <a:picLocks noChangeAspect="1"/>
          </p:cNvPicPr>
          <p:nvPr/>
        </p:nvPicPr>
        <p:blipFill>
          <a:blip r:embed="rId3">
            <a:lum/>
            <a:alphaModFix/>
          </a:blip>
          <a:srcRect/>
          <a:stretch>
            <a:fillRect/>
          </a:stretch>
        </p:blipFill>
        <p:spPr>
          <a:xfrm>
            <a:off x="4343400" y="1676400"/>
            <a:ext cx="4419600" cy="4419600"/>
          </a:xfrm>
          <a:prstGeom prst="rect">
            <a:avLst/>
          </a:prstGeom>
          <a:noFill/>
          <a:ln>
            <a:noFill/>
          </a:ln>
        </p:spPr>
      </p:pic>
      <p:cxnSp>
        <p:nvCxnSpPr>
          <p:cNvPr id="7" name="Straight Arrow Connector 6"/>
          <p:cNvCxnSpPr/>
          <p:nvPr/>
        </p:nvCxnSpPr>
        <p:spPr>
          <a:xfrm>
            <a:off x="2133600" y="34290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6019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221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10532</TotalTime>
  <Words>756</Words>
  <Application>Microsoft Office PowerPoint</Application>
  <PresentationFormat>On-screen Show (4:3)</PresentationFormat>
  <Paragraphs>126</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StarSymbol</vt:lpstr>
      <vt:lpstr>Wingdings</vt:lpstr>
      <vt:lpstr>Office Theme</vt:lpstr>
      <vt:lpstr>HOMEOSTATIC CONTROL OF FLUID LEVELS</vt:lpstr>
      <vt:lpstr>FLUID INPUT MUST = FLUID OUTPUT </vt:lpstr>
      <vt:lpstr>BALANCE BETWEEN INTRACELLULAR &amp; EXTRACELLULAR FLUID</vt:lpstr>
      <vt:lpstr>FLUID COMPARTMENTS</vt:lpstr>
      <vt:lpstr>EXCRETION</vt:lpstr>
      <vt:lpstr>MACROSCOPIC STRUCTURE OF THE KIDNEY</vt:lpstr>
      <vt:lpstr>REVISION</vt:lpstr>
      <vt:lpstr>CONTROL OF WATER LOSS BY KIDNEYS</vt:lpstr>
      <vt:lpstr>STIMULUS- RESPONSE FOR LOW BLOOD FLUID LEVELS</vt:lpstr>
      <vt:lpstr>PowerPoint Presentation</vt:lpstr>
      <vt:lpstr>REGULATING WATER INTAKE-  THE THIRST REFLEX</vt:lpstr>
      <vt:lpstr>THIRST REFLEX Cont...</vt:lpstr>
      <vt:lpstr>PowerPoint Presentation</vt:lpstr>
      <vt:lpstr>Reabsorption of salt under the influence of aldosterone</vt:lpstr>
      <vt:lpstr>PowerPoint Presentation</vt:lpstr>
      <vt:lpstr>PowerPoint Presentation</vt:lpstr>
      <vt:lpstr>Negative feedback loop</vt:lpstr>
      <vt:lpstr>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HOMEOSTATIC CONTROL OF FLUID LEVELS</dc:title>
  <dc:creator>chill</dc:creator>
  <cp:lastModifiedBy>Craig Hill</cp:lastModifiedBy>
  <cp:revision>12</cp:revision>
  <dcterms:created xsi:type="dcterms:W3CDTF">2012-04-10T15:18:25Z</dcterms:created>
  <dcterms:modified xsi:type="dcterms:W3CDTF">2021-03-29T21:58:02Z</dcterms:modified>
</cp:coreProperties>
</file>