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3" r:id="rId3"/>
    <p:sldId id="304" r:id="rId4"/>
    <p:sldId id="305" r:id="rId5"/>
    <p:sldId id="306" r:id="rId6"/>
    <p:sldId id="257" r:id="rId7"/>
    <p:sldId id="298" r:id="rId8"/>
    <p:sldId id="299" r:id="rId9"/>
    <p:sldId id="300" r:id="rId10"/>
    <p:sldId id="301" r:id="rId11"/>
    <p:sldId id="302" r:id="rId12"/>
    <p:sldId id="258" r:id="rId13"/>
    <p:sldId id="259" r:id="rId14"/>
    <p:sldId id="260" r:id="rId15"/>
    <p:sldId id="261" r:id="rId16"/>
    <p:sldId id="262" r:id="rId17"/>
    <p:sldId id="263" r:id="rId18"/>
    <p:sldId id="264" r:id="rId19"/>
    <p:sldId id="265" r:id="rId20"/>
    <p:sldId id="267" r:id="rId21"/>
    <p:sldId id="266" r:id="rId22"/>
    <p:sldId id="268" r:id="rId23"/>
    <p:sldId id="296" r:id="rId24"/>
    <p:sldId id="269" r:id="rId25"/>
    <p:sldId id="272" r:id="rId26"/>
    <p:sldId id="270" r:id="rId27"/>
    <p:sldId id="271" r:id="rId28"/>
    <p:sldId id="273" r:id="rId29"/>
    <p:sldId id="274" r:id="rId30"/>
    <p:sldId id="275" r:id="rId31"/>
    <p:sldId id="276" r:id="rId32"/>
    <p:sldId id="277" r:id="rId33"/>
    <p:sldId id="297" r:id="rId34"/>
    <p:sldId id="278" r:id="rId35"/>
    <p:sldId id="282" r:id="rId36"/>
    <p:sldId id="279" r:id="rId37"/>
    <p:sldId id="281" r:id="rId38"/>
    <p:sldId id="280" r:id="rId39"/>
    <p:sldId id="283" r:id="rId40"/>
    <p:sldId id="284" r:id="rId41"/>
    <p:sldId id="307" r:id="rId42"/>
    <p:sldId id="285" r:id="rId43"/>
    <p:sldId id="286" r:id="rId44"/>
    <p:sldId id="287" r:id="rId45"/>
    <p:sldId id="288" r:id="rId46"/>
    <p:sldId id="289" r:id="rId47"/>
    <p:sldId id="312" r:id="rId48"/>
    <p:sldId id="313" r:id="rId49"/>
    <p:sldId id="314" r:id="rId50"/>
    <p:sldId id="315" r:id="rId51"/>
    <p:sldId id="290" r:id="rId52"/>
    <p:sldId id="291" r:id="rId53"/>
    <p:sldId id="292" r:id="rId54"/>
    <p:sldId id="293" r:id="rId55"/>
    <p:sldId id="294" r:id="rId56"/>
    <p:sldId id="308" r:id="rId57"/>
    <p:sldId id="309" r:id="rId58"/>
    <p:sldId id="310" r:id="rId59"/>
    <p:sldId id="311" r:id="rId60"/>
    <p:sldId id="295"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88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478CC133-A49D-41F8-94DB-08644708B12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8CC133-A49D-41F8-94DB-08644708B12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8CC133-A49D-41F8-94DB-08644708B12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4">
            <a:extLst>
              <a:ext uri="{FF2B5EF4-FFF2-40B4-BE49-F238E27FC236}">
                <a16:creationId xmlns:a16="http://schemas.microsoft.com/office/drawing/2014/main" id="{4FECD6AE-07BD-4599-9B5F-CCEA3715C10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F6A5BD5-B375-43D4-8E2A-1CB824CBF84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EF8A767-1E29-458E-8210-13EE7BC06B29}"/>
              </a:ext>
            </a:extLst>
          </p:cNvPr>
          <p:cNvSpPr>
            <a:spLocks noGrp="1" noChangeArrowheads="1"/>
          </p:cNvSpPr>
          <p:nvPr>
            <p:ph type="sldNum" sz="quarter" idx="12"/>
          </p:nvPr>
        </p:nvSpPr>
        <p:spPr>
          <a:ln/>
        </p:spPr>
        <p:txBody>
          <a:bodyPr/>
          <a:lstStyle>
            <a:lvl1pPr>
              <a:defRPr/>
            </a:lvl1pPr>
          </a:lstStyle>
          <a:p>
            <a:fld id="{C339BAFF-1FB5-4401-B30A-D169F8EC9586}" type="slidenum">
              <a:rPr lang="en-US" altLang="en-US"/>
              <a:pPr/>
              <a:t>‹#›</a:t>
            </a:fld>
            <a:endParaRPr lang="en-US" altLang="en-US"/>
          </a:p>
        </p:txBody>
      </p:sp>
    </p:spTree>
    <p:extLst>
      <p:ext uri="{BB962C8B-B14F-4D97-AF65-F5344CB8AC3E}">
        <p14:creationId xmlns:p14="http://schemas.microsoft.com/office/powerpoint/2010/main" val="472986060"/>
      </p:ext>
    </p:extLst>
  </p:cSld>
  <p:clrMapOvr>
    <a:masterClrMapping/>
  </p:clrMapOvr>
  <p:transition>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8CC133-A49D-41F8-94DB-08644708B12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478CC133-A49D-41F8-94DB-08644708B124}" type="datetimeFigureOut">
              <a:rPr lang="en-US" smtClean="0"/>
              <a:pPr/>
              <a:t>3/13/2019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8CC133-A49D-41F8-94DB-08644708B12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6F7C0-B7E0-41D7-A1AD-41861AC40BBF}" type="slidenum">
              <a:rPr lang="en-US" smtClean="0"/>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8CC133-A49D-41F8-94DB-08644708B124}" type="datetimeFigureOut">
              <a:rPr lang="en-US" smtClean="0"/>
              <a:pPr/>
              <a:t>3/13/2019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8CC133-A49D-41F8-94DB-08644708B124}" type="datetimeFigureOut">
              <a:rPr lang="en-US" smtClean="0"/>
              <a:pPr/>
              <a:t>3/13/2019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8CC133-A49D-41F8-94DB-08644708B124}" type="datetimeFigureOut">
              <a:rPr lang="en-US" smtClean="0"/>
              <a:pPr/>
              <a:t>3/13/2019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478CC133-A49D-41F8-94DB-08644708B124}" type="datetimeFigureOut">
              <a:rPr lang="en-US" smtClean="0"/>
              <a:pPr/>
              <a:t>3/13/2019</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6ED6F7C0-B7E0-41D7-A1AD-41861AC40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8CC133-A49D-41F8-94DB-08644708B124}" type="datetimeFigureOut">
              <a:rPr lang="en-US" smtClean="0"/>
              <a:pPr/>
              <a:t>3/13/2019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6F7C0-B7E0-41D7-A1AD-41861AC40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478CC133-A49D-41F8-94DB-08644708B124}" type="datetimeFigureOut">
              <a:rPr lang="en-US" smtClean="0"/>
              <a:pPr/>
              <a:t>3/13/2019</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6ED6F7C0-B7E0-41D7-A1AD-41861AC40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health.howstuffworks.com/adam-200092.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745880" y="1605821"/>
            <a:ext cx="5648623" cy="1204306"/>
          </a:xfrm>
        </p:spPr>
        <p:txBody>
          <a:bodyPr/>
          <a:lstStyle/>
          <a:p>
            <a:r>
              <a:rPr lang="en-AU" dirty="0" err="1"/>
              <a:t>ChapterS</a:t>
            </a:r>
            <a:r>
              <a:rPr lang="en-AU" dirty="0"/>
              <a:t> 6&amp;7: Homeostasis of body temperature and body fluids</a:t>
            </a:r>
            <a:endParaRPr lang="en-US" dirty="0"/>
          </a:p>
        </p:txBody>
      </p:sp>
      <p:sp>
        <p:nvSpPr>
          <p:cNvPr id="3" name="Subtitle 2"/>
          <p:cNvSpPr>
            <a:spLocks noGrp="1"/>
          </p:cNvSpPr>
          <p:nvPr>
            <p:ph type="subTitle" idx="1"/>
          </p:nvPr>
        </p:nvSpPr>
        <p:spPr/>
        <p:txBody>
          <a:bodyPr/>
          <a:lstStyle/>
          <a:p>
            <a:r>
              <a:rPr lang="en-US" b="1" dirty="0"/>
              <a:t>UNIT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Negative feedback loop- </a:t>
            </a:r>
            <a:r>
              <a:rPr lang="en-US" dirty="0" err="1"/>
              <a:t>srmerf</a:t>
            </a:r>
            <a:endParaRPr lang="en-US" dirty="0"/>
          </a:p>
        </p:txBody>
      </p:sp>
      <p:sp>
        <p:nvSpPr>
          <p:cNvPr id="3" name="Content Placeholder 2"/>
          <p:cNvSpPr>
            <a:spLocks noGrp="1"/>
          </p:cNvSpPr>
          <p:nvPr>
            <p:ph sz="half" idx="1"/>
          </p:nvPr>
        </p:nvSpPr>
        <p:spPr>
          <a:xfrm>
            <a:off x="195727" y="1338621"/>
            <a:ext cx="5682622" cy="5291272"/>
          </a:xfrm>
        </p:spPr>
        <p:txBody>
          <a:bodyPr>
            <a:noAutofit/>
          </a:bodyPr>
          <a:lstStyle/>
          <a:p>
            <a:r>
              <a:rPr lang="en-AU" sz="2200" dirty="0"/>
              <a:t>Stimulus- a change in the environment alerts the the body to take action.</a:t>
            </a:r>
            <a:endParaRPr lang="en-US" sz="2200" dirty="0"/>
          </a:p>
          <a:p>
            <a:r>
              <a:rPr lang="en-AU" sz="2200" dirty="0"/>
              <a:t>Receptor- detects the change in the internal and/ or external environment </a:t>
            </a:r>
          </a:p>
          <a:p>
            <a:r>
              <a:rPr lang="en-AU" sz="2200" dirty="0"/>
              <a:t>Modulator- regulates the information from the receptor and directs the actions of the effector.</a:t>
            </a:r>
            <a:endParaRPr lang="en-US" sz="2200" dirty="0"/>
          </a:p>
          <a:p>
            <a:r>
              <a:rPr lang="en-AU" sz="2200" dirty="0"/>
              <a:t>Effector- a structure that carries out a response to counteract the initial stimulus</a:t>
            </a:r>
            <a:endParaRPr lang="en-US" sz="2200" dirty="0"/>
          </a:p>
          <a:p>
            <a:r>
              <a:rPr lang="en-AU" sz="2200" dirty="0"/>
              <a:t>Response-what the effector does</a:t>
            </a:r>
            <a:endParaRPr lang="en-US" sz="2200" dirty="0"/>
          </a:p>
          <a:p>
            <a:r>
              <a:rPr lang="en-AU" sz="2200" dirty="0"/>
              <a:t>Feedback- modifies the original stimulus in order to achieve a steady state. It is opposite (negative) to the stimulus.</a:t>
            </a:r>
            <a:endParaRPr lang="en-US" sz="2200" dirty="0"/>
          </a:p>
        </p:txBody>
      </p:sp>
      <p:pic>
        <p:nvPicPr>
          <p:cNvPr id="5" name="graphics21"/>
          <p:cNvPicPr>
            <a:picLocks noGrp="1"/>
          </p:cNvPicPr>
          <p:nvPr>
            <p:ph sz="half" idx="2"/>
          </p:nvPr>
        </p:nvPicPr>
        <p:blipFill>
          <a:blip r:embed="rId2">
            <a:lum/>
            <a:alphaModFix/>
          </a:blip>
          <a:srcRect/>
          <a:stretch>
            <a:fillRect/>
          </a:stretch>
        </p:blipFill>
        <p:spPr>
          <a:xfrm>
            <a:off x="6008984" y="3037054"/>
            <a:ext cx="2592000" cy="2592272"/>
          </a:xfrm>
          <a:prstGeom prst="rect">
            <a:avLst/>
          </a:prstGeom>
        </p:spPr>
      </p:pic>
    </p:spTree>
    <p:extLst>
      <p:ext uri="{BB962C8B-B14F-4D97-AF65-F5344CB8AC3E}">
        <p14:creationId xmlns:p14="http://schemas.microsoft.com/office/powerpoint/2010/main" val="2740121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3559884" y="1071546"/>
            <a:ext cx="2422044" cy="1000230"/>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ct val="0"/>
              </a:spcAft>
            </a:pPr>
            <a:r>
              <a:rPr lang="en-US" sz="2000" dirty="0">
                <a:solidFill>
                  <a:srgbClr val="000080"/>
                </a:solidFill>
                <a:latin typeface="Arial Narrow" pitchFamily="34" charset="0"/>
                <a:cs typeface="Arial" pitchFamily="34" charset="0"/>
              </a:rPr>
              <a:t>Stimulus</a:t>
            </a:r>
          </a:p>
          <a:p>
            <a:pPr algn="ctr" defTabSz="914305" fontAlgn="base">
              <a:spcBef>
                <a:spcPct val="0"/>
              </a:spcBef>
              <a:spcAft>
                <a:spcPct val="0"/>
              </a:spcAft>
            </a:pPr>
            <a:r>
              <a:rPr lang="en-US" sz="2000" dirty="0">
                <a:solidFill>
                  <a:srgbClr val="000080"/>
                </a:solidFill>
                <a:latin typeface="Arial Narrow" pitchFamily="34" charset="0"/>
                <a:cs typeface="Arial" pitchFamily="34" charset="0"/>
              </a:rPr>
              <a:t>Causes an internal change</a:t>
            </a:r>
            <a:endParaRPr lang="en-US" dirty="0">
              <a:latin typeface="Arial" pitchFamily="34" charset="0"/>
              <a:cs typeface="Arial" pitchFamily="34" charset="0"/>
            </a:endParaRPr>
          </a:p>
        </p:txBody>
      </p:sp>
      <p:sp>
        <p:nvSpPr>
          <p:cNvPr id="1028" name="Text Box 4"/>
          <p:cNvSpPr txBox="1">
            <a:spLocks noChangeArrowheads="1"/>
          </p:cNvSpPr>
          <p:nvPr/>
        </p:nvSpPr>
        <p:spPr bwMode="auto">
          <a:xfrm>
            <a:off x="6364356" y="2371483"/>
            <a:ext cx="2422044" cy="914771"/>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Receptor</a:t>
            </a:r>
          </a:p>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Detects the change</a:t>
            </a:r>
            <a:endParaRPr lang="en-US" dirty="0">
              <a:latin typeface="Arial" pitchFamily="34" charset="0"/>
              <a:cs typeface="Arial" pitchFamily="34" charset="0"/>
            </a:endParaRPr>
          </a:p>
        </p:txBody>
      </p:sp>
      <p:sp>
        <p:nvSpPr>
          <p:cNvPr id="1029" name="Text Box 5"/>
          <p:cNvSpPr txBox="1">
            <a:spLocks noChangeArrowheads="1"/>
          </p:cNvSpPr>
          <p:nvPr/>
        </p:nvSpPr>
        <p:spPr bwMode="auto">
          <a:xfrm>
            <a:off x="5726977" y="3931408"/>
            <a:ext cx="3059423" cy="1126612"/>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Modulator</a:t>
            </a:r>
          </a:p>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Decides what needs to be done to counter the change</a:t>
            </a:r>
            <a:endParaRPr lang="en-US" dirty="0">
              <a:latin typeface="Arial" pitchFamily="34" charset="0"/>
              <a:cs typeface="Arial" pitchFamily="34" charset="0"/>
            </a:endParaRPr>
          </a:p>
        </p:txBody>
      </p:sp>
      <p:sp>
        <p:nvSpPr>
          <p:cNvPr id="1030" name="Text Box 6"/>
          <p:cNvSpPr txBox="1">
            <a:spLocks noChangeArrowheads="1"/>
          </p:cNvSpPr>
          <p:nvPr/>
        </p:nvSpPr>
        <p:spPr bwMode="auto">
          <a:xfrm>
            <a:off x="3559884" y="5500962"/>
            <a:ext cx="2422044" cy="1214479"/>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Effector</a:t>
            </a:r>
          </a:p>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Performs the compensation process </a:t>
            </a:r>
          </a:p>
          <a:p>
            <a:pPr algn="ctr" defTabSz="914305" fontAlgn="base">
              <a:spcBef>
                <a:spcPct val="0"/>
              </a:spcBef>
              <a:spcAft>
                <a:spcPts val="1000"/>
              </a:spcAft>
            </a:pPr>
            <a:endParaRPr lang="en-US" dirty="0">
              <a:latin typeface="Arial" pitchFamily="34" charset="0"/>
              <a:cs typeface="Arial" pitchFamily="34" charset="0"/>
            </a:endParaRPr>
          </a:p>
        </p:txBody>
      </p:sp>
      <p:sp>
        <p:nvSpPr>
          <p:cNvPr id="1031" name="Text Box 7"/>
          <p:cNvSpPr txBox="1">
            <a:spLocks noChangeArrowheads="1"/>
          </p:cNvSpPr>
          <p:nvPr/>
        </p:nvSpPr>
        <p:spPr bwMode="auto">
          <a:xfrm>
            <a:off x="500462" y="3931408"/>
            <a:ext cx="2422044" cy="1140454"/>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Response</a:t>
            </a:r>
          </a:p>
          <a:p>
            <a:pPr algn="ctr" defTabSz="914305" fontAlgn="base">
              <a:spcBef>
                <a:spcPct val="0"/>
              </a:spcBef>
              <a:spcAft>
                <a:spcPts val="1000"/>
              </a:spcAft>
            </a:pPr>
            <a:r>
              <a:rPr lang="en-US" sz="2000" dirty="0">
                <a:solidFill>
                  <a:srgbClr val="000080"/>
                </a:solidFill>
                <a:latin typeface="Arial Narrow" pitchFamily="34" charset="0"/>
                <a:cs typeface="Arial" pitchFamily="34" charset="0"/>
              </a:rPr>
              <a:t>The compensation process</a:t>
            </a:r>
            <a:endParaRPr lang="en-US" dirty="0">
              <a:latin typeface="Arial" pitchFamily="34" charset="0"/>
              <a:cs typeface="Arial" pitchFamily="34" charset="0"/>
            </a:endParaRPr>
          </a:p>
        </p:txBody>
      </p:sp>
      <p:sp>
        <p:nvSpPr>
          <p:cNvPr id="1032" name="Text Box 8"/>
          <p:cNvSpPr txBox="1">
            <a:spLocks noChangeArrowheads="1"/>
          </p:cNvSpPr>
          <p:nvPr/>
        </p:nvSpPr>
        <p:spPr bwMode="auto">
          <a:xfrm>
            <a:off x="500462" y="2071776"/>
            <a:ext cx="2422044" cy="993008"/>
          </a:xfrm>
          <a:prstGeom prst="rect">
            <a:avLst/>
          </a:prstGeom>
          <a:solidFill>
            <a:srgbClr val="FFFF99"/>
          </a:solidFill>
          <a:ln w="57150" cmpd="thinThick">
            <a:solidFill>
              <a:srgbClr val="660033"/>
            </a:solidFill>
            <a:miter lim="800000"/>
            <a:headEnd/>
            <a:tailEnd/>
          </a:ln>
        </p:spPr>
        <p:txBody>
          <a:bodyPr vert="horz" wrap="square" lIns="91432" tIns="45716" rIns="91432" bIns="45716" numCol="1" anchor="t" anchorCtr="0" compatLnSpc="1">
            <a:prstTxWarp prst="textNoShape">
              <a:avLst/>
            </a:prstTxWarp>
          </a:bodyPr>
          <a:lstStyle/>
          <a:p>
            <a:pPr algn="ctr" defTabSz="914305" fontAlgn="base">
              <a:spcBef>
                <a:spcPct val="0"/>
              </a:spcBef>
              <a:spcAft>
                <a:spcPct val="0"/>
              </a:spcAft>
            </a:pPr>
            <a:r>
              <a:rPr lang="en-US" sz="2000" dirty="0">
                <a:solidFill>
                  <a:srgbClr val="000080"/>
                </a:solidFill>
                <a:latin typeface="Arial Narrow" pitchFamily="34" charset="0"/>
                <a:cs typeface="Arial" pitchFamily="34" charset="0"/>
              </a:rPr>
              <a:t>Feedback</a:t>
            </a:r>
          </a:p>
          <a:p>
            <a:pPr algn="ctr" defTabSz="914305" fontAlgn="base">
              <a:spcBef>
                <a:spcPct val="0"/>
              </a:spcBef>
              <a:spcAft>
                <a:spcPct val="0"/>
              </a:spcAft>
            </a:pPr>
            <a:r>
              <a:rPr lang="en-US" sz="2000" dirty="0">
                <a:solidFill>
                  <a:srgbClr val="000080"/>
                </a:solidFill>
                <a:latin typeface="Arial Narrow" pitchFamily="34" charset="0"/>
                <a:cs typeface="Arial" pitchFamily="34" charset="0"/>
              </a:rPr>
              <a:t>New information – opposite to the stimulus</a:t>
            </a:r>
            <a:endParaRPr lang="en-US" dirty="0">
              <a:latin typeface="Arial" pitchFamily="34" charset="0"/>
              <a:cs typeface="Arial" pitchFamily="34" charset="0"/>
            </a:endParaRPr>
          </a:p>
        </p:txBody>
      </p:sp>
      <p:sp>
        <p:nvSpPr>
          <p:cNvPr id="1033" name="Line 9"/>
          <p:cNvSpPr>
            <a:spLocks noChangeShapeType="1"/>
          </p:cNvSpPr>
          <p:nvPr/>
        </p:nvSpPr>
        <p:spPr bwMode="auto">
          <a:xfrm>
            <a:off x="5981927" y="1331532"/>
            <a:ext cx="1529712" cy="0"/>
          </a:xfrm>
          <a:prstGeom prst="line">
            <a:avLst/>
          </a:prstGeom>
          <a:noFill/>
          <a:ln w="19050">
            <a:solidFill>
              <a:srgbClr val="660033"/>
            </a:solidFill>
            <a:round/>
            <a:headEnd/>
            <a:tailEnd/>
          </a:ln>
        </p:spPr>
        <p:txBody>
          <a:bodyPr vert="horz" wrap="square" lIns="91432" tIns="45716" rIns="91432" bIns="45716" numCol="1" anchor="t" anchorCtr="0" compatLnSpc="1">
            <a:prstTxWarp prst="textNoShape">
              <a:avLst/>
            </a:prstTxWarp>
          </a:bodyPr>
          <a:lstStyle/>
          <a:p>
            <a:endParaRPr lang="en-AU"/>
          </a:p>
        </p:txBody>
      </p:sp>
      <p:sp>
        <p:nvSpPr>
          <p:cNvPr id="1034" name="Line 10"/>
          <p:cNvSpPr>
            <a:spLocks noChangeShapeType="1"/>
          </p:cNvSpPr>
          <p:nvPr/>
        </p:nvSpPr>
        <p:spPr bwMode="auto">
          <a:xfrm>
            <a:off x="7511639" y="1331532"/>
            <a:ext cx="0" cy="1039950"/>
          </a:xfrm>
          <a:prstGeom prst="line">
            <a:avLst/>
          </a:prstGeom>
          <a:noFill/>
          <a:ln w="19050">
            <a:solidFill>
              <a:srgbClr val="660033"/>
            </a:solidFill>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035" name="Line 11"/>
          <p:cNvSpPr>
            <a:spLocks noChangeShapeType="1"/>
          </p:cNvSpPr>
          <p:nvPr/>
        </p:nvSpPr>
        <p:spPr bwMode="auto">
          <a:xfrm>
            <a:off x="7501016" y="3286254"/>
            <a:ext cx="10623" cy="645154"/>
          </a:xfrm>
          <a:prstGeom prst="line">
            <a:avLst/>
          </a:prstGeom>
          <a:noFill/>
          <a:ln w="19050">
            <a:solidFill>
              <a:srgbClr val="660033"/>
            </a:solidFill>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036" name="Line 12"/>
          <p:cNvSpPr>
            <a:spLocks noChangeShapeType="1"/>
          </p:cNvSpPr>
          <p:nvPr/>
        </p:nvSpPr>
        <p:spPr bwMode="auto">
          <a:xfrm>
            <a:off x="7511639" y="5058021"/>
            <a:ext cx="0" cy="953287"/>
          </a:xfrm>
          <a:prstGeom prst="line">
            <a:avLst/>
          </a:prstGeom>
          <a:noFill/>
          <a:ln w="19050">
            <a:solidFill>
              <a:srgbClr val="660033"/>
            </a:solidFill>
            <a:round/>
            <a:headEnd/>
            <a:tailEnd/>
          </a:ln>
        </p:spPr>
        <p:txBody>
          <a:bodyPr vert="horz" wrap="square" lIns="91432" tIns="45716" rIns="91432" bIns="45716" numCol="1" anchor="t" anchorCtr="0" compatLnSpc="1">
            <a:prstTxWarp prst="textNoShape">
              <a:avLst/>
            </a:prstTxWarp>
          </a:bodyPr>
          <a:lstStyle/>
          <a:p>
            <a:endParaRPr lang="en-AU"/>
          </a:p>
        </p:txBody>
      </p:sp>
      <p:sp>
        <p:nvSpPr>
          <p:cNvPr id="1037" name="Line 13"/>
          <p:cNvSpPr>
            <a:spLocks noChangeShapeType="1"/>
          </p:cNvSpPr>
          <p:nvPr/>
        </p:nvSpPr>
        <p:spPr bwMode="auto">
          <a:xfrm flipH="1">
            <a:off x="5981927" y="6011307"/>
            <a:ext cx="1529712" cy="0"/>
          </a:xfrm>
          <a:prstGeom prst="line">
            <a:avLst/>
          </a:prstGeom>
          <a:noFill/>
          <a:ln w="19050">
            <a:solidFill>
              <a:srgbClr val="660033"/>
            </a:solidFill>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038" name="Line 14"/>
          <p:cNvSpPr>
            <a:spLocks noChangeShapeType="1"/>
          </p:cNvSpPr>
          <p:nvPr/>
        </p:nvSpPr>
        <p:spPr bwMode="auto">
          <a:xfrm flipH="1" flipV="1">
            <a:off x="1500793" y="6000476"/>
            <a:ext cx="2059091" cy="10833"/>
          </a:xfrm>
          <a:prstGeom prst="line">
            <a:avLst/>
          </a:prstGeom>
          <a:noFill/>
          <a:ln w="19050">
            <a:solidFill>
              <a:srgbClr val="660033"/>
            </a:solidFill>
            <a:round/>
            <a:headEnd/>
            <a:tailEnd/>
          </a:ln>
        </p:spPr>
        <p:txBody>
          <a:bodyPr vert="horz" wrap="square" lIns="91432" tIns="45716" rIns="91432" bIns="45716" numCol="1" anchor="t" anchorCtr="0" compatLnSpc="1">
            <a:prstTxWarp prst="textNoShape">
              <a:avLst/>
            </a:prstTxWarp>
          </a:bodyPr>
          <a:lstStyle/>
          <a:p>
            <a:endParaRPr lang="en-AU"/>
          </a:p>
        </p:txBody>
      </p:sp>
      <p:sp>
        <p:nvSpPr>
          <p:cNvPr id="1039" name="Line 15"/>
          <p:cNvSpPr>
            <a:spLocks noChangeShapeType="1"/>
          </p:cNvSpPr>
          <p:nvPr/>
        </p:nvSpPr>
        <p:spPr bwMode="auto">
          <a:xfrm flipH="1" flipV="1">
            <a:off x="1500793" y="5071863"/>
            <a:ext cx="0" cy="928613"/>
          </a:xfrm>
          <a:prstGeom prst="line">
            <a:avLst/>
          </a:prstGeom>
          <a:noFill/>
          <a:ln w="19050">
            <a:solidFill>
              <a:srgbClr val="660033"/>
            </a:solidFill>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040" name="Line 16"/>
          <p:cNvSpPr>
            <a:spLocks noChangeShapeType="1"/>
          </p:cNvSpPr>
          <p:nvPr/>
        </p:nvSpPr>
        <p:spPr bwMode="auto">
          <a:xfrm flipV="1">
            <a:off x="1520269" y="3064783"/>
            <a:ext cx="0" cy="866625"/>
          </a:xfrm>
          <a:prstGeom prst="line">
            <a:avLst/>
          </a:prstGeom>
          <a:noFill/>
          <a:ln w="19050">
            <a:solidFill>
              <a:srgbClr val="660033"/>
            </a:solidFill>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041" name="Line 17"/>
          <p:cNvSpPr>
            <a:spLocks noChangeShapeType="1"/>
          </p:cNvSpPr>
          <p:nvPr/>
        </p:nvSpPr>
        <p:spPr bwMode="auto">
          <a:xfrm flipH="1" flipV="1">
            <a:off x="1500793" y="1357412"/>
            <a:ext cx="0" cy="714364"/>
          </a:xfrm>
          <a:prstGeom prst="line">
            <a:avLst/>
          </a:prstGeom>
          <a:noFill/>
          <a:ln w="19050">
            <a:solidFill>
              <a:srgbClr val="660033"/>
            </a:solidFill>
            <a:prstDash val="dash"/>
            <a:round/>
            <a:headEnd/>
            <a:tailEnd/>
          </a:ln>
        </p:spPr>
        <p:txBody>
          <a:bodyPr vert="horz" wrap="square" lIns="91432" tIns="45716" rIns="91432" bIns="45716" numCol="1" anchor="t" anchorCtr="0" compatLnSpc="1">
            <a:prstTxWarp prst="textNoShape">
              <a:avLst/>
            </a:prstTxWarp>
          </a:bodyPr>
          <a:lstStyle/>
          <a:p>
            <a:endParaRPr lang="en-AU"/>
          </a:p>
        </p:txBody>
      </p:sp>
      <p:sp>
        <p:nvSpPr>
          <p:cNvPr id="1042" name="Line 18"/>
          <p:cNvSpPr>
            <a:spLocks noChangeShapeType="1"/>
          </p:cNvSpPr>
          <p:nvPr/>
        </p:nvSpPr>
        <p:spPr bwMode="auto">
          <a:xfrm>
            <a:off x="1520269" y="1331532"/>
            <a:ext cx="2039616" cy="0"/>
          </a:xfrm>
          <a:prstGeom prst="line">
            <a:avLst/>
          </a:prstGeom>
          <a:noFill/>
          <a:ln w="19050">
            <a:solidFill>
              <a:srgbClr val="660033"/>
            </a:solidFill>
            <a:prstDash val="dash"/>
            <a:round/>
            <a:headEnd/>
            <a:tailEnd type="triangle" w="med" len="med"/>
          </a:ln>
        </p:spPr>
        <p:txBody>
          <a:bodyPr vert="horz" wrap="square" lIns="91432" tIns="45716" rIns="91432" bIns="45716" numCol="1" anchor="t" anchorCtr="0" compatLnSpc="1">
            <a:prstTxWarp prst="textNoShape">
              <a:avLst/>
            </a:prstTxWarp>
          </a:bodyPr>
          <a:lstStyle/>
          <a:p>
            <a:endParaRPr lang="en-AU"/>
          </a:p>
        </p:txBody>
      </p:sp>
      <p:sp>
        <p:nvSpPr>
          <p:cNvPr id="19" name="TextBox 18"/>
          <p:cNvSpPr txBox="1"/>
          <p:nvPr/>
        </p:nvSpPr>
        <p:spPr>
          <a:xfrm>
            <a:off x="429030" y="428604"/>
            <a:ext cx="8428799" cy="360762"/>
          </a:xfrm>
          <a:prstGeom prst="rect">
            <a:avLst/>
          </a:prstGeom>
          <a:noFill/>
        </p:spPr>
        <p:txBody>
          <a:bodyPr wrap="square" lIns="82945" tIns="41473" rIns="82945" bIns="41473" rtlCol="0">
            <a:spAutoFit/>
          </a:bodyPr>
          <a:lstStyle/>
          <a:p>
            <a:r>
              <a:rPr lang="en-AU" dirty="0">
                <a:solidFill>
                  <a:schemeClr val="tx2"/>
                </a:solidFill>
                <a:effectLst>
                  <a:outerShdw blurRad="38100" dist="38100" dir="2700000" algn="tl">
                    <a:srgbClr val="000000">
                      <a:alpha val="43137"/>
                    </a:srgbClr>
                  </a:outerShdw>
                </a:effectLst>
              </a:rPr>
              <a:t>A Negative Feedback Loop – a diagram explaining negative feedback</a:t>
            </a:r>
          </a:p>
        </p:txBody>
      </p:sp>
    </p:spTree>
    <p:extLst>
      <p:ext uri="{BB962C8B-B14F-4D97-AF65-F5344CB8AC3E}">
        <p14:creationId xmlns:p14="http://schemas.microsoft.com/office/powerpoint/2010/main" val="4061069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Negative feedback</a:t>
            </a:r>
            <a:endParaRPr lang="en-US" dirty="0"/>
          </a:p>
        </p:txBody>
      </p:sp>
      <p:sp>
        <p:nvSpPr>
          <p:cNvPr id="3" name="Content Placeholder 2"/>
          <p:cNvSpPr>
            <a:spLocks noGrp="1"/>
          </p:cNvSpPr>
          <p:nvPr>
            <p:ph idx="1"/>
          </p:nvPr>
        </p:nvSpPr>
        <p:spPr>
          <a:xfrm>
            <a:off x="822960" y="1100628"/>
            <a:ext cx="7520940" cy="4632628"/>
          </a:xfrm>
        </p:spPr>
        <p:txBody>
          <a:bodyPr>
            <a:noAutofit/>
          </a:bodyPr>
          <a:lstStyle/>
          <a:p>
            <a:r>
              <a:rPr lang="en-AU" sz="2400" dirty="0"/>
              <a:t>In homeostatic mechanisms the response has the effect of </a:t>
            </a:r>
            <a:r>
              <a:rPr lang="en-AU" sz="2400" u="sng" dirty="0"/>
              <a:t>reducing or eliminating </a:t>
            </a:r>
            <a:r>
              <a:rPr lang="en-AU" sz="2400" dirty="0"/>
              <a:t>the stimulus that caused it.  This is called negative feedback. </a:t>
            </a:r>
          </a:p>
          <a:p>
            <a:r>
              <a:rPr lang="en-AU" sz="2400" dirty="0"/>
              <a:t>For example if you have the </a:t>
            </a:r>
            <a:r>
              <a:rPr lang="en-AU" sz="2400" u="sng" dirty="0"/>
              <a:t>stimulus</a:t>
            </a:r>
            <a:r>
              <a:rPr lang="en-AU" sz="2400" dirty="0"/>
              <a:t> of a cold environment.  The </a:t>
            </a:r>
            <a:r>
              <a:rPr lang="en-AU" sz="2400" u="sng" dirty="0"/>
              <a:t>thermoreceptors</a:t>
            </a:r>
            <a:r>
              <a:rPr lang="en-AU" sz="2400" dirty="0"/>
              <a:t> in the skin detect this and a message is sent to the </a:t>
            </a:r>
            <a:r>
              <a:rPr lang="en-AU" sz="2400" u="sng" dirty="0"/>
              <a:t>modulator</a:t>
            </a:r>
            <a:r>
              <a:rPr lang="en-AU" sz="2400" dirty="0"/>
              <a:t>; the hypothalamus. A message is sent to the </a:t>
            </a:r>
            <a:r>
              <a:rPr lang="en-AU" sz="2400" u="sng" dirty="0" err="1"/>
              <a:t>effector</a:t>
            </a:r>
            <a:r>
              <a:rPr lang="en-AU" sz="2400" dirty="0"/>
              <a:t>, your skeletal muscles. The </a:t>
            </a:r>
            <a:r>
              <a:rPr lang="en-AU" sz="2400" u="sng" dirty="0"/>
              <a:t>response</a:t>
            </a:r>
            <a:r>
              <a:rPr lang="en-AU" sz="2400" dirty="0"/>
              <a:t> is shivering, which raises the body temperature.  The increase in body temperature is opposite to the original stimulus.</a:t>
            </a:r>
          </a:p>
          <a:p>
            <a:r>
              <a:rPr lang="en-US" sz="2400" dirty="0">
                <a:hlinkClick r:id="rId2"/>
              </a:rPr>
              <a:t>http://health.howstuffworks.com/adam-200092.htm</a:t>
            </a:r>
            <a:endParaRPr lang="en-US" sz="2400" dirty="0"/>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Positive feedback</a:t>
            </a:r>
            <a:endParaRPr lang="en-US" dirty="0"/>
          </a:p>
        </p:txBody>
      </p:sp>
      <p:sp>
        <p:nvSpPr>
          <p:cNvPr id="3" name="Content Placeholder 2"/>
          <p:cNvSpPr>
            <a:spLocks noGrp="1"/>
          </p:cNvSpPr>
          <p:nvPr>
            <p:ph idx="1"/>
          </p:nvPr>
        </p:nvSpPr>
        <p:spPr/>
        <p:txBody>
          <a:bodyPr>
            <a:noAutofit/>
          </a:bodyPr>
          <a:lstStyle/>
          <a:p>
            <a:r>
              <a:rPr lang="en-AU" sz="2800" dirty="0"/>
              <a:t>When positive feedback occurs, the response to a stimulus </a:t>
            </a:r>
            <a:r>
              <a:rPr lang="en-AU" sz="2800" u="sng" dirty="0"/>
              <a:t>reinforces and intensifies </a:t>
            </a:r>
            <a:r>
              <a:rPr lang="en-AU" sz="2800" dirty="0"/>
              <a:t>the stimulus.</a:t>
            </a:r>
          </a:p>
          <a:p>
            <a:r>
              <a:rPr lang="en-AU" sz="2800" dirty="0"/>
              <a:t>The best example of positive feedback is during childbirth. </a:t>
            </a:r>
            <a:r>
              <a:rPr lang="en-AU" sz="2800" u="sng" dirty="0" err="1"/>
              <a:t>Oxytocin</a:t>
            </a:r>
            <a:r>
              <a:rPr lang="en-AU" sz="2800" dirty="0"/>
              <a:t> is secreted from the pituitary to cause </a:t>
            </a:r>
            <a:r>
              <a:rPr lang="en-AU" sz="2800" u="sng" dirty="0"/>
              <a:t>contractions of the uterus</a:t>
            </a:r>
            <a:r>
              <a:rPr lang="en-AU" sz="2800" dirty="0"/>
              <a:t>.  This results in the baby’s head pushing on the mother’s cervix.  This stimulation of the cervix causes </a:t>
            </a:r>
            <a:r>
              <a:rPr lang="en-AU" sz="2800" u="sng" dirty="0"/>
              <a:t>more </a:t>
            </a:r>
            <a:r>
              <a:rPr lang="en-AU" sz="2800" u="sng" dirty="0" err="1"/>
              <a:t>oxytocin</a:t>
            </a:r>
            <a:r>
              <a:rPr lang="en-AU" sz="2800" u="sng" dirty="0"/>
              <a:t> </a:t>
            </a:r>
            <a:r>
              <a:rPr lang="en-AU" sz="2800" dirty="0"/>
              <a:t>to be secreted, which further intensifies the contractions.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AU" dirty="0"/>
              <a:t>Thermoregulation</a:t>
            </a:r>
            <a:endParaRPr lang="en-US" dirty="0"/>
          </a:p>
        </p:txBody>
      </p:sp>
      <p:sp>
        <p:nvSpPr>
          <p:cNvPr id="3" name="Content Placeholder 2"/>
          <p:cNvSpPr>
            <a:spLocks noGrp="1"/>
          </p:cNvSpPr>
          <p:nvPr>
            <p:ph idx="1"/>
          </p:nvPr>
        </p:nvSpPr>
        <p:spPr>
          <a:xfrm>
            <a:off x="457200" y="1071546"/>
            <a:ext cx="8229600" cy="5054617"/>
          </a:xfrm>
        </p:spPr>
        <p:txBody>
          <a:bodyPr>
            <a:normAutofit/>
          </a:bodyPr>
          <a:lstStyle/>
          <a:p>
            <a:r>
              <a:rPr lang="en-AU" sz="2800" dirty="0"/>
              <a:t>The balance between </a:t>
            </a:r>
            <a:r>
              <a:rPr lang="en-AU" sz="2800" u="sng" dirty="0"/>
              <a:t>heat production and heat loss</a:t>
            </a:r>
            <a:r>
              <a:rPr lang="en-AU" sz="2800" dirty="0"/>
              <a:t> is called thermoregulation.</a:t>
            </a:r>
          </a:p>
          <a:p>
            <a:endParaRPr lang="en-AU" sz="2800" dirty="0"/>
          </a:p>
          <a:p>
            <a:pPr>
              <a:buNone/>
            </a:pPr>
            <a:endParaRPr lang="en-US" sz="2800" dirty="0"/>
          </a:p>
        </p:txBody>
      </p:sp>
      <p:pic>
        <p:nvPicPr>
          <p:cNvPr id="2052" name="Picture 4"/>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a:stretch>
            <a:fillRect/>
          </a:stretch>
        </p:blipFill>
        <p:spPr bwMode="auto">
          <a:xfrm>
            <a:off x="12714" y="2143116"/>
            <a:ext cx="9099100" cy="423821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lstStyle/>
          <a:p>
            <a:r>
              <a:rPr lang="en-AU" dirty="0"/>
              <a:t>Heat production</a:t>
            </a:r>
            <a:endParaRPr lang="en-US" dirty="0"/>
          </a:p>
        </p:txBody>
      </p:sp>
      <p:sp>
        <p:nvSpPr>
          <p:cNvPr id="3" name="Content Placeholder 2"/>
          <p:cNvSpPr>
            <a:spLocks noGrp="1"/>
          </p:cNvSpPr>
          <p:nvPr>
            <p:ph idx="1"/>
          </p:nvPr>
        </p:nvSpPr>
        <p:spPr>
          <a:xfrm>
            <a:off x="457200" y="1142984"/>
            <a:ext cx="8229600" cy="4983179"/>
          </a:xfrm>
        </p:spPr>
        <p:txBody>
          <a:bodyPr>
            <a:noAutofit/>
          </a:bodyPr>
          <a:lstStyle/>
          <a:p>
            <a:r>
              <a:rPr lang="en-AU" sz="2000" dirty="0"/>
              <a:t>During the process of </a:t>
            </a:r>
            <a:r>
              <a:rPr lang="en-AU" sz="2000" u="sng" dirty="0"/>
              <a:t>cellular respiration</a:t>
            </a:r>
            <a:r>
              <a:rPr lang="en-AU" sz="2000" dirty="0"/>
              <a:t> energy is released in the cell; most of this energy is released in the form of heat.</a:t>
            </a:r>
          </a:p>
          <a:p>
            <a:r>
              <a:rPr lang="en-US" sz="2000" dirty="0"/>
              <a:t>Energy used for active transport, muscle contraction, building complex molecules</a:t>
            </a:r>
            <a:endParaRPr lang="en-AU" sz="2000" dirty="0"/>
          </a:p>
          <a:p>
            <a:r>
              <a:rPr lang="en-AU" sz="2000" dirty="0"/>
              <a:t>The rate at which energy is released by the breakdown of food is called the </a:t>
            </a:r>
            <a:r>
              <a:rPr lang="en-AU" sz="2000" u="sng" dirty="0"/>
              <a:t>metabolic rate</a:t>
            </a:r>
            <a:r>
              <a:rPr lang="en-AU" sz="2000" dirty="0"/>
              <a:t>.</a:t>
            </a:r>
          </a:p>
          <a:p>
            <a:r>
              <a:rPr lang="en-AU" sz="2000" u="sng" dirty="0"/>
              <a:t>Exercise</a:t>
            </a:r>
            <a:r>
              <a:rPr lang="en-AU" sz="2000" dirty="0"/>
              <a:t> will increase metabolic rate (and therefore heat production) by up to 40x times due the muscular activity.  </a:t>
            </a:r>
          </a:p>
          <a:p>
            <a:r>
              <a:rPr lang="en-AU" sz="2000" u="sng" dirty="0"/>
              <a:t>Stress </a:t>
            </a:r>
            <a:r>
              <a:rPr lang="en-AU" sz="2000" dirty="0"/>
              <a:t>will increase metabolic rate due to the stimulation of the autonomic sympathetic nerves which release noradrenaline.  Noradrenaline increases the metabolic activity of cells.</a:t>
            </a:r>
          </a:p>
          <a:p>
            <a:r>
              <a:rPr lang="en-US" sz="2000" dirty="0"/>
              <a:t>During a fever, the metabolic might double the normal rate. For each 1 degree </a:t>
            </a:r>
            <a:r>
              <a:rPr lang="en-US" sz="2000" dirty="0" err="1"/>
              <a:t>Celcius</a:t>
            </a:r>
            <a:r>
              <a:rPr lang="en-US" sz="2000" dirty="0"/>
              <a:t> rise in temp, rate of biochemical reactions increase by about 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a:xfrm>
            <a:off x="457200" y="642918"/>
            <a:ext cx="8229600" cy="5483245"/>
          </a:xfrm>
        </p:spPr>
        <p:txBody>
          <a:bodyPr>
            <a:normAutofit/>
          </a:bodyPr>
          <a:lstStyle/>
          <a:p>
            <a:r>
              <a:rPr lang="en-AU" sz="2800" dirty="0"/>
              <a:t>An </a:t>
            </a:r>
            <a:r>
              <a:rPr lang="en-AU" sz="2800" u="sng" dirty="0"/>
              <a:t>increase in body temperature </a:t>
            </a:r>
            <a:r>
              <a:rPr lang="en-AU" sz="2800" dirty="0"/>
              <a:t>also increases metabolic activity.  For each 1</a:t>
            </a:r>
            <a:r>
              <a:rPr lang="en-AU" sz="2800" baseline="30000" dirty="0"/>
              <a:t>o</a:t>
            </a:r>
            <a:r>
              <a:rPr lang="en-AU" sz="2800" dirty="0"/>
              <a:t>C rise in body temperature that occurs the metabolic rate increases about 10%.</a:t>
            </a:r>
          </a:p>
          <a:p>
            <a:r>
              <a:rPr lang="en-AU" sz="2800" dirty="0"/>
              <a:t>An increase in body temperature is usually associated with </a:t>
            </a:r>
            <a:r>
              <a:rPr lang="en-AU" sz="2800" u="sng" dirty="0"/>
              <a:t>fever.</a:t>
            </a:r>
          </a:p>
          <a:p>
            <a:r>
              <a:rPr lang="en-US" sz="2800" dirty="0"/>
              <a:t>    Under most conditions body temp is higher than surrounding environmental  temp.</a:t>
            </a:r>
          </a:p>
          <a:p>
            <a:r>
              <a:rPr lang="en-US" sz="2800" dirty="0"/>
              <a:t>Increase in body temp can cause nerve malfunction, change in structure of proteins and therefore enzymes denature and consequent death.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AU" dirty="0"/>
              <a:t>Temperature receptors</a:t>
            </a:r>
            <a:endParaRPr lang="en-US" dirty="0"/>
          </a:p>
        </p:txBody>
      </p:sp>
      <p:sp>
        <p:nvSpPr>
          <p:cNvPr id="3" name="Content Placeholder 2"/>
          <p:cNvSpPr>
            <a:spLocks noGrp="1"/>
          </p:cNvSpPr>
          <p:nvPr>
            <p:ph idx="1"/>
          </p:nvPr>
        </p:nvSpPr>
        <p:spPr>
          <a:xfrm>
            <a:off x="457200" y="1000108"/>
            <a:ext cx="8229600" cy="5126055"/>
          </a:xfrm>
        </p:spPr>
        <p:txBody>
          <a:bodyPr>
            <a:normAutofit fontScale="77500" lnSpcReduction="20000"/>
          </a:bodyPr>
          <a:lstStyle/>
          <a:p>
            <a:pPr lvl="1"/>
            <a:r>
              <a:rPr lang="en-AU" sz="2800" b="1" dirty="0"/>
              <a:t>Temperature receptors are called </a:t>
            </a:r>
            <a:r>
              <a:rPr lang="en-AU" sz="2800" b="1" u="sng" dirty="0"/>
              <a:t>thermoreceptors</a:t>
            </a:r>
            <a:r>
              <a:rPr lang="en-AU" sz="2800" b="1" dirty="0"/>
              <a:t>. If they are found in the </a:t>
            </a:r>
            <a:r>
              <a:rPr lang="en-AU" sz="2800" b="1" u="sng" dirty="0"/>
              <a:t>skin or mucous </a:t>
            </a:r>
            <a:r>
              <a:rPr lang="en-AU" sz="2800" b="1" dirty="0"/>
              <a:t>membranes, they are called </a:t>
            </a:r>
            <a:r>
              <a:rPr lang="en-AU" sz="2800" b="1" dirty="0">
                <a:solidFill>
                  <a:srgbClr val="FF0000"/>
                </a:solidFill>
              </a:rPr>
              <a:t>peripheral thermoreceptors</a:t>
            </a:r>
            <a:r>
              <a:rPr lang="en-AU" sz="2800" b="1" dirty="0"/>
              <a:t>.  If they are found in the </a:t>
            </a:r>
            <a:r>
              <a:rPr lang="en-AU" sz="2800" b="1" u="sng" dirty="0"/>
              <a:t>hypothalamus, spinal cord or abdomen</a:t>
            </a:r>
            <a:r>
              <a:rPr lang="en-AU" sz="2800" b="1" dirty="0"/>
              <a:t>, they are called </a:t>
            </a:r>
            <a:r>
              <a:rPr lang="en-AU" sz="2800" b="1" dirty="0">
                <a:solidFill>
                  <a:srgbClr val="FF0000"/>
                </a:solidFill>
              </a:rPr>
              <a:t>central thermoreceptors.</a:t>
            </a:r>
          </a:p>
          <a:p>
            <a:pPr marL="0" lvl="1" indent="0">
              <a:buNone/>
            </a:pPr>
            <a:endParaRPr lang="en-AU" sz="2800" b="1" dirty="0"/>
          </a:p>
          <a:p>
            <a:pPr lvl="1"/>
            <a:r>
              <a:rPr lang="en-AU" sz="2800" b="1" dirty="0"/>
              <a:t>Peripheral thermoreceptors give information about the </a:t>
            </a:r>
            <a:r>
              <a:rPr lang="en-AU" sz="2800" b="1" u="sng" dirty="0"/>
              <a:t>external environment</a:t>
            </a:r>
            <a:r>
              <a:rPr lang="en-AU" sz="2800" b="1" dirty="0"/>
              <a:t>.  They can be cold receptors (which are stimulated by low environmental temperatures) or heat receptors (which are stimulated by high environmental temperatures).</a:t>
            </a:r>
          </a:p>
          <a:p>
            <a:pPr marL="0" lvl="1" indent="0">
              <a:buNone/>
            </a:pPr>
            <a:endParaRPr lang="en-AU" sz="2800" b="1" dirty="0"/>
          </a:p>
          <a:p>
            <a:pPr lvl="1"/>
            <a:r>
              <a:rPr lang="en-AU" sz="2800" b="1" dirty="0"/>
              <a:t>Central thermoreceptors detect changes to the </a:t>
            </a:r>
            <a:r>
              <a:rPr lang="en-AU" sz="2800" b="1" u="sng" dirty="0"/>
              <a:t>core body temperature</a:t>
            </a:r>
            <a:r>
              <a:rPr lang="en-AU" sz="2800" b="1" dirty="0"/>
              <a:t>.</a:t>
            </a:r>
          </a:p>
          <a:p>
            <a:pPr marL="0" lvl="1" indent="0">
              <a:buNone/>
            </a:pPr>
            <a:endParaRPr lang="en-AU" sz="2800" b="1" dirty="0"/>
          </a:p>
          <a:p>
            <a:pPr lvl="1"/>
            <a:r>
              <a:rPr lang="en-AU" sz="2800" b="1" dirty="0"/>
              <a:t>The hypothalamus receives information from </a:t>
            </a:r>
            <a:r>
              <a:rPr lang="en-AU" sz="2800" b="1" u="sng" dirty="0"/>
              <a:t>both peripheral and central thermoreceptors</a:t>
            </a:r>
            <a:r>
              <a:rPr lang="en-AU" sz="2800" b="1" dirty="0"/>
              <a:t> and regulates the body’s temperature using this information.</a:t>
            </a:r>
          </a:p>
          <a:p>
            <a:endParaRPr lang="en-AU"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dissolv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AU" dirty="0"/>
              <a:t>The role of the skin in temperature regulation</a:t>
            </a:r>
            <a:endParaRPr lang="en-US" dirty="0"/>
          </a:p>
        </p:txBody>
      </p:sp>
      <p:sp>
        <p:nvSpPr>
          <p:cNvPr id="3" name="Content Placeholder 2"/>
          <p:cNvSpPr>
            <a:spLocks noGrp="1"/>
          </p:cNvSpPr>
          <p:nvPr>
            <p:ph idx="1"/>
          </p:nvPr>
        </p:nvSpPr>
        <p:spPr>
          <a:xfrm>
            <a:off x="457200" y="1285860"/>
            <a:ext cx="8229600" cy="5214974"/>
          </a:xfrm>
        </p:spPr>
        <p:txBody>
          <a:bodyPr>
            <a:noAutofit/>
          </a:bodyPr>
          <a:lstStyle/>
          <a:p>
            <a:r>
              <a:rPr lang="en-AU" sz="2600" dirty="0"/>
              <a:t>Heat is </a:t>
            </a:r>
            <a:r>
              <a:rPr lang="en-AU" sz="2600" u="sng" dirty="0"/>
              <a:t>lost from the body </a:t>
            </a:r>
            <a:r>
              <a:rPr lang="en-AU" sz="2600" dirty="0"/>
              <a:t>by conduction, convection, radiation and evaporation. </a:t>
            </a:r>
          </a:p>
          <a:p>
            <a:r>
              <a:rPr lang="en-AU" sz="2600" dirty="0"/>
              <a:t>The </a:t>
            </a:r>
            <a:r>
              <a:rPr lang="en-AU" sz="2600" u="sng" dirty="0"/>
              <a:t>skin</a:t>
            </a:r>
            <a:r>
              <a:rPr lang="en-AU" sz="2600" dirty="0"/>
              <a:t> can change the rate at which heat is lost from the body. This is partly due to the </a:t>
            </a:r>
            <a:r>
              <a:rPr lang="en-AU" sz="2600" u="sng" dirty="0"/>
              <a:t>blood vessels </a:t>
            </a:r>
            <a:r>
              <a:rPr lang="en-AU" sz="2600" dirty="0"/>
              <a:t>which lie under the skin that carry blood, and therefore heat from the core of the body.</a:t>
            </a:r>
          </a:p>
          <a:p>
            <a:r>
              <a:rPr lang="en-AU" sz="2600" dirty="0"/>
              <a:t>The autonomic nervous system can change the diameter of these blood vessels.  If the blood vessels dilate it is known as </a:t>
            </a:r>
            <a:r>
              <a:rPr lang="en-AU" sz="2600" u="sng" dirty="0"/>
              <a:t>vasodilation</a:t>
            </a:r>
            <a:r>
              <a:rPr lang="en-AU" sz="2600" dirty="0"/>
              <a:t>.  If they constrict it is known as </a:t>
            </a:r>
            <a:r>
              <a:rPr lang="en-AU" sz="2600" u="sng" dirty="0"/>
              <a:t>vasoconstriction</a:t>
            </a:r>
            <a:r>
              <a:rPr lang="en-AU" sz="2600" dirty="0"/>
              <a:t>. (Sympathetic nervous system)</a:t>
            </a:r>
          </a:p>
          <a:p>
            <a:r>
              <a:rPr lang="en-AU" sz="2600" dirty="0"/>
              <a:t>When vasodilation of these blood vessels occur </a:t>
            </a:r>
            <a:r>
              <a:rPr lang="en-AU" sz="2600" u="sng" dirty="0"/>
              <a:t>more blood flows to the surface</a:t>
            </a:r>
            <a:r>
              <a:rPr lang="en-AU" sz="2600" dirty="0"/>
              <a:t>, carrying more heat to the surface.  (Parasympathetic nervous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a:xfrm>
            <a:off x="457200" y="357166"/>
            <a:ext cx="8229600" cy="6286544"/>
          </a:xfrm>
        </p:spPr>
        <p:txBody>
          <a:bodyPr>
            <a:noAutofit/>
          </a:bodyPr>
          <a:lstStyle/>
          <a:p>
            <a:r>
              <a:rPr lang="en-AU" sz="2800" dirty="0"/>
              <a:t>When vasoconstriction of these blood vessels occur </a:t>
            </a:r>
            <a:r>
              <a:rPr lang="en-AU" sz="2800" u="sng" dirty="0"/>
              <a:t>less blood flows to the surface</a:t>
            </a:r>
            <a:r>
              <a:rPr lang="en-AU" sz="2800" dirty="0"/>
              <a:t>, carrying less heat to the surface.</a:t>
            </a:r>
          </a:p>
          <a:p>
            <a:r>
              <a:rPr lang="en-AU" sz="2800" dirty="0"/>
              <a:t>The other way that heat can be lost from the skin is through </a:t>
            </a:r>
            <a:r>
              <a:rPr lang="en-AU" sz="2800" u="sng" dirty="0"/>
              <a:t>sweating</a:t>
            </a:r>
            <a:r>
              <a:rPr lang="en-AU" sz="2800" dirty="0"/>
              <a:t>.  When we sweat fluid is secreted by the sweat glands into </a:t>
            </a:r>
            <a:r>
              <a:rPr lang="en-AU" sz="2800" u="sng" dirty="0"/>
              <a:t>ducts which open onto the surface of the skin</a:t>
            </a:r>
            <a:r>
              <a:rPr lang="en-AU" sz="2800" dirty="0"/>
              <a:t>.  Cells surrounding these ducts pump the sweat onto the skin.</a:t>
            </a:r>
          </a:p>
          <a:p>
            <a:r>
              <a:rPr lang="en-AU" sz="2800" dirty="0"/>
              <a:t>Heat is removed </a:t>
            </a:r>
            <a:r>
              <a:rPr lang="en-AU" sz="2800" u="sng" dirty="0"/>
              <a:t>by evaporation </a:t>
            </a:r>
            <a:r>
              <a:rPr lang="en-AU" sz="2800" dirty="0"/>
              <a:t>of the sweat, as heat (from the skin) is needed for the liquid sweat to become vapour.  Water evaporation from the lungs loses heat in a </a:t>
            </a:r>
            <a:r>
              <a:rPr lang="en-AU" sz="2800" u="sng" dirty="0"/>
              <a:t>similar fashion</a:t>
            </a:r>
            <a:r>
              <a:rPr lang="en-AU" sz="2800" dirty="0"/>
              <a:t>.</a:t>
            </a:r>
            <a:endParaRPr lang="en-US" sz="2800" dirty="0"/>
          </a:p>
          <a:p>
            <a:r>
              <a:rPr lang="en-AU" sz="2800" dirty="0"/>
              <a:t>Sweating is stimulated by the </a:t>
            </a:r>
            <a:r>
              <a:rPr lang="en-AU" sz="2800" u="sng" dirty="0"/>
              <a:t>sympathetic</a:t>
            </a:r>
            <a:r>
              <a:rPr lang="en-AU" sz="2800" dirty="0"/>
              <a:t> nervous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7A6C77B-4485-460F-933B-56C48B818888}"/>
              </a:ext>
            </a:extLst>
          </p:cNvPr>
          <p:cNvSpPr>
            <a:spLocks noGrp="1" noChangeArrowheads="1"/>
          </p:cNvSpPr>
          <p:nvPr>
            <p:ph type="title"/>
          </p:nvPr>
        </p:nvSpPr>
        <p:spPr>
          <a:xfrm>
            <a:off x="457200" y="274638"/>
            <a:ext cx="8229600" cy="850900"/>
          </a:xfrm>
        </p:spPr>
        <p:txBody>
          <a:bodyPr/>
          <a:lstStyle/>
          <a:p>
            <a:pPr eaLnBrk="1" hangingPunct="1"/>
            <a:r>
              <a:rPr lang="en-US" altLang="en-US" b="1">
                <a:solidFill>
                  <a:srgbClr val="008000"/>
                </a:solidFill>
              </a:rPr>
              <a:t>Radiation</a:t>
            </a:r>
            <a:r>
              <a:rPr lang="en-US" altLang="en-US" b="1"/>
              <a:t> </a:t>
            </a:r>
          </a:p>
        </p:txBody>
      </p:sp>
      <p:pic>
        <p:nvPicPr>
          <p:cNvPr id="8195" name="Picture 5" descr="800px-Sunbath">
            <a:extLst>
              <a:ext uri="{FF2B5EF4-FFF2-40B4-BE49-F238E27FC236}">
                <a16:creationId xmlns:a16="http://schemas.microsoft.com/office/drawing/2014/main" id="{80065A87-5ED9-4711-856F-9E3D4EA4BB0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692275" y="1289050"/>
            <a:ext cx="5327650" cy="3995738"/>
          </a:xfrm>
          <a:noFill/>
        </p:spPr>
      </p:pic>
      <p:sp>
        <p:nvSpPr>
          <p:cNvPr id="8196" name="Rectangle 3">
            <a:extLst>
              <a:ext uri="{FF2B5EF4-FFF2-40B4-BE49-F238E27FC236}">
                <a16:creationId xmlns:a16="http://schemas.microsoft.com/office/drawing/2014/main" id="{9934D430-51B7-4423-B963-DB9D21476B98}"/>
              </a:ext>
            </a:extLst>
          </p:cNvPr>
          <p:cNvSpPr>
            <a:spLocks noGrp="1" noChangeArrowheads="1"/>
          </p:cNvSpPr>
          <p:nvPr>
            <p:ph type="body" sz="half" idx="2"/>
          </p:nvPr>
        </p:nvSpPr>
        <p:spPr>
          <a:xfrm>
            <a:off x="457200" y="5378450"/>
            <a:ext cx="8229600" cy="1146175"/>
          </a:xfrm>
        </p:spPr>
        <p:txBody>
          <a:bodyPr/>
          <a:lstStyle/>
          <a:p>
            <a:pPr eaLnBrk="1" hangingPunct="1">
              <a:lnSpc>
                <a:spcPct val="80000"/>
              </a:lnSpc>
              <a:buClr>
                <a:schemeClr val="tx1"/>
              </a:buClr>
              <a:tabLst>
                <a:tab pos="365125" algn="l"/>
              </a:tabLst>
            </a:pPr>
            <a:r>
              <a:rPr lang="en-US" altLang="en-US" sz="2400" dirty="0"/>
              <a:t>There is no direct contact with source </a:t>
            </a:r>
            <a:br>
              <a:rPr lang="en-US" altLang="en-US" sz="2400" dirty="0"/>
            </a:br>
            <a:r>
              <a:rPr lang="en-US" altLang="en-US" sz="2400" dirty="0"/>
              <a:t>e.g.  sun or a fire.</a:t>
            </a:r>
          </a:p>
          <a:p>
            <a:pPr eaLnBrk="1" hangingPunct="1">
              <a:lnSpc>
                <a:spcPct val="80000"/>
              </a:lnSpc>
              <a:buClr>
                <a:schemeClr val="tx1"/>
              </a:buClr>
              <a:tabLst>
                <a:tab pos="365125" algn="l"/>
              </a:tabLst>
            </a:pPr>
            <a:r>
              <a:rPr lang="en-US" altLang="en-US" sz="2400" dirty="0"/>
              <a:t>Radiation can result in heat gain or heat loss.</a:t>
            </a:r>
          </a:p>
        </p:txBody>
      </p:sp>
    </p:spTree>
  </p:cSld>
  <p:clrMapOvr>
    <a:masterClrMapping/>
  </p:clrMapOvr>
  <p:transition>
    <p:wedg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666050"/>
            <a:ext cx="6840760" cy="72655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a:bodyPr>
          <a:lstStyle/>
          <a:p>
            <a:r>
              <a:rPr lang="en-AU" dirty="0"/>
              <a:t>Preventing body temperature from falling</a:t>
            </a:r>
            <a:endParaRPr lang="en-US" dirty="0"/>
          </a:p>
        </p:txBody>
      </p:sp>
      <p:sp>
        <p:nvSpPr>
          <p:cNvPr id="3" name="Content Placeholder 2"/>
          <p:cNvSpPr>
            <a:spLocks noGrp="1"/>
          </p:cNvSpPr>
          <p:nvPr>
            <p:ph idx="1"/>
          </p:nvPr>
        </p:nvSpPr>
        <p:spPr>
          <a:xfrm>
            <a:off x="457200" y="1357298"/>
            <a:ext cx="8229600" cy="4768865"/>
          </a:xfrm>
        </p:spPr>
        <p:txBody>
          <a:bodyPr>
            <a:noAutofit/>
          </a:bodyPr>
          <a:lstStyle/>
          <a:p>
            <a:r>
              <a:rPr lang="en-AU" sz="2400" dirty="0"/>
              <a:t>When the environmental temperature falls the cold receptors in the skin send messages to the hypothalamus.  The hypothalamus then sends out messages that either </a:t>
            </a:r>
            <a:r>
              <a:rPr lang="en-AU" sz="2400" u="sng" dirty="0"/>
              <a:t>reduce heat loss or increase heat production</a:t>
            </a:r>
            <a:r>
              <a:rPr lang="en-AU" sz="2400" dirty="0"/>
              <a:t>.  These may be either </a:t>
            </a:r>
            <a:r>
              <a:rPr lang="en-AU" sz="2400" u="sng" dirty="0"/>
              <a:t>physiological or behavioural</a:t>
            </a:r>
            <a:r>
              <a:rPr lang="en-AU" sz="2400" dirty="0"/>
              <a:t> changes.</a:t>
            </a:r>
          </a:p>
          <a:p>
            <a:pPr marL="457200" indent="-457200">
              <a:buFont typeface="Arial" pitchFamily="34" charset="0"/>
              <a:buAutoNum type="arabicPeriod"/>
            </a:pPr>
            <a:r>
              <a:rPr lang="en-AU" sz="2400" u="sng" dirty="0">
                <a:solidFill>
                  <a:srgbClr val="FF0000"/>
                </a:solidFill>
              </a:rPr>
              <a:t>Vasoconstriction</a:t>
            </a:r>
            <a:r>
              <a:rPr lang="en-AU" sz="2400" dirty="0">
                <a:solidFill>
                  <a:srgbClr val="FF0000"/>
                </a:solidFill>
              </a:rPr>
              <a:t> - </a:t>
            </a:r>
            <a:r>
              <a:rPr lang="en-AU" sz="2400" dirty="0"/>
              <a:t>Medulla oblongata under influence of hypothalamus regulates the diameter of blood vessels</a:t>
            </a:r>
          </a:p>
          <a:p>
            <a:pPr marL="0" indent="0"/>
            <a:r>
              <a:rPr lang="en-AU" sz="2400" dirty="0"/>
              <a:t>Sympathetic efferent nerves which stimulate the blood vessels in the skin to constrict. This reduces the flow of blood from the core to the skin, and therefore reduces the transfer of heat from the core to the skin. The skin will feel cooler and less heat will be lost from it.</a:t>
            </a:r>
          </a:p>
          <a:p>
            <a:pPr marL="457200" indent="-457200">
              <a:buAutoNum type="arabicPeriod"/>
            </a:pPr>
            <a:r>
              <a:rPr lang="en-AU" sz="2400" dirty="0" err="1">
                <a:solidFill>
                  <a:srgbClr val="FF0000"/>
                </a:solidFill>
              </a:rPr>
              <a:t>Pilo</a:t>
            </a:r>
            <a:r>
              <a:rPr lang="en-AU" sz="2400" dirty="0">
                <a:solidFill>
                  <a:srgbClr val="FF0000"/>
                </a:solidFill>
              </a:rPr>
              <a:t>-erection: </a:t>
            </a:r>
            <a:r>
              <a:rPr lang="en-AU" sz="2400" dirty="0"/>
              <a:t>Muscles attached to hair in skin contract , pull hair erect, hair traps air – air is a poor conductor of heat – this is attempt to reduce heat loss.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188640"/>
            <a:ext cx="8661517" cy="46085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980728"/>
            <a:ext cx="8229600" cy="3705275"/>
          </a:xfrm>
          <a:prstGeom prst="rect">
            <a:avLst/>
          </a:prstGeom>
        </p:spPr>
        <p:txBody>
          <a:bodyPr vert="horz" lIns="91440" tIns="45720" rIns="91440" bIns="45720" rtlCol="0">
            <a:normAutofit fontScale="92500"/>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endParaRPr lang="en-AU" dirty="0"/>
          </a:p>
          <a:p>
            <a:r>
              <a:rPr lang="en-AU" sz="2800" dirty="0"/>
              <a:t>3. </a:t>
            </a:r>
            <a:r>
              <a:rPr lang="en-AU" sz="2800" dirty="0">
                <a:solidFill>
                  <a:srgbClr val="FF0000"/>
                </a:solidFill>
              </a:rPr>
              <a:t>Stimulation of adrenal medulla </a:t>
            </a:r>
            <a:r>
              <a:rPr lang="en-AU" sz="2800" dirty="0"/>
              <a:t>– This also occurs through the sympathetic nerves.  It results in the secretion of </a:t>
            </a:r>
            <a:r>
              <a:rPr lang="en-AU" sz="2800" u="sng" dirty="0"/>
              <a:t>adrenaline and noradrenaline</a:t>
            </a:r>
            <a:r>
              <a:rPr lang="en-AU" sz="2800" dirty="0"/>
              <a:t>.  Both of these hormones bring about an increase in cellular metabolism and therefore heat production.</a:t>
            </a:r>
          </a:p>
          <a:p>
            <a:r>
              <a:rPr lang="en-AU" sz="2800" dirty="0"/>
              <a:t>4</a:t>
            </a:r>
            <a:r>
              <a:rPr lang="en-AU" sz="2800" dirty="0">
                <a:solidFill>
                  <a:srgbClr val="FF0000"/>
                </a:solidFill>
              </a:rPr>
              <a:t>. Shivering </a:t>
            </a:r>
            <a:r>
              <a:rPr lang="en-AU" sz="2800" dirty="0"/>
              <a:t>– The hypothalamus stimulates the parts of the brain that </a:t>
            </a:r>
            <a:r>
              <a:rPr lang="en-AU" sz="2800" u="sng" dirty="0"/>
              <a:t>increase skeletal muscle tone</a:t>
            </a:r>
            <a:r>
              <a:rPr lang="en-AU" sz="2800" dirty="0"/>
              <a:t>. This leads to oscillating, rhythmic muscle tremors (shivering).</a:t>
            </a:r>
          </a:p>
          <a:p>
            <a:endParaRPr lang="en-US" dirty="0"/>
          </a:p>
        </p:txBody>
      </p:sp>
    </p:spTree>
    <p:extLst>
      <p:ext uri="{BB962C8B-B14F-4D97-AF65-F5344CB8AC3E}">
        <p14:creationId xmlns:p14="http://schemas.microsoft.com/office/powerpoint/2010/main" val="321675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AU" sz="2800" dirty="0"/>
              <a:t>5. </a:t>
            </a:r>
            <a:r>
              <a:rPr lang="en-AU" sz="2800" dirty="0">
                <a:solidFill>
                  <a:srgbClr val="FF0000"/>
                </a:solidFill>
              </a:rPr>
              <a:t>Increased thyroxine production – </a:t>
            </a:r>
            <a:r>
              <a:rPr lang="en-AU" sz="2800" dirty="0"/>
              <a:t>The hypothalamus produce thyroid stimulating releasing factors (</a:t>
            </a:r>
            <a:r>
              <a:rPr lang="en-AU" sz="2800" dirty="0" err="1"/>
              <a:t>TSHrF</a:t>
            </a:r>
            <a:r>
              <a:rPr lang="en-AU" sz="2800" dirty="0"/>
              <a:t>) which stimulated the anterior pituitary to secrete TSH.  </a:t>
            </a:r>
            <a:r>
              <a:rPr lang="en-AU" sz="2800" u="sng" dirty="0"/>
              <a:t>This causes the thyroid to release </a:t>
            </a:r>
            <a:r>
              <a:rPr lang="en-AU" sz="2800" u="sng" dirty="0" err="1"/>
              <a:t>thyroxine</a:t>
            </a:r>
            <a:r>
              <a:rPr lang="en-AU" sz="2800" u="sng" dirty="0"/>
              <a:t> </a:t>
            </a:r>
            <a:r>
              <a:rPr lang="en-AU" sz="2800" dirty="0"/>
              <a:t>which increases metabolic rate, and therefore heat production.</a:t>
            </a:r>
          </a:p>
          <a:p>
            <a:pPr>
              <a:buNone/>
            </a:pPr>
            <a:r>
              <a:rPr lang="en-AU" sz="2800" dirty="0"/>
              <a:t>6. </a:t>
            </a:r>
            <a:r>
              <a:rPr lang="en-AU" sz="2800" dirty="0">
                <a:solidFill>
                  <a:srgbClr val="FF0000"/>
                </a:solidFill>
              </a:rPr>
              <a:t>Behavioural responses </a:t>
            </a:r>
            <a:r>
              <a:rPr lang="en-AU" sz="2800" dirty="0"/>
              <a:t>– When we are consciously aware of cold conditions we behave in a way to reduce heat loss, </a:t>
            </a:r>
            <a:r>
              <a:rPr lang="en-AU" sz="2800" u="sng" dirty="0"/>
              <a:t>such as putting on a jumper, sheltering from the cold or turning on a heater.</a:t>
            </a:r>
            <a:endParaRPr lang="en-US" sz="28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000232" y="469250"/>
            <a:ext cx="4286280" cy="4932917"/>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Preventing body temperature from rising</a:t>
            </a:r>
            <a:endParaRPr lang="en-US" dirty="0"/>
          </a:p>
        </p:txBody>
      </p:sp>
      <p:sp>
        <p:nvSpPr>
          <p:cNvPr id="3" name="Content Placeholder 2"/>
          <p:cNvSpPr>
            <a:spLocks noGrp="1"/>
          </p:cNvSpPr>
          <p:nvPr>
            <p:ph idx="1"/>
          </p:nvPr>
        </p:nvSpPr>
        <p:spPr>
          <a:xfrm>
            <a:off x="822960" y="1100628"/>
            <a:ext cx="7637472" cy="4272588"/>
          </a:xfrm>
        </p:spPr>
        <p:txBody>
          <a:bodyPr>
            <a:noAutofit/>
          </a:bodyPr>
          <a:lstStyle/>
          <a:p>
            <a:r>
              <a:rPr lang="en-AU" sz="2400" dirty="0"/>
              <a:t>When the environmental temperature rises excess heat needs to be lost from the body otherwise the core temperature will rise. The body may do this through:</a:t>
            </a:r>
          </a:p>
          <a:p>
            <a:r>
              <a:rPr lang="en-AU" sz="2400" dirty="0"/>
              <a:t>Medulla oblongata under influence of hypothalamus regulates the diameter of blood vessels</a:t>
            </a:r>
          </a:p>
          <a:p>
            <a:pPr marL="514350" indent="-514350">
              <a:buAutoNum type="arabicPeriod"/>
            </a:pPr>
            <a:r>
              <a:rPr lang="en-AU" sz="2400" dirty="0">
                <a:solidFill>
                  <a:srgbClr val="FF0000"/>
                </a:solidFill>
              </a:rPr>
              <a:t>Vasodilation</a:t>
            </a:r>
            <a:r>
              <a:rPr lang="en-AU" sz="2400" dirty="0"/>
              <a:t> – Stimulated by parasympathetic nervous system. The </a:t>
            </a:r>
            <a:r>
              <a:rPr lang="en-AU" sz="2400" u="sng" dirty="0"/>
              <a:t>blood vessels in the skin dilate, carrying more blood</a:t>
            </a:r>
            <a:r>
              <a:rPr lang="en-AU" sz="2400" dirty="0"/>
              <a:t> from the core to the surface and therefore more heat.</a:t>
            </a:r>
          </a:p>
          <a:p>
            <a:pPr marL="0" indent="0"/>
            <a:r>
              <a:rPr lang="en-AU" sz="2400" dirty="0"/>
              <a:t> Heat is lost through </a:t>
            </a:r>
            <a:r>
              <a:rPr lang="en-AU" sz="2400" u="sng" dirty="0"/>
              <a:t>radiation and convection</a:t>
            </a:r>
            <a:r>
              <a:rPr lang="en-AU"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3861048"/>
            <a:ext cx="7520940" cy="864096"/>
          </a:xfrm>
        </p:spPr>
        <p:txBody>
          <a:bodyPr>
            <a:noAutofit/>
          </a:bodyPr>
          <a:lstStyle/>
          <a:p>
            <a:pPr>
              <a:buNone/>
            </a:pPr>
            <a:r>
              <a:rPr lang="en-AU" sz="2800" dirty="0"/>
              <a:t>2. Sweating – If the environmental temperature increases above 28</a:t>
            </a:r>
            <a:r>
              <a:rPr lang="en-AU" sz="2800" baseline="30000" dirty="0"/>
              <a:t>o</a:t>
            </a:r>
            <a:r>
              <a:rPr lang="en-AU" sz="2800" dirty="0"/>
              <a:t>C . It is only an effective method of heat loss if the environment is dry.  If it is </a:t>
            </a:r>
            <a:r>
              <a:rPr lang="en-AU" sz="2800" u="sng" dirty="0"/>
              <a:t>humid sweat cannot evaporate</a:t>
            </a:r>
            <a:r>
              <a:rPr lang="en-AU" sz="2800" dirty="0"/>
              <a:t>, and therefore heat is not lost.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0"/>
            <a:ext cx="8784976" cy="40031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3966"/>
          </a:xfrm>
        </p:spPr>
        <p:txBody>
          <a:bodyPr>
            <a:normAutofit fontScale="90000"/>
          </a:bodyPr>
          <a:lstStyle/>
          <a:p>
            <a:endParaRPr lang="en-US" dirty="0"/>
          </a:p>
        </p:txBody>
      </p:sp>
      <p:sp>
        <p:nvSpPr>
          <p:cNvPr id="3" name="Content Placeholder 2"/>
          <p:cNvSpPr>
            <a:spLocks noGrp="1"/>
          </p:cNvSpPr>
          <p:nvPr>
            <p:ph idx="1"/>
          </p:nvPr>
        </p:nvSpPr>
        <p:spPr>
          <a:xfrm>
            <a:off x="457200" y="642918"/>
            <a:ext cx="8229600" cy="5483245"/>
          </a:xfrm>
        </p:spPr>
        <p:txBody>
          <a:bodyPr>
            <a:normAutofit/>
          </a:bodyPr>
          <a:lstStyle/>
          <a:p>
            <a:pPr>
              <a:buNone/>
            </a:pPr>
            <a:r>
              <a:rPr lang="en-AU" sz="2800" dirty="0"/>
              <a:t>3. </a:t>
            </a:r>
            <a:r>
              <a:rPr lang="en-AU" sz="2800" dirty="0">
                <a:solidFill>
                  <a:srgbClr val="FF0000"/>
                </a:solidFill>
              </a:rPr>
              <a:t>Reduced thyroxine production </a:t>
            </a:r>
            <a:r>
              <a:rPr lang="en-AU" sz="2800" dirty="0"/>
              <a:t>– a reduction in thyroxine is brought about in summer, so that there is a </a:t>
            </a:r>
            <a:r>
              <a:rPr lang="en-AU" sz="2800" u="sng" dirty="0"/>
              <a:t>decrease in the metabolic rate </a:t>
            </a:r>
            <a:r>
              <a:rPr lang="en-AU" sz="2800" dirty="0"/>
              <a:t> and therefore less heat is produced in summer.</a:t>
            </a:r>
          </a:p>
          <a:p>
            <a:pPr>
              <a:buNone/>
            </a:pPr>
            <a:r>
              <a:rPr lang="en-AU" sz="2800" dirty="0"/>
              <a:t>4. </a:t>
            </a:r>
            <a:r>
              <a:rPr lang="en-AU" sz="2800" dirty="0">
                <a:solidFill>
                  <a:srgbClr val="FF0000"/>
                </a:solidFill>
              </a:rPr>
              <a:t>Behavioural responses </a:t>
            </a:r>
            <a:r>
              <a:rPr lang="en-AU" sz="2800" dirty="0"/>
              <a:t>- When we are consciously aware of hot conditions we behave in ways to increase heat loss, such as </a:t>
            </a:r>
            <a:r>
              <a:rPr lang="en-AU" sz="2800" u="sng" dirty="0"/>
              <a:t>removing extra clothing, turning on fans and air conditioners.</a:t>
            </a:r>
            <a:endParaRPr lang="en-US" sz="2800"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1857356" y="377926"/>
            <a:ext cx="5162916" cy="580276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D1576CC-BB44-4AF6-9931-72961505FC95}"/>
              </a:ext>
            </a:extLst>
          </p:cNvPr>
          <p:cNvSpPr>
            <a:spLocks noGrp="1" noChangeArrowheads="1"/>
          </p:cNvSpPr>
          <p:nvPr>
            <p:ph type="title"/>
          </p:nvPr>
        </p:nvSpPr>
        <p:spPr/>
        <p:txBody>
          <a:bodyPr/>
          <a:lstStyle/>
          <a:p>
            <a:pPr eaLnBrk="1" hangingPunct="1"/>
            <a:r>
              <a:rPr lang="en-US" altLang="en-US" sz="5400" b="1">
                <a:solidFill>
                  <a:srgbClr val="008000"/>
                </a:solidFill>
              </a:rPr>
              <a:t>Convection</a:t>
            </a:r>
            <a:r>
              <a:rPr lang="en-US" altLang="en-US"/>
              <a:t> </a:t>
            </a:r>
          </a:p>
        </p:txBody>
      </p:sp>
      <p:sp>
        <p:nvSpPr>
          <p:cNvPr id="9219" name="Rectangle 3">
            <a:extLst>
              <a:ext uri="{FF2B5EF4-FFF2-40B4-BE49-F238E27FC236}">
                <a16:creationId xmlns:a16="http://schemas.microsoft.com/office/drawing/2014/main" id="{B53022B1-0337-4C7E-831F-8CCDB5FB377D}"/>
              </a:ext>
            </a:extLst>
          </p:cNvPr>
          <p:cNvSpPr>
            <a:spLocks noGrp="1" noChangeArrowheads="1"/>
          </p:cNvSpPr>
          <p:nvPr>
            <p:ph type="body" sz="half" idx="2"/>
          </p:nvPr>
        </p:nvSpPr>
        <p:spPr>
          <a:xfrm>
            <a:off x="457200" y="5307013"/>
            <a:ext cx="8229600" cy="1362075"/>
          </a:xfrm>
        </p:spPr>
        <p:txBody>
          <a:bodyPr>
            <a:normAutofit lnSpcReduction="10000"/>
          </a:bodyPr>
          <a:lstStyle/>
          <a:p>
            <a:pPr eaLnBrk="1" hangingPunct="1">
              <a:buClr>
                <a:schemeClr val="tx1"/>
              </a:buClr>
              <a:tabLst>
                <a:tab pos="365125" algn="l"/>
              </a:tabLst>
            </a:pPr>
            <a:r>
              <a:rPr lang="en-US" altLang="en-US" sz="2400" dirty="0"/>
              <a:t>Occurs when hot or cold air passes over a body.</a:t>
            </a:r>
          </a:p>
          <a:p>
            <a:pPr eaLnBrk="1" hangingPunct="1">
              <a:buClr>
                <a:schemeClr val="tx1"/>
              </a:buClr>
              <a:tabLst>
                <a:tab pos="365125" algn="l"/>
              </a:tabLst>
            </a:pPr>
            <a:r>
              <a:rPr lang="en-US" altLang="en-US" sz="2400" dirty="0"/>
              <a:t>For example, using a fan or fan heater.</a:t>
            </a:r>
          </a:p>
          <a:p>
            <a:pPr eaLnBrk="1" hangingPunct="1">
              <a:buClr>
                <a:schemeClr val="tx1"/>
              </a:buClr>
              <a:tabLst>
                <a:tab pos="365125" algn="l"/>
              </a:tabLst>
            </a:pPr>
            <a:r>
              <a:rPr lang="en-US" altLang="en-US" sz="2400" dirty="0"/>
              <a:t>Convection results in heat gain or heat loss. </a:t>
            </a:r>
          </a:p>
        </p:txBody>
      </p:sp>
      <p:pic>
        <p:nvPicPr>
          <p:cNvPr id="9220" name="Picture 5" descr="Ceiling_fan_with_light">
            <a:extLst>
              <a:ext uri="{FF2B5EF4-FFF2-40B4-BE49-F238E27FC236}">
                <a16:creationId xmlns:a16="http://schemas.microsoft.com/office/drawing/2014/main" id="{57FC3B70-0FE1-4256-8499-FE361D7D875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403350" y="1600200"/>
            <a:ext cx="6284913" cy="2957513"/>
          </a:xfrm>
          <a:noFill/>
        </p:spPr>
      </p:pic>
    </p:spTree>
  </p:cSld>
  <p:clrMapOvr>
    <a:masterClrMapping/>
  </p:clrMapOvr>
  <p:transition>
    <p:wedg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a:bodyPr>
          <a:lstStyle/>
          <a:p>
            <a:r>
              <a:rPr lang="en-AU" dirty="0"/>
              <a:t>Control of thermoregulation</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2071670" y="928670"/>
            <a:ext cx="5286412" cy="5726946"/>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AU" dirty="0"/>
              <a:t>Temperature tolerance</a:t>
            </a:r>
            <a:endParaRPr lang="en-US" dirty="0"/>
          </a:p>
        </p:txBody>
      </p:sp>
      <p:sp>
        <p:nvSpPr>
          <p:cNvPr id="3" name="Content Placeholder 2"/>
          <p:cNvSpPr>
            <a:spLocks noGrp="1"/>
          </p:cNvSpPr>
          <p:nvPr>
            <p:ph idx="1"/>
          </p:nvPr>
        </p:nvSpPr>
        <p:spPr>
          <a:xfrm>
            <a:off x="457200" y="1142984"/>
            <a:ext cx="8229600" cy="4983179"/>
          </a:xfrm>
        </p:spPr>
        <p:txBody>
          <a:bodyPr>
            <a:normAutofit/>
          </a:bodyPr>
          <a:lstStyle/>
          <a:p>
            <a:r>
              <a:rPr lang="en-AU" sz="1800" dirty="0"/>
              <a:t>A core body temperature over </a:t>
            </a:r>
            <a:r>
              <a:rPr lang="en-AU" sz="1800" u="sng" dirty="0"/>
              <a:t>42</a:t>
            </a:r>
            <a:r>
              <a:rPr lang="en-AU" sz="1800" u="sng" baseline="30000" dirty="0"/>
              <a:t>o</a:t>
            </a:r>
            <a:r>
              <a:rPr lang="en-AU" sz="1800" u="sng" dirty="0"/>
              <a:t>C</a:t>
            </a:r>
            <a:r>
              <a:rPr lang="en-AU" sz="1800" dirty="0"/>
              <a:t> is dangerous, with death usually occurring if it rises above </a:t>
            </a:r>
            <a:r>
              <a:rPr lang="en-AU" sz="1800" u="sng" dirty="0"/>
              <a:t>44</a:t>
            </a:r>
            <a:r>
              <a:rPr lang="en-AU" sz="1800" u="sng" baseline="30000" dirty="0"/>
              <a:t>o</a:t>
            </a:r>
            <a:r>
              <a:rPr lang="en-AU" sz="1800" u="sng" dirty="0"/>
              <a:t>C</a:t>
            </a:r>
            <a:r>
              <a:rPr lang="en-AU" sz="1800" dirty="0"/>
              <a:t>. This high body temperature may occur due to:</a:t>
            </a:r>
          </a:p>
          <a:p>
            <a:pPr marL="514350" indent="-514350">
              <a:buAutoNum type="arabicPeriod"/>
            </a:pPr>
            <a:r>
              <a:rPr lang="en-AU" sz="1800" u="sng" dirty="0"/>
              <a:t>Fever </a:t>
            </a:r>
            <a:r>
              <a:rPr lang="en-AU" sz="1800" dirty="0"/>
              <a:t>.</a:t>
            </a:r>
          </a:p>
          <a:p>
            <a:pPr marL="514350" indent="-514350">
              <a:buAutoNum type="arabicPeriod"/>
            </a:pPr>
            <a:r>
              <a:rPr lang="en-AU" sz="1800" u="sng" dirty="0"/>
              <a:t>Heat stroke </a:t>
            </a:r>
            <a:r>
              <a:rPr lang="en-AU" sz="1800" dirty="0"/>
              <a:t>– This occurs when temperature and humidity are high and it is difficult for the body to lose heat by radiation or evaporation.  Body temperature rises and regulatory mechanisms fail. Could be fatal if brain cells are affected.</a:t>
            </a:r>
          </a:p>
          <a:p>
            <a:pPr marL="0" indent="0"/>
            <a:r>
              <a:rPr lang="en-AU" sz="1800" dirty="0"/>
              <a:t>  Treatment: cooling body as quickly as possible to immersing patient in cold water.</a:t>
            </a:r>
          </a:p>
          <a:p>
            <a:pPr marL="514350" indent="-514350">
              <a:buAutoNum type="arabicPeriod"/>
            </a:pPr>
            <a:r>
              <a:rPr lang="en-AU" sz="1800" u="sng" dirty="0"/>
              <a:t>Heat exhaustion</a:t>
            </a:r>
            <a:r>
              <a:rPr lang="en-AU" sz="1800" dirty="0"/>
              <a:t> – This occurs as a result of extreme sweating and vasodilation to lose heat.  These reduce the volume of blood plasma and the resistance to blood flow, causing the reduction of blood pressure and </a:t>
            </a:r>
            <a:r>
              <a:rPr lang="en-AU" sz="1800" dirty="0" err="1"/>
              <a:t>and</a:t>
            </a:r>
            <a:r>
              <a:rPr lang="en-AU" sz="1800" dirty="0"/>
              <a:t> output of blood from heart is reduced. Person collapse. The body temp is nearly normal unlike heat stroke. </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5404"/>
          </a:xfrm>
        </p:spPr>
        <p:txBody>
          <a:bodyPr>
            <a:normAutofit fontScale="90000"/>
          </a:bodyPr>
          <a:lstStyle/>
          <a:p>
            <a:endParaRPr lang="en-US" dirty="0"/>
          </a:p>
        </p:txBody>
      </p:sp>
      <p:sp>
        <p:nvSpPr>
          <p:cNvPr id="3" name="Content Placeholder 2"/>
          <p:cNvSpPr>
            <a:spLocks noGrp="1"/>
          </p:cNvSpPr>
          <p:nvPr>
            <p:ph idx="1"/>
          </p:nvPr>
        </p:nvSpPr>
        <p:spPr>
          <a:xfrm>
            <a:off x="457200" y="785794"/>
            <a:ext cx="8229600" cy="5340369"/>
          </a:xfrm>
        </p:spPr>
        <p:txBody>
          <a:bodyPr>
            <a:normAutofit/>
          </a:bodyPr>
          <a:lstStyle/>
          <a:p>
            <a:r>
              <a:rPr lang="en-AU" sz="2800" dirty="0"/>
              <a:t>If a persons core temperature falls below 33</a:t>
            </a:r>
            <a:r>
              <a:rPr lang="en-AU" sz="2800" baseline="30000" dirty="0"/>
              <a:t>o</a:t>
            </a:r>
            <a:r>
              <a:rPr lang="en-AU" sz="2800" dirty="0"/>
              <a:t>C the metabolic rate is so slow that heat production cannot replace the heat lost. This is called </a:t>
            </a:r>
            <a:r>
              <a:rPr lang="en-AU" sz="2800" u="sng" dirty="0"/>
              <a:t>hypothermia</a:t>
            </a:r>
            <a:r>
              <a:rPr lang="en-AU" sz="2800" dirty="0"/>
              <a:t> and it may result in death. Blood becomes viscous (thick) and cannot transport sufficient oxygen to brain – coma – death.</a:t>
            </a: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148142" y="-36404"/>
            <a:ext cx="6160162" cy="6894404"/>
          </a:xfrm>
          <a:prstGeom prst="rect">
            <a:avLst/>
          </a:prstGeom>
        </p:spPr>
      </p:pic>
    </p:spTree>
    <p:extLst>
      <p:ext uri="{BB962C8B-B14F-4D97-AF65-F5344CB8AC3E}">
        <p14:creationId xmlns:p14="http://schemas.microsoft.com/office/powerpoint/2010/main" val="3368779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Regulation of the composition of body fluids</a:t>
            </a:r>
          </a:p>
        </p:txBody>
      </p:sp>
      <p:sp>
        <p:nvSpPr>
          <p:cNvPr id="3" name="Content Placeholder 2"/>
          <p:cNvSpPr>
            <a:spLocks noGrp="1"/>
          </p:cNvSpPr>
          <p:nvPr>
            <p:ph idx="1"/>
          </p:nvPr>
        </p:nvSpPr>
        <p:spPr/>
        <p:txBody>
          <a:bodyPr>
            <a:noAutofit/>
          </a:bodyPr>
          <a:lstStyle/>
          <a:p>
            <a:r>
              <a:rPr lang="en-AU" sz="2800" dirty="0"/>
              <a:t>The human body is approximately </a:t>
            </a:r>
            <a:r>
              <a:rPr lang="en-AU" sz="2800" u="sng" dirty="0"/>
              <a:t>60% water</a:t>
            </a:r>
            <a:r>
              <a:rPr lang="en-AU" sz="2800" dirty="0"/>
              <a:t>.  The types of fluid found in the body are :</a:t>
            </a:r>
          </a:p>
          <a:p>
            <a:pPr lvl="1"/>
            <a:r>
              <a:rPr lang="en-AU" sz="2800" u="sng" dirty="0"/>
              <a:t>Intracellular fluid 2/3  </a:t>
            </a:r>
            <a:r>
              <a:rPr lang="en-AU" sz="2800" dirty="0"/>
              <a:t>(cytosol – fluid part of cytoplasm) – this is the fluid found in the cell.</a:t>
            </a:r>
          </a:p>
          <a:p>
            <a:pPr lvl="1"/>
            <a:r>
              <a:rPr lang="en-AU" sz="2800" u="sng" dirty="0"/>
              <a:t> fluid 1/3 </a:t>
            </a:r>
            <a:r>
              <a:rPr lang="en-AU" sz="2800" dirty="0"/>
              <a:t>– this is the fluid found outside of the body.  It is either:</a:t>
            </a:r>
          </a:p>
          <a:p>
            <a:pPr lvl="2"/>
            <a:r>
              <a:rPr lang="en-AU" sz="2800" u="sng" dirty="0"/>
              <a:t>Blood (1/4)</a:t>
            </a:r>
          </a:p>
          <a:p>
            <a:pPr lvl="2"/>
            <a:r>
              <a:rPr lang="en-AU" sz="2800" u="sng" dirty="0"/>
              <a:t>Intercellular fluid (¾ )</a:t>
            </a:r>
            <a:r>
              <a:rPr lang="en-AU" sz="2800" dirty="0"/>
              <a:t>(interstitial fluid/ tissue fluid) – this is the fluid found between cells.</a:t>
            </a:r>
          </a:p>
          <a:p>
            <a:pPr>
              <a:buFont typeface="Arial" pitchFamily="34" charset="0"/>
              <a:buChar char="•"/>
            </a:pPr>
            <a:r>
              <a:rPr lang="en-AU" sz="2800" dirty="0"/>
              <a:t>There is a </a:t>
            </a:r>
            <a:r>
              <a:rPr lang="en-AU" sz="2800" u="sng" dirty="0"/>
              <a:t>continuous  exchange of materials </a:t>
            </a:r>
            <a:r>
              <a:rPr lang="en-AU" sz="2800" dirty="0"/>
              <a:t>between the different types of fluid.</a:t>
            </a:r>
          </a:p>
          <a:p>
            <a:pPr lvl="2">
              <a:buNone/>
            </a:pPr>
            <a:endParaRPr lang="en-AU"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ssolv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979712" y="1857364"/>
            <a:ext cx="5206802" cy="2703106"/>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71488"/>
          </a:xfrm>
        </p:spPr>
        <p:txBody>
          <a:bodyPr>
            <a:normAutofit/>
          </a:bodyPr>
          <a:lstStyle/>
          <a:p>
            <a:r>
              <a:rPr lang="en-AU" dirty="0"/>
              <a:t>Fluid balance</a:t>
            </a:r>
          </a:p>
        </p:txBody>
      </p:sp>
      <p:sp>
        <p:nvSpPr>
          <p:cNvPr id="3" name="Content Placeholder 2"/>
          <p:cNvSpPr>
            <a:spLocks noGrp="1"/>
          </p:cNvSpPr>
          <p:nvPr>
            <p:ph idx="1"/>
          </p:nvPr>
        </p:nvSpPr>
        <p:spPr>
          <a:xfrm>
            <a:off x="457200" y="1714488"/>
            <a:ext cx="8229600" cy="4860048"/>
          </a:xfrm>
        </p:spPr>
        <p:txBody>
          <a:bodyPr/>
          <a:lstStyle/>
          <a:p>
            <a:r>
              <a:rPr lang="en-AU" u="sng" dirty="0"/>
              <a:t>Fluid gain must equal fluid loss </a:t>
            </a:r>
            <a:r>
              <a:rPr lang="en-AU" dirty="0"/>
              <a:t>if the composition of body fluids is to be kept fairly constant.</a:t>
            </a:r>
          </a:p>
          <a:p>
            <a:r>
              <a:rPr lang="en-AU" dirty="0"/>
              <a:t>Fluid is </a:t>
            </a:r>
            <a:r>
              <a:rPr lang="en-AU" u="sng" dirty="0"/>
              <a:t>gained</a:t>
            </a:r>
            <a:r>
              <a:rPr lang="en-AU" dirty="0"/>
              <a:t> by taking in liquid of food containing water.  A small amount is also gained as a by-product of </a:t>
            </a:r>
            <a:r>
              <a:rPr lang="en-AU" u="sng" dirty="0"/>
              <a:t>chemical processes (metabolic water) </a:t>
            </a:r>
            <a:r>
              <a:rPr lang="en-AU" dirty="0"/>
              <a:t>occurring in the cell.</a:t>
            </a:r>
          </a:p>
          <a:p>
            <a:r>
              <a:rPr lang="en-AU" dirty="0"/>
              <a:t>Fluid is </a:t>
            </a:r>
            <a:r>
              <a:rPr lang="en-AU" u="sng" dirty="0"/>
              <a:t>lost</a:t>
            </a:r>
            <a:r>
              <a:rPr lang="en-AU" dirty="0"/>
              <a:t> from the body through the </a:t>
            </a:r>
            <a:r>
              <a:rPr lang="en-AU" u="sng" dirty="0"/>
              <a:t>kidneys, skin, lungs and alimentary canal</a:t>
            </a:r>
            <a:r>
              <a:rPr lang="en-AU" dirty="0"/>
              <a:t>.</a:t>
            </a:r>
          </a:p>
          <a:p>
            <a:r>
              <a:rPr lang="en-AU" dirty="0"/>
              <a:t>About </a:t>
            </a:r>
            <a:r>
              <a:rPr lang="en-AU" u="sng" dirty="0"/>
              <a:t>2.5L</a:t>
            </a:r>
            <a:r>
              <a:rPr lang="en-AU" dirty="0"/>
              <a:t> is lost per day.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000232" y="714356"/>
            <a:ext cx="4786346" cy="550097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42926"/>
          </a:xfrm>
        </p:spPr>
        <p:txBody>
          <a:bodyPr>
            <a:normAutofit/>
          </a:bodyPr>
          <a:lstStyle/>
          <a:p>
            <a:r>
              <a:rPr lang="en-AU" dirty="0"/>
              <a:t>Excretion</a:t>
            </a:r>
          </a:p>
        </p:txBody>
      </p:sp>
      <p:sp>
        <p:nvSpPr>
          <p:cNvPr id="3" name="Content Placeholder 2"/>
          <p:cNvSpPr>
            <a:spLocks noGrp="1"/>
          </p:cNvSpPr>
          <p:nvPr>
            <p:ph idx="1"/>
          </p:nvPr>
        </p:nvSpPr>
        <p:spPr>
          <a:xfrm>
            <a:off x="457200" y="1714488"/>
            <a:ext cx="8229600" cy="4860048"/>
          </a:xfrm>
        </p:spPr>
        <p:txBody>
          <a:bodyPr>
            <a:normAutofit/>
          </a:bodyPr>
          <a:lstStyle/>
          <a:p>
            <a:r>
              <a:rPr lang="en-AU" sz="2400" dirty="0"/>
              <a:t>Excretion is the </a:t>
            </a:r>
            <a:r>
              <a:rPr lang="en-AU" sz="2400" u="sng" dirty="0"/>
              <a:t>removal from the body of the waste products</a:t>
            </a:r>
            <a:r>
              <a:rPr lang="en-AU" sz="2400" dirty="0"/>
              <a:t> of metabolism. The organs involved in excretion are:</a:t>
            </a:r>
          </a:p>
          <a:p>
            <a:pPr lvl="1"/>
            <a:r>
              <a:rPr lang="en-AU" sz="2400" dirty="0"/>
              <a:t>Lungs -  excrete </a:t>
            </a:r>
            <a:r>
              <a:rPr lang="en-AU" sz="2400" u="sng" dirty="0"/>
              <a:t>carbon dioxide</a:t>
            </a:r>
            <a:r>
              <a:rPr lang="en-AU" sz="2400" dirty="0"/>
              <a:t> and small amounts of </a:t>
            </a:r>
            <a:r>
              <a:rPr lang="en-AU" sz="2400" u="sng" dirty="0"/>
              <a:t>water vapour</a:t>
            </a:r>
            <a:r>
              <a:rPr lang="en-AU" sz="2400" dirty="0"/>
              <a:t>.</a:t>
            </a:r>
          </a:p>
          <a:p>
            <a:pPr lvl="1"/>
            <a:r>
              <a:rPr lang="en-AU" sz="2400" dirty="0"/>
              <a:t>Sweat glands – excrete </a:t>
            </a:r>
            <a:r>
              <a:rPr lang="en-AU" sz="2400" u="sng" dirty="0"/>
              <a:t>water</a:t>
            </a:r>
            <a:r>
              <a:rPr lang="en-AU" sz="2400" dirty="0"/>
              <a:t> which contains </a:t>
            </a:r>
            <a:r>
              <a:rPr lang="en-AU" sz="2400" u="sng" dirty="0"/>
              <a:t>salts, urea, and lactic acid</a:t>
            </a:r>
            <a:r>
              <a:rPr lang="en-AU" sz="2400" dirty="0"/>
              <a:t>.</a:t>
            </a:r>
          </a:p>
          <a:p>
            <a:pPr lvl="1"/>
            <a:r>
              <a:rPr lang="en-AU" sz="2400" dirty="0"/>
              <a:t>Alimentary canal – excretes </a:t>
            </a:r>
            <a:r>
              <a:rPr lang="en-AU" sz="2400" u="sng" dirty="0"/>
              <a:t>bile pigments </a:t>
            </a:r>
            <a:r>
              <a:rPr lang="en-AU" sz="2400" dirty="0"/>
              <a:t>(the bulk of faeces is undigested food, and therefore not considered to be excretory products). Faeces excrete old red blood cells but eliminate or egest undigested food.</a:t>
            </a:r>
          </a:p>
          <a:p>
            <a:pPr lvl="1"/>
            <a:r>
              <a:rPr lang="en-AU" sz="2400" dirty="0"/>
              <a:t>Kidneys – </a:t>
            </a:r>
            <a:r>
              <a:rPr lang="en-AU" sz="2400" u="sng" dirty="0"/>
              <a:t>excrete water and urea </a:t>
            </a:r>
            <a:r>
              <a:rPr lang="en-AU" sz="2400" dirty="0"/>
              <a:t>and are responsible for maintaining the concentration of materials in the body fluids.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7232"/>
            <a:ext cx="8229600" cy="857256"/>
          </a:xfrm>
        </p:spPr>
        <p:txBody>
          <a:bodyPr>
            <a:normAutofit fontScale="90000"/>
          </a:bodyPr>
          <a:lstStyle/>
          <a:p>
            <a:r>
              <a:rPr lang="en-AU" dirty="0"/>
              <a:t>The kidneys</a:t>
            </a:r>
            <a:br>
              <a:rPr lang="en-AU" dirty="0"/>
            </a:br>
            <a:endParaRPr lang="en-AU"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41740" y="1785926"/>
            <a:ext cx="6644904" cy="354816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3827D4F-657D-4544-9EB8-E706AEB831DB}"/>
              </a:ext>
            </a:extLst>
          </p:cNvPr>
          <p:cNvSpPr>
            <a:spLocks noGrp="1" noChangeArrowheads="1"/>
          </p:cNvSpPr>
          <p:nvPr>
            <p:ph type="title"/>
          </p:nvPr>
        </p:nvSpPr>
        <p:spPr>
          <a:xfrm>
            <a:off x="457200" y="274638"/>
            <a:ext cx="8229600" cy="922337"/>
          </a:xfrm>
        </p:spPr>
        <p:txBody>
          <a:bodyPr/>
          <a:lstStyle/>
          <a:p>
            <a:pPr eaLnBrk="1" hangingPunct="1"/>
            <a:r>
              <a:rPr lang="en-US" altLang="en-US" sz="5400" b="1">
                <a:solidFill>
                  <a:srgbClr val="008000"/>
                </a:solidFill>
              </a:rPr>
              <a:t>Conduction</a:t>
            </a:r>
            <a:r>
              <a:rPr lang="en-US" altLang="en-US"/>
              <a:t> </a:t>
            </a:r>
          </a:p>
        </p:txBody>
      </p:sp>
      <p:sp>
        <p:nvSpPr>
          <p:cNvPr id="10243" name="Rectangle 3">
            <a:extLst>
              <a:ext uri="{FF2B5EF4-FFF2-40B4-BE49-F238E27FC236}">
                <a16:creationId xmlns:a16="http://schemas.microsoft.com/office/drawing/2014/main" id="{1CB6056C-177B-4BE8-8332-E933047A585C}"/>
              </a:ext>
            </a:extLst>
          </p:cNvPr>
          <p:cNvSpPr>
            <a:spLocks noGrp="1" noChangeArrowheads="1"/>
          </p:cNvSpPr>
          <p:nvPr>
            <p:ph type="body" sz="half" idx="2"/>
          </p:nvPr>
        </p:nvSpPr>
        <p:spPr>
          <a:xfrm>
            <a:off x="457200" y="5229225"/>
            <a:ext cx="8229600" cy="1362075"/>
          </a:xfrm>
        </p:spPr>
        <p:txBody>
          <a:bodyPr/>
          <a:lstStyle/>
          <a:p>
            <a:pPr eaLnBrk="1" hangingPunct="1">
              <a:buClr>
                <a:schemeClr val="tx1"/>
              </a:buClr>
            </a:pPr>
            <a:r>
              <a:rPr lang="en-US" altLang="en-US" sz="2400" dirty="0"/>
              <a:t>Occurs from direct contact with heat source </a:t>
            </a:r>
            <a:r>
              <a:rPr lang="en-AU" altLang="en-US" sz="2400" dirty="0"/>
              <a:t>e.g. </a:t>
            </a:r>
            <a:r>
              <a:rPr lang="en-US" altLang="en-US" sz="2400" dirty="0"/>
              <a:t>standing on hot sand with bare feet.</a:t>
            </a:r>
          </a:p>
          <a:p>
            <a:pPr eaLnBrk="1" hangingPunct="1">
              <a:buClr>
                <a:schemeClr val="tx1"/>
              </a:buClr>
            </a:pPr>
            <a:r>
              <a:rPr lang="en-US" altLang="en-US" sz="2400" dirty="0"/>
              <a:t> Results in heat gain or heat loss.</a:t>
            </a:r>
            <a:r>
              <a:rPr lang="en-US" altLang="en-US" sz="2800" dirty="0"/>
              <a:t>  </a:t>
            </a:r>
          </a:p>
        </p:txBody>
      </p:sp>
      <p:pic>
        <p:nvPicPr>
          <p:cNvPr id="10244" name="Picture 5" descr="800px-100_0133_JPG">
            <a:extLst>
              <a:ext uri="{FF2B5EF4-FFF2-40B4-BE49-F238E27FC236}">
                <a16:creationId xmlns:a16="http://schemas.microsoft.com/office/drawing/2014/main" id="{E4E95487-6DC6-46C4-BA25-CC3A5079BAA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268538" y="1600200"/>
            <a:ext cx="4737100" cy="3155950"/>
          </a:xfrm>
          <a:noFill/>
        </p:spPr>
      </p:pic>
    </p:spTree>
  </p:cSld>
  <p:clrMapOvr>
    <a:masterClrMapping/>
  </p:clrMapOvr>
  <p:transition>
    <p:wedg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42860"/>
          </a:xfrm>
        </p:spPr>
        <p:txBody>
          <a:bodyPr>
            <a:normAutofit fontScale="90000"/>
          </a:bodyPr>
          <a:lstStyle/>
          <a:p>
            <a:endParaRPr lang="en-AU" dirty="0"/>
          </a:p>
        </p:txBody>
      </p:sp>
      <p:sp>
        <p:nvSpPr>
          <p:cNvPr id="3" name="Content Placeholder 2"/>
          <p:cNvSpPr>
            <a:spLocks noGrp="1"/>
          </p:cNvSpPr>
          <p:nvPr>
            <p:ph idx="1"/>
          </p:nvPr>
        </p:nvSpPr>
        <p:spPr>
          <a:xfrm>
            <a:off x="457200" y="1412776"/>
            <a:ext cx="8229600" cy="5161760"/>
          </a:xfrm>
        </p:spPr>
        <p:txBody>
          <a:bodyPr>
            <a:normAutofit/>
          </a:bodyPr>
          <a:lstStyle/>
          <a:p>
            <a:r>
              <a:rPr lang="en-AU" sz="2400" dirty="0"/>
              <a:t>The body cannot regulate water loss from the lungs or alimentary canal.  Water loss through sweat is regulated by thermoregulation.  </a:t>
            </a:r>
          </a:p>
          <a:p>
            <a:r>
              <a:rPr lang="en-AU" sz="2400" u="sng" dirty="0"/>
              <a:t>Only water loss through the kidneys regulates the concentration of water and dissolved substances</a:t>
            </a:r>
            <a:r>
              <a:rPr lang="en-AU" sz="2400" dirty="0"/>
              <a:t>.</a:t>
            </a:r>
          </a:p>
          <a:p>
            <a:r>
              <a:rPr lang="en-AU" sz="2400" dirty="0"/>
              <a:t>The kidneys are a pair of </a:t>
            </a:r>
            <a:r>
              <a:rPr lang="en-AU" sz="2400" u="sng" dirty="0"/>
              <a:t>reddish-brown organs </a:t>
            </a:r>
            <a:r>
              <a:rPr lang="en-AU" sz="2400" dirty="0"/>
              <a:t>located in the abdomen.</a:t>
            </a:r>
          </a:p>
          <a:p>
            <a:r>
              <a:rPr lang="en-AU" sz="2400" dirty="0"/>
              <a:t>The </a:t>
            </a:r>
            <a:r>
              <a:rPr lang="en-AU" sz="2400" u="sng" dirty="0"/>
              <a:t>ureter </a:t>
            </a:r>
            <a:r>
              <a:rPr lang="en-AU" sz="2400" dirty="0"/>
              <a:t>is a tube that leaves each kidney and drains into the </a:t>
            </a:r>
            <a:r>
              <a:rPr lang="en-AU" sz="2400" u="sng" dirty="0"/>
              <a:t>urinary bladder</a:t>
            </a:r>
            <a:r>
              <a:rPr lang="en-AU" sz="2400" dirty="0"/>
              <a:t>. This then empties to the outside of the body through the </a:t>
            </a:r>
            <a:r>
              <a:rPr lang="en-AU" sz="2400" u="sng" dirty="0"/>
              <a:t>urethra</a:t>
            </a:r>
            <a:r>
              <a:rPr lang="en-AU" sz="2400" dirty="0"/>
              <a:t>.</a:t>
            </a:r>
          </a:p>
          <a:p>
            <a:r>
              <a:rPr lang="en-AU" sz="2400" dirty="0"/>
              <a:t>The kidney is made up of about  </a:t>
            </a:r>
            <a:r>
              <a:rPr lang="en-AU" sz="2400" u="sng" dirty="0"/>
              <a:t>million microscopic units</a:t>
            </a:r>
            <a:r>
              <a:rPr lang="en-AU" sz="2400" dirty="0"/>
              <a:t> called nephrons.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465550B7-1079-4C07-AFA0-1B64E6C98A29}"/>
              </a:ext>
            </a:extLst>
          </p:cNvPr>
          <p:cNvSpPr>
            <a:spLocks noGrp="1" noChangeArrowheads="1"/>
          </p:cNvSpPr>
          <p:nvPr>
            <p:ph type="title"/>
          </p:nvPr>
        </p:nvSpPr>
        <p:spPr>
          <a:xfrm>
            <a:off x="1200150" y="214313"/>
            <a:ext cx="8229600" cy="561975"/>
          </a:xfrm>
        </p:spPr>
        <p:txBody>
          <a:bodyPr>
            <a:normAutofit fontScale="90000"/>
          </a:bodyPr>
          <a:lstStyle/>
          <a:p>
            <a:pPr eaLnBrk="1" fontAlgn="auto" hangingPunct="1">
              <a:spcAft>
                <a:spcPts val="0"/>
              </a:spcAft>
              <a:defRPr/>
            </a:pPr>
            <a:r>
              <a:rPr lang="en-US" sz="4000" b="1" dirty="0">
                <a:solidFill>
                  <a:srgbClr val="008000"/>
                </a:solidFill>
              </a:rPr>
              <a:t>Structure of the kidney</a:t>
            </a:r>
          </a:p>
        </p:txBody>
      </p:sp>
      <p:pic>
        <p:nvPicPr>
          <p:cNvPr id="17411" name="Picture 6" descr="N 0026029 Wel Ph Lib">
            <a:extLst>
              <a:ext uri="{FF2B5EF4-FFF2-40B4-BE49-F238E27FC236}">
                <a16:creationId xmlns:a16="http://schemas.microsoft.com/office/drawing/2014/main" id="{E708EAEA-9414-45D9-887F-505691DBA5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6013" y="1268413"/>
            <a:ext cx="6624637" cy="5313362"/>
          </a:xfrm>
          <a:noFill/>
        </p:spPr>
      </p:pic>
      <p:sp>
        <p:nvSpPr>
          <p:cNvPr id="17412" name="AutoShape 7">
            <a:extLst>
              <a:ext uri="{FF2B5EF4-FFF2-40B4-BE49-F238E27FC236}">
                <a16:creationId xmlns:a16="http://schemas.microsoft.com/office/drawing/2014/main" id="{BD8657CE-ADBB-4315-BAD7-7B8CE0486AF0}"/>
              </a:ext>
            </a:extLst>
          </p:cNvPr>
          <p:cNvSpPr>
            <a:spLocks/>
          </p:cNvSpPr>
          <p:nvPr/>
        </p:nvSpPr>
        <p:spPr bwMode="auto">
          <a:xfrm rot="-2217272">
            <a:off x="2195513" y="2133600"/>
            <a:ext cx="431800" cy="1366838"/>
          </a:xfrm>
          <a:prstGeom prst="leftBrace">
            <a:avLst>
              <a:gd name="adj1" fmla="val 26379"/>
              <a:gd name="adj2" fmla="val 50000"/>
            </a:avLst>
          </a:prstGeom>
          <a:noFill/>
          <a:ln w="38100">
            <a:solidFill>
              <a:srgbClr val="FFFF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0"/>
              </a:spcBef>
              <a:buClrTx/>
              <a:buSzTx/>
              <a:buFontTx/>
              <a:buNone/>
            </a:pPr>
            <a:endParaRPr lang="en-US" altLang="en-US" sz="1800">
              <a:latin typeface="Arial" panose="020B0604020202020204" pitchFamily="34" charset="0"/>
            </a:endParaRPr>
          </a:p>
        </p:txBody>
      </p:sp>
      <p:sp>
        <p:nvSpPr>
          <p:cNvPr id="17413" name="Text Box 8">
            <a:extLst>
              <a:ext uri="{FF2B5EF4-FFF2-40B4-BE49-F238E27FC236}">
                <a16:creationId xmlns:a16="http://schemas.microsoft.com/office/drawing/2014/main" id="{C5E43727-D8B8-444C-933F-297B843F82A4}"/>
              </a:ext>
            </a:extLst>
          </p:cNvPr>
          <p:cNvSpPr txBox="1">
            <a:spLocks noChangeArrowheads="1"/>
          </p:cNvSpPr>
          <p:nvPr/>
        </p:nvSpPr>
        <p:spPr bwMode="auto">
          <a:xfrm>
            <a:off x="179388" y="2492375"/>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50000"/>
              </a:spcBef>
              <a:buClrTx/>
              <a:buSzTx/>
              <a:buFontTx/>
              <a:buNone/>
            </a:pPr>
            <a:r>
              <a:rPr lang="en-US" altLang="en-US" sz="2000">
                <a:latin typeface="Arial" panose="020B0604020202020204" pitchFamily="34" charset="0"/>
              </a:rPr>
              <a:t>Medulla</a:t>
            </a:r>
          </a:p>
        </p:txBody>
      </p:sp>
      <p:sp>
        <p:nvSpPr>
          <p:cNvPr id="17414" name="Text Box 10">
            <a:extLst>
              <a:ext uri="{FF2B5EF4-FFF2-40B4-BE49-F238E27FC236}">
                <a16:creationId xmlns:a16="http://schemas.microsoft.com/office/drawing/2014/main" id="{3A0D3854-AEF9-4581-9B9B-E8A06A3E6E1D}"/>
              </a:ext>
            </a:extLst>
          </p:cNvPr>
          <p:cNvSpPr txBox="1">
            <a:spLocks noChangeArrowheads="1"/>
          </p:cNvSpPr>
          <p:nvPr/>
        </p:nvSpPr>
        <p:spPr bwMode="auto">
          <a:xfrm>
            <a:off x="325438" y="1916113"/>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50000"/>
              </a:spcBef>
              <a:buClrTx/>
              <a:buSzTx/>
              <a:buFontTx/>
              <a:buNone/>
            </a:pPr>
            <a:r>
              <a:rPr lang="en-US" altLang="en-US" sz="2000">
                <a:latin typeface="Arial" panose="020B0604020202020204" pitchFamily="34" charset="0"/>
              </a:rPr>
              <a:t>Cortex</a:t>
            </a:r>
          </a:p>
        </p:txBody>
      </p:sp>
      <p:sp>
        <p:nvSpPr>
          <p:cNvPr id="17415" name="Text Box 11">
            <a:extLst>
              <a:ext uri="{FF2B5EF4-FFF2-40B4-BE49-F238E27FC236}">
                <a16:creationId xmlns:a16="http://schemas.microsoft.com/office/drawing/2014/main" id="{900FDB2C-CF0B-44B3-A32F-206EECFC358B}"/>
              </a:ext>
            </a:extLst>
          </p:cNvPr>
          <p:cNvSpPr txBox="1">
            <a:spLocks noChangeArrowheads="1"/>
          </p:cNvSpPr>
          <p:nvPr/>
        </p:nvSpPr>
        <p:spPr bwMode="auto">
          <a:xfrm>
            <a:off x="612775" y="1557338"/>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50000"/>
              </a:spcBef>
              <a:buClrTx/>
              <a:buSzTx/>
              <a:buFontTx/>
              <a:buNone/>
            </a:pPr>
            <a:r>
              <a:rPr lang="en-US" altLang="en-US" sz="2000">
                <a:latin typeface="Arial" panose="020B0604020202020204" pitchFamily="34" charset="0"/>
              </a:rPr>
              <a:t>Capsule</a:t>
            </a:r>
          </a:p>
        </p:txBody>
      </p:sp>
      <p:sp>
        <p:nvSpPr>
          <p:cNvPr id="17416" name="Line 13">
            <a:extLst>
              <a:ext uri="{FF2B5EF4-FFF2-40B4-BE49-F238E27FC236}">
                <a16:creationId xmlns:a16="http://schemas.microsoft.com/office/drawing/2014/main" id="{166ACFFB-1D08-46E9-8E01-310662F230D9}"/>
              </a:ext>
            </a:extLst>
          </p:cNvPr>
          <p:cNvSpPr>
            <a:spLocks noChangeShapeType="1"/>
          </p:cNvSpPr>
          <p:nvPr/>
        </p:nvSpPr>
        <p:spPr bwMode="auto">
          <a:xfrm>
            <a:off x="1692275" y="1773238"/>
            <a:ext cx="142875" cy="714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17" name="Line 14">
            <a:extLst>
              <a:ext uri="{FF2B5EF4-FFF2-40B4-BE49-F238E27FC236}">
                <a16:creationId xmlns:a16="http://schemas.microsoft.com/office/drawing/2014/main" id="{3A5786D0-718B-4FDE-9EAE-FA8CC75D82EE}"/>
              </a:ext>
            </a:extLst>
          </p:cNvPr>
          <p:cNvSpPr>
            <a:spLocks noChangeShapeType="1"/>
          </p:cNvSpPr>
          <p:nvPr/>
        </p:nvSpPr>
        <p:spPr bwMode="auto">
          <a:xfrm>
            <a:off x="1476375" y="2133600"/>
            <a:ext cx="287338" cy="714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18" name="Line 15">
            <a:extLst>
              <a:ext uri="{FF2B5EF4-FFF2-40B4-BE49-F238E27FC236}">
                <a16:creationId xmlns:a16="http://schemas.microsoft.com/office/drawing/2014/main" id="{1C67FD83-5AAD-4C42-9961-A980060A03A7}"/>
              </a:ext>
            </a:extLst>
          </p:cNvPr>
          <p:cNvSpPr>
            <a:spLocks noChangeShapeType="1"/>
          </p:cNvSpPr>
          <p:nvPr/>
        </p:nvSpPr>
        <p:spPr bwMode="auto">
          <a:xfrm>
            <a:off x="1258888" y="2708275"/>
            <a:ext cx="100965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19" name="Text Box 16">
            <a:extLst>
              <a:ext uri="{FF2B5EF4-FFF2-40B4-BE49-F238E27FC236}">
                <a16:creationId xmlns:a16="http://schemas.microsoft.com/office/drawing/2014/main" id="{A5D8C3BC-5437-46AC-9A39-BBBF0668EB59}"/>
              </a:ext>
            </a:extLst>
          </p:cNvPr>
          <p:cNvSpPr txBox="1">
            <a:spLocks noChangeArrowheads="1"/>
          </p:cNvSpPr>
          <p:nvPr/>
        </p:nvSpPr>
        <p:spPr bwMode="auto">
          <a:xfrm>
            <a:off x="107950" y="2887663"/>
            <a:ext cx="1150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50000"/>
              </a:spcBef>
              <a:buClrTx/>
              <a:buSzTx/>
              <a:buFontTx/>
              <a:buNone/>
            </a:pPr>
            <a:r>
              <a:rPr lang="en-US" altLang="en-US" sz="2000">
                <a:latin typeface="Arial" panose="020B0604020202020204" pitchFamily="34" charset="0"/>
              </a:rPr>
              <a:t>Pyramid</a:t>
            </a:r>
          </a:p>
        </p:txBody>
      </p:sp>
      <p:sp>
        <p:nvSpPr>
          <p:cNvPr id="17420" name="Line 17">
            <a:extLst>
              <a:ext uri="{FF2B5EF4-FFF2-40B4-BE49-F238E27FC236}">
                <a16:creationId xmlns:a16="http://schemas.microsoft.com/office/drawing/2014/main" id="{BD494C4F-9F99-413D-8631-262F46BA64E2}"/>
              </a:ext>
            </a:extLst>
          </p:cNvPr>
          <p:cNvSpPr>
            <a:spLocks noChangeShapeType="1"/>
          </p:cNvSpPr>
          <p:nvPr/>
        </p:nvSpPr>
        <p:spPr bwMode="auto">
          <a:xfrm>
            <a:off x="1187450" y="3141663"/>
            <a:ext cx="64770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21" name="AutoShape 18">
            <a:extLst>
              <a:ext uri="{FF2B5EF4-FFF2-40B4-BE49-F238E27FC236}">
                <a16:creationId xmlns:a16="http://schemas.microsoft.com/office/drawing/2014/main" id="{6BBCC2D1-6533-4622-ADB8-83C96B5CC2F5}"/>
              </a:ext>
            </a:extLst>
          </p:cNvPr>
          <p:cNvSpPr>
            <a:spLocks noChangeArrowheads="1"/>
          </p:cNvSpPr>
          <p:nvPr/>
        </p:nvSpPr>
        <p:spPr bwMode="auto">
          <a:xfrm rot="-6093230">
            <a:off x="1424782" y="3318669"/>
            <a:ext cx="1079500" cy="83343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5804 w 21600"/>
              <a:gd name="T13" fmla="*/ 5804 h 21600"/>
              <a:gd name="T14" fmla="*/ 15796 w 21600"/>
              <a:gd name="T15" fmla="*/ 15796 h 21600"/>
            </a:gdLst>
            <a:ahLst/>
            <a:cxnLst>
              <a:cxn ang="T8">
                <a:pos x="T0" y="T1"/>
              </a:cxn>
              <a:cxn ang="T9">
                <a:pos x="T2" y="T3"/>
              </a:cxn>
              <a:cxn ang="T10">
                <a:pos x="T4" y="T5"/>
              </a:cxn>
              <a:cxn ang="T11">
                <a:pos x="T6" y="T7"/>
              </a:cxn>
            </a:cxnLst>
            <a:rect l="T12" t="T13" r="T14" b="T15"/>
            <a:pathLst>
              <a:path w="21600" h="21600">
                <a:moveTo>
                  <a:pt x="0" y="0"/>
                </a:moveTo>
                <a:lnTo>
                  <a:pt x="8007" y="21600"/>
                </a:lnTo>
                <a:lnTo>
                  <a:pt x="13593" y="21600"/>
                </a:lnTo>
                <a:lnTo>
                  <a:pt x="21600" y="0"/>
                </a:lnTo>
                <a:lnTo>
                  <a:pt x="0" y="0"/>
                </a:lnTo>
                <a:close/>
              </a:path>
            </a:pathLst>
          </a:custGeom>
          <a:noFill/>
          <a:ln w="38100">
            <a:solidFill>
              <a:srgbClr val="FFFF99"/>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17422" name="Text Box 19">
            <a:extLst>
              <a:ext uri="{FF2B5EF4-FFF2-40B4-BE49-F238E27FC236}">
                <a16:creationId xmlns:a16="http://schemas.microsoft.com/office/drawing/2014/main" id="{8AE9A690-6944-4547-B689-0D9FFFBB1428}"/>
              </a:ext>
            </a:extLst>
          </p:cNvPr>
          <p:cNvSpPr txBox="1">
            <a:spLocks noChangeArrowheads="1"/>
          </p:cNvSpPr>
          <p:nvPr/>
        </p:nvSpPr>
        <p:spPr bwMode="auto">
          <a:xfrm>
            <a:off x="4429125" y="3213100"/>
            <a:ext cx="1150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Renal artery</a:t>
            </a:r>
          </a:p>
        </p:txBody>
      </p:sp>
      <p:sp>
        <p:nvSpPr>
          <p:cNvPr id="17423" name="Text Box 20">
            <a:extLst>
              <a:ext uri="{FF2B5EF4-FFF2-40B4-BE49-F238E27FC236}">
                <a16:creationId xmlns:a16="http://schemas.microsoft.com/office/drawing/2014/main" id="{0C92A6B4-338B-49DC-88EB-934F6E6466D3}"/>
              </a:ext>
            </a:extLst>
          </p:cNvPr>
          <p:cNvSpPr txBox="1">
            <a:spLocks noChangeArrowheads="1"/>
          </p:cNvSpPr>
          <p:nvPr/>
        </p:nvSpPr>
        <p:spPr bwMode="auto">
          <a:xfrm>
            <a:off x="4356100" y="3860800"/>
            <a:ext cx="1150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Renal vein</a:t>
            </a:r>
          </a:p>
        </p:txBody>
      </p:sp>
      <p:sp>
        <p:nvSpPr>
          <p:cNvPr id="17424" name="Text Box 22">
            <a:extLst>
              <a:ext uri="{FF2B5EF4-FFF2-40B4-BE49-F238E27FC236}">
                <a16:creationId xmlns:a16="http://schemas.microsoft.com/office/drawing/2014/main" id="{DA11A8EF-D7DD-4CAA-ABE5-0DB42065E6D6}"/>
              </a:ext>
            </a:extLst>
          </p:cNvPr>
          <p:cNvSpPr txBox="1">
            <a:spLocks noChangeArrowheads="1"/>
          </p:cNvSpPr>
          <p:nvPr/>
        </p:nvSpPr>
        <p:spPr bwMode="auto">
          <a:xfrm>
            <a:off x="4284663" y="4508500"/>
            <a:ext cx="15827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Pelvis of ureter</a:t>
            </a:r>
          </a:p>
        </p:txBody>
      </p:sp>
      <p:sp>
        <p:nvSpPr>
          <p:cNvPr id="17425" name="Text Box 23">
            <a:extLst>
              <a:ext uri="{FF2B5EF4-FFF2-40B4-BE49-F238E27FC236}">
                <a16:creationId xmlns:a16="http://schemas.microsoft.com/office/drawing/2014/main" id="{25A3ADAC-A6D2-4CCD-AE54-9721A2BAA590}"/>
              </a:ext>
            </a:extLst>
          </p:cNvPr>
          <p:cNvSpPr txBox="1">
            <a:spLocks noChangeArrowheads="1"/>
          </p:cNvSpPr>
          <p:nvPr/>
        </p:nvSpPr>
        <p:spPr bwMode="auto">
          <a:xfrm>
            <a:off x="7594600" y="3573463"/>
            <a:ext cx="144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Collecting duct</a:t>
            </a:r>
          </a:p>
        </p:txBody>
      </p:sp>
      <p:sp>
        <p:nvSpPr>
          <p:cNvPr id="17426" name="Text Box 24">
            <a:extLst>
              <a:ext uri="{FF2B5EF4-FFF2-40B4-BE49-F238E27FC236}">
                <a16:creationId xmlns:a16="http://schemas.microsoft.com/office/drawing/2014/main" id="{89F7172F-C46C-433E-922E-A9D9355B329E}"/>
              </a:ext>
            </a:extLst>
          </p:cNvPr>
          <p:cNvSpPr txBox="1">
            <a:spLocks noChangeArrowheads="1"/>
          </p:cNvSpPr>
          <p:nvPr/>
        </p:nvSpPr>
        <p:spPr bwMode="auto">
          <a:xfrm>
            <a:off x="3563938" y="908050"/>
            <a:ext cx="2520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Proximal convolute tubule</a:t>
            </a:r>
          </a:p>
        </p:txBody>
      </p:sp>
      <p:sp>
        <p:nvSpPr>
          <p:cNvPr id="17427" name="Text Box 25">
            <a:extLst>
              <a:ext uri="{FF2B5EF4-FFF2-40B4-BE49-F238E27FC236}">
                <a16:creationId xmlns:a16="http://schemas.microsoft.com/office/drawing/2014/main" id="{12A86ECF-1E06-4B4A-8A54-30089A66B9D0}"/>
              </a:ext>
            </a:extLst>
          </p:cNvPr>
          <p:cNvSpPr txBox="1">
            <a:spLocks noChangeArrowheads="1"/>
          </p:cNvSpPr>
          <p:nvPr/>
        </p:nvSpPr>
        <p:spPr bwMode="auto">
          <a:xfrm>
            <a:off x="6588125" y="908050"/>
            <a:ext cx="22320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Distal convolute tubule</a:t>
            </a:r>
          </a:p>
        </p:txBody>
      </p:sp>
      <p:sp>
        <p:nvSpPr>
          <p:cNvPr id="17428" name="Line 26">
            <a:extLst>
              <a:ext uri="{FF2B5EF4-FFF2-40B4-BE49-F238E27FC236}">
                <a16:creationId xmlns:a16="http://schemas.microsoft.com/office/drawing/2014/main" id="{9D26A0CE-8228-4907-87DC-0AFF6528B7FD}"/>
              </a:ext>
            </a:extLst>
          </p:cNvPr>
          <p:cNvSpPr>
            <a:spLocks noChangeShapeType="1"/>
          </p:cNvSpPr>
          <p:nvPr/>
        </p:nvSpPr>
        <p:spPr bwMode="auto">
          <a:xfrm>
            <a:off x="5219700" y="1412875"/>
            <a:ext cx="360363" cy="3603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29" name="Line 27">
            <a:extLst>
              <a:ext uri="{FF2B5EF4-FFF2-40B4-BE49-F238E27FC236}">
                <a16:creationId xmlns:a16="http://schemas.microsoft.com/office/drawing/2014/main" id="{7DAED60E-AE16-46C3-A0F2-DDD128096F94}"/>
              </a:ext>
            </a:extLst>
          </p:cNvPr>
          <p:cNvSpPr>
            <a:spLocks noChangeShapeType="1"/>
          </p:cNvSpPr>
          <p:nvPr/>
        </p:nvSpPr>
        <p:spPr bwMode="auto">
          <a:xfrm flipH="1">
            <a:off x="6804025" y="1484313"/>
            <a:ext cx="431800" cy="10096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0" name="Line 28">
            <a:extLst>
              <a:ext uri="{FF2B5EF4-FFF2-40B4-BE49-F238E27FC236}">
                <a16:creationId xmlns:a16="http://schemas.microsoft.com/office/drawing/2014/main" id="{DE3C7D97-5657-4174-A4DA-FE8653AE7835}"/>
              </a:ext>
            </a:extLst>
          </p:cNvPr>
          <p:cNvSpPr>
            <a:spLocks noChangeShapeType="1"/>
          </p:cNvSpPr>
          <p:nvPr/>
        </p:nvSpPr>
        <p:spPr bwMode="auto">
          <a:xfrm flipH="1" flipV="1">
            <a:off x="6156325" y="4437063"/>
            <a:ext cx="1295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1" name="Line 29">
            <a:extLst>
              <a:ext uri="{FF2B5EF4-FFF2-40B4-BE49-F238E27FC236}">
                <a16:creationId xmlns:a16="http://schemas.microsoft.com/office/drawing/2014/main" id="{DA74A463-8C0F-4136-8581-F045BC0CF56B}"/>
              </a:ext>
            </a:extLst>
          </p:cNvPr>
          <p:cNvSpPr>
            <a:spLocks noChangeShapeType="1"/>
          </p:cNvSpPr>
          <p:nvPr/>
        </p:nvSpPr>
        <p:spPr bwMode="auto">
          <a:xfrm flipV="1">
            <a:off x="5364163" y="3068638"/>
            <a:ext cx="2016125"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2" name="Line 30">
            <a:extLst>
              <a:ext uri="{FF2B5EF4-FFF2-40B4-BE49-F238E27FC236}">
                <a16:creationId xmlns:a16="http://schemas.microsoft.com/office/drawing/2014/main" id="{ABF7748E-2E2E-4EF2-9D8E-49ED92F2D304}"/>
              </a:ext>
            </a:extLst>
          </p:cNvPr>
          <p:cNvSpPr>
            <a:spLocks noChangeShapeType="1"/>
          </p:cNvSpPr>
          <p:nvPr/>
        </p:nvSpPr>
        <p:spPr bwMode="auto">
          <a:xfrm flipH="1" flipV="1">
            <a:off x="4067175" y="3284538"/>
            <a:ext cx="504825" cy="730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3" name="Line 31">
            <a:extLst>
              <a:ext uri="{FF2B5EF4-FFF2-40B4-BE49-F238E27FC236}">
                <a16:creationId xmlns:a16="http://schemas.microsoft.com/office/drawing/2014/main" id="{0093B47F-BB51-4400-B263-AE32130E1762}"/>
              </a:ext>
            </a:extLst>
          </p:cNvPr>
          <p:cNvSpPr>
            <a:spLocks noChangeShapeType="1"/>
          </p:cNvSpPr>
          <p:nvPr/>
        </p:nvSpPr>
        <p:spPr bwMode="auto">
          <a:xfrm flipV="1">
            <a:off x="5292725" y="3573463"/>
            <a:ext cx="1366838"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4" name="Line 32">
            <a:extLst>
              <a:ext uri="{FF2B5EF4-FFF2-40B4-BE49-F238E27FC236}">
                <a16:creationId xmlns:a16="http://schemas.microsoft.com/office/drawing/2014/main" id="{06A9D191-9CCC-48E9-8F5D-BA363180D091}"/>
              </a:ext>
            </a:extLst>
          </p:cNvPr>
          <p:cNvSpPr>
            <a:spLocks noChangeShapeType="1"/>
          </p:cNvSpPr>
          <p:nvPr/>
        </p:nvSpPr>
        <p:spPr bwMode="auto">
          <a:xfrm flipH="1" flipV="1">
            <a:off x="4067175" y="3716338"/>
            <a:ext cx="504825"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5" name="Line 33">
            <a:extLst>
              <a:ext uri="{FF2B5EF4-FFF2-40B4-BE49-F238E27FC236}">
                <a16:creationId xmlns:a16="http://schemas.microsoft.com/office/drawing/2014/main" id="{8CFEA6ED-DF67-4A69-9DD3-840BB26C0A53}"/>
              </a:ext>
            </a:extLst>
          </p:cNvPr>
          <p:cNvSpPr>
            <a:spLocks noChangeShapeType="1"/>
          </p:cNvSpPr>
          <p:nvPr/>
        </p:nvSpPr>
        <p:spPr bwMode="auto">
          <a:xfrm flipH="1" flipV="1">
            <a:off x="3635375" y="3933825"/>
            <a:ext cx="865188" cy="7191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6" name="Text Box 34">
            <a:extLst>
              <a:ext uri="{FF2B5EF4-FFF2-40B4-BE49-F238E27FC236}">
                <a16:creationId xmlns:a16="http://schemas.microsoft.com/office/drawing/2014/main" id="{4D180643-8D80-4155-A00A-8008BFA18D6F}"/>
              </a:ext>
            </a:extLst>
          </p:cNvPr>
          <p:cNvSpPr txBox="1">
            <a:spLocks noChangeArrowheads="1"/>
          </p:cNvSpPr>
          <p:nvPr/>
        </p:nvSpPr>
        <p:spPr bwMode="auto">
          <a:xfrm>
            <a:off x="7596188" y="4221163"/>
            <a:ext cx="1152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a:latin typeface="Arial" panose="020B0604020202020204" pitchFamily="34" charset="0"/>
              </a:rPr>
              <a:t>Loop of Henle</a:t>
            </a:r>
          </a:p>
        </p:txBody>
      </p:sp>
      <p:sp>
        <p:nvSpPr>
          <p:cNvPr id="17437" name="Text Box 35">
            <a:extLst>
              <a:ext uri="{FF2B5EF4-FFF2-40B4-BE49-F238E27FC236}">
                <a16:creationId xmlns:a16="http://schemas.microsoft.com/office/drawing/2014/main" id="{B5EE6F63-5172-451C-A510-3204392C27FC}"/>
              </a:ext>
            </a:extLst>
          </p:cNvPr>
          <p:cNvSpPr txBox="1">
            <a:spLocks noChangeArrowheads="1"/>
          </p:cNvSpPr>
          <p:nvPr/>
        </p:nvSpPr>
        <p:spPr bwMode="auto">
          <a:xfrm>
            <a:off x="7451725" y="4941888"/>
            <a:ext cx="144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a:latin typeface="Arial" panose="020B0604020202020204" pitchFamily="34" charset="0"/>
              </a:rPr>
              <a:t>Peritubular capillaries</a:t>
            </a:r>
          </a:p>
        </p:txBody>
      </p:sp>
      <p:sp>
        <p:nvSpPr>
          <p:cNvPr id="17438" name="Line 36">
            <a:extLst>
              <a:ext uri="{FF2B5EF4-FFF2-40B4-BE49-F238E27FC236}">
                <a16:creationId xmlns:a16="http://schemas.microsoft.com/office/drawing/2014/main" id="{5FC76728-5C9B-44D9-9C7F-86CF3589F0F5}"/>
              </a:ext>
            </a:extLst>
          </p:cNvPr>
          <p:cNvSpPr>
            <a:spLocks noChangeShapeType="1"/>
          </p:cNvSpPr>
          <p:nvPr/>
        </p:nvSpPr>
        <p:spPr bwMode="auto">
          <a:xfrm flipH="1">
            <a:off x="6300788" y="5157788"/>
            <a:ext cx="10795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39" name="Line 37">
            <a:extLst>
              <a:ext uri="{FF2B5EF4-FFF2-40B4-BE49-F238E27FC236}">
                <a16:creationId xmlns:a16="http://schemas.microsoft.com/office/drawing/2014/main" id="{D7D5F671-9595-4BE0-AFDF-11D60521CD71}"/>
              </a:ext>
            </a:extLst>
          </p:cNvPr>
          <p:cNvSpPr>
            <a:spLocks noChangeShapeType="1"/>
          </p:cNvSpPr>
          <p:nvPr/>
        </p:nvSpPr>
        <p:spPr bwMode="auto">
          <a:xfrm flipH="1">
            <a:off x="7092950" y="3860800"/>
            <a:ext cx="64770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40" name="Text Box 38">
            <a:extLst>
              <a:ext uri="{FF2B5EF4-FFF2-40B4-BE49-F238E27FC236}">
                <a16:creationId xmlns:a16="http://schemas.microsoft.com/office/drawing/2014/main" id="{BD63EDF2-A38B-420C-BE20-8A8FAF6DC740}"/>
              </a:ext>
            </a:extLst>
          </p:cNvPr>
          <p:cNvSpPr txBox="1">
            <a:spLocks noChangeArrowheads="1"/>
          </p:cNvSpPr>
          <p:nvPr/>
        </p:nvSpPr>
        <p:spPr bwMode="auto">
          <a:xfrm>
            <a:off x="7596188" y="2276475"/>
            <a:ext cx="12969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000">
                <a:latin typeface="Arial" panose="020B0604020202020204" pitchFamily="34" charset="0"/>
              </a:rPr>
              <a:t>Renal corpuscle</a:t>
            </a:r>
          </a:p>
        </p:txBody>
      </p:sp>
      <p:sp>
        <p:nvSpPr>
          <p:cNvPr id="17441" name="Line 39">
            <a:extLst>
              <a:ext uri="{FF2B5EF4-FFF2-40B4-BE49-F238E27FC236}">
                <a16:creationId xmlns:a16="http://schemas.microsoft.com/office/drawing/2014/main" id="{E6501698-8200-4B28-8D48-E35E9F272D45}"/>
              </a:ext>
            </a:extLst>
          </p:cNvPr>
          <p:cNvSpPr>
            <a:spLocks noChangeShapeType="1"/>
          </p:cNvSpPr>
          <p:nvPr/>
        </p:nvSpPr>
        <p:spPr bwMode="auto">
          <a:xfrm flipH="1" flipV="1">
            <a:off x="5867400" y="2349500"/>
            <a:ext cx="1728788" cy="1428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42" name="Text Box 40">
            <a:extLst>
              <a:ext uri="{FF2B5EF4-FFF2-40B4-BE49-F238E27FC236}">
                <a16:creationId xmlns:a16="http://schemas.microsoft.com/office/drawing/2014/main" id="{46185A88-55D4-47F0-8F6D-0BF02C1B258A}"/>
              </a:ext>
            </a:extLst>
          </p:cNvPr>
          <p:cNvSpPr txBox="1">
            <a:spLocks noChangeArrowheads="1"/>
          </p:cNvSpPr>
          <p:nvPr/>
        </p:nvSpPr>
        <p:spPr bwMode="auto">
          <a:xfrm>
            <a:off x="6443663" y="5805488"/>
            <a:ext cx="194468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b="1">
                <a:latin typeface="Arial" panose="020B0604020202020204" pitchFamily="34" charset="0"/>
              </a:rPr>
              <a:t>A NEPHRON</a:t>
            </a:r>
          </a:p>
        </p:txBody>
      </p:sp>
      <p:sp>
        <p:nvSpPr>
          <p:cNvPr id="17443" name="Text Box 41">
            <a:extLst>
              <a:ext uri="{FF2B5EF4-FFF2-40B4-BE49-F238E27FC236}">
                <a16:creationId xmlns:a16="http://schemas.microsoft.com/office/drawing/2014/main" id="{122AC577-2CBC-4685-A8CE-2574073A6F60}"/>
              </a:ext>
            </a:extLst>
          </p:cNvPr>
          <p:cNvSpPr txBox="1">
            <a:spLocks noChangeArrowheads="1"/>
          </p:cNvSpPr>
          <p:nvPr/>
        </p:nvSpPr>
        <p:spPr bwMode="auto">
          <a:xfrm>
            <a:off x="4284663" y="5192713"/>
            <a:ext cx="115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a:latin typeface="Arial" panose="020B0604020202020204" pitchFamily="34" charset="0"/>
              </a:rPr>
              <a:t>Ureter</a:t>
            </a:r>
          </a:p>
        </p:txBody>
      </p:sp>
      <p:sp>
        <p:nvSpPr>
          <p:cNvPr id="17444" name="Line 42">
            <a:extLst>
              <a:ext uri="{FF2B5EF4-FFF2-40B4-BE49-F238E27FC236}">
                <a16:creationId xmlns:a16="http://schemas.microsoft.com/office/drawing/2014/main" id="{B996CB82-AE2C-4750-B9EA-E72937B9B25E}"/>
              </a:ext>
            </a:extLst>
          </p:cNvPr>
          <p:cNvSpPr>
            <a:spLocks noChangeShapeType="1"/>
          </p:cNvSpPr>
          <p:nvPr/>
        </p:nvSpPr>
        <p:spPr bwMode="auto">
          <a:xfrm flipH="1" flipV="1">
            <a:off x="3995738" y="4797425"/>
            <a:ext cx="431800"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17445" name="Text Box 43">
            <a:extLst>
              <a:ext uri="{FF2B5EF4-FFF2-40B4-BE49-F238E27FC236}">
                <a16:creationId xmlns:a16="http://schemas.microsoft.com/office/drawing/2014/main" id="{D374A5CD-4DE6-4631-B5D9-8613B9E20E71}"/>
              </a:ext>
            </a:extLst>
          </p:cNvPr>
          <p:cNvSpPr txBox="1">
            <a:spLocks noChangeArrowheads="1"/>
          </p:cNvSpPr>
          <p:nvPr/>
        </p:nvSpPr>
        <p:spPr bwMode="auto">
          <a:xfrm>
            <a:off x="395288" y="5759450"/>
            <a:ext cx="1944687"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b="1">
                <a:latin typeface="Arial" panose="020B0604020202020204" pitchFamily="34" charset="0"/>
              </a:rPr>
              <a:t>LS of KIDNEY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000232" y="597366"/>
            <a:ext cx="5286411" cy="582057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642926"/>
          </a:xfrm>
        </p:spPr>
        <p:txBody>
          <a:bodyPr>
            <a:normAutofit/>
          </a:bodyPr>
          <a:lstStyle/>
          <a:p>
            <a:r>
              <a:rPr lang="en-AU" dirty="0"/>
              <a:t>Control of water loss by the kidneys</a:t>
            </a:r>
          </a:p>
        </p:txBody>
      </p:sp>
      <p:sp>
        <p:nvSpPr>
          <p:cNvPr id="3" name="Content Placeholder 2"/>
          <p:cNvSpPr>
            <a:spLocks noGrp="1"/>
          </p:cNvSpPr>
          <p:nvPr>
            <p:ph idx="1"/>
          </p:nvPr>
        </p:nvSpPr>
        <p:spPr>
          <a:xfrm>
            <a:off x="395536" y="980728"/>
            <a:ext cx="8229600" cy="4788610"/>
          </a:xfrm>
        </p:spPr>
        <p:txBody>
          <a:bodyPr>
            <a:noAutofit/>
          </a:bodyPr>
          <a:lstStyle/>
          <a:p>
            <a:r>
              <a:rPr lang="en-AU" sz="2400" dirty="0"/>
              <a:t>About 90% of the water filtered through the glomeruli is reabsorbed.  The reabsorption occurring along the proximal convoluted tubule and the loop of Henle is by osmosis. </a:t>
            </a:r>
            <a:r>
              <a:rPr lang="en-AU" sz="2400" u="sng" dirty="0"/>
              <a:t>The reabsorption along the distal convoluted tubule and collecting duct occurs by active reabsorption, under the control of antidiuretic hormone (ADH)</a:t>
            </a:r>
            <a:r>
              <a:rPr lang="en-AU" sz="2400" dirty="0"/>
              <a:t>. </a:t>
            </a:r>
          </a:p>
          <a:p>
            <a:r>
              <a:rPr lang="en-AU" sz="2400" dirty="0"/>
              <a:t>ADH </a:t>
            </a:r>
            <a:r>
              <a:rPr lang="en-AU" sz="2400" u="sng" dirty="0"/>
              <a:t>changes the permeability</a:t>
            </a:r>
            <a:r>
              <a:rPr lang="en-AU" sz="2400" dirty="0"/>
              <a:t> of the walls in the distal convoluted tubule and the collecting duct.</a:t>
            </a:r>
          </a:p>
          <a:p>
            <a:r>
              <a:rPr lang="en-AU" sz="2400" dirty="0"/>
              <a:t>If the concentration of ADH in the blood plasma is high then the </a:t>
            </a:r>
            <a:r>
              <a:rPr lang="en-AU" sz="2400" u="sng" dirty="0"/>
              <a:t>tubules are more permeable to water</a:t>
            </a:r>
            <a:r>
              <a:rPr lang="en-AU" sz="2400" dirty="0"/>
              <a:t>.  This means that more water </a:t>
            </a:r>
            <a:r>
              <a:rPr lang="en-AU" sz="2400" u="sng" dirty="0"/>
              <a:t>leaves the tubule and enters the capillaries</a:t>
            </a:r>
            <a:r>
              <a:rPr lang="en-AU" sz="2400" dirty="0"/>
              <a:t>. This reduces the volume of the fluid in renal tubules and therefore increases the concentration of the dissolved materials.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29600" cy="5288676"/>
          </a:xfrm>
        </p:spPr>
        <p:txBody>
          <a:bodyPr>
            <a:normAutofit/>
          </a:bodyPr>
          <a:lstStyle/>
          <a:p>
            <a:r>
              <a:rPr lang="en-AU" sz="2400" dirty="0"/>
              <a:t>When the concentration of ADH in the blood plasma is </a:t>
            </a:r>
            <a:r>
              <a:rPr lang="en-AU" sz="2400" u="sng" dirty="0"/>
              <a:t>low the tubules are not very permeable to water</a:t>
            </a:r>
            <a:r>
              <a:rPr lang="en-AU" sz="2400" dirty="0"/>
              <a:t>.  Little water is reabsorbed into the blood.  This means that the fluid in the tubules is dilute.</a:t>
            </a:r>
          </a:p>
          <a:p>
            <a:r>
              <a:rPr lang="en-AU" sz="2400" dirty="0"/>
              <a:t>The action of ADH is an example of feedback and is outlined below:</a:t>
            </a:r>
          </a:p>
          <a:p>
            <a:pPr marL="624078" indent="-514350">
              <a:buAutoNum type="arabicPeriod"/>
            </a:pPr>
            <a:r>
              <a:rPr lang="en-AU" sz="2400" dirty="0"/>
              <a:t>If there is a decreased </a:t>
            </a:r>
            <a:r>
              <a:rPr lang="en-AU" sz="2400" u="sng" dirty="0"/>
              <a:t>amount of water in the blood, such as would result from increased loss of water through sweat, the water concentration of the blood plasma would decrease</a:t>
            </a:r>
            <a:r>
              <a:rPr lang="en-AU" sz="2400" dirty="0"/>
              <a:t>. This means that the osmotic pressure of the blood is raised.</a:t>
            </a:r>
          </a:p>
          <a:p>
            <a:pPr marL="624078" indent="-514350">
              <a:buFont typeface="Georgia"/>
              <a:buAutoNum type="arabicPeriod"/>
            </a:pPr>
            <a:r>
              <a:rPr lang="en-AU" sz="2400" dirty="0"/>
              <a:t>2. </a:t>
            </a:r>
            <a:r>
              <a:rPr lang="en-AU" sz="2400" u="sng" dirty="0"/>
              <a:t>Osmoreceptors in the hypothalamus </a:t>
            </a:r>
            <a:r>
              <a:rPr lang="en-AU" sz="2400" dirty="0"/>
              <a:t>detect the increased osmotic pressure of the blood.</a:t>
            </a:r>
          </a:p>
          <a:p>
            <a:pPr marL="624078" indent="-514350">
              <a:buAutoNum type="arabicPeriod"/>
            </a:pPr>
            <a:endParaRPr lang="en-A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44016"/>
          </a:xfrm>
        </p:spPr>
        <p:txBody>
          <a:bodyPr>
            <a:normAutofit fontScale="90000"/>
          </a:bodyPr>
          <a:lstStyle/>
          <a:p>
            <a:endParaRPr lang="en-AU" dirty="0"/>
          </a:p>
        </p:txBody>
      </p:sp>
      <p:sp>
        <p:nvSpPr>
          <p:cNvPr id="3" name="Content Placeholder 2"/>
          <p:cNvSpPr>
            <a:spLocks noGrp="1"/>
          </p:cNvSpPr>
          <p:nvPr>
            <p:ph idx="1"/>
          </p:nvPr>
        </p:nvSpPr>
        <p:spPr>
          <a:xfrm>
            <a:off x="457200" y="692696"/>
            <a:ext cx="8229600" cy="5881840"/>
          </a:xfrm>
        </p:spPr>
        <p:txBody>
          <a:bodyPr>
            <a:noAutofit/>
          </a:bodyPr>
          <a:lstStyle/>
          <a:p>
            <a:r>
              <a:rPr lang="en-AU" sz="2400" dirty="0"/>
              <a:t>3. The hypothalamus stimulates the </a:t>
            </a:r>
            <a:r>
              <a:rPr lang="en-AU" sz="2400" u="sng" dirty="0"/>
              <a:t>posterior lobe </a:t>
            </a:r>
            <a:r>
              <a:rPr lang="en-AU" sz="2400" dirty="0"/>
              <a:t>of the pituitary gland to release ADH into the bloodstream.</a:t>
            </a:r>
          </a:p>
          <a:p>
            <a:r>
              <a:rPr lang="en-AU" sz="2400" dirty="0"/>
              <a:t>4. ADH is carried all over the </a:t>
            </a:r>
            <a:r>
              <a:rPr lang="en-AU" sz="2400" u="sng" dirty="0"/>
              <a:t>body by the blood but it affects its target organs</a:t>
            </a:r>
            <a:r>
              <a:rPr lang="en-AU" sz="2400" dirty="0"/>
              <a:t> which are the nephron tubules in the kidney. The permeability to water of the distal convoluted tubules and the collecting ducts is increased.</a:t>
            </a:r>
          </a:p>
          <a:p>
            <a:r>
              <a:rPr lang="en-AU" sz="2400" dirty="0"/>
              <a:t>5. More </a:t>
            </a:r>
            <a:r>
              <a:rPr lang="en-AU" sz="2400" u="sng" dirty="0"/>
              <a:t>water</a:t>
            </a:r>
            <a:r>
              <a:rPr lang="en-AU" sz="2400" dirty="0"/>
              <a:t> is then reabsorbed into the blood plasma from the tubules and ducts.</a:t>
            </a:r>
          </a:p>
          <a:p>
            <a:r>
              <a:rPr lang="en-AU" sz="2400" dirty="0"/>
              <a:t>6. The </a:t>
            </a:r>
            <a:r>
              <a:rPr lang="en-AU" sz="2400" u="sng" dirty="0"/>
              <a:t>reabsorption of water </a:t>
            </a:r>
            <a:r>
              <a:rPr lang="en-AU" sz="2400" dirty="0"/>
              <a:t>increases the water concentration in the plasma so that the osmotic pressure of the blood is decreased.</a:t>
            </a:r>
          </a:p>
          <a:p>
            <a:r>
              <a:rPr lang="en-AU" sz="2400" dirty="0"/>
              <a:t>7. The response is </a:t>
            </a:r>
            <a:r>
              <a:rPr lang="en-AU" sz="2400" u="sng" dirty="0"/>
              <a:t>decreased osmotic pressure </a:t>
            </a:r>
            <a:r>
              <a:rPr lang="en-AU" sz="2400" dirty="0"/>
              <a:t>of the blood. This has eliminated or reduced the original stimulus that was increasing osmotic pressure of the plasma. Negative feedback has occurred.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57290" y="965390"/>
            <a:ext cx="7036643" cy="5392568"/>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7D27541-0B6E-4A22-A943-BE7EF6D60627}"/>
              </a:ext>
            </a:extLst>
          </p:cNvPr>
          <p:cNvSpPr>
            <a:spLocks noGrp="1" noChangeArrowheads="1"/>
          </p:cNvSpPr>
          <p:nvPr>
            <p:ph type="title"/>
          </p:nvPr>
        </p:nvSpPr>
        <p:spPr>
          <a:xfrm>
            <a:off x="395288" y="274638"/>
            <a:ext cx="8291512" cy="1209675"/>
          </a:xfrm>
        </p:spPr>
        <p:txBody>
          <a:bodyPr>
            <a:normAutofit fontScale="90000"/>
          </a:bodyPr>
          <a:lstStyle/>
          <a:p>
            <a:pPr eaLnBrk="1" fontAlgn="auto" hangingPunct="1">
              <a:spcAft>
                <a:spcPts val="0"/>
              </a:spcAft>
              <a:defRPr/>
            </a:pPr>
            <a:r>
              <a:rPr lang="en-US" sz="4000" b="1">
                <a:solidFill>
                  <a:srgbClr val="008000"/>
                </a:solidFill>
              </a:rPr>
              <a:t>Reabsorption of water under the influence of antidiuretic hormone</a:t>
            </a:r>
          </a:p>
        </p:txBody>
      </p:sp>
      <p:sp>
        <p:nvSpPr>
          <p:cNvPr id="26627" name="Rectangle 3">
            <a:extLst>
              <a:ext uri="{FF2B5EF4-FFF2-40B4-BE49-F238E27FC236}">
                <a16:creationId xmlns:a16="http://schemas.microsoft.com/office/drawing/2014/main" id="{95416F41-C644-4C92-96DB-D83F9A9B63E8}"/>
              </a:ext>
            </a:extLst>
          </p:cNvPr>
          <p:cNvSpPr>
            <a:spLocks noGrp="1" noChangeArrowheads="1"/>
          </p:cNvSpPr>
          <p:nvPr>
            <p:ph idx="1"/>
          </p:nvPr>
        </p:nvSpPr>
        <p:spPr>
          <a:xfrm>
            <a:off x="395288" y="1916113"/>
            <a:ext cx="8362950" cy="4494212"/>
          </a:xfrm>
        </p:spPr>
        <p:txBody>
          <a:bodyPr>
            <a:normAutofit fontScale="92500" lnSpcReduction="10000"/>
          </a:bodyPr>
          <a:lstStyle/>
          <a:p>
            <a:pPr marL="898525" indent="-625475" eaLnBrk="1" fontAlgn="auto" hangingPunct="1">
              <a:spcAft>
                <a:spcPts val="0"/>
              </a:spcAft>
              <a:buFont typeface="Wingdings" pitchFamily="2" charset="2"/>
              <a:buChar char="Ø"/>
              <a:defRPr/>
            </a:pPr>
            <a:r>
              <a:rPr lang="en-US" sz="2800" b="1" dirty="0">
                <a:solidFill>
                  <a:srgbClr val="D60093"/>
                </a:solidFill>
              </a:rPr>
              <a:t>Stimulus – blood dehydrated</a:t>
            </a:r>
          </a:p>
          <a:p>
            <a:pPr marL="898525" indent="-625475" eaLnBrk="1" fontAlgn="auto" hangingPunct="1">
              <a:spcAft>
                <a:spcPts val="0"/>
              </a:spcAft>
              <a:buFont typeface="Wingdings 2"/>
              <a:buNone/>
              <a:defRPr/>
            </a:pPr>
            <a:r>
              <a:rPr lang="en-US" sz="2800" dirty="0"/>
              <a:t>		</a:t>
            </a:r>
            <a:r>
              <a:rPr lang="en-US" sz="2800" dirty="0">
                <a:cs typeface="Arial" charset="0"/>
              </a:rPr>
              <a:t> → </a:t>
            </a:r>
            <a:r>
              <a:rPr lang="en-US" sz="2800" dirty="0"/>
              <a:t>Decreased blood volume</a:t>
            </a:r>
            <a:br>
              <a:rPr lang="en-US" sz="2800" dirty="0"/>
            </a:br>
            <a:r>
              <a:rPr lang="en-US" sz="2800" dirty="0"/>
              <a:t>	 </a:t>
            </a:r>
            <a:r>
              <a:rPr lang="en-US" sz="4000" dirty="0">
                <a:cs typeface="Arial" charset="0"/>
              </a:rPr>
              <a:t>→</a:t>
            </a:r>
            <a:r>
              <a:rPr lang="en-US" sz="2800" dirty="0">
                <a:cs typeface="Arial" charset="0"/>
              </a:rPr>
              <a:t> </a:t>
            </a:r>
            <a:r>
              <a:rPr lang="en-US" sz="2800" dirty="0"/>
              <a:t>reduced blood pressure</a:t>
            </a:r>
            <a:br>
              <a:rPr lang="en-US" sz="2800" dirty="0"/>
            </a:br>
            <a:r>
              <a:rPr lang="en-US" sz="2800" dirty="0"/>
              <a:t>	 </a:t>
            </a:r>
            <a:r>
              <a:rPr lang="en-US" sz="4000" dirty="0">
                <a:cs typeface="Arial" charset="0"/>
              </a:rPr>
              <a:t>→</a:t>
            </a:r>
            <a:r>
              <a:rPr lang="en-US" sz="2800" dirty="0">
                <a:cs typeface="Arial" charset="0"/>
              </a:rPr>
              <a:t> </a:t>
            </a:r>
            <a:r>
              <a:rPr lang="en-US" sz="2800" b="1" dirty="0"/>
              <a:t>increased osmotic pressure</a:t>
            </a:r>
          </a:p>
          <a:p>
            <a:pPr marL="898525" indent="-625475" eaLnBrk="1" fontAlgn="auto" hangingPunct="1">
              <a:spcAft>
                <a:spcPts val="0"/>
              </a:spcAft>
              <a:buFont typeface="Wingdings" pitchFamily="2" charset="2"/>
              <a:buChar char="Ø"/>
              <a:defRPr/>
            </a:pPr>
            <a:r>
              <a:rPr lang="en-US" sz="2800" b="1" dirty="0">
                <a:solidFill>
                  <a:srgbClr val="D60093"/>
                </a:solidFill>
              </a:rPr>
              <a:t>Receptor</a:t>
            </a:r>
            <a:br>
              <a:rPr lang="en-US" sz="2800" b="1" dirty="0">
                <a:solidFill>
                  <a:srgbClr val="D60093"/>
                </a:solidFill>
              </a:rPr>
            </a:br>
            <a:r>
              <a:rPr lang="en-US" sz="2800" dirty="0" err="1"/>
              <a:t>Osmoreceptors</a:t>
            </a:r>
            <a:r>
              <a:rPr lang="en-US" sz="2800" dirty="0"/>
              <a:t> in hypothalamus </a:t>
            </a:r>
          </a:p>
          <a:p>
            <a:pPr marL="898525" indent="-625475" eaLnBrk="1" fontAlgn="auto" hangingPunct="1">
              <a:spcAft>
                <a:spcPts val="0"/>
              </a:spcAft>
              <a:buFont typeface="Wingdings 2"/>
              <a:buNone/>
              <a:defRPr/>
            </a:pPr>
            <a:r>
              <a:rPr lang="en-US" sz="4000" dirty="0">
                <a:cs typeface="Arial" charset="0"/>
              </a:rPr>
              <a:t>→</a:t>
            </a:r>
            <a:r>
              <a:rPr lang="en-US" sz="2800" dirty="0">
                <a:cs typeface="Arial" charset="0"/>
              </a:rPr>
              <a:t> activates thirst reflex (physical response)</a:t>
            </a:r>
          </a:p>
          <a:p>
            <a:pPr marL="898525" indent="-625475" eaLnBrk="1" fontAlgn="auto" hangingPunct="1">
              <a:spcAft>
                <a:spcPts val="0"/>
              </a:spcAft>
              <a:buFont typeface="Wingdings 2"/>
              <a:buNone/>
              <a:defRPr/>
            </a:pPr>
            <a:r>
              <a:rPr lang="en-US" sz="4000" dirty="0">
                <a:cs typeface="Arial" charset="0"/>
              </a:rPr>
              <a:t>→</a:t>
            </a:r>
            <a:r>
              <a:rPr lang="en-US" sz="2800" dirty="0">
                <a:cs typeface="Arial" charset="0"/>
              </a:rPr>
              <a:t> stimulates pituitary gland (homeostatic physiological response)</a:t>
            </a: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90446403-064D-4925-8C6D-DF976C83CC2F}"/>
              </a:ext>
            </a:extLst>
          </p:cNvPr>
          <p:cNvSpPr>
            <a:spLocks noGrp="1"/>
          </p:cNvSpPr>
          <p:nvPr>
            <p:ph type="body" idx="4294967295"/>
          </p:nvPr>
        </p:nvSpPr>
        <p:spPr>
          <a:xfrm>
            <a:off x="1008063" y="549275"/>
            <a:ext cx="8135937" cy="5832475"/>
          </a:xfrm>
        </p:spPr>
        <p:txBody>
          <a:bodyPr/>
          <a:lstStyle/>
          <a:p>
            <a:pPr eaLnBrk="1" hangingPunct="1">
              <a:buFont typeface="Wingdings" panose="05000000000000000000" pitchFamily="2" charset="2"/>
              <a:buChar char="Ø"/>
            </a:pPr>
            <a:r>
              <a:rPr lang="en-US" altLang="en-US" sz="2800" b="1">
                <a:solidFill>
                  <a:srgbClr val="D60093"/>
                </a:solidFill>
              </a:rPr>
              <a:t>Transmission</a:t>
            </a:r>
          </a:p>
          <a:p>
            <a:pPr eaLnBrk="1" hangingPunct="1">
              <a:buFont typeface="Wingdings" panose="05000000000000000000" pitchFamily="2" charset="2"/>
              <a:buNone/>
            </a:pPr>
            <a:r>
              <a:rPr lang="en-US" altLang="en-US" sz="2800">
                <a:solidFill>
                  <a:schemeClr val="accent2"/>
                </a:solidFill>
              </a:rPr>
              <a:t>		</a:t>
            </a:r>
            <a:r>
              <a:rPr lang="en-US" altLang="en-US" sz="2800"/>
              <a:t>nerve signal to posterior pituitary gland</a:t>
            </a:r>
            <a:br>
              <a:rPr lang="en-US" altLang="en-US" sz="2800"/>
            </a:br>
            <a:r>
              <a:rPr lang="en-US" altLang="en-US" sz="2800"/>
              <a:t>	</a:t>
            </a:r>
            <a:r>
              <a:rPr lang="en-US" altLang="en-US" sz="2800" b="1"/>
              <a:t>ADH</a:t>
            </a:r>
            <a:r>
              <a:rPr lang="en-US" altLang="en-US" sz="2800"/>
              <a:t> released into bloodstream</a:t>
            </a:r>
          </a:p>
          <a:p>
            <a:pPr eaLnBrk="1" hangingPunct="1">
              <a:buFont typeface="Wingdings" panose="05000000000000000000" pitchFamily="2" charset="2"/>
              <a:buChar char="Ø"/>
            </a:pPr>
            <a:endParaRPr lang="en-AU" altLang="en-US" sz="2800">
              <a:solidFill>
                <a:schemeClr val="accent2"/>
              </a:solidFill>
            </a:endParaRPr>
          </a:p>
          <a:p>
            <a:pPr eaLnBrk="1" hangingPunct="1">
              <a:buFont typeface="Wingdings" panose="05000000000000000000" pitchFamily="2" charset="2"/>
              <a:buChar char="Ø"/>
            </a:pPr>
            <a:r>
              <a:rPr lang="en-US" altLang="en-US" sz="2800" b="1">
                <a:solidFill>
                  <a:srgbClr val="D60093"/>
                </a:solidFill>
              </a:rPr>
              <a:t>Effector</a:t>
            </a:r>
            <a:r>
              <a:rPr lang="en-US" altLang="en-US" sz="2800">
                <a:solidFill>
                  <a:schemeClr val="accent2"/>
                </a:solidFill>
              </a:rPr>
              <a:t>		</a:t>
            </a:r>
          </a:p>
          <a:p>
            <a:pPr eaLnBrk="1" hangingPunct="1">
              <a:buFont typeface="Wingdings" panose="05000000000000000000" pitchFamily="2" charset="2"/>
              <a:buNone/>
            </a:pPr>
            <a:r>
              <a:rPr lang="en-US" altLang="en-US" sz="2800">
                <a:solidFill>
                  <a:schemeClr val="accent2"/>
                </a:solidFill>
              </a:rPr>
              <a:t>		</a:t>
            </a:r>
            <a:r>
              <a:rPr lang="en-US" altLang="en-US" sz="2800"/>
              <a:t>DCT and collecting duct</a:t>
            </a:r>
            <a:endParaRPr lang="en-AU" altLang="en-US" sz="2800"/>
          </a:p>
          <a:p>
            <a:pPr eaLnBrk="1" hangingPunct="1">
              <a:buFont typeface="Wingdings" panose="05000000000000000000" pitchFamily="2" charset="2"/>
              <a:buNone/>
            </a:pPr>
            <a:endParaRPr lang="en-AU" altLang="en-US" sz="2800">
              <a:solidFill>
                <a:schemeClr val="accent2"/>
              </a:solidFill>
            </a:endParaRPr>
          </a:p>
          <a:p>
            <a:pPr eaLnBrk="1" hangingPunct="1">
              <a:buFont typeface="Wingdings" panose="05000000000000000000" pitchFamily="2" charset="2"/>
              <a:buChar char="Ø"/>
            </a:pPr>
            <a:r>
              <a:rPr lang="en-AU" altLang="en-US" sz="2800" b="1">
                <a:solidFill>
                  <a:srgbClr val="D60093"/>
                </a:solidFill>
              </a:rPr>
              <a:t>Response</a:t>
            </a:r>
          </a:p>
          <a:p>
            <a:pPr eaLnBrk="1" hangingPunct="1">
              <a:buFont typeface="Wingdings" panose="05000000000000000000" pitchFamily="2" charset="2"/>
              <a:buNone/>
            </a:pPr>
            <a:r>
              <a:rPr lang="en-US" altLang="en-US" sz="2800">
                <a:solidFill>
                  <a:schemeClr val="accent2"/>
                </a:solidFill>
              </a:rPr>
              <a:t>		</a:t>
            </a:r>
            <a:r>
              <a:rPr lang="en-US" altLang="en-US" sz="2800"/>
              <a:t>Increases permeability of above structures</a:t>
            </a:r>
            <a:br>
              <a:rPr lang="en-US" altLang="en-US" sz="2800"/>
            </a:br>
            <a:r>
              <a:rPr lang="en-US" altLang="en-US" sz="2800"/>
              <a:t>	water (approx 10%) reabsorbed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fade">
                                      <p:cBhvr>
                                        <p:cTn id="7" dur="20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fade">
                                      <p:cBhvr>
                                        <p:cTn id="12" dur="2000"/>
                                        <p:tgtEl>
                                          <p:spTgt spid="27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650">
                                            <p:txEl>
                                              <p:pRg st="3" end="3"/>
                                            </p:txEl>
                                          </p:spTgt>
                                        </p:tgtEl>
                                        <p:attrNameLst>
                                          <p:attrName>style.visibility</p:attrName>
                                        </p:attrNameLst>
                                      </p:cBhvr>
                                      <p:to>
                                        <p:strVal val="visible"/>
                                      </p:to>
                                    </p:set>
                                    <p:animEffect transition="in" filter="fade">
                                      <p:cBhvr>
                                        <p:cTn id="17" dur="2000"/>
                                        <p:tgtEl>
                                          <p:spTgt spid="2765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650">
                                            <p:txEl>
                                              <p:pRg st="4" end="4"/>
                                            </p:txEl>
                                          </p:spTgt>
                                        </p:tgtEl>
                                        <p:attrNameLst>
                                          <p:attrName>style.visibility</p:attrName>
                                        </p:attrNameLst>
                                      </p:cBhvr>
                                      <p:to>
                                        <p:strVal val="visible"/>
                                      </p:to>
                                    </p:set>
                                    <p:animEffect transition="in" filter="fade">
                                      <p:cBhvr>
                                        <p:cTn id="22" dur="2000"/>
                                        <p:tgtEl>
                                          <p:spTgt spid="2765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50">
                                            <p:txEl>
                                              <p:pRg st="6" end="6"/>
                                            </p:txEl>
                                          </p:spTgt>
                                        </p:tgtEl>
                                        <p:attrNameLst>
                                          <p:attrName>style.visibility</p:attrName>
                                        </p:attrNameLst>
                                      </p:cBhvr>
                                      <p:to>
                                        <p:strVal val="visible"/>
                                      </p:to>
                                    </p:set>
                                    <p:animEffect transition="in" filter="fade">
                                      <p:cBhvr>
                                        <p:cTn id="27" dur="2000"/>
                                        <p:tgtEl>
                                          <p:spTgt spid="27650">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650">
                                            <p:txEl>
                                              <p:pRg st="7" end="7"/>
                                            </p:txEl>
                                          </p:spTgt>
                                        </p:tgtEl>
                                        <p:attrNameLst>
                                          <p:attrName>style.visibility</p:attrName>
                                        </p:attrNameLst>
                                      </p:cBhvr>
                                      <p:to>
                                        <p:strVal val="visible"/>
                                      </p:to>
                                    </p:set>
                                    <p:animEffect transition="in" filter="fade">
                                      <p:cBhvr>
                                        <p:cTn id="32" dur="2000"/>
                                        <p:tgtEl>
                                          <p:spTgt spid="2765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1" descr="fig 9">
            <a:extLst>
              <a:ext uri="{FF2B5EF4-FFF2-40B4-BE49-F238E27FC236}">
                <a16:creationId xmlns:a16="http://schemas.microsoft.com/office/drawing/2014/main" id="{E9C5B505-F084-4EB8-BA7F-468A7869B3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47838"/>
            <a:ext cx="5016500"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4">
            <a:extLst>
              <a:ext uri="{FF2B5EF4-FFF2-40B4-BE49-F238E27FC236}">
                <a16:creationId xmlns:a16="http://schemas.microsoft.com/office/drawing/2014/main" id="{B88D4132-5348-4B90-B46A-66E6A43F1D99}"/>
              </a:ext>
            </a:extLst>
          </p:cNvPr>
          <p:cNvSpPr txBox="1">
            <a:spLocks noChangeArrowheads="1"/>
          </p:cNvSpPr>
          <p:nvPr/>
        </p:nvSpPr>
        <p:spPr bwMode="auto">
          <a:xfrm>
            <a:off x="2627313" y="1150938"/>
            <a:ext cx="2246312"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0"/>
              </a:spcBef>
              <a:buClrTx/>
              <a:buSzTx/>
              <a:buFontTx/>
              <a:buNone/>
            </a:pPr>
            <a:r>
              <a:rPr lang="en-US" altLang="en-US" sz="1600"/>
              <a:t>ADH increases </a:t>
            </a:r>
          </a:p>
          <a:p>
            <a:pPr algn="r" eaLnBrk="1" hangingPunct="1">
              <a:spcBef>
                <a:spcPct val="0"/>
              </a:spcBef>
              <a:buClrTx/>
              <a:buSzTx/>
              <a:buFontTx/>
              <a:buNone/>
            </a:pPr>
            <a:r>
              <a:rPr lang="en-US" altLang="en-US" sz="1600"/>
              <a:t>permeability of  tubule</a:t>
            </a:r>
            <a:endParaRPr lang="en-US" altLang="en-US" sz="1600">
              <a:latin typeface="Arial" panose="020B0604020202020204" pitchFamily="34" charset="0"/>
            </a:endParaRPr>
          </a:p>
        </p:txBody>
      </p:sp>
      <p:sp>
        <p:nvSpPr>
          <p:cNvPr id="34820" name="Arc 5">
            <a:extLst>
              <a:ext uri="{FF2B5EF4-FFF2-40B4-BE49-F238E27FC236}">
                <a16:creationId xmlns:a16="http://schemas.microsoft.com/office/drawing/2014/main" id="{13D682F7-F38F-4BD6-B6A5-11CF00A16DB4}"/>
              </a:ext>
            </a:extLst>
          </p:cNvPr>
          <p:cNvSpPr>
            <a:spLocks/>
          </p:cNvSpPr>
          <p:nvPr/>
        </p:nvSpPr>
        <p:spPr bwMode="auto">
          <a:xfrm flipH="1" flipV="1">
            <a:off x="4841875" y="0"/>
            <a:ext cx="949325" cy="2176463"/>
          </a:xfrm>
          <a:custGeom>
            <a:avLst/>
            <a:gdLst>
              <a:gd name="T0" fmla="*/ 2147483646 w 17230"/>
              <a:gd name="T1" fmla="*/ 0 h 21383"/>
              <a:gd name="T2" fmla="*/ 2147483646 w 17230"/>
              <a:gd name="T3" fmla="*/ 2147483646 h 21383"/>
              <a:gd name="T4" fmla="*/ 0 w 17230"/>
              <a:gd name="T5" fmla="*/ 2147483646 h 21383"/>
              <a:gd name="T6" fmla="*/ 0 60000 65536"/>
              <a:gd name="T7" fmla="*/ 0 60000 65536"/>
              <a:gd name="T8" fmla="*/ 0 60000 65536"/>
              <a:gd name="T9" fmla="*/ 0 w 17230"/>
              <a:gd name="T10" fmla="*/ 0 h 21383"/>
              <a:gd name="T11" fmla="*/ 17230 w 17230"/>
              <a:gd name="T12" fmla="*/ 21383 h 21383"/>
            </a:gdLst>
            <a:ahLst/>
            <a:cxnLst>
              <a:cxn ang="T6">
                <a:pos x="T0" y="T1"/>
              </a:cxn>
              <a:cxn ang="T7">
                <a:pos x="T2" y="T3"/>
              </a:cxn>
              <a:cxn ang="T8">
                <a:pos x="T4" y="T5"/>
              </a:cxn>
            </a:cxnLst>
            <a:rect l="T9" t="T10" r="T11" b="T12"/>
            <a:pathLst>
              <a:path w="17230" h="21383" fill="none" extrusionOk="0">
                <a:moveTo>
                  <a:pt x="3055" y="0"/>
                </a:moveTo>
                <a:cubicBezTo>
                  <a:pt x="8697" y="806"/>
                  <a:pt x="13792" y="3810"/>
                  <a:pt x="17229" y="8356"/>
                </a:cubicBezTo>
              </a:path>
              <a:path w="17230" h="21383" stroke="0" extrusionOk="0">
                <a:moveTo>
                  <a:pt x="3055" y="0"/>
                </a:moveTo>
                <a:cubicBezTo>
                  <a:pt x="8697" y="806"/>
                  <a:pt x="13792" y="3810"/>
                  <a:pt x="17229" y="8356"/>
                </a:cubicBezTo>
                <a:lnTo>
                  <a:pt x="0" y="21383"/>
                </a:lnTo>
                <a:lnTo>
                  <a:pt x="3055" y="0"/>
                </a:lnTo>
                <a:close/>
              </a:path>
            </a:pathLst>
          </a:custGeom>
          <a:noFill/>
          <a:ln w="571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4821" name="Text Box 6">
            <a:extLst>
              <a:ext uri="{FF2B5EF4-FFF2-40B4-BE49-F238E27FC236}">
                <a16:creationId xmlns:a16="http://schemas.microsoft.com/office/drawing/2014/main" id="{6D2264C6-2F4B-4ACA-A162-08BD16F500E1}"/>
              </a:ext>
            </a:extLst>
          </p:cNvPr>
          <p:cNvSpPr txBox="1">
            <a:spLocks noChangeArrowheads="1"/>
          </p:cNvSpPr>
          <p:nvPr/>
        </p:nvSpPr>
        <p:spPr bwMode="auto">
          <a:xfrm>
            <a:off x="6049963" y="1947863"/>
            <a:ext cx="1185862" cy="904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a:t>Relatively</a:t>
            </a:r>
          </a:p>
          <a:p>
            <a:pPr eaLnBrk="1" hangingPunct="1">
              <a:spcBef>
                <a:spcPct val="0"/>
              </a:spcBef>
              <a:buClrTx/>
              <a:buSzTx/>
              <a:buFontTx/>
              <a:buNone/>
            </a:pPr>
            <a:r>
              <a:rPr lang="en-US" altLang="en-US" sz="1600"/>
              <a:t>dilute</a:t>
            </a:r>
          </a:p>
          <a:p>
            <a:pPr eaLnBrk="1" hangingPunct="1">
              <a:spcBef>
                <a:spcPct val="0"/>
              </a:spcBef>
              <a:buClrTx/>
              <a:buSzTx/>
              <a:buFontTx/>
              <a:buNone/>
            </a:pPr>
            <a:r>
              <a:rPr lang="en-US" altLang="en-US" sz="1600"/>
              <a:t>filtrate</a:t>
            </a:r>
            <a:endParaRPr lang="en-US" altLang="en-US" sz="1600">
              <a:latin typeface="Arial" panose="020B0604020202020204" pitchFamily="34" charset="0"/>
            </a:endParaRPr>
          </a:p>
        </p:txBody>
      </p:sp>
      <p:sp>
        <p:nvSpPr>
          <p:cNvPr id="34822" name="Text Box 7">
            <a:extLst>
              <a:ext uri="{FF2B5EF4-FFF2-40B4-BE49-F238E27FC236}">
                <a16:creationId xmlns:a16="http://schemas.microsoft.com/office/drawing/2014/main" id="{E9186D6E-DDDE-4453-BA18-AC5BCDB2A9DF}"/>
              </a:ext>
            </a:extLst>
          </p:cNvPr>
          <p:cNvSpPr txBox="1">
            <a:spLocks noChangeArrowheads="1"/>
          </p:cNvSpPr>
          <p:nvPr/>
        </p:nvSpPr>
        <p:spPr bwMode="auto">
          <a:xfrm>
            <a:off x="4070350" y="4083050"/>
            <a:ext cx="1581150" cy="1001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a:t>Relatively</a:t>
            </a:r>
          </a:p>
          <a:p>
            <a:pPr eaLnBrk="1" hangingPunct="1">
              <a:spcBef>
                <a:spcPct val="0"/>
              </a:spcBef>
              <a:buClrTx/>
              <a:buSzTx/>
              <a:buFontTx/>
              <a:buNone/>
            </a:pPr>
            <a:r>
              <a:rPr lang="en-US" altLang="en-US" sz="1600"/>
              <a:t>concentrated </a:t>
            </a:r>
          </a:p>
          <a:p>
            <a:pPr eaLnBrk="1" hangingPunct="1">
              <a:spcBef>
                <a:spcPct val="0"/>
              </a:spcBef>
              <a:buClrTx/>
              <a:buSzTx/>
              <a:buFontTx/>
              <a:buNone/>
            </a:pPr>
            <a:r>
              <a:rPr lang="en-US" altLang="en-US" sz="1600"/>
              <a:t>tissue fluid</a:t>
            </a:r>
            <a:endParaRPr lang="en-US" altLang="en-US" sz="1600">
              <a:latin typeface="Arial" panose="020B0604020202020204" pitchFamily="34" charset="0"/>
            </a:endParaRPr>
          </a:p>
        </p:txBody>
      </p:sp>
      <p:sp>
        <p:nvSpPr>
          <p:cNvPr id="34823" name="Arc 8">
            <a:extLst>
              <a:ext uri="{FF2B5EF4-FFF2-40B4-BE49-F238E27FC236}">
                <a16:creationId xmlns:a16="http://schemas.microsoft.com/office/drawing/2014/main" id="{E2F21E84-2F27-44BD-97B6-610DD91AA3AE}"/>
              </a:ext>
            </a:extLst>
          </p:cNvPr>
          <p:cNvSpPr>
            <a:spLocks/>
          </p:cNvSpPr>
          <p:nvPr/>
        </p:nvSpPr>
        <p:spPr bwMode="auto">
          <a:xfrm rot="19272207" flipH="1">
            <a:off x="4373563" y="2287588"/>
            <a:ext cx="468312" cy="854075"/>
          </a:xfrm>
          <a:custGeom>
            <a:avLst/>
            <a:gdLst>
              <a:gd name="T0" fmla="*/ 2147483646 w 21600"/>
              <a:gd name="T1" fmla="*/ 0 h 35274"/>
              <a:gd name="T2" fmla="*/ 2147483646 w 21600"/>
              <a:gd name="T3" fmla="*/ 2147483646 h 35274"/>
              <a:gd name="T4" fmla="*/ 0 w 21600"/>
              <a:gd name="T5" fmla="*/ 2147483646 h 35274"/>
              <a:gd name="T6" fmla="*/ 0 60000 65536"/>
              <a:gd name="T7" fmla="*/ 0 60000 65536"/>
              <a:gd name="T8" fmla="*/ 0 60000 65536"/>
              <a:gd name="T9" fmla="*/ 0 w 21600"/>
              <a:gd name="T10" fmla="*/ 0 h 35274"/>
              <a:gd name="T11" fmla="*/ 21600 w 21600"/>
              <a:gd name="T12" fmla="*/ 35274 h 35274"/>
            </a:gdLst>
            <a:ahLst/>
            <a:cxnLst>
              <a:cxn ang="T6">
                <a:pos x="T0" y="T1"/>
              </a:cxn>
              <a:cxn ang="T7">
                <a:pos x="T2" y="T3"/>
              </a:cxn>
              <a:cxn ang="T8">
                <a:pos x="T4" y="T5"/>
              </a:cxn>
            </a:cxnLst>
            <a:rect l="T9" t="T10" r="T11" b="T12"/>
            <a:pathLst>
              <a:path w="21600" h="35274" fill="none" extrusionOk="0">
                <a:moveTo>
                  <a:pt x="9122" y="0"/>
                </a:moveTo>
                <a:cubicBezTo>
                  <a:pt x="16733" y="3546"/>
                  <a:pt x="21600" y="11182"/>
                  <a:pt x="21600" y="19579"/>
                </a:cubicBezTo>
                <a:cubicBezTo>
                  <a:pt x="21600" y="25517"/>
                  <a:pt x="19155" y="31194"/>
                  <a:pt x="14840" y="35274"/>
                </a:cubicBezTo>
              </a:path>
              <a:path w="21600" h="35274" stroke="0" extrusionOk="0">
                <a:moveTo>
                  <a:pt x="9122" y="0"/>
                </a:moveTo>
                <a:cubicBezTo>
                  <a:pt x="16733" y="3546"/>
                  <a:pt x="21600" y="11182"/>
                  <a:pt x="21600" y="19579"/>
                </a:cubicBezTo>
                <a:cubicBezTo>
                  <a:pt x="21600" y="25517"/>
                  <a:pt x="19155" y="31194"/>
                  <a:pt x="14840" y="35274"/>
                </a:cubicBezTo>
                <a:lnTo>
                  <a:pt x="0" y="19579"/>
                </a:lnTo>
                <a:lnTo>
                  <a:pt x="9122" y="0"/>
                </a:lnTo>
                <a:close/>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4824" name="Arc 9">
            <a:extLst>
              <a:ext uri="{FF2B5EF4-FFF2-40B4-BE49-F238E27FC236}">
                <a16:creationId xmlns:a16="http://schemas.microsoft.com/office/drawing/2014/main" id="{661536F9-6333-4849-9512-41ED66501BA2}"/>
              </a:ext>
            </a:extLst>
          </p:cNvPr>
          <p:cNvSpPr>
            <a:spLocks/>
          </p:cNvSpPr>
          <p:nvPr/>
        </p:nvSpPr>
        <p:spPr bwMode="auto">
          <a:xfrm rot="1244323">
            <a:off x="5435600" y="2468563"/>
            <a:ext cx="300038" cy="744537"/>
          </a:xfrm>
          <a:custGeom>
            <a:avLst/>
            <a:gdLst>
              <a:gd name="T0" fmla="*/ 2147483646 w 21600"/>
              <a:gd name="T1" fmla="*/ 0 h 29981"/>
              <a:gd name="T2" fmla="*/ 2147483646 w 21600"/>
              <a:gd name="T3" fmla="*/ 2147483646 h 29981"/>
              <a:gd name="T4" fmla="*/ 0 w 21600"/>
              <a:gd name="T5" fmla="*/ 2147483646 h 29981"/>
              <a:gd name="T6" fmla="*/ 0 60000 65536"/>
              <a:gd name="T7" fmla="*/ 0 60000 65536"/>
              <a:gd name="T8" fmla="*/ 0 60000 65536"/>
              <a:gd name="T9" fmla="*/ 0 w 21600"/>
              <a:gd name="T10" fmla="*/ 0 h 29981"/>
              <a:gd name="T11" fmla="*/ 21600 w 21600"/>
              <a:gd name="T12" fmla="*/ 29981 h 29981"/>
            </a:gdLst>
            <a:ahLst/>
            <a:cxnLst>
              <a:cxn ang="T6">
                <a:pos x="T0" y="T1"/>
              </a:cxn>
              <a:cxn ang="T7">
                <a:pos x="T2" y="T3"/>
              </a:cxn>
              <a:cxn ang="T8">
                <a:pos x="T4" y="T5"/>
              </a:cxn>
            </a:cxnLst>
            <a:rect l="T9" t="T10" r="T11" b="T12"/>
            <a:pathLst>
              <a:path w="21600" h="29981" fill="none" extrusionOk="0">
                <a:moveTo>
                  <a:pt x="16767" y="0"/>
                </a:moveTo>
                <a:cubicBezTo>
                  <a:pt x="19893" y="3849"/>
                  <a:pt x="21600" y="8657"/>
                  <a:pt x="21600" y="13616"/>
                </a:cubicBezTo>
                <a:cubicBezTo>
                  <a:pt x="21600" y="19902"/>
                  <a:pt x="18860" y="25877"/>
                  <a:pt x="14097" y="29980"/>
                </a:cubicBezTo>
              </a:path>
              <a:path w="21600" h="29981" stroke="0" extrusionOk="0">
                <a:moveTo>
                  <a:pt x="16767" y="0"/>
                </a:moveTo>
                <a:cubicBezTo>
                  <a:pt x="19893" y="3849"/>
                  <a:pt x="21600" y="8657"/>
                  <a:pt x="21600" y="13616"/>
                </a:cubicBezTo>
                <a:cubicBezTo>
                  <a:pt x="21600" y="19902"/>
                  <a:pt x="18860" y="25877"/>
                  <a:pt x="14097" y="29980"/>
                </a:cubicBezTo>
                <a:lnTo>
                  <a:pt x="0" y="13616"/>
                </a:lnTo>
                <a:lnTo>
                  <a:pt x="16767" y="0"/>
                </a:lnTo>
                <a:close/>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4825" name="Text Box 10">
            <a:extLst>
              <a:ext uri="{FF2B5EF4-FFF2-40B4-BE49-F238E27FC236}">
                <a16:creationId xmlns:a16="http://schemas.microsoft.com/office/drawing/2014/main" id="{B789D523-0C96-4EBE-AEDB-A19D4DD2666A}"/>
              </a:ext>
            </a:extLst>
          </p:cNvPr>
          <p:cNvSpPr txBox="1">
            <a:spLocks noChangeArrowheads="1"/>
          </p:cNvSpPr>
          <p:nvPr/>
        </p:nvSpPr>
        <p:spPr bwMode="auto">
          <a:xfrm>
            <a:off x="4356100" y="2752725"/>
            <a:ext cx="15652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0"/>
              </a:spcBef>
              <a:buClrTx/>
              <a:buSzTx/>
              <a:buFontTx/>
              <a:buNone/>
            </a:pPr>
            <a:r>
              <a:rPr lang="en-US" altLang="en-US" sz="1600" dirty="0"/>
              <a:t>Water</a:t>
            </a:r>
          </a:p>
          <a:p>
            <a:pPr algn="ctr" eaLnBrk="1" hangingPunct="1">
              <a:spcBef>
                <a:spcPct val="0"/>
              </a:spcBef>
              <a:buClrTx/>
              <a:buSzTx/>
              <a:buFontTx/>
              <a:buNone/>
            </a:pPr>
            <a:r>
              <a:rPr lang="en-US" altLang="en-US" sz="1600" dirty="0"/>
              <a:t> leaves</a:t>
            </a:r>
          </a:p>
          <a:p>
            <a:pPr algn="ctr" eaLnBrk="1" hangingPunct="1">
              <a:spcBef>
                <a:spcPct val="0"/>
              </a:spcBef>
              <a:buClrTx/>
              <a:buSzTx/>
              <a:buFontTx/>
              <a:buNone/>
            </a:pPr>
            <a:r>
              <a:rPr lang="en-US" altLang="en-US" sz="1600" dirty="0"/>
              <a:t>the filtrate</a:t>
            </a:r>
          </a:p>
          <a:p>
            <a:pPr algn="ctr" eaLnBrk="1" hangingPunct="1">
              <a:spcBef>
                <a:spcPct val="0"/>
              </a:spcBef>
              <a:buClrTx/>
              <a:buSzTx/>
              <a:buFontTx/>
              <a:buNone/>
            </a:pPr>
            <a:endParaRPr lang="en-US" altLang="en-US" sz="24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A67A55E-4059-4965-9F22-65F1B6F1A163}"/>
              </a:ext>
            </a:extLst>
          </p:cNvPr>
          <p:cNvSpPr>
            <a:spLocks noGrp="1" noChangeArrowheads="1"/>
          </p:cNvSpPr>
          <p:nvPr>
            <p:ph type="title"/>
          </p:nvPr>
        </p:nvSpPr>
        <p:spPr>
          <a:xfrm>
            <a:off x="457200" y="274638"/>
            <a:ext cx="8229600" cy="993775"/>
          </a:xfrm>
        </p:spPr>
        <p:txBody>
          <a:bodyPr/>
          <a:lstStyle/>
          <a:p>
            <a:pPr eaLnBrk="1" hangingPunct="1"/>
            <a:r>
              <a:rPr lang="en-US" altLang="en-US" sz="5400" b="1">
                <a:solidFill>
                  <a:srgbClr val="008000"/>
                </a:solidFill>
              </a:rPr>
              <a:t>Evaporation</a:t>
            </a:r>
            <a:r>
              <a:rPr lang="en-US" altLang="en-US" sz="5400"/>
              <a:t> </a:t>
            </a:r>
          </a:p>
        </p:txBody>
      </p:sp>
      <p:sp>
        <p:nvSpPr>
          <p:cNvPr id="11267" name="Rectangle 3">
            <a:extLst>
              <a:ext uri="{FF2B5EF4-FFF2-40B4-BE49-F238E27FC236}">
                <a16:creationId xmlns:a16="http://schemas.microsoft.com/office/drawing/2014/main" id="{3929C06C-6803-4793-886E-5458FB820E9F}"/>
              </a:ext>
            </a:extLst>
          </p:cNvPr>
          <p:cNvSpPr>
            <a:spLocks noGrp="1" noChangeArrowheads="1"/>
          </p:cNvSpPr>
          <p:nvPr>
            <p:ph type="body" sz="half" idx="2"/>
          </p:nvPr>
        </p:nvSpPr>
        <p:spPr>
          <a:xfrm>
            <a:off x="457200" y="5380038"/>
            <a:ext cx="8229600" cy="1289050"/>
          </a:xfrm>
        </p:spPr>
        <p:txBody>
          <a:bodyPr>
            <a:normAutofit lnSpcReduction="10000"/>
          </a:bodyPr>
          <a:lstStyle/>
          <a:p>
            <a:pPr eaLnBrk="1" hangingPunct="1">
              <a:tabLst>
                <a:tab pos="365125" algn="l"/>
              </a:tabLst>
            </a:pPr>
            <a:r>
              <a:rPr lang="en-AU" altLang="en-US" sz="2400"/>
              <a:t>Evaporation is the transformation of water from its liquid state to its gaseous state (i.e. steam or water vapour).</a:t>
            </a:r>
          </a:p>
          <a:p>
            <a:pPr eaLnBrk="1" hangingPunct="1">
              <a:tabLst>
                <a:tab pos="365125" algn="l"/>
              </a:tabLst>
            </a:pPr>
            <a:r>
              <a:rPr lang="en-AU" altLang="en-US" sz="2400"/>
              <a:t> The evaporation of sweat results in heat loss only.</a:t>
            </a:r>
            <a:endParaRPr lang="en-US" altLang="en-US" sz="2400"/>
          </a:p>
        </p:txBody>
      </p:sp>
      <p:pic>
        <p:nvPicPr>
          <p:cNvPr id="11268" name="Picture 7" descr="800px-DampierreNuclearPowerPlant">
            <a:extLst>
              <a:ext uri="{FF2B5EF4-FFF2-40B4-BE49-F238E27FC236}">
                <a16:creationId xmlns:a16="http://schemas.microsoft.com/office/drawing/2014/main" id="{8DA84B11-6658-4940-AE28-6995F6F810A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835150" y="1450975"/>
            <a:ext cx="5040313" cy="3779838"/>
          </a:xfrm>
          <a:noFill/>
        </p:spPr>
      </p:pic>
    </p:spTree>
  </p:cSld>
  <p:clrMapOvr>
    <a:masterClrMapping/>
  </p:clrMapOvr>
  <p:transition>
    <p:wedg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5D6AB9D-282B-4C9E-A95E-A160A2F34E00}"/>
              </a:ext>
            </a:extLst>
          </p:cNvPr>
          <p:cNvSpPr>
            <a:spLocks noGrp="1" noChangeArrowheads="1"/>
          </p:cNvSpPr>
          <p:nvPr>
            <p:ph type="title"/>
          </p:nvPr>
        </p:nvSpPr>
        <p:spPr/>
        <p:txBody>
          <a:bodyPr/>
          <a:lstStyle/>
          <a:p>
            <a:pPr eaLnBrk="1" fontAlgn="auto" hangingPunct="1">
              <a:spcAft>
                <a:spcPts val="0"/>
              </a:spcAft>
              <a:defRPr/>
            </a:pPr>
            <a:r>
              <a:rPr lang="en-AU" b="1" dirty="0">
                <a:solidFill>
                  <a:srgbClr val="008000"/>
                </a:solidFill>
              </a:rPr>
              <a:t>Negative feedback loop</a:t>
            </a:r>
            <a:endParaRPr lang="en-US" b="1" dirty="0">
              <a:solidFill>
                <a:srgbClr val="008000"/>
              </a:solidFill>
            </a:endParaRPr>
          </a:p>
        </p:txBody>
      </p:sp>
      <p:sp>
        <p:nvSpPr>
          <p:cNvPr id="35843" name="Rectangle 3">
            <a:extLst>
              <a:ext uri="{FF2B5EF4-FFF2-40B4-BE49-F238E27FC236}">
                <a16:creationId xmlns:a16="http://schemas.microsoft.com/office/drawing/2014/main" id="{79B88A9E-F023-497A-92CB-D2402CD3A3A0}"/>
              </a:ext>
            </a:extLst>
          </p:cNvPr>
          <p:cNvSpPr>
            <a:spLocks noGrp="1"/>
          </p:cNvSpPr>
          <p:nvPr>
            <p:ph idx="1"/>
          </p:nvPr>
        </p:nvSpPr>
        <p:spPr>
          <a:xfrm>
            <a:off x="395288" y="1071563"/>
            <a:ext cx="8229600" cy="5143500"/>
          </a:xfrm>
        </p:spPr>
        <p:txBody>
          <a:bodyPr/>
          <a:lstStyle/>
          <a:p>
            <a:pPr eaLnBrk="1" hangingPunct="1"/>
            <a:endParaRPr lang="en-AU" altLang="en-US"/>
          </a:p>
          <a:p>
            <a:pPr eaLnBrk="1" hangingPunct="1"/>
            <a:endParaRPr lang="en-AU" altLang="en-US"/>
          </a:p>
          <a:p>
            <a:pPr eaLnBrk="1" hangingPunct="1"/>
            <a:endParaRPr lang="en-AU" altLang="en-US"/>
          </a:p>
          <a:p>
            <a:pPr eaLnBrk="1" hangingPunct="1"/>
            <a:endParaRPr lang="en-US" altLang="en-US"/>
          </a:p>
        </p:txBody>
      </p:sp>
      <p:sp>
        <p:nvSpPr>
          <p:cNvPr id="35844" name="Arc 5">
            <a:extLst>
              <a:ext uri="{FF2B5EF4-FFF2-40B4-BE49-F238E27FC236}">
                <a16:creationId xmlns:a16="http://schemas.microsoft.com/office/drawing/2014/main" id="{2FCDAF96-E679-4713-8CF3-0411D2CB943B}"/>
              </a:ext>
            </a:extLst>
          </p:cNvPr>
          <p:cNvSpPr>
            <a:spLocks/>
          </p:cNvSpPr>
          <p:nvPr/>
        </p:nvSpPr>
        <p:spPr bwMode="auto">
          <a:xfrm rot="937346">
            <a:off x="5940425" y="3063875"/>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5845" name="Text Box 6">
            <a:extLst>
              <a:ext uri="{FF2B5EF4-FFF2-40B4-BE49-F238E27FC236}">
                <a16:creationId xmlns:a16="http://schemas.microsoft.com/office/drawing/2014/main" id="{1F0E881D-3268-48C7-BC03-E93F6374B80B}"/>
              </a:ext>
            </a:extLst>
          </p:cNvPr>
          <p:cNvSpPr txBox="1">
            <a:spLocks noChangeArrowheads="1"/>
          </p:cNvSpPr>
          <p:nvPr/>
        </p:nvSpPr>
        <p:spPr bwMode="auto">
          <a:xfrm>
            <a:off x="2555875" y="2703513"/>
            <a:ext cx="107950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Stimulus</a:t>
            </a:r>
            <a:endParaRPr lang="en-US" altLang="en-US" sz="1800">
              <a:latin typeface="Arial" panose="020B0604020202020204" pitchFamily="34" charset="0"/>
            </a:endParaRPr>
          </a:p>
        </p:txBody>
      </p:sp>
      <p:sp>
        <p:nvSpPr>
          <p:cNvPr id="35846" name="Text Box 7">
            <a:extLst>
              <a:ext uri="{FF2B5EF4-FFF2-40B4-BE49-F238E27FC236}">
                <a16:creationId xmlns:a16="http://schemas.microsoft.com/office/drawing/2014/main" id="{91CEA529-DB1D-464C-A5D5-29D0A3037B88}"/>
              </a:ext>
            </a:extLst>
          </p:cNvPr>
          <p:cNvSpPr txBox="1">
            <a:spLocks noChangeArrowheads="1"/>
          </p:cNvSpPr>
          <p:nvPr/>
        </p:nvSpPr>
        <p:spPr bwMode="auto">
          <a:xfrm>
            <a:off x="2555875" y="5438775"/>
            <a:ext cx="12954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Response</a:t>
            </a:r>
            <a:endParaRPr lang="en-US" altLang="en-US" sz="1800">
              <a:latin typeface="Arial" panose="020B0604020202020204" pitchFamily="34" charset="0"/>
            </a:endParaRPr>
          </a:p>
        </p:txBody>
      </p:sp>
      <p:sp>
        <p:nvSpPr>
          <p:cNvPr id="35847" name="Text Box 8">
            <a:extLst>
              <a:ext uri="{FF2B5EF4-FFF2-40B4-BE49-F238E27FC236}">
                <a16:creationId xmlns:a16="http://schemas.microsoft.com/office/drawing/2014/main" id="{0A0D79E2-E35E-4D62-BEFF-26934DF5E47A}"/>
              </a:ext>
            </a:extLst>
          </p:cNvPr>
          <p:cNvSpPr txBox="1">
            <a:spLocks noChangeArrowheads="1"/>
          </p:cNvSpPr>
          <p:nvPr/>
        </p:nvSpPr>
        <p:spPr bwMode="auto">
          <a:xfrm>
            <a:off x="5364163" y="5438775"/>
            <a:ext cx="1081087"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Effector</a:t>
            </a:r>
            <a:endParaRPr lang="en-US" altLang="en-US" sz="1800">
              <a:latin typeface="Arial" panose="020B0604020202020204" pitchFamily="34" charset="0"/>
            </a:endParaRPr>
          </a:p>
        </p:txBody>
      </p:sp>
      <p:sp>
        <p:nvSpPr>
          <p:cNvPr id="35848" name="Text Box 9">
            <a:extLst>
              <a:ext uri="{FF2B5EF4-FFF2-40B4-BE49-F238E27FC236}">
                <a16:creationId xmlns:a16="http://schemas.microsoft.com/office/drawing/2014/main" id="{EC7667B5-14AC-4D99-9E8D-313F5ECE703A}"/>
              </a:ext>
            </a:extLst>
          </p:cNvPr>
          <p:cNvSpPr txBox="1">
            <a:spLocks noChangeArrowheads="1"/>
          </p:cNvSpPr>
          <p:nvPr/>
        </p:nvSpPr>
        <p:spPr bwMode="auto">
          <a:xfrm>
            <a:off x="5292725" y="2703513"/>
            <a:ext cx="11525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Receptor</a:t>
            </a:r>
            <a:endParaRPr lang="en-US" altLang="en-US" sz="1800">
              <a:latin typeface="Arial" panose="020B0604020202020204" pitchFamily="34" charset="0"/>
            </a:endParaRPr>
          </a:p>
        </p:txBody>
      </p:sp>
      <p:sp>
        <p:nvSpPr>
          <p:cNvPr id="35849" name="Line 10">
            <a:extLst>
              <a:ext uri="{FF2B5EF4-FFF2-40B4-BE49-F238E27FC236}">
                <a16:creationId xmlns:a16="http://schemas.microsoft.com/office/drawing/2014/main" id="{6360FAEA-D000-432C-B496-6D13D4DB22A3}"/>
              </a:ext>
            </a:extLst>
          </p:cNvPr>
          <p:cNvSpPr>
            <a:spLocks noChangeShapeType="1"/>
          </p:cNvSpPr>
          <p:nvPr/>
        </p:nvSpPr>
        <p:spPr bwMode="auto">
          <a:xfrm>
            <a:off x="3708400" y="2919413"/>
            <a:ext cx="14398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5850" name="Line 11">
            <a:extLst>
              <a:ext uri="{FF2B5EF4-FFF2-40B4-BE49-F238E27FC236}">
                <a16:creationId xmlns:a16="http://schemas.microsoft.com/office/drawing/2014/main" id="{9BE750B9-ABF8-425E-B6B9-7DC7E63CAE39}"/>
              </a:ext>
            </a:extLst>
          </p:cNvPr>
          <p:cNvSpPr>
            <a:spLocks noChangeShapeType="1"/>
          </p:cNvSpPr>
          <p:nvPr/>
        </p:nvSpPr>
        <p:spPr bwMode="auto">
          <a:xfrm flipH="1">
            <a:off x="3924300" y="5656263"/>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5851" name="Text Box 12">
            <a:extLst>
              <a:ext uri="{FF2B5EF4-FFF2-40B4-BE49-F238E27FC236}">
                <a16:creationId xmlns:a16="http://schemas.microsoft.com/office/drawing/2014/main" id="{B41CAFE4-3E5B-4707-84C1-5A479A121D22}"/>
              </a:ext>
            </a:extLst>
          </p:cNvPr>
          <p:cNvSpPr txBox="1">
            <a:spLocks noChangeArrowheads="1"/>
          </p:cNvSpPr>
          <p:nvPr/>
        </p:nvSpPr>
        <p:spPr bwMode="auto">
          <a:xfrm>
            <a:off x="6731000" y="3640138"/>
            <a:ext cx="936625" cy="788987"/>
          </a:xfrm>
          <a:prstGeom prst="rect">
            <a:avLst/>
          </a:prstGeom>
          <a:solidFill>
            <a:schemeClr val="bg1"/>
          </a:solidFill>
          <a:ln w="9525">
            <a:solidFill>
              <a:schemeClr val="tx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Control</a:t>
            </a:r>
          </a:p>
          <a:p>
            <a:pPr eaLnBrk="1" hangingPunct="1">
              <a:spcBef>
                <a:spcPct val="50000"/>
              </a:spcBef>
              <a:buClrTx/>
              <a:buSzTx/>
              <a:buFontTx/>
              <a:buNone/>
            </a:pPr>
            <a:r>
              <a:rPr lang="en-AU" altLang="en-US" sz="1800">
                <a:latin typeface="Arial" panose="020B0604020202020204" pitchFamily="34" charset="0"/>
              </a:rPr>
              <a:t>centre</a:t>
            </a:r>
            <a:endParaRPr lang="en-US" altLang="en-US" sz="1800">
              <a:latin typeface="Arial" panose="020B0604020202020204" pitchFamily="34" charset="0"/>
            </a:endParaRPr>
          </a:p>
        </p:txBody>
      </p:sp>
      <p:sp>
        <p:nvSpPr>
          <p:cNvPr id="35852" name="Arc 13">
            <a:extLst>
              <a:ext uri="{FF2B5EF4-FFF2-40B4-BE49-F238E27FC236}">
                <a16:creationId xmlns:a16="http://schemas.microsoft.com/office/drawing/2014/main" id="{31EF4110-16B2-4E35-81CF-A0067C7801A8}"/>
              </a:ext>
            </a:extLst>
          </p:cNvPr>
          <p:cNvSpPr>
            <a:spLocks/>
          </p:cNvSpPr>
          <p:nvPr/>
        </p:nvSpPr>
        <p:spPr bwMode="auto">
          <a:xfrm rot="-9903470">
            <a:off x="1763713" y="2990850"/>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35853" name="Text Box 14">
            <a:extLst>
              <a:ext uri="{FF2B5EF4-FFF2-40B4-BE49-F238E27FC236}">
                <a16:creationId xmlns:a16="http://schemas.microsoft.com/office/drawing/2014/main" id="{59729030-A499-49B2-8AAC-47332D64C3C2}"/>
              </a:ext>
            </a:extLst>
          </p:cNvPr>
          <p:cNvSpPr txBox="1">
            <a:spLocks noChangeArrowheads="1"/>
          </p:cNvSpPr>
          <p:nvPr/>
        </p:nvSpPr>
        <p:spPr bwMode="auto">
          <a:xfrm>
            <a:off x="1258888" y="3856038"/>
            <a:ext cx="1225550" cy="376237"/>
          </a:xfrm>
          <a:prstGeom prst="rect">
            <a:avLst/>
          </a:prstGeom>
          <a:solidFill>
            <a:schemeClr val="bg1"/>
          </a:solidFill>
          <a:ln w="9525">
            <a:solidFill>
              <a:schemeClr val="tx1"/>
            </a:solidFill>
            <a:miter lim="800000"/>
            <a:headEnd/>
            <a:tailEnd/>
          </a:ln>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AU" altLang="en-US" sz="1800">
                <a:latin typeface="Arial" panose="020B0604020202020204" pitchFamily="34" charset="0"/>
              </a:rPr>
              <a:t>Feedback</a:t>
            </a:r>
            <a:endParaRPr lang="en-US" altLang="en-US" sz="1800">
              <a:latin typeface="Arial" panose="020B0604020202020204" pitchFamily="34" charset="0"/>
            </a:endParaRPr>
          </a:p>
        </p:txBody>
      </p:sp>
      <p:sp>
        <p:nvSpPr>
          <p:cNvPr id="35854" name="Text Box 15">
            <a:extLst>
              <a:ext uri="{FF2B5EF4-FFF2-40B4-BE49-F238E27FC236}">
                <a16:creationId xmlns:a16="http://schemas.microsoft.com/office/drawing/2014/main" id="{9A816942-A132-4F32-8A12-8784D20F5040}"/>
              </a:ext>
            </a:extLst>
          </p:cNvPr>
          <p:cNvSpPr txBox="1">
            <a:spLocks noChangeArrowheads="1"/>
          </p:cNvSpPr>
          <p:nvPr/>
        </p:nvSpPr>
        <p:spPr bwMode="auto">
          <a:xfrm>
            <a:off x="1042988" y="1557338"/>
            <a:ext cx="37449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Decreased blood volume</a:t>
            </a:r>
            <a:br>
              <a:rPr lang="en-US" altLang="en-US" sz="1800">
                <a:latin typeface="Arial" panose="020B0604020202020204" pitchFamily="34" charset="0"/>
              </a:rPr>
            </a:br>
            <a:r>
              <a:rPr lang="en-US" altLang="en-US" sz="1800">
                <a:latin typeface="Arial" panose="020B0604020202020204" pitchFamily="34" charset="0"/>
              </a:rPr>
              <a:t> → reduced blood pressure</a:t>
            </a:r>
            <a:br>
              <a:rPr lang="en-US" altLang="en-US" sz="1800">
                <a:latin typeface="Arial" panose="020B0604020202020204" pitchFamily="34" charset="0"/>
              </a:rPr>
            </a:br>
            <a:r>
              <a:rPr lang="en-US" altLang="en-US" sz="1800">
                <a:latin typeface="Arial" panose="020B0604020202020204" pitchFamily="34" charset="0"/>
              </a:rPr>
              <a:t> → increased osmotic pressure</a:t>
            </a:r>
          </a:p>
        </p:txBody>
      </p:sp>
      <p:sp>
        <p:nvSpPr>
          <p:cNvPr id="35855" name="Text Box 16">
            <a:extLst>
              <a:ext uri="{FF2B5EF4-FFF2-40B4-BE49-F238E27FC236}">
                <a16:creationId xmlns:a16="http://schemas.microsoft.com/office/drawing/2014/main" id="{A75CEC76-4603-4D85-B060-641AF6E29831}"/>
              </a:ext>
            </a:extLst>
          </p:cNvPr>
          <p:cNvSpPr txBox="1">
            <a:spLocks noChangeArrowheads="1"/>
          </p:cNvSpPr>
          <p:nvPr/>
        </p:nvSpPr>
        <p:spPr bwMode="auto">
          <a:xfrm>
            <a:off x="4500563" y="1989138"/>
            <a:ext cx="2592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Osmoreceptors in hypothalamus</a:t>
            </a:r>
          </a:p>
        </p:txBody>
      </p:sp>
      <p:sp>
        <p:nvSpPr>
          <p:cNvPr id="35856" name="Text Box 17">
            <a:extLst>
              <a:ext uri="{FF2B5EF4-FFF2-40B4-BE49-F238E27FC236}">
                <a16:creationId xmlns:a16="http://schemas.microsoft.com/office/drawing/2014/main" id="{A85E7FE5-8A68-4613-8E81-BF461A66BB3A}"/>
              </a:ext>
            </a:extLst>
          </p:cNvPr>
          <p:cNvSpPr txBox="1">
            <a:spLocks noChangeArrowheads="1"/>
          </p:cNvSpPr>
          <p:nvPr/>
        </p:nvSpPr>
        <p:spPr bwMode="auto">
          <a:xfrm>
            <a:off x="6804025" y="2990850"/>
            <a:ext cx="2160588"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50000"/>
              </a:spcBef>
              <a:buClrTx/>
              <a:buSzTx/>
              <a:buFontTx/>
              <a:buNone/>
            </a:pPr>
            <a:r>
              <a:rPr lang="en-US" altLang="en-US" sz="1800">
                <a:latin typeface="Arial" panose="020B0604020202020204" pitchFamily="34" charset="0"/>
              </a:rPr>
              <a:t>ADH from posterior pituitary gland</a:t>
            </a:r>
            <a:br>
              <a:rPr lang="en-US" altLang="en-US" sz="1800">
                <a:latin typeface="Arial" panose="020B0604020202020204" pitchFamily="34" charset="0"/>
              </a:rPr>
            </a:br>
            <a:r>
              <a:rPr lang="en-US" altLang="en-US" sz="1800">
                <a:latin typeface="Arial" panose="020B0604020202020204" pitchFamily="34" charset="0"/>
              </a:rPr>
              <a:t>	</a:t>
            </a:r>
          </a:p>
        </p:txBody>
      </p:sp>
      <p:sp>
        <p:nvSpPr>
          <p:cNvPr id="35857" name="Text Box 19">
            <a:extLst>
              <a:ext uri="{FF2B5EF4-FFF2-40B4-BE49-F238E27FC236}">
                <a16:creationId xmlns:a16="http://schemas.microsoft.com/office/drawing/2014/main" id="{3F5B1200-15BC-48D0-8B70-B2E473FFDAF5}"/>
              </a:ext>
            </a:extLst>
          </p:cNvPr>
          <p:cNvSpPr txBox="1">
            <a:spLocks noChangeArrowheads="1"/>
          </p:cNvSpPr>
          <p:nvPr/>
        </p:nvSpPr>
        <p:spPr bwMode="auto">
          <a:xfrm>
            <a:off x="5000625" y="5929313"/>
            <a:ext cx="2986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Increases permeability of DCT and collecting duct </a:t>
            </a:r>
          </a:p>
        </p:txBody>
      </p:sp>
      <p:sp>
        <p:nvSpPr>
          <p:cNvPr id="35858" name="Text Box 20">
            <a:extLst>
              <a:ext uri="{FF2B5EF4-FFF2-40B4-BE49-F238E27FC236}">
                <a16:creationId xmlns:a16="http://schemas.microsoft.com/office/drawing/2014/main" id="{288FC3CC-14B3-48C8-94F2-D121195B79CE}"/>
              </a:ext>
            </a:extLst>
          </p:cNvPr>
          <p:cNvSpPr txBox="1">
            <a:spLocks noChangeArrowheads="1"/>
          </p:cNvSpPr>
          <p:nvPr/>
        </p:nvSpPr>
        <p:spPr bwMode="auto">
          <a:xfrm>
            <a:off x="1857375" y="5857875"/>
            <a:ext cx="19796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Water</a:t>
            </a:r>
            <a:br>
              <a:rPr lang="en-US" altLang="en-US" sz="1800">
                <a:latin typeface="Arial" panose="020B0604020202020204" pitchFamily="34" charset="0"/>
              </a:rPr>
            </a:br>
            <a:r>
              <a:rPr lang="en-US" altLang="en-US" sz="1800">
                <a:latin typeface="Arial" panose="020B0604020202020204" pitchFamily="34" charset="0"/>
              </a:rPr>
              <a:t>reabsorbed</a:t>
            </a:r>
            <a:endParaRPr lang="en-US" altLang="en-US" sz="1800">
              <a:latin typeface="Arial" panose="020B0604020202020204" pitchFamily="34" charset="0"/>
              <a:cs typeface="Arial" panose="020B0604020202020204" pitchFamily="34" charset="0"/>
            </a:endParaRPr>
          </a:p>
        </p:txBody>
      </p:sp>
      <p:sp>
        <p:nvSpPr>
          <p:cNvPr id="35859" name="Text Box 21">
            <a:extLst>
              <a:ext uri="{FF2B5EF4-FFF2-40B4-BE49-F238E27FC236}">
                <a16:creationId xmlns:a16="http://schemas.microsoft.com/office/drawing/2014/main" id="{B52EE77E-DCF7-44E3-8A9A-8ABE429ED8CF}"/>
              </a:ext>
            </a:extLst>
          </p:cNvPr>
          <p:cNvSpPr txBox="1">
            <a:spLocks noChangeArrowheads="1"/>
          </p:cNvSpPr>
          <p:nvPr/>
        </p:nvSpPr>
        <p:spPr bwMode="auto">
          <a:xfrm>
            <a:off x="288925" y="2924175"/>
            <a:ext cx="1979613"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Osmotic pressure maintained or reduced</a:t>
            </a:r>
          </a:p>
        </p:txBody>
      </p:sp>
      <p:sp>
        <p:nvSpPr>
          <p:cNvPr id="35860" name="Line 22">
            <a:extLst>
              <a:ext uri="{FF2B5EF4-FFF2-40B4-BE49-F238E27FC236}">
                <a16:creationId xmlns:a16="http://schemas.microsoft.com/office/drawing/2014/main" id="{A7F8F403-9DFC-47ED-9815-55EFF167EBDD}"/>
              </a:ext>
            </a:extLst>
          </p:cNvPr>
          <p:cNvSpPr>
            <a:spLocks noChangeShapeType="1"/>
          </p:cNvSpPr>
          <p:nvPr/>
        </p:nvSpPr>
        <p:spPr bwMode="auto">
          <a:xfrm>
            <a:off x="2555875" y="4149725"/>
            <a:ext cx="4032250" cy="0"/>
          </a:xfrm>
          <a:prstGeom prst="line">
            <a:avLst/>
          </a:prstGeom>
          <a:noFill/>
          <a:ln w="19050">
            <a:solidFill>
              <a:schemeClr val="tx1"/>
            </a:solidFill>
            <a:prstDash val="dash"/>
            <a:round/>
            <a:headEnd type="triangle" w="med" len="med"/>
            <a:tailEnd/>
          </a:ln>
          <a:extLst>
            <a:ext uri="{909E8E84-426E-40DD-AFC4-6F175D3DCCD1}">
              <a14:hiddenFill xmlns:a14="http://schemas.microsoft.com/office/drawing/2010/main">
                <a:noFill/>
              </a14:hiddenFill>
            </a:ext>
          </a:extLst>
        </p:spPr>
        <p:txBody>
          <a:bodyPr/>
          <a:lstStyle/>
          <a:p>
            <a:endParaRPr lang="en-AU"/>
          </a:p>
        </p:txBody>
      </p:sp>
      <p:sp>
        <p:nvSpPr>
          <p:cNvPr id="35861" name="Text Box 23">
            <a:extLst>
              <a:ext uri="{FF2B5EF4-FFF2-40B4-BE49-F238E27FC236}">
                <a16:creationId xmlns:a16="http://schemas.microsoft.com/office/drawing/2014/main" id="{A9DDCD30-5791-4789-BC93-BF4D84A71A4A}"/>
              </a:ext>
            </a:extLst>
          </p:cNvPr>
          <p:cNvSpPr txBox="1">
            <a:spLocks noChangeArrowheads="1"/>
          </p:cNvSpPr>
          <p:nvPr/>
        </p:nvSpPr>
        <p:spPr bwMode="auto">
          <a:xfrm>
            <a:off x="4321175" y="3783013"/>
            <a:ext cx="2266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solidFill>
                  <a:srgbClr val="C00000"/>
                </a:solidFill>
                <a:latin typeface="Arial" panose="020B0604020202020204" pitchFamily="34" charset="0"/>
              </a:rPr>
              <a:t>Thirst reflex</a:t>
            </a:r>
          </a:p>
        </p:txBody>
      </p:sp>
      <p:sp>
        <p:nvSpPr>
          <p:cNvPr id="35862" name="Text Box 24">
            <a:extLst>
              <a:ext uri="{FF2B5EF4-FFF2-40B4-BE49-F238E27FC236}">
                <a16:creationId xmlns:a16="http://schemas.microsoft.com/office/drawing/2014/main" id="{312EF027-8103-4FF8-AA03-1E91256AB64C}"/>
              </a:ext>
            </a:extLst>
          </p:cNvPr>
          <p:cNvSpPr txBox="1">
            <a:spLocks noChangeArrowheads="1"/>
          </p:cNvSpPr>
          <p:nvPr/>
        </p:nvSpPr>
        <p:spPr bwMode="auto">
          <a:xfrm>
            <a:off x="3492500" y="3933825"/>
            <a:ext cx="792163" cy="366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solidFill>
                  <a:srgbClr val="C00000"/>
                </a:solidFill>
                <a:latin typeface="Arial" panose="020B0604020202020204" pitchFamily="34" charset="0"/>
              </a:rPr>
              <a:t>Drink</a:t>
            </a:r>
          </a:p>
        </p:txBody>
      </p:sp>
      <p:sp>
        <p:nvSpPr>
          <p:cNvPr id="35863" name="Text Box 20">
            <a:extLst>
              <a:ext uri="{FF2B5EF4-FFF2-40B4-BE49-F238E27FC236}">
                <a16:creationId xmlns:a16="http://schemas.microsoft.com/office/drawing/2014/main" id="{DA25319C-997D-4C3D-86E4-3EF1098154BB}"/>
              </a:ext>
            </a:extLst>
          </p:cNvPr>
          <p:cNvSpPr txBox="1">
            <a:spLocks noChangeArrowheads="1"/>
          </p:cNvSpPr>
          <p:nvPr/>
        </p:nvSpPr>
        <p:spPr bwMode="auto">
          <a:xfrm>
            <a:off x="285750" y="4500563"/>
            <a:ext cx="19796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a:latin typeface="Arial" panose="020B0604020202020204" pitchFamily="34" charset="0"/>
              </a:rPr>
              <a:t>Water levels in blood  increase</a:t>
            </a:r>
            <a:endParaRPr lang="en-US" altLang="en-US" sz="1800">
              <a:latin typeface="Arial" panose="020B0604020202020204" pitchFamily="34" charset="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42926"/>
          </a:xfrm>
        </p:spPr>
        <p:txBody>
          <a:bodyPr>
            <a:normAutofit/>
          </a:bodyPr>
          <a:lstStyle/>
          <a:p>
            <a:r>
              <a:rPr lang="en-AU" dirty="0"/>
              <a:t>Regulating water intake</a:t>
            </a:r>
          </a:p>
        </p:txBody>
      </p:sp>
      <p:sp>
        <p:nvSpPr>
          <p:cNvPr id="3" name="Content Placeholder 2"/>
          <p:cNvSpPr>
            <a:spLocks noGrp="1"/>
          </p:cNvSpPr>
          <p:nvPr>
            <p:ph idx="1"/>
          </p:nvPr>
        </p:nvSpPr>
        <p:spPr>
          <a:xfrm>
            <a:off x="457200" y="1785926"/>
            <a:ext cx="8229600" cy="4788610"/>
          </a:xfrm>
        </p:spPr>
        <p:txBody>
          <a:bodyPr>
            <a:normAutofit/>
          </a:bodyPr>
          <a:lstStyle/>
          <a:p>
            <a:r>
              <a:rPr lang="en-AU" sz="2400" dirty="0"/>
              <a:t>At times of </a:t>
            </a:r>
            <a:r>
              <a:rPr lang="en-AU" sz="2400" u="sng" dirty="0"/>
              <a:t>strenuous activity </a:t>
            </a:r>
            <a:r>
              <a:rPr lang="en-AU" sz="2400" dirty="0"/>
              <a:t>water loss can be quite high.  Once water is lost from the blood, </a:t>
            </a:r>
            <a:r>
              <a:rPr lang="en-AU" sz="2400" u="sng" dirty="0"/>
              <a:t>the plasma becomes more concentrated </a:t>
            </a:r>
            <a:r>
              <a:rPr lang="en-AU" sz="2400" dirty="0"/>
              <a:t>and therefore a higher osmotic pressure. This causes water to </a:t>
            </a:r>
            <a:r>
              <a:rPr lang="en-AU" sz="2400" u="sng" dirty="0"/>
              <a:t>move from the intercellular fluid </a:t>
            </a:r>
            <a:r>
              <a:rPr lang="en-AU" sz="2400" dirty="0"/>
              <a:t>into the plasma, via osmosis. This makes the </a:t>
            </a:r>
            <a:r>
              <a:rPr lang="en-AU" sz="2400" u="sng" dirty="0"/>
              <a:t>intercellular fluid more concentrated and water </a:t>
            </a:r>
            <a:r>
              <a:rPr lang="en-AU" sz="2400" dirty="0"/>
              <a:t>moves out of the cells.  The cells start to shrink from dehydration.</a:t>
            </a:r>
          </a:p>
          <a:p>
            <a:r>
              <a:rPr lang="en-AU" sz="2400" dirty="0"/>
              <a:t>The following outlines how the restoration of water balance occurs in such a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42860"/>
          </a:xfrm>
        </p:spPr>
        <p:txBody>
          <a:bodyPr>
            <a:normAutofit fontScale="90000"/>
          </a:bodyPr>
          <a:lstStyle/>
          <a:p>
            <a:endParaRPr lang="en-US" dirty="0"/>
          </a:p>
        </p:txBody>
      </p:sp>
      <p:sp>
        <p:nvSpPr>
          <p:cNvPr id="3" name="Content Placeholder 2"/>
          <p:cNvSpPr>
            <a:spLocks noGrp="1"/>
          </p:cNvSpPr>
          <p:nvPr>
            <p:ph idx="1"/>
          </p:nvPr>
        </p:nvSpPr>
        <p:spPr>
          <a:xfrm>
            <a:off x="457200" y="1357298"/>
            <a:ext cx="8229600" cy="5217238"/>
          </a:xfrm>
        </p:spPr>
        <p:txBody>
          <a:bodyPr>
            <a:normAutofit lnSpcReduction="10000"/>
          </a:bodyPr>
          <a:lstStyle/>
          <a:p>
            <a:r>
              <a:rPr lang="en-US" sz="2400" dirty="0"/>
              <a:t>1. As water is lost from the various body fluids, there is a reduction </a:t>
            </a:r>
            <a:r>
              <a:rPr lang="en-US" sz="2400" u="sng" dirty="0"/>
              <a:t>in plasma volume and an increase in osmotic concentration </a:t>
            </a:r>
            <a:r>
              <a:rPr lang="en-US" sz="2400" dirty="0"/>
              <a:t>of the extracellular fluid.</a:t>
            </a:r>
          </a:p>
          <a:p>
            <a:r>
              <a:rPr lang="en-US" sz="2400" dirty="0"/>
              <a:t>2. </a:t>
            </a:r>
            <a:r>
              <a:rPr lang="en-US" sz="2400" dirty="0" err="1"/>
              <a:t>Osmoreceptors</a:t>
            </a:r>
            <a:r>
              <a:rPr lang="en-US" sz="2400" dirty="0"/>
              <a:t> in a thirst centre in the hypothalamus detect the rising</a:t>
            </a:r>
            <a:r>
              <a:rPr lang="en-US" sz="2400" u="sng" dirty="0"/>
              <a:t> osmotic concentration of the blood</a:t>
            </a:r>
            <a:r>
              <a:rPr lang="en-US" sz="2400" dirty="0"/>
              <a:t>. Other stimuli such as a dry mouth are also involved.</a:t>
            </a:r>
          </a:p>
          <a:p>
            <a:r>
              <a:rPr lang="en-US" sz="2400" dirty="0"/>
              <a:t>3. Nerve impulses to cerebral cortex </a:t>
            </a:r>
          </a:p>
          <a:p>
            <a:r>
              <a:rPr lang="en-US" sz="2400" dirty="0"/>
              <a:t>4. The </a:t>
            </a:r>
            <a:r>
              <a:rPr lang="en-US" sz="2400" u="sng" dirty="0"/>
              <a:t>conscious feeling of thirst </a:t>
            </a:r>
            <a:r>
              <a:rPr lang="en-US" sz="2400" dirty="0"/>
              <a:t>stimulates the person to drink.</a:t>
            </a:r>
          </a:p>
          <a:p>
            <a:r>
              <a:rPr lang="en-US" sz="2400" dirty="0"/>
              <a:t>5. Effector/skeletal muscles carry out response – drinking action</a:t>
            </a:r>
          </a:p>
          <a:p>
            <a:r>
              <a:rPr lang="en-US" sz="2400" dirty="0"/>
              <a:t>5. The fluid consumed is </a:t>
            </a:r>
            <a:r>
              <a:rPr lang="en-US" sz="2400" u="sng" dirty="0"/>
              <a:t>absorbed into the plasma </a:t>
            </a:r>
            <a:r>
              <a:rPr lang="en-US" sz="2400" dirty="0"/>
              <a:t>from the alimentary canal.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214298"/>
          </a:xfrm>
        </p:spPr>
        <p:txBody>
          <a:bodyPr>
            <a:normAutofit fontScale="90000"/>
          </a:bodyPr>
          <a:lstStyle/>
          <a:p>
            <a:endParaRPr lang="en-US" dirty="0"/>
          </a:p>
        </p:txBody>
      </p:sp>
      <p:sp>
        <p:nvSpPr>
          <p:cNvPr id="3" name="Content Placeholder 2"/>
          <p:cNvSpPr>
            <a:spLocks noGrp="1"/>
          </p:cNvSpPr>
          <p:nvPr>
            <p:ph idx="1"/>
          </p:nvPr>
        </p:nvSpPr>
        <p:spPr>
          <a:xfrm>
            <a:off x="457200" y="1500174"/>
            <a:ext cx="8229600" cy="5074362"/>
          </a:xfrm>
        </p:spPr>
        <p:txBody>
          <a:bodyPr>
            <a:normAutofit/>
          </a:bodyPr>
          <a:lstStyle/>
          <a:p>
            <a:r>
              <a:rPr lang="en-US" sz="2400" dirty="0"/>
              <a:t>6. As the blood circulates through the body, it enables the intercellular fluid and intracellular fluid to </a:t>
            </a:r>
            <a:r>
              <a:rPr lang="en-US" sz="2400" u="sng" dirty="0"/>
              <a:t>return to the proper osmotic concentration</a:t>
            </a:r>
            <a:r>
              <a:rPr lang="en-US" sz="2400" dirty="0"/>
              <a:t>. Figure 8.17 shows how water moves between the various parts of the body.</a:t>
            </a:r>
          </a:p>
          <a:p>
            <a:r>
              <a:rPr lang="en-US" sz="2400" dirty="0"/>
              <a:t>7. After drinking, the thirst centre is no longer stimulated and </a:t>
            </a:r>
            <a:r>
              <a:rPr lang="en-US" sz="2400" u="sng" dirty="0"/>
              <a:t>the desire to take in water ceases</a:t>
            </a:r>
            <a:r>
              <a:rPr lang="en-US" sz="2400" dirty="0"/>
              <a:t>. This is another negative feedback loop. In this case it is involved in the regulation of the water content of the body (see Fig. 8.16).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357290" y="894162"/>
            <a:ext cx="6286543" cy="495701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85785" y="873306"/>
            <a:ext cx="7702075" cy="51989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2B2DC9C-A6AC-4E69-A30F-80FDF1276766}"/>
              </a:ext>
            </a:extLst>
          </p:cNvPr>
          <p:cNvSpPr>
            <a:spLocks noGrp="1" noChangeArrowheads="1"/>
          </p:cNvSpPr>
          <p:nvPr>
            <p:ph type="title"/>
          </p:nvPr>
        </p:nvSpPr>
        <p:spPr/>
        <p:txBody>
          <a:bodyPr>
            <a:normAutofit fontScale="90000"/>
          </a:bodyPr>
          <a:lstStyle/>
          <a:p>
            <a:pPr marL="838200" indent="-838200" eaLnBrk="1" fontAlgn="auto" hangingPunct="1">
              <a:spcAft>
                <a:spcPts val="0"/>
              </a:spcAft>
              <a:defRPr/>
            </a:pPr>
            <a:r>
              <a:rPr lang="en-US" sz="4000" b="1">
                <a:solidFill>
                  <a:srgbClr val="008000"/>
                </a:solidFill>
              </a:rPr>
              <a:t>Reabsorption of salt under the influence of aldosterone</a:t>
            </a:r>
          </a:p>
        </p:txBody>
      </p:sp>
      <p:sp>
        <p:nvSpPr>
          <p:cNvPr id="28675" name="Rectangle 3">
            <a:extLst>
              <a:ext uri="{FF2B5EF4-FFF2-40B4-BE49-F238E27FC236}">
                <a16:creationId xmlns:a16="http://schemas.microsoft.com/office/drawing/2014/main" id="{8CB6842A-0129-4236-9D75-063B2B625200}"/>
              </a:ext>
            </a:extLst>
          </p:cNvPr>
          <p:cNvSpPr>
            <a:spLocks noGrp="1"/>
          </p:cNvSpPr>
          <p:nvPr>
            <p:ph idx="1"/>
          </p:nvPr>
        </p:nvSpPr>
        <p:spPr/>
        <p:txBody>
          <a:bodyPr/>
          <a:lstStyle/>
          <a:p>
            <a:pPr marL="904875" indent="-812800" eaLnBrk="1" hangingPunct="1">
              <a:buFont typeface="Wingdings" panose="05000000000000000000" pitchFamily="2" charset="2"/>
              <a:buChar char="Ø"/>
            </a:pPr>
            <a:endParaRPr lang="en-US" altLang="en-US" b="1" dirty="0">
              <a:solidFill>
                <a:srgbClr val="D60093"/>
              </a:solidFill>
            </a:endParaRPr>
          </a:p>
          <a:p>
            <a:pPr marL="904875" indent="-812800" eaLnBrk="1" hangingPunct="1">
              <a:buFont typeface="Wingdings" panose="05000000000000000000" pitchFamily="2" charset="2"/>
              <a:buChar char="Ø"/>
            </a:pPr>
            <a:r>
              <a:rPr lang="en-US" altLang="en-US" b="1" dirty="0">
                <a:solidFill>
                  <a:srgbClr val="D60093"/>
                </a:solidFill>
              </a:rPr>
              <a:t>Stimulus</a:t>
            </a:r>
          </a:p>
          <a:p>
            <a:pPr marL="904875" indent="-812800" eaLnBrk="1" hangingPunct="1">
              <a:buFont typeface="Wingdings" panose="05000000000000000000" pitchFamily="2" charset="2"/>
              <a:buNone/>
            </a:pPr>
            <a:r>
              <a:rPr lang="en-US" altLang="en-US" dirty="0"/>
              <a:t>		Decreased blood volume</a:t>
            </a:r>
            <a:br>
              <a:rPr lang="en-US" altLang="en-US" dirty="0"/>
            </a:br>
            <a:r>
              <a:rPr lang="en-US" altLang="en-US" dirty="0"/>
              <a:t>	 </a:t>
            </a:r>
            <a:r>
              <a:rPr lang="en-US" altLang="en-US" sz="4400" dirty="0">
                <a:cs typeface="Arial" panose="020B0604020202020204" pitchFamily="34" charset="0"/>
              </a:rPr>
              <a:t>→</a:t>
            </a:r>
            <a:r>
              <a:rPr lang="en-US" altLang="en-US" dirty="0">
                <a:cs typeface="Arial" panose="020B0604020202020204" pitchFamily="34" charset="0"/>
              </a:rPr>
              <a:t> </a:t>
            </a:r>
            <a:r>
              <a:rPr lang="en-US" altLang="en-US" b="1" dirty="0"/>
              <a:t>reduced blood pressure</a:t>
            </a:r>
            <a:endParaRPr lang="en-US" altLang="en-US" dirty="0"/>
          </a:p>
          <a:p>
            <a:pPr marL="904875" indent="-812800" eaLnBrk="1" hangingPunct="1">
              <a:buFont typeface="Wingdings" panose="05000000000000000000" pitchFamily="2" charset="2"/>
              <a:buChar char="Ø"/>
            </a:pPr>
            <a:r>
              <a:rPr lang="en-US" altLang="en-US" b="1" dirty="0">
                <a:solidFill>
                  <a:srgbClr val="D60093"/>
                </a:solidFill>
              </a:rPr>
              <a:t>Receptor</a:t>
            </a:r>
          </a:p>
          <a:p>
            <a:pPr marL="904875" indent="-812800" eaLnBrk="1" hangingPunct="1">
              <a:buFont typeface="Wingdings" panose="05000000000000000000" pitchFamily="2" charset="2"/>
              <a:buNone/>
            </a:pPr>
            <a:r>
              <a:rPr lang="en-US" altLang="en-US" dirty="0"/>
              <a:t>		</a:t>
            </a:r>
            <a:r>
              <a:rPr lang="en-US" altLang="en-US" b="1" dirty="0"/>
              <a:t>Baroreceptors</a:t>
            </a:r>
            <a:r>
              <a:rPr lang="en-US" altLang="en-US" dirty="0"/>
              <a:t> in Renal artery sensitive to blood pressure</a:t>
            </a:r>
            <a:endParaRPr lang="en-US" altLang="en-US" dirty="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1BC827D9-6961-4072-A49E-DAE8ED80FF47}"/>
              </a:ext>
            </a:extLst>
          </p:cNvPr>
          <p:cNvSpPr>
            <a:spLocks noGrp="1"/>
          </p:cNvSpPr>
          <p:nvPr>
            <p:ph type="body" idx="4294967295"/>
          </p:nvPr>
        </p:nvSpPr>
        <p:spPr>
          <a:xfrm>
            <a:off x="1150938" y="620713"/>
            <a:ext cx="7993062" cy="5400675"/>
          </a:xfrm>
        </p:spPr>
        <p:txBody>
          <a:bodyPr>
            <a:normAutofit fontScale="85000" lnSpcReduction="20000"/>
          </a:bodyPr>
          <a:lstStyle/>
          <a:p>
            <a:pPr marL="722313" indent="-630238" eaLnBrk="1" hangingPunct="1">
              <a:lnSpc>
                <a:spcPct val="80000"/>
              </a:lnSpc>
              <a:buFont typeface="Wingdings" panose="05000000000000000000" pitchFamily="2" charset="2"/>
              <a:buChar char="Ø"/>
              <a:tabLst>
                <a:tab pos="715963" algn="l"/>
              </a:tabLst>
            </a:pPr>
            <a:r>
              <a:rPr lang="en-US" altLang="en-US" sz="2800" b="1" dirty="0">
                <a:solidFill>
                  <a:srgbClr val="D60093"/>
                </a:solidFill>
              </a:rPr>
              <a:t>Transmission</a:t>
            </a:r>
          </a:p>
          <a:p>
            <a:pPr marL="722313" indent="-630238" eaLnBrk="1" hangingPunct="1">
              <a:lnSpc>
                <a:spcPct val="80000"/>
              </a:lnSpc>
              <a:buFont typeface="Wingdings" panose="05000000000000000000" pitchFamily="2" charset="2"/>
              <a:buNone/>
              <a:tabLst>
                <a:tab pos="715963" algn="l"/>
              </a:tabLst>
            </a:pPr>
            <a:r>
              <a:rPr lang="en-US" altLang="en-US" sz="2800" dirty="0">
                <a:solidFill>
                  <a:schemeClr val="accent2"/>
                </a:solidFill>
              </a:rPr>
              <a:t>	</a:t>
            </a:r>
            <a:r>
              <a:rPr lang="en-US" altLang="en-US" sz="2800" dirty="0"/>
              <a:t>	Several chemical messengers ending with release of </a:t>
            </a:r>
            <a:r>
              <a:rPr lang="en-US" altLang="en-US" sz="2800" b="1" dirty="0"/>
              <a:t>aldosterone</a:t>
            </a:r>
            <a:r>
              <a:rPr lang="en-US" altLang="en-US" sz="2800" dirty="0"/>
              <a:t> from the adrenal cortex</a:t>
            </a:r>
          </a:p>
          <a:p>
            <a:pPr marL="722313" indent="-630238" eaLnBrk="1" hangingPunct="1">
              <a:lnSpc>
                <a:spcPct val="80000"/>
              </a:lnSpc>
              <a:buFont typeface="Wingdings" panose="05000000000000000000" pitchFamily="2" charset="2"/>
              <a:buNone/>
              <a:tabLst>
                <a:tab pos="715963" algn="l"/>
              </a:tabLst>
            </a:pPr>
            <a:endParaRPr lang="en-US" altLang="en-US" sz="2800" dirty="0">
              <a:solidFill>
                <a:schemeClr val="accent2"/>
              </a:solidFill>
            </a:endParaRPr>
          </a:p>
          <a:p>
            <a:pPr marL="722313" indent="-630238" eaLnBrk="1" hangingPunct="1">
              <a:lnSpc>
                <a:spcPct val="80000"/>
              </a:lnSpc>
              <a:buFont typeface="Wingdings" panose="05000000000000000000" pitchFamily="2" charset="2"/>
              <a:buChar char="Ø"/>
              <a:tabLst>
                <a:tab pos="715963" algn="l"/>
              </a:tabLst>
            </a:pPr>
            <a:r>
              <a:rPr lang="en-US" altLang="en-US" sz="2800" b="1" dirty="0">
                <a:solidFill>
                  <a:srgbClr val="D60093"/>
                </a:solidFill>
              </a:rPr>
              <a:t>Effector</a:t>
            </a:r>
            <a:r>
              <a:rPr lang="en-US" altLang="en-US" sz="2800" dirty="0">
                <a:solidFill>
                  <a:schemeClr val="accent2"/>
                </a:solidFill>
              </a:rPr>
              <a:t>		</a:t>
            </a:r>
          </a:p>
          <a:p>
            <a:pPr marL="722313" indent="-630238" eaLnBrk="1" hangingPunct="1">
              <a:lnSpc>
                <a:spcPct val="80000"/>
              </a:lnSpc>
              <a:buFont typeface="Wingdings" panose="05000000000000000000" pitchFamily="2" charset="2"/>
              <a:buNone/>
              <a:tabLst>
                <a:tab pos="715963" algn="l"/>
              </a:tabLst>
            </a:pPr>
            <a:r>
              <a:rPr lang="en-US" altLang="en-US" sz="2800" dirty="0">
                <a:solidFill>
                  <a:schemeClr val="accent2"/>
                </a:solidFill>
              </a:rPr>
              <a:t>		</a:t>
            </a:r>
            <a:r>
              <a:rPr lang="en-US" altLang="en-US" sz="2800" dirty="0"/>
              <a:t>Sodium pumps in renal distal convoluted tubule and collecting duct  pumps sodium out of filtrate and potassium into filtrate and excreted into urine.</a:t>
            </a:r>
          </a:p>
          <a:p>
            <a:pPr marL="722313" indent="-630238" eaLnBrk="1" hangingPunct="1">
              <a:lnSpc>
                <a:spcPct val="80000"/>
              </a:lnSpc>
              <a:buFont typeface="Wingdings" panose="05000000000000000000" pitchFamily="2" charset="2"/>
              <a:buNone/>
              <a:tabLst>
                <a:tab pos="715963" algn="l"/>
              </a:tabLst>
            </a:pPr>
            <a:r>
              <a:rPr lang="en-AU" altLang="en-US" sz="2800" dirty="0"/>
              <a:t>        </a:t>
            </a:r>
          </a:p>
          <a:p>
            <a:pPr marL="722313" indent="-630238" eaLnBrk="1" hangingPunct="1">
              <a:lnSpc>
                <a:spcPct val="80000"/>
              </a:lnSpc>
              <a:buFont typeface="Wingdings" panose="05000000000000000000" pitchFamily="2" charset="2"/>
              <a:buChar char="Ø"/>
              <a:tabLst>
                <a:tab pos="715963" algn="l"/>
              </a:tabLst>
            </a:pPr>
            <a:r>
              <a:rPr lang="en-AU" altLang="en-US" sz="2800" b="1" dirty="0">
                <a:solidFill>
                  <a:srgbClr val="D60093"/>
                </a:solidFill>
              </a:rPr>
              <a:t>Response</a:t>
            </a:r>
          </a:p>
          <a:p>
            <a:pPr marL="722313" indent="-630238" eaLnBrk="1" hangingPunct="1">
              <a:lnSpc>
                <a:spcPct val="80000"/>
              </a:lnSpc>
              <a:buFont typeface="Wingdings" panose="05000000000000000000" pitchFamily="2" charset="2"/>
              <a:buNone/>
              <a:tabLst>
                <a:tab pos="715963" algn="l"/>
              </a:tabLst>
            </a:pPr>
            <a:r>
              <a:rPr lang="en-US" altLang="en-US" sz="2800" dirty="0"/>
              <a:t>		Sodium reabsorbed into interstitial fluid and bloodstream increase ion concentration in interstitial fluid and in blood stream</a:t>
            </a:r>
            <a:br>
              <a:rPr lang="en-US" altLang="en-US" sz="2800" dirty="0"/>
            </a:br>
            <a:r>
              <a:rPr lang="en-US" altLang="en-US" sz="2800" dirty="0"/>
              <a:t>(creates osmotic gradient)</a:t>
            </a:r>
          </a:p>
          <a:p>
            <a:pPr marL="722313" indent="-630238" eaLnBrk="1" hangingPunct="1">
              <a:lnSpc>
                <a:spcPct val="80000"/>
              </a:lnSpc>
              <a:buFont typeface="Wingdings" panose="05000000000000000000" pitchFamily="2" charset="2"/>
              <a:buNone/>
              <a:tabLst>
                <a:tab pos="715963" algn="l"/>
              </a:tabLst>
            </a:pPr>
            <a:r>
              <a:rPr lang="en-US" altLang="en-US" sz="2800" dirty="0"/>
              <a:t>Water is reabsorbed along with the Na ions and therefore aldosterone also plays a roll in </a:t>
            </a:r>
            <a:r>
              <a:rPr lang="en-US" altLang="en-US" sz="2800" dirty="0" err="1"/>
              <a:t>incr</a:t>
            </a:r>
            <a:r>
              <a:rPr lang="en-US" altLang="en-US" sz="2800" dirty="0"/>
              <a:t> water absorption and therefore </a:t>
            </a:r>
            <a:r>
              <a:rPr lang="en-US" altLang="en-US" sz="2800" dirty="0" err="1"/>
              <a:t>incr</a:t>
            </a:r>
            <a:r>
              <a:rPr lang="en-US" altLang="en-US" sz="2800" dirty="0"/>
              <a:t> in blood volume and therefore blood pressure</a:t>
            </a:r>
          </a:p>
          <a:p>
            <a:pPr marL="722313" indent="-630238" eaLnBrk="1" hangingPunct="1">
              <a:lnSpc>
                <a:spcPct val="80000"/>
              </a:lnSpc>
              <a:tabLst>
                <a:tab pos="715963" algn="l"/>
              </a:tabLst>
            </a:pPr>
            <a:endParaRPr lang="en-US" altLang="en-US" sz="2800" dirty="0">
              <a:solidFill>
                <a:schemeClr val="accent2"/>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Effect transition="in" filter="fade">
                                      <p:cBhvr>
                                        <p:cTn id="7" dur="2000"/>
                                        <p:tgtEl>
                                          <p:spTgt spid="23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554">
                                            <p:txEl>
                                              <p:pRg st="1" end="1"/>
                                            </p:txEl>
                                          </p:spTgt>
                                        </p:tgtEl>
                                        <p:attrNameLst>
                                          <p:attrName>style.visibility</p:attrName>
                                        </p:attrNameLst>
                                      </p:cBhvr>
                                      <p:to>
                                        <p:strVal val="visible"/>
                                      </p:to>
                                    </p:set>
                                    <p:animEffect transition="in" filter="fade">
                                      <p:cBhvr>
                                        <p:cTn id="12" dur="2000"/>
                                        <p:tgtEl>
                                          <p:spTgt spid="23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554">
                                            <p:txEl>
                                              <p:pRg st="3" end="3"/>
                                            </p:txEl>
                                          </p:spTgt>
                                        </p:tgtEl>
                                        <p:attrNameLst>
                                          <p:attrName>style.visibility</p:attrName>
                                        </p:attrNameLst>
                                      </p:cBhvr>
                                      <p:to>
                                        <p:strVal val="visible"/>
                                      </p:to>
                                    </p:set>
                                    <p:animEffect transition="in" filter="fade">
                                      <p:cBhvr>
                                        <p:cTn id="17" dur="2000"/>
                                        <p:tgtEl>
                                          <p:spTgt spid="2355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554">
                                            <p:txEl>
                                              <p:pRg st="4" end="4"/>
                                            </p:txEl>
                                          </p:spTgt>
                                        </p:tgtEl>
                                        <p:attrNameLst>
                                          <p:attrName>style.visibility</p:attrName>
                                        </p:attrNameLst>
                                      </p:cBhvr>
                                      <p:to>
                                        <p:strVal val="visible"/>
                                      </p:to>
                                    </p:set>
                                    <p:animEffect transition="in" filter="fade">
                                      <p:cBhvr>
                                        <p:cTn id="22" dur="2000"/>
                                        <p:tgtEl>
                                          <p:spTgt spid="235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554">
                                            <p:txEl>
                                              <p:pRg st="5" end="5"/>
                                            </p:txEl>
                                          </p:spTgt>
                                        </p:tgtEl>
                                        <p:attrNameLst>
                                          <p:attrName>style.visibility</p:attrName>
                                        </p:attrNameLst>
                                      </p:cBhvr>
                                      <p:to>
                                        <p:strVal val="visible"/>
                                      </p:to>
                                    </p:set>
                                    <p:animEffect transition="in" filter="fade">
                                      <p:cBhvr>
                                        <p:cTn id="27" dur="2000"/>
                                        <p:tgtEl>
                                          <p:spTgt spid="23554">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554">
                                            <p:txEl>
                                              <p:pRg st="6" end="6"/>
                                            </p:txEl>
                                          </p:spTgt>
                                        </p:tgtEl>
                                        <p:attrNameLst>
                                          <p:attrName>style.visibility</p:attrName>
                                        </p:attrNameLst>
                                      </p:cBhvr>
                                      <p:to>
                                        <p:strVal val="visible"/>
                                      </p:to>
                                    </p:set>
                                    <p:animEffect transition="in" filter="fade">
                                      <p:cBhvr>
                                        <p:cTn id="32" dur="2000"/>
                                        <p:tgtEl>
                                          <p:spTgt spid="23554">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554">
                                            <p:txEl>
                                              <p:pRg st="7" end="7"/>
                                            </p:txEl>
                                          </p:spTgt>
                                        </p:tgtEl>
                                        <p:attrNameLst>
                                          <p:attrName>style.visibility</p:attrName>
                                        </p:attrNameLst>
                                      </p:cBhvr>
                                      <p:to>
                                        <p:strVal val="visible"/>
                                      </p:to>
                                    </p:set>
                                    <p:animEffect transition="in" filter="fade">
                                      <p:cBhvr>
                                        <p:cTn id="37" dur="2000"/>
                                        <p:tgtEl>
                                          <p:spTgt spid="235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554">
                                            <p:txEl>
                                              <p:pRg st="8" end="8"/>
                                            </p:txEl>
                                          </p:spTgt>
                                        </p:tgtEl>
                                        <p:attrNameLst>
                                          <p:attrName>style.visibility</p:attrName>
                                        </p:attrNameLst>
                                      </p:cBhvr>
                                      <p:to>
                                        <p:strVal val="visible"/>
                                      </p:to>
                                    </p:set>
                                    <p:animEffect transition="in" filter="fade">
                                      <p:cBhvr>
                                        <p:cTn id="42" dur="2000"/>
                                        <p:tgtEl>
                                          <p:spTgt spid="235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18">
            <a:extLst>
              <a:ext uri="{FF2B5EF4-FFF2-40B4-BE49-F238E27FC236}">
                <a16:creationId xmlns:a16="http://schemas.microsoft.com/office/drawing/2014/main" id="{8BF44517-EB68-45F6-852C-5F287699900B}"/>
              </a:ext>
            </a:extLst>
          </p:cNvPr>
          <p:cNvGrpSpPr>
            <a:grpSpLocks/>
          </p:cNvGrpSpPr>
          <p:nvPr/>
        </p:nvGrpSpPr>
        <p:grpSpPr bwMode="auto">
          <a:xfrm>
            <a:off x="1116013" y="334963"/>
            <a:ext cx="6840537" cy="5422900"/>
            <a:chOff x="703" y="787"/>
            <a:chExt cx="3356" cy="2840"/>
          </a:xfrm>
        </p:grpSpPr>
        <p:pic>
          <p:nvPicPr>
            <p:cNvPr id="30724" name="Picture 16" descr="fig 9">
              <a:extLst>
                <a:ext uri="{FF2B5EF4-FFF2-40B4-BE49-F238E27FC236}">
                  <a16:creationId xmlns:a16="http://schemas.microsoft.com/office/drawing/2014/main" id="{DEEACD9D-30EF-4745-8A75-659142A8D2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 y="1207"/>
              <a:ext cx="3160" cy="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 Box 4">
              <a:extLst>
                <a:ext uri="{FF2B5EF4-FFF2-40B4-BE49-F238E27FC236}">
                  <a16:creationId xmlns:a16="http://schemas.microsoft.com/office/drawing/2014/main" id="{1354A092-91F6-46CD-BC12-D775C5FD4A2A}"/>
                </a:ext>
              </a:extLst>
            </p:cNvPr>
            <p:cNvSpPr txBox="1">
              <a:spLocks noChangeArrowheads="1"/>
            </p:cNvSpPr>
            <p:nvPr/>
          </p:nvSpPr>
          <p:spPr bwMode="auto">
            <a:xfrm>
              <a:off x="703" y="1842"/>
              <a:ext cx="1275" cy="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r" eaLnBrk="1" hangingPunct="1">
                <a:spcBef>
                  <a:spcPct val="0"/>
                </a:spcBef>
                <a:buClrTx/>
                <a:buSzTx/>
                <a:buFontTx/>
                <a:buNone/>
              </a:pPr>
              <a:r>
                <a:rPr lang="en-US" altLang="en-US" sz="1600"/>
                <a:t>Aldosterone </a:t>
              </a:r>
            </a:p>
            <a:p>
              <a:pPr algn="r" eaLnBrk="1" hangingPunct="1">
                <a:spcBef>
                  <a:spcPct val="0"/>
                </a:spcBef>
                <a:buClrTx/>
                <a:buSzTx/>
                <a:buFontTx/>
                <a:buNone/>
              </a:pPr>
              <a:r>
                <a:rPr lang="en-US" altLang="en-US" sz="1600"/>
                <a:t>stimulates sodium pumps</a:t>
              </a:r>
              <a:endParaRPr lang="en-US" altLang="en-US" sz="2400">
                <a:latin typeface="Arial" panose="020B0604020202020204" pitchFamily="34" charset="0"/>
              </a:endParaRPr>
            </a:p>
          </p:txBody>
        </p:sp>
        <p:sp>
          <p:nvSpPr>
            <p:cNvPr id="30726" name="AutoShape 5">
              <a:extLst>
                <a:ext uri="{FF2B5EF4-FFF2-40B4-BE49-F238E27FC236}">
                  <a16:creationId xmlns:a16="http://schemas.microsoft.com/office/drawing/2014/main" id="{0E510FC2-047C-4BD3-AF20-A197A8CBFF9C}"/>
                </a:ext>
              </a:extLst>
            </p:cNvPr>
            <p:cNvSpPr>
              <a:spLocks noChangeArrowheads="1"/>
            </p:cNvSpPr>
            <p:nvPr/>
          </p:nvSpPr>
          <p:spPr bwMode="auto">
            <a:xfrm>
              <a:off x="2474" y="2599"/>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7" name="AutoShape 6">
              <a:extLst>
                <a:ext uri="{FF2B5EF4-FFF2-40B4-BE49-F238E27FC236}">
                  <a16:creationId xmlns:a16="http://schemas.microsoft.com/office/drawing/2014/main" id="{FCF9DEED-4378-4249-BF5D-FC4BF5EE1EF4}"/>
                </a:ext>
              </a:extLst>
            </p:cNvPr>
            <p:cNvSpPr>
              <a:spLocks noChangeArrowheads="1"/>
            </p:cNvSpPr>
            <p:nvPr/>
          </p:nvSpPr>
          <p:spPr bwMode="auto">
            <a:xfrm>
              <a:off x="2474" y="2294"/>
              <a:ext cx="254" cy="58"/>
            </a:xfrm>
            <a:prstGeom prst="rightArrow">
              <a:avLst>
                <a:gd name="adj1" fmla="val 50000"/>
                <a:gd name="adj2" fmla="val 109483"/>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8" name="AutoShape 7">
              <a:extLst>
                <a:ext uri="{FF2B5EF4-FFF2-40B4-BE49-F238E27FC236}">
                  <a16:creationId xmlns:a16="http://schemas.microsoft.com/office/drawing/2014/main" id="{039B519C-68A3-4756-BC11-A4995D571C2D}"/>
                </a:ext>
              </a:extLst>
            </p:cNvPr>
            <p:cNvSpPr>
              <a:spLocks noChangeArrowheads="1"/>
            </p:cNvSpPr>
            <p:nvPr/>
          </p:nvSpPr>
          <p:spPr bwMode="auto">
            <a:xfrm>
              <a:off x="2474" y="1951"/>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29" name="AutoShape 8">
              <a:extLst>
                <a:ext uri="{FF2B5EF4-FFF2-40B4-BE49-F238E27FC236}">
                  <a16:creationId xmlns:a16="http://schemas.microsoft.com/office/drawing/2014/main" id="{23FE4B0D-632D-49EF-A811-39011B8C5855}"/>
                </a:ext>
              </a:extLst>
            </p:cNvPr>
            <p:cNvSpPr>
              <a:spLocks noChangeArrowheads="1"/>
            </p:cNvSpPr>
            <p:nvPr/>
          </p:nvSpPr>
          <p:spPr bwMode="auto">
            <a:xfrm>
              <a:off x="2472" y="2931"/>
              <a:ext cx="254" cy="57"/>
            </a:xfrm>
            <a:prstGeom prst="rightArrow">
              <a:avLst>
                <a:gd name="adj1" fmla="val 50000"/>
                <a:gd name="adj2" fmla="val 111404"/>
              </a:avLst>
            </a:prstGeom>
            <a:solidFill>
              <a:srgbClr val="FFFFFF"/>
            </a:solidFill>
            <a:ln w="9525">
              <a:solidFill>
                <a:srgbClr val="000000"/>
              </a:solidFill>
              <a:miter lim="800000"/>
              <a:headEnd/>
              <a:tailEnd/>
            </a:ln>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AU" altLang="en-US" sz="1800">
                <a:latin typeface="Arial" panose="020B0604020202020204" pitchFamily="34" charset="0"/>
              </a:endParaRPr>
            </a:p>
          </p:txBody>
        </p:sp>
        <p:sp>
          <p:nvSpPr>
            <p:cNvPr id="30730" name="Arc 9">
              <a:extLst>
                <a:ext uri="{FF2B5EF4-FFF2-40B4-BE49-F238E27FC236}">
                  <a16:creationId xmlns:a16="http://schemas.microsoft.com/office/drawing/2014/main" id="{46D092C3-7A4F-4032-B090-D604E96505D3}"/>
                </a:ext>
              </a:extLst>
            </p:cNvPr>
            <p:cNvSpPr>
              <a:spLocks/>
            </p:cNvSpPr>
            <p:nvPr/>
          </p:nvSpPr>
          <p:spPr bwMode="auto">
            <a:xfrm flipH="1" flipV="1">
              <a:off x="1686" y="787"/>
              <a:ext cx="750" cy="13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AU"/>
            </a:p>
          </p:txBody>
        </p:sp>
        <p:sp>
          <p:nvSpPr>
            <p:cNvPr id="30731" name="Text Box 10">
              <a:extLst>
                <a:ext uri="{FF2B5EF4-FFF2-40B4-BE49-F238E27FC236}">
                  <a16:creationId xmlns:a16="http://schemas.microsoft.com/office/drawing/2014/main" id="{579E49DD-635B-4A96-AC27-EDE46F1E3BF8}"/>
                </a:ext>
              </a:extLst>
            </p:cNvPr>
            <p:cNvSpPr txBox="1">
              <a:spLocks noChangeArrowheads="1"/>
            </p:cNvSpPr>
            <p:nvPr/>
          </p:nvSpPr>
          <p:spPr bwMode="auto">
            <a:xfrm>
              <a:off x="2744" y="2840"/>
              <a:ext cx="3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2" name="Text Box 11">
              <a:extLst>
                <a:ext uri="{FF2B5EF4-FFF2-40B4-BE49-F238E27FC236}">
                  <a16:creationId xmlns:a16="http://schemas.microsoft.com/office/drawing/2014/main" id="{7C9DA334-CEDF-4EDA-9983-F7822A75E794}"/>
                </a:ext>
              </a:extLst>
            </p:cNvPr>
            <p:cNvSpPr txBox="1">
              <a:spLocks noChangeArrowheads="1"/>
            </p:cNvSpPr>
            <p:nvPr/>
          </p:nvSpPr>
          <p:spPr bwMode="auto">
            <a:xfrm>
              <a:off x="2728" y="1860"/>
              <a:ext cx="308" cy="2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3" name="Text Box 12">
              <a:extLst>
                <a:ext uri="{FF2B5EF4-FFF2-40B4-BE49-F238E27FC236}">
                  <a16:creationId xmlns:a16="http://schemas.microsoft.com/office/drawing/2014/main" id="{201A29E3-B731-4C61-BD98-6A7289916A04}"/>
                </a:ext>
              </a:extLst>
            </p:cNvPr>
            <p:cNvSpPr txBox="1">
              <a:spLocks noChangeArrowheads="1"/>
            </p:cNvSpPr>
            <p:nvPr/>
          </p:nvSpPr>
          <p:spPr bwMode="auto">
            <a:xfrm>
              <a:off x="2762" y="2196"/>
              <a:ext cx="308"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dirty="0"/>
                <a:t>Na+</a:t>
              </a:r>
              <a:endParaRPr lang="en-US" altLang="en-US" sz="1800" dirty="0">
                <a:latin typeface="Arial" panose="020B0604020202020204" pitchFamily="34" charset="0"/>
              </a:endParaRPr>
            </a:p>
          </p:txBody>
        </p:sp>
        <p:sp>
          <p:nvSpPr>
            <p:cNvPr id="30734" name="Text Box 13">
              <a:extLst>
                <a:ext uri="{FF2B5EF4-FFF2-40B4-BE49-F238E27FC236}">
                  <a16:creationId xmlns:a16="http://schemas.microsoft.com/office/drawing/2014/main" id="{34786419-B0BC-4B5F-BCF3-0B189AF04F6F}"/>
                </a:ext>
              </a:extLst>
            </p:cNvPr>
            <p:cNvSpPr txBox="1">
              <a:spLocks noChangeArrowheads="1"/>
            </p:cNvSpPr>
            <p:nvPr/>
          </p:nvSpPr>
          <p:spPr bwMode="auto">
            <a:xfrm>
              <a:off x="2728" y="2520"/>
              <a:ext cx="308" cy="2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200"/>
                <a:t>Na+</a:t>
              </a:r>
              <a:endParaRPr lang="en-US" altLang="en-US" sz="1800">
                <a:latin typeface="Arial" panose="020B0604020202020204" pitchFamily="34" charset="0"/>
              </a:endParaRPr>
            </a:p>
          </p:txBody>
        </p:sp>
        <p:sp>
          <p:nvSpPr>
            <p:cNvPr id="30735" name="Text Box 14">
              <a:extLst>
                <a:ext uri="{FF2B5EF4-FFF2-40B4-BE49-F238E27FC236}">
                  <a16:creationId xmlns:a16="http://schemas.microsoft.com/office/drawing/2014/main" id="{9774BABE-0B44-4780-BFE2-D29633A703F2}"/>
                </a:ext>
              </a:extLst>
            </p:cNvPr>
            <p:cNvSpPr txBox="1">
              <a:spLocks noChangeArrowheads="1"/>
            </p:cNvSpPr>
            <p:nvPr/>
          </p:nvSpPr>
          <p:spPr bwMode="auto">
            <a:xfrm>
              <a:off x="3161" y="1786"/>
              <a:ext cx="898"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dirty="0"/>
                <a:t>High</a:t>
              </a:r>
            </a:p>
            <a:p>
              <a:pPr eaLnBrk="1" hangingPunct="1">
                <a:spcBef>
                  <a:spcPct val="0"/>
                </a:spcBef>
                <a:buClrTx/>
                <a:buSzTx/>
                <a:buFontTx/>
                <a:buNone/>
              </a:pPr>
              <a:r>
                <a:rPr lang="en-US" altLang="en-US" sz="1600" dirty="0"/>
                <a:t>Na+</a:t>
              </a:r>
            </a:p>
            <a:p>
              <a:pPr eaLnBrk="1" hangingPunct="1">
                <a:spcBef>
                  <a:spcPct val="0"/>
                </a:spcBef>
                <a:buClrTx/>
                <a:buSzTx/>
                <a:buFontTx/>
                <a:buNone/>
              </a:pPr>
              <a:r>
                <a:rPr lang="en-US" altLang="en-US" sz="1600" dirty="0"/>
                <a:t>concentration</a:t>
              </a:r>
            </a:p>
            <a:p>
              <a:pPr eaLnBrk="1" hangingPunct="1">
                <a:spcBef>
                  <a:spcPct val="0"/>
                </a:spcBef>
                <a:buClrTx/>
                <a:buSzTx/>
                <a:buFontTx/>
                <a:buNone/>
              </a:pPr>
              <a:r>
                <a:rPr lang="en-US" altLang="en-US" sz="1600" dirty="0"/>
                <a:t>In </a:t>
              </a:r>
            </a:p>
            <a:p>
              <a:pPr eaLnBrk="1" hangingPunct="1">
                <a:spcBef>
                  <a:spcPct val="0"/>
                </a:spcBef>
                <a:buClrTx/>
                <a:buSzTx/>
                <a:buFontTx/>
                <a:buNone/>
              </a:pPr>
              <a:r>
                <a:rPr lang="en-US" altLang="en-US" sz="1600" dirty="0"/>
                <a:t>tissue</a:t>
              </a:r>
            </a:p>
            <a:p>
              <a:pPr eaLnBrk="1" hangingPunct="1">
                <a:spcBef>
                  <a:spcPct val="0"/>
                </a:spcBef>
                <a:buClrTx/>
                <a:buSzTx/>
                <a:buFontTx/>
                <a:buNone/>
              </a:pPr>
              <a:r>
                <a:rPr lang="en-US" altLang="en-US" sz="1600" dirty="0"/>
                <a:t>Fluid and bloodstream.</a:t>
              </a:r>
            </a:p>
            <a:p>
              <a:pPr eaLnBrk="1" hangingPunct="1">
                <a:spcBef>
                  <a:spcPct val="0"/>
                </a:spcBef>
                <a:buClrTx/>
                <a:buSzTx/>
                <a:buFontTx/>
                <a:buNone/>
              </a:pPr>
              <a:r>
                <a:rPr lang="en-US" altLang="en-US" sz="1600" dirty="0">
                  <a:latin typeface="Arial" panose="020B0604020202020204" pitchFamily="34" charset="0"/>
                </a:rPr>
                <a:t>K pos ions are secreted into filtrate</a:t>
              </a:r>
              <a:endParaRPr lang="en-US" altLang="en-US" sz="2800" dirty="0">
                <a:latin typeface="Arial" panose="020B0604020202020204" pitchFamily="34" charset="0"/>
              </a:endParaRPr>
            </a:p>
          </p:txBody>
        </p:sp>
      </p:grpSp>
      <p:sp>
        <p:nvSpPr>
          <p:cNvPr id="30723" name="Text Box 15">
            <a:extLst>
              <a:ext uri="{FF2B5EF4-FFF2-40B4-BE49-F238E27FC236}">
                <a16:creationId xmlns:a16="http://schemas.microsoft.com/office/drawing/2014/main" id="{60CA328D-51E8-455F-B900-9D061BC355F3}"/>
              </a:ext>
            </a:extLst>
          </p:cNvPr>
          <p:cNvSpPr txBox="1">
            <a:spLocks noChangeArrowheads="1"/>
          </p:cNvSpPr>
          <p:nvPr/>
        </p:nvSpPr>
        <p:spPr bwMode="auto">
          <a:xfrm>
            <a:off x="7453313" y="1125537"/>
            <a:ext cx="1439862" cy="1854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r>
              <a:rPr lang="en-US" altLang="en-US" sz="1600" dirty="0"/>
              <a:t>Low</a:t>
            </a:r>
          </a:p>
          <a:p>
            <a:pPr eaLnBrk="1" hangingPunct="1">
              <a:spcBef>
                <a:spcPct val="0"/>
              </a:spcBef>
              <a:buClrTx/>
              <a:buSzTx/>
              <a:buFontTx/>
              <a:buNone/>
            </a:pPr>
            <a:r>
              <a:rPr lang="en-US" altLang="en-US" sz="1600" dirty="0"/>
              <a:t>Na+</a:t>
            </a:r>
          </a:p>
          <a:p>
            <a:pPr eaLnBrk="1" hangingPunct="1">
              <a:spcBef>
                <a:spcPct val="0"/>
              </a:spcBef>
              <a:buClrTx/>
              <a:buSzTx/>
              <a:buFontTx/>
              <a:buNone/>
            </a:pPr>
            <a:r>
              <a:rPr lang="en-US" altLang="en-US" sz="1600" dirty="0"/>
              <a:t>concentration</a:t>
            </a:r>
          </a:p>
          <a:p>
            <a:pPr eaLnBrk="1" hangingPunct="1">
              <a:spcBef>
                <a:spcPct val="0"/>
              </a:spcBef>
              <a:buClrTx/>
              <a:buSzTx/>
              <a:buFontTx/>
              <a:buNone/>
            </a:pPr>
            <a:r>
              <a:rPr lang="en-US" altLang="en-US" sz="1600" dirty="0"/>
              <a:t>In filtrate and high pos K ions</a:t>
            </a:r>
          </a:p>
          <a:p>
            <a:pPr eaLnBrk="1" hangingPunct="1">
              <a:spcBef>
                <a:spcPct val="0"/>
              </a:spcBef>
              <a:buClrTx/>
              <a:buSzTx/>
              <a:buFontTx/>
              <a:buNone/>
            </a:pPr>
            <a:r>
              <a:rPr lang="en-US" altLang="en-US" sz="1600" dirty="0"/>
              <a:t>filtrate</a:t>
            </a:r>
            <a:endParaRPr lang="en-US" altLang="en-US" sz="1600"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C60F645-6BEB-4777-AE24-F108F7CE84AA}"/>
              </a:ext>
            </a:extLst>
          </p:cNvPr>
          <p:cNvSpPr>
            <a:spLocks noGrp="1" noChangeArrowheads="1"/>
          </p:cNvSpPr>
          <p:nvPr>
            <p:ph type="title"/>
          </p:nvPr>
        </p:nvSpPr>
        <p:spPr/>
        <p:txBody>
          <a:bodyPr/>
          <a:lstStyle/>
          <a:p>
            <a:pPr eaLnBrk="1" fontAlgn="auto" hangingPunct="1">
              <a:spcAft>
                <a:spcPts val="0"/>
              </a:spcAft>
              <a:defRPr/>
            </a:pPr>
            <a:r>
              <a:rPr lang="en-AU" b="1">
                <a:solidFill>
                  <a:srgbClr val="008000"/>
                </a:solidFill>
              </a:rPr>
              <a:t>Negative feedback loop</a:t>
            </a:r>
            <a:endParaRPr lang="en-US" b="1">
              <a:solidFill>
                <a:srgbClr val="008000"/>
              </a:solidFill>
            </a:endParaRPr>
          </a:p>
        </p:txBody>
      </p:sp>
      <p:sp>
        <p:nvSpPr>
          <p:cNvPr id="31747" name="Rectangle 3">
            <a:extLst>
              <a:ext uri="{FF2B5EF4-FFF2-40B4-BE49-F238E27FC236}">
                <a16:creationId xmlns:a16="http://schemas.microsoft.com/office/drawing/2014/main" id="{CE9E5BBC-8E10-4A6D-AE9C-8255638E0E7C}"/>
              </a:ext>
            </a:extLst>
          </p:cNvPr>
          <p:cNvSpPr>
            <a:spLocks noGrp="1"/>
          </p:cNvSpPr>
          <p:nvPr>
            <p:ph idx="1"/>
          </p:nvPr>
        </p:nvSpPr>
        <p:spPr>
          <a:xfrm>
            <a:off x="395288" y="1700213"/>
            <a:ext cx="8229600" cy="4525962"/>
          </a:xfrm>
        </p:spPr>
        <p:txBody>
          <a:bodyPr/>
          <a:lstStyle/>
          <a:p>
            <a:pPr eaLnBrk="1" hangingPunct="1"/>
            <a:endParaRPr lang="en-AU" altLang="en-US" dirty="0"/>
          </a:p>
          <a:p>
            <a:pPr eaLnBrk="1" hangingPunct="1"/>
            <a:endParaRPr lang="en-AU" altLang="en-US" dirty="0"/>
          </a:p>
          <a:p>
            <a:pPr eaLnBrk="1" hangingPunct="1"/>
            <a:endParaRPr lang="en-AU" altLang="en-US" dirty="0"/>
          </a:p>
          <a:p>
            <a:pPr eaLnBrk="1" hangingPunct="1"/>
            <a:endParaRPr lang="en-US" altLang="en-US" dirty="0"/>
          </a:p>
          <a:p>
            <a:pPr eaLnBrk="1" hangingPunct="1"/>
            <a:endParaRPr lang="en-US" altLang="en-US" dirty="0"/>
          </a:p>
        </p:txBody>
      </p:sp>
      <p:sp>
        <p:nvSpPr>
          <p:cNvPr id="31748" name="Arc 5">
            <a:extLst>
              <a:ext uri="{FF2B5EF4-FFF2-40B4-BE49-F238E27FC236}">
                <a16:creationId xmlns:a16="http://schemas.microsoft.com/office/drawing/2014/main" id="{BD112D69-F792-4993-9F70-FA80843C6ACC}"/>
              </a:ext>
            </a:extLst>
          </p:cNvPr>
          <p:cNvSpPr>
            <a:spLocks/>
          </p:cNvSpPr>
          <p:nvPr/>
        </p:nvSpPr>
        <p:spPr bwMode="auto">
          <a:xfrm rot="937346">
            <a:off x="6049963" y="2493963"/>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05" name="Text Box 6">
            <a:extLst>
              <a:ext uri="{FF2B5EF4-FFF2-40B4-BE49-F238E27FC236}">
                <a16:creationId xmlns:a16="http://schemas.microsoft.com/office/drawing/2014/main" id="{4FF2661B-E98B-4878-A4B4-2E33D44D4128}"/>
              </a:ext>
            </a:extLst>
          </p:cNvPr>
          <p:cNvSpPr txBox="1">
            <a:spLocks noChangeArrowheads="1"/>
          </p:cNvSpPr>
          <p:nvPr/>
        </p:nvSpPr>
        <p:spPr bwMode="auto">
          <a:xfrm>
            <a:off x="2665413" y="2133600"/>
            <a:ext cx="1079500" cy="376238"/>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Stimulus</a:t>
            </a:r>
            <a:endParaRPr lang="en-US" dirty="0">
              <a:solidFill>
                <a:schemeClr val="accent3">
                  <a:lumMod val="75000"/>
                </a:schemeClr>
              </a:solidFill>
              <a:latin typeface="Arial" charset="0"/>
            </a:endParaRPr>
          </a:p>
        </p:txBody>
      </p:sp>
      <p:sp>
        <p:nvSpPr>
          <p:cNvPr id="25606" name="Text Box 7">
            <a:extLst>
              <a:ext uri="{FF2B5EF4-FFF2-40B4-BE49-F238E27FC236}">
                <a16:creationId xmlns:a16="http://schemas.microsoft.com/office/drawing/2014/main" id="{4180D4B5-7AA1-4173-B374-C7C19B9C4A22}"/>
              </a:ext>
            </a:extLst>
          </p:cNvPr>
          <p:cNvSpPr txBox="1">
            <a:spLocks noChangeArrowheads="1"/>
          </p:cNvSpPr>
          <p:nvPr/>
        </p:nvSpPr>
        <p:spPr bwMode="auto">
          <a:xfrm>
            <a:off x="2665413" y="4868863"/>
            <a:ext cx="1295400" cy="376237"/>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Response</a:t>
            </a:r>
            <a:endParaRPr lang="en-US" dirty="0">
              <a:solidFill>
                <a:schemeClr val="accent3">
                  <a:lumMod val="75000"/>
                </a:schemeClr>
              </a:solidFill>
              <a:latin typeface="Arial" charset="0"/>
            </a:endParaRPr>
          </a:p>
        </p:txBody>
      </p:sp>
      <p:sp>
        <p:nvSpPr>
          <p:cNvPr id="25607" name="Text Box 8">
            <a:extLst>
              <a:ext uri="{FF2B5EF4-FFF2-40B4-BE49-F238E27FC236}">
                <a16:creationId xmlns:a16="http://schemas.microsoft.com/office/drawing/2014/main" id="{A31D0452-2B04-4572-A728-4D068830F9DD}"/>
              </a:ext>
            </a:extLst>
          </p:cNvPr>
          <p:cNvSpPr txBox="1">
            <a:spLocks noChangeArrowheads="1"/>
          </p:cNvSpPr>
          <p:nvPr/>
        </p:nvSpPr>
        <p:spPr bwMode="auto">
          <a:xfrm>
            <a:off x="5473700" y="4868863"/>
            <a:ext cx="1081088" cy="376237"/>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err="1">
                <a:solidFill>
                  <a:schemeClr val="accent3">
                    <a:lumMod val="75000"/>
                  </a:schemeClr>
                </a:solidFill>
                <a:latin typeface="Arial" charset="0"/>
              </a:rPr>
              <a:t>Effector</a:t>
            </a:r>
            <a:endParaRPr lang="en-US" dirty="0">
              <a:solidFill>
                <a:schemeClr val="accent3">
                  <a:lumMod val="75000"/>
                </a:schemeClr>
              </a:solidFill>
              <a:latin typeface="Arial" charset="0"/>
            </a:endParaRPr>
          </a:p>
        </p:txBody>
      </p:sp>
      <p:sp>
        <p:nvSpPr>
          <p:cNvPr id="25608" name="Text Box 9">
            <a:extLst>
              <a:ext uri="{FF2B5EF4-FFF2-40B4-BE49-F238E27FC236}">
                <a16:creationId xmlns:a16="http://schemas.microsoft.com/office/drawing/2014/main" id="{7F3C5508-CB97-42B2-96E3-A2AA941A8F54}"/>
              </a:ext>
            </a:extLst>
          </p:cNvPr>
          <p:cNvSpPr txBox="1">
            <a:spLocks noChangeArrowheads="1"/>
          </p:cNvSpPr>
          <p:nvPr/>
        </p:nvSpPr>
        <p:spPr bwMode="auto">
          <a:xfrm>
            <a:off x="5402263" y="2133600"/>
            <a:ext cx="1152525" cy="376238"/>
          </a:xfrm>
          <a:prstGeom prst="rect">
            <a:avLst/>
          </a:prstGeom>
          <a:no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Receptor</a:t>
            </a:r>
            <a:endParaRPr lang="en-US" dirty="0">
              <a:solidFill>
                <a:schemeClr val="accent3">
                  <a:lumMod val="75000"/>
                </a:schemeClr>
              </a:solidFill>
              <a:latin typeface="Arial" charset="0"/>
            </a:endParaRPr>
          </a:p>
        </p:txBody>
      </p:sp>
      <p:sp>
        <p:nvSpPr>
          <p:cNvPr id="31753" name="Line 10">
            <a:extLst>
              <a:ext uri="{FF2B5EF4-FFF2-40B4-BE49-F238E27FC236}">
                <a16:creationId xmlns:a16="http://schemas.microsoft.com/office/drawing/2014/main" id="{6A459B5C-0E52-4162-82EC-B0E676CF5B15}"/>
              </a:ext>
            </a:extLst>
          </p:cNvPr>
          <p:cNvSpPr>
            <a:spLocks noChangeShapeType="1"/>
          </p:cNvSpPr>
          <p:nvPr/>
        </p:nvSpPr>
        <p:spPr bwMode="auto">
          <a:xfrm>
            <a:off x="3817938" y="2349500"/>
            <a:ext cx="1439862"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31754" name="Line 11">
            <a:extLst>
              <a:ext uri="{FF2B5EF4-FFF2-40B4-BE49-F238E27FC236}">
                <a16:creationId xmlns:a16="http://schemas.microsoft.com/office/drawing/2014/main" id="{BB294A4E-5633-487E-B18A-0E1679FECA93}"/>
              </a:ext>
            </a:extLst>
          </p:cNvPr>
          <p:cNvSpPr>
            <a:spLocks noChangeShapeType="1"/>
          </p:cNvSpPr>
          <p:nvPr/>
        </p:nvSpPr>
        <p:spPr bwMode="auto">
          <a:xfrm flipH="1">
            <a:off x="4033838" y="5086350"/>
            <a:ext cx="1295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AU"/>
          </a:p>
        </p:txBody>
      </p:sp>
      <p:sp>
        <p:nvSpPr>
          <p:cNvPr id="25611" name="Text Box 12">
            <a:extLst>
              <a:ext uri="{FF2B5EF4-FFF2-40B4-BE49-F238E27FC236}">
                <a16:creationId xmlns:a16="http://schemas.microsoft.com/office/drawing/2014/main" id="{FDD296BD-2F48-40DE-BA89-186B326AD035}"/>
              </a:ext>
            </a:extLst>
          </p:cNvPr>
          <p:cNvSpPr txBox="1">
            <a:spLocks noChangeArrowheads="1"/>
          </p:cNvSpPr>
          <p:nvPr/>
        </p:nvSpPr>
        <p:spPr bwMode="auto">
          <a:xfrm>
            <a:off x="6840538" y="3070225"/>
            <a:ext cx="936625" cy="78898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Control</a:t>
            </a:r>
          </a:p>
          <a:p>
            <a:pPr eaLnBrk="1" hangingPunct="1">
              <a:spcBef>
                <a:spcPct val="50000"/>
              </a:spcBef>
              <a:defRPr/>
            </a:pPr>
            <a:r>
              <a:rPr lang="en-AU" dirty="0">
                <a:solidFill>
                  <a:schemeClr val="accent3">
                    <a:lumMod val="75000"/>
                  </a:schemeClr>
                </a:solidFill>
                <a:latin typeface="Arial" charset="0"/>
              </a:rPr>
              <a:t>centre</a:t>
            </a:r>
            <a:endParaRPr lang="en-US" dirty="0">
              <a:solidFill>
                <a:schemeClr val="accent3">
                  <a:lumMod val="75000"/>
                </a:schemeClr>
              </a:solidFill>
              <a:latin typeface="Arial" charset="0"/>
            </a:endParaRPr>
          </a:p>
        </p:txBody>
      </p:sp>
      <p:sp>
        <p:nvSpPr>
          <p:cNvPr id="31756" name="Arc 13">
            <a:extLst>
              <a:ext uri="{FF2B5EF4-FFF2-40B4-BE49-F238E27FC236}">
                <a16:creationId xmlns:a16="http://schemas.microsoft.com/office/drawing/2014/main" id="{671DE31D-6D58-4F2A-9AF6-6E83ED56D122}"/>
              </a:ext>
            </a:extLst>
          </p:cNvPr>
          <p:cNvSpPr>
            <a:spLocks/>
          </p:cNvSpPr>
          <p:nvPr/>
        </p:nvSpPr>
        <p:spPr bwMode="auto">
          <a:xfrm rot="-9903470">
            <a:off x="1873250" y="2420938"/>
            <a:ext cx="1295400" cy="2409825"/>
          </a:xfrm>
          <a:custGeom>
            <a:avLst/>
            <a:gdLst>
              <a:gd name="T0" fmla="*/ 2147483646 w 21600"/>
              <a:gd name="T1" fmla="*/ 0 h 34398"/>
              <a:gd name="T2" fmla="*/ 2147483646 w 21600"/>
              <a:gd name="T3" fmla="*/ 2147483646 h 34398"/>
              <a:gd name="T4" fmla="*/ 0 w 21600"/>
              <a:gd name="T5" fmla="*/ 2147483646 h 34398"/>
              <a:gd name="T6" fmla="*/ 0 60000 65536"/>
              <a:gd name="T7" fmla="*/ 0 60000 65536"/>
              <a:gd name="T8" fmla="*/ 0 60000 65536"/>
              <a:gd name="T9" fmla="*/ 0 w 21600"/>
              <a:gd name="T10" fmla="*/ 0 h 34398"/>
              <a:gd name="T11" fmla="*/ 21600 w 21600"/>
              <a:gd name="T12" fmla="*/ 34398 h 34398"/>
            </a:gdLst>
            <a:ahLst/>
            <a:cxnLst>
              <a:cxn ang="T6">
                <a:pos x="T0" y="T1"/>
              </a:cxn>
              <a:cxn ang="T7">
                <a:pos x="T2" y="T3"/>
              </a:cxn>
              <a:cxn ang="T8">
                <a:pos x="T4" y="T5"/>
              </a:cxn>
            </a:cxnLst>
            <a:rect l="T9" t="T10" r="T11" b="T12"/>
            <a:pathLst>
              <a:path w="21600" h="34398" fill="none" extrusionOk="0">
                <a:moveTo>
                  <a:pt x="4475" y="-1"/>
                </a:moveTo>
                <a:cubicBezTo>
                  <a:pt x="14458" y="2113"/>
                  <a:pt x="21600" y="10926"/>
                  <a:pt x="21600" y="21131"/>
                </a:cubicBezTo>
                <a:cubicBezTo>
                  <a:pt x="21600" y="25936"/>
                  <a:pt x="19997" y="30605"/>
                  <a:pt x="17045" y="34398"/>
                </a:cubicBezTo>
              </a:path>
              <a:path w="21600" h="34398" stroke="0" extrusionOk="0">
                <a:moveTo>
                  <a:pt x="4475" y="-1"/>
                </a:moveTo>
                <a:cubicBezTo>
                  <a:pt x="14458" y="2113"/>
                  <a:pt x="21600" y="10926"/>
                  <a:pt x="21600" y="21131"/>
                </a:cubicBezTo>
                <a:cubicBezTo>
                  <a:pt x="21600" y="25936"/>
                  <a:pt x="19997" y="30605"/>
                  <a:pt x="17045" y="34398"/>
                </a:cubicBezTo>
                <a:lnTo>
                  <a:pt x="0" y="21131"/>
                </a:lnTo>
                <a:lnTo>
                  <a:pt x="4475" y="-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AU"/>
          </a:p>
        </p:txBody>
      </p:sp>
      <p:sp>
        <p:nvSpPr>
          <p:cNvPr id="25613" name="Text Box 14">
            <a:extLst>
              <a:ext uri="{FF2B5EF4-FFF2-40B4-BE49-F238E27FC236}">
                <a16:creationId xmlns:a16="http://schemas.microsoft.com/office/drawing/2014/main" id="{83232B5A-F116-4E87-B3C6-C8FF5C9D8CDB}"/>
              </a:ext>
            </a:extLst>
          </p:cNvPr>
          <p:cNvSpPr txBox="1">
            <a:spLocks noChangeArrowheads="1"/>
          </p:cNvSpPr>
          <p:nvPr/>
        </p:nvSpPr>
        <p:spPr bwMode="auto">
          <a:xfrm>
            <a:off x="1368425" y="3286125"/>
            <a:ext cx="1225550" cy="376238"/>
          </a:xfrm>
          <a:prstGeom prst="rect">
            <a:avLst/>
          </a:prstGeom>
          <a:solidFill>
            <a:schemeClr val="bg1"/>
          </a:solidFill>
          <a:ln w="9525">
            <a:solidFill>
              <a:schemeClr val="tx1"/>
            </a:solidFill>
            <a:miter lim="800000"/>
            <a:headEnd/>
            <a:tailEnd/>
          </a:ln>
        </p:spPr>
        <p:txBody>
          <a:bodyPr>
            <a:spAutoFit/>
          </a:bodyPr>
          <a:lstStyle/>
          <a:p>
            <a:pPr eaLnBrk="1" hangingPunct="1">
              <a:spcBef>
                <a:spcPct val="50000"/>
              </a:spcBef>
              <a:defRPr/>
            </a:pPr>
            <a:r>
              <a:rPr lang="en-AU" dirty="0">
                <a:solidFill>
                  <a:schemeClr val="accent3">
                    <a:lumMod val="75000"/>
                  </a:schemeClr>
                </a:solidFill>
                <a:latin typeface="Arial" charset="0"/>
              </a:rPr>
              <a:t>Feedback</a:t>
            </a:r>
            <a:endParaRPr lang="en-US" dirty="0">
              <a:solidFill>
                <a:schemeClr val="accent3">
                  <a:lumMod val="75000"/>
                </a:schemeClr>
              </a:solidFill>
              <a:latin typeface="Arial" charset="0"/>
            </a:endParaRPr>
          </a:p>
        </p:txBody>
      </p:sp>
      <p:sp>
        <p:nvSpPr>
          <p:cNvPr id="31758" name="Text Box 15">
            <a:extLst>
              <a:ext uri="{FF2B5EF4-FFF2-40B4-BE49-F238E27FC236}">
                <a16:creationId xmlns:a16="http://schemas.microsoft.com/office/drawing/2014/main" id="{E5A7411D-9BD2-48B8-B26A-6337F1D525D2}"/>
              </a:ext>
            </a:extLst>
          </p:cNvPr>
          <p:cNvSpPr txBox="1">
            <a:spLocks noChangeArrowheads="1"/>
          </p:cNvSpPr>
          <p:nvPr/>
        </p:nvSpPr>
        <p:spPr bwMode="auto">
          <a:xfrm>
            <a:off x="1547813" y="1484313"/>
            <a:ext cx="316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20000"/>
              </a:spcBef>
              <a:buClrTx/>
              <a:buSzTx/>
              <a:buFont typeface="Wingdings" panose="05000000000000000000" pitchFamily="2" charset="2"/>
              <a:buNone/>
            </a:pPr>
            <a:r>
              <a:rPr lang="en-US" altLang="en-US" sz="1800">
                <a:latin typeface="Arial" panose="020B0604020202020204" pitchFamily="34" charset="0"/>
              </a:rPr>
              <a:t>Decreased blood volume</a:t>
            </a:r>
            <a:br>
              <a:rPr lang="en-US" altLang="en-US" sz="1800">
                <a:latin typeface="Arial" panose="020B0604020202020204" pitchFamily="34" charset="0"/>
              </a:rPr>
            </a:br>
            <a:r>
              <a:rPr lang="en-US" altLang="en-US" sz="1800">
                <a:latin typeface="Arial" panose="020B0604020202020204" pitchFamily="34" charset="0"/>
              </a:rPr>
              <a:t> → reduced blood pressure</a:t>
            </a:r>
          </a:p>
        </p:txBody>
      </p:sp>
      <p:sp>
        <p:nvSpPr>
          <p:cNvPr id="31759" name="Text Box 16">
            <a:extLst>
              <a:ext uri="{FF2B5EF4-FFF2-40B4-BE49-F238E27FC236}">
                <a16:creationId xmlns:a16="http://schemas.microsoft.com/office/drawing/2014/main" id="{02409884-E3C9-49EE-BDB8-30A2C1316A77}"/>
              </a:ext>
            </a:extLst>
          </p:cNvPr>
          <p:cNvSpPr txBox="1">
            <a:spLocks noChangeArrowheads="1"/>
          </p:cNvSpPr>
          <p:nvPr/>
        </p:nvSpPr>
        <p:spPr bwMode="auto">
          <a:xfrm>
            <a:off x="4608513" y="1484313"/>
            <a:ext cx="2592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Baroreceptors in Renal artery</a:t>
            </a:r>
          </a:p>
        </p:txBody>
      </p:sp>
      <p:sp>
        <p:nvSpPr>
          <p:cNvPr id="31760" name="Text Box 17">
            <a:extLst>
              <a:ext uri="{FF2B5EF4-FFF2-40B4-BE49-F238E27FC236}">
                <a16:creationId xmlns:a16="http://schemas.microsoft.com/office/drawing/2014/main" id="{3A9DDACB-5D28-4FCD-98E7-B98DE7710D16}"/>
              </a:ext>
            </a:extLst>
          </p:cNvPr>
          <p:cNvSpPr txBox="1">
            <a:spLocks noChangeArrowheads="1"/>
          </p:cNvSpPr>
          <p:nvPr/>
        </p:nvSpPr>
        <p:spPr bwMode="auto">
          <a:xfrm>
            <a:off x="6769100" y="2205038"/>
            <a:ext cx="22669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a:latin typeface="Arial" panose="020B0604020202020204" pitchFamily="34" charset="0"/>
              </a:rPr>
              <a:t>End-product is aldosterone from </a:t>
            </a:r>
            <a:br>
              <a:rPr lang="en-US" altLang="en-US" sz="1800">
                <a:latin typeface="Arial" panose="020B0604020202020204" pitchFamily="34" charset="0"/>
              </a:rPr>
            </a:br>
            <a:r>
              <a:rPr lang="en-US" altLang="en-US" sz="1800">
                <a:latin typeface="Arial" panose="020B0604020202020204" pitchFamily="34" charset="0"/>
              </a:rPr>
              <a:t>adrenal cortex</a:t>
            </a:r>
          </a:p>
        </p:txBody>
      </p:sp>
      <p:sp>
        <p:nvSpPr>
          <p:cNvPr id="31761" name="Text Box 18">
            <a:extLst>
              <a:ext uri="{FF2B5EF4-FFF2-40B4-BE49-F238E27FC236}">
                <a16:creationId xmlns:a16="http://schemas.microsoft.com/office/drawing/2014/main" id="{37AED6AE-6046-4C0C-839F-424994FC58D6}"/>
              </a:ext>
            </a:extLst>
          </p:cNvPr>
          <p:cNvSpPr txBox="1">
            <a:spLocks noChangeArrowheads="1"/>
          </p:cNvSpPr>
          <p:nvPr/>
        </p:nvSpPr>
        <p:spPr bwMode="auto">
          <a:xfrm>
            <a:off x="4897438" y="5222875"/>
            <a:ext cx="2266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dirty="0">
                <a:latin typeface="Arial" panose="020B0604020202020204" pitchFamily="34" charset="0"/>
              </a:rPr>
              <a:t>Sodium pumps in renal tubule</a:t>
            </a:r>
          </a:p>
        </p:txBody>
      </p:sp>
      <p:sp>
        <p:nvSpPr>
          <p:cNvPr id="31762" name="Text Box 19">
            <a:extLst>
              <a:ext uri="{FF2B5EF4-FFF2-40B4-BE49-F238E27FC236}">
                <a16:creationId xmlns:a16="http://schemas.microsoft.com/office/drawing/2014/main" id="{4B85A1AB-83A1-41B8-9664-7D9DC528BC86}"/>
              </a:ext>
            </a:extLst>
          </p:cNvPr>
          <p:cNvSpPr txBox="1">
            <a:spLocks noChangeArrowheads="1"/>
          </p:cNvSpPr>
          <p:nvPr/>
        </p:nvSpPr>
        <p:spPr bwMode="auto">
          <a:xfrm>
            <a:off x="2160588" y="5229225"/>
            <a:ext cx="22669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1800" dirty="0">
                <a:latin typeface="Arial" panose="020B0604020202020204" pitchFamily="34" charset="0"/>
              </a:rPr>
              <a:t>Sodium reabsorbed into bloodstream and K pos ions secreted into filtrate</a:t>
            </a:r>
          </a:p>
        </p:txBody>
      </p:sp>
      <p:sp>
        <p:nvSpPr>
          <p:cNvPr id="31763" name="Text Box 20">
            <a:extLst>
              <a:ext uri="{FF2B5EF4-FFF2-40B4-BE49-F238E27FC236}">
                <a16:creationId xmlns:a16="http://schemas.microsoft.com/office/drawing/2014/main" id="{D2EB97AE-CF8F-4388-9EF7-880AFAE93043}"/>
              </a:ext>
            </a:extLst>
          </p:cNvPr>
          <p:cNvSpPr txBox="1">
            <a:spLocks noChangeArrowheads="1"/>
          </p:cNvSpPr>
          <p:nvPr/>
        </p:nvSpPr>
        <p:spPr bwMode="auto">
          <a:xfrm>
            <a:off x="250825" y="2932113"/>
            <a:ext cx="197961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1800" dirty="0">
                <a:latin typeface="Arial" panose="020B0604020202020204" pitchFamily="34" charset="0"/>
              </a:rPr>
              <a:t>Creates osmotic gradient and water follows which will </a:t>
            </a:r>
            <a:r>
              <a:rPr lang="en-US" altLang="en-US" sz="1800" dirty="0" err="1">
                <a:latin typeface="Arial" panose="020B0604020202020204" pitchFamily="34" charset="0"/>
              </a:rPr>
              <a:t>incr</a:t>
            </a:r>
            <a:r>
              <a:rPr lang="en-US" altLang="en-US" sz="1800" dirty="0">
                <a:latin typeface="Arial" panose="020B0604020202020204" pitchFamily="34" charset="0"/>
              </a:rPr>
              <a:t> blood volume and consequently blood pressure</a:t>
            </a:r>
            <a:endParaRPr lang="en-US" altLang="en-US" sz="18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AU" dirty="0"/>
              <a:t>Stimulus-response feedback</a:t>
            </a:r>
            <a:endParaRPr lang="en-US" dirty="0"/>
          </a:p>
        </p:txBody>
      </p:sp>
      <p:sp>
        <p:nvSpPr>
          <p:cNvPr id="3" name="Content Placeholder 2"/>
          <p:cNvSpPr>
            <a:spLocks noGrp="1"/>
          </p:cNvSpPr>
          <p:nvPr>
            <p:ph idx="1"/>
          </p:nvPr>
        </p:nvSpPr>
        <p:spPr>
          <a:xfrm>
            <a:off x="467544" y="908720"/>
            <a:ext cx="8229600" cy="388452"/>
          </a:xfrm>
        </p:spPr>
        <p:txBody>
          <a:bodyPr>
            <a:normAutofit/>
          </a:bodyPr>
          <a:lstStyle/>
          <a:p>
            <a:r>
              <a:rPr lang="en-AU" sz="1800" dirty="0"/>
              <a:t>This is a model used to explain how homeostatic mechanisms work. For example:</a:t>
            </a:r>
          </a:p>
          <a:p>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84931"/>
            <a:ext cx="6696744" cy="55526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85802"/>
          </a:xfrm>
        </p:spPr>
        <p:txBody>
          <a:bodyPr/>
          <a:lstStyle/>
          <a:p>
            <a:r>
              <a:rPr lang="en-AU" dirty="0"/>
              <a:t>Too much and too little</a:t>
            </a:r>
            <a:endParaRPr lang="en-US" dirty="0"/>
          </a:p>
        </p:txBody>
      </p:sp>
      <p:sp>
        <p:nvSpPr>
          <p:cNvPr id="3" name="Content Placeholder 2"/>
          <p:cNvSpPr>
            <a:spLocks noGrp="1"/>
          </p:cNvSpPr>
          <p:nvPr>
            <p:ph idx="1"/>
          </p:nvPr>
        </p:nvSpPr>
        <p:spPr>
          <a:xfrm>
            <a:off x="457200" y="2000240"/>
            <a:ext cx="8229600" cy="4574296"/>
          </a:xfrm>
        </p:spPr>
        <p:txBody>
          <a:bodyPr>
            <a:normAutofit/>
          </a:bodyPr>
          <a:lstStyle/>
          <a:p>
            <a:r>
              <a:rPr lang="en-AU" sz="2400" dirty="0"/>
              <a:t>Dehydration – occurs when water loss exceeds water intake.  Symptoms of dehydration include: </a:t>
            </a:r>
            <a:r>
              <a:rPr lang="en-AU" sz="2400" u="sng" dirty="0"/>
              <a:t>severe thirst, low blood pressure, dizziness and headache</a:t>
            </a:r>
            <a:r>
              <a:rPr lang="en-AU" sz="2400" dirty="0"/>
              <a:t>. These symptoms become noticeable when a person has lost about 2% of water. </a:t>
            </a:r>
          </a:p>
          <a:p>
            <a:r>
              <a:rPr lang="en-AU" sz="2400" dirty="0"/>
              <a:t>Water intoxication – occurs when there is too much water in the body. This may be caused by the person losing water and salts through sweating, but only replacing the loss with plain water.  </a:t>
            </a:r>
            <a:r>
              <a:rPr lang="en-AU" sz="2400" u="sng" dirty="0"/>
              <a:t>Symptoms include light-headedness, headache, vomiting and then collapse</a:t>
            </a:r>
            <a:r>
              <a:rPr lang="en-AU"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Negative feedback (steady state)</a:t>
            </a:r>
          </a:p>
        </p:txBody>
      </p:sp>
      <p:sp>
        <p:nvSpPr>
          <p:cNvPr id="3" name="Content Placeholder 2"/>
          <p:cNvSpPr>
            <a:spLocks noGrp="1"/>
          </p:cNvSpPr>
          <p:nvPr>
            <p:ph idx="1"/>
          </p:nvPr>
        </p:nvSpPr>
        <p:spPr/>
        <p:txBody>
          <a:bodyPr/>
          <a:lstStyle/>
          <a:p>
            <a:pPr lvl="0"/>
            <a:r>
              <a:rPr lang="en-US" sz="3300" dirty="0">
                <a:latin typeface="Arial" pitchFamily="34"/>
                <a:cs typeface="Arial" pitchFamily="34"/>
              </a:rPr>
              <a:t>Hormonal secretions are controlled by the NEGATIVE FEEDBACK homeostatic mechanism.</a:t>
            </a:r>
          </a:p>
          <a:p>
            <a:pPr lvl="0"/>
            <a:r>
              <a:rPr lang="en-US" sz="3300" dirty="0">
                <a:latin typeface="Arial" pitchFamily="34"/>
                <a:cs typeface="Arial" pitchFamily="34"/>
              </a:rPr>
              <a:t>Negative feedback occurs when the  response is opposite to the initial stimulus.</a:t>
            </a:r>
          </a:p>
          <a:p>
            <a:endParaRPr lang="en-US" dirty="0"/>
          </a:p>
        </p:txBody>
      </p:sp>
    </p:spTree>
    <p:extLst>
      <p:ext uri="{BB962C8B-B14F-4D97-AF65-F5344CB8AC3E}">
        <p14:creationId xmlns:p14="http://schemas.microsoft.com/office/powerpoint/2010/main" val="465263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homeostasis</a:t>
            </a:r>
          </a:p>
        </p:txBody>
      </p:sp>
      <p:sp>
        <p:nvSpPr>
          <p:cNvPr id="3" name="Content Placeholder 2"/>
          <p:cNvSpPr>
            <a:spLocks noGrp="1"/>
          </p:cNvSpPr>
          <p:nvPr>
            <p:ph idx="1"/>
          </p:nvPr>
        </p:nvSpPr>
        <p:spPr/>
        <p:txBody>
          <a:bodyPr>
            <a:normAutofit/>
          </a:bodyPr>
          <a:lstStyle/>
          <a:p>
            <a:r>
              <a:rPr lang="en-AU" dirty="0"/>
              <a:t>      the maintenance of a constant internal environment in the presence of a changing external environment.</a:t>
            </a:r>
          </a:p>
          <a:p>
            <a:r>
              <a:rPr lang="en-US" dirty="0"/>
              <a:t>E.g. Body temperature and blood glucose levels fluctuate around a normal level (the set point) . This fluctuation is called dynamic equilibrium.</a:t>
            </a:r>
            <a:endParaRPr lang="en-AU" dirty="0"/>
          </a:p>
          <a:p>
            <a:r>
              <a:rPr lang="en-AU" dirty="0"/>
              <a:t>Homeostasis ensure that: </a:t>
            </a:r>
            <a:endParaRPr lang="en-US" dirty="0"/>
          </a:p>
          <a:p>
            <a:pPr marL="114288" indent="0"/>
            <a:r>
              <a:rPr lang="en-AU" dirty="0"/>
              <a:t>	a) the optimal temperature remains relatively  constant at 37 degrees.</a:t>
            </a:r>
            <a:endParaRPr lang="en-US" dirty="0"/>
          </a:p>
          <a:p>
            <a:pPr marL="114288" indent="0"/>
            <a:r>
              <a:rPr lang="en-AU" dirty="0"/>
              <a:t>	b) substances dissolved in body fluids remain at  optimal concentrations</a:t>
            </a:r>
            <a:endParaRPr lang="en-US" dirty="0"/>
          </a:p>
          <a:p>
            <a:pPr marL="114288" indent="0"/>
            <a:r>
              <a:rPr lang="en-AU" dirty="0"/>
              <a:t>	c) the volume of fluids are kept relatively  constant so that pressure</a:t>
            </a:r>
          </a:p>
          <a:p>
            <a:pPr marL="114288" indent="0"/>
            <a:r>
              <a:rPr lang="en-US" dirty="0"/>
              <a:t>                    </a:t>
            </a:r>
            <a:r>
              <a:rPr lang="en-AU" dirty="0"/>
              <a:t>gradients remain optimal.</a:t>
            </a:r>
            <a:endParaRPr lang="en-US" dirty="0"/>
          </a:p>
          <a:p>
            <a:pPr marL="114288" indent="0"/>
            <a:endParaRPr lang="en-US" dirty="0"/>
          </a:p>
        </p:txBody>
      </p:sp>
    </p:spTree>
    <p:extLst>
      <p:ext uri="{BB962C8B-B14F-4D97-AF65-F5344CB8AC3E}">
        <p14:creationId xmlns:p14="http://schemas.microsoft.com/office/powerpoint/2010/main" val="360996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Steady state </a:t>
            </a:r>
          </a:p>
        </p:txBody>
      </p:sp>
      <p:sp>
        <p:nvSpPr>
          <p:cNvPr id="3" name="Content Placeholder 2"/>
          <p:cNvSpPr>
            <a:spLocks noGrp="1"/>
          </p:cNvSpPr>
          <p:nvPr>
            <p:ph idx="1"/>
          </p:nvPr>
        </p:nvSpPr>
        <p:spPr/>
        <p:txBody>
          <a:bodyPr>
            <a:normAutofit/>
          </a:bodyPr>
          <a:lstStyle/>
          <a:p>
            <a:r>
              <a:rPr lang="en-AU" dirty="0"/>
              <a:t>The following conditions need to be kept in a relatively steady, homeostatic state:</a:t>
            </a:r>
            <a:endParaRPr lang="en-US" dirty="0"/>
          </a:p>
          <a:p>
            <a:pPr marL="114288" indent="0"/>
            <a:r>
              <a:rPr lang="en-AU" dirty="0"/>
              <a:t> </a:t>
            </a:r>
            <a:endParaRPr lang="en-US" dirty="0"/>
          </a:p>
          <a:p>
            <a:pPr marL="114288" indent="0"/>
            <a:r>
              <a:rPr lang="en-AU" dirty="0"/>
              <a:t>	a) oxygen levels</a:t>
            </a:r>
            <a:endParaRPr lang="en-US" dirty="0"/>
          </a:p>
          <a:p>
            <a:pPr marL="114288" indent="0"/>
            <a:r>
              <a:rPr lang="en-AU" dirty="0"/>
              <a:t>	b) temperature</a:t>
            </a:r>
            <a:endParaRPr lang="en-US" dirty="0"/>
          </a:p>
          <a:p>
            <a:pPr marL="114288" indent="0"/>
            <a:r>
              <a:rPr lang="en-AU" dirty="0"/>
              <a:t>	c) carbon dioxide levels</a:t>
            </a:r>
            <a:endParaRPr lang="en-US" dirty="0"/>
          </a:p>
          <a:p>
            <a:pPr marL="114288" indent="0"/>
            <a:r>
              <a:rPr lang="en-AU" dirty="0"/>
              <a:t>	d) water levels</a:t>
            </a:r>
            <a:endParaRPr lang="en-US" dirty="0"/>
          </a:p>
          <a:p>
            <a:pPr marL="114288" indent="0"/>
            <a:r>
              <a:rPr lang="en-AU" dirty="0"/>
              <a:t>	e) blood glucose (sugar) levels</a:t>
            </a:r>
            <a:endParaRPr lang="en-US" dirty="0"/>
          </a:p>
          <a:p>
            <a:pPr marL="114288" indent="0"/>
            <a:r>
              <a:rPr lang="en-AU" dirty="0"/>
              <a:t>	f) pH levels</a:t>
            </a:r>
            <a:endParaRPr lang="en-US" dirty="0"/>
          </a:p>
          <a:p>
            <a:pPr marL="114288" indent="0"/>
            <a:r>
              <a:rPr lang="en-AU" dirty="0"/>
              <a:t>	g) urea levels</a:t>
            </a:r>
            <a:endParaRPr lang="en-US" dirty="0"/>
          </a:p>
          <a:p>
            <a:pPr marL="114288" indent="0"/>
            <a:r>
              <a:rPr lang="en-AU" dirty="0"/>
              <a:t>	h) ion concentrations</a:t>
            </a:r>
            <a:endParaRPr lang="en-US" dirty="0"/>
          </a:p>
          <a:p>
            <a:pPr marL="114288" indent="0"/>
            <a:endParaRPr lang="en-US" dirty="0"/>
          </a:p>
        </p:txBody>
      </p:sp>
    </p:spTree>
    <p:extLst>
      <p:ext uri="{BB962C8B-B14F-4D97-AF65-F5344CB8AC3E}">
        <p14:creationId xmlns:p14="http://schemas.microsoft.com/office/powerpoint/2010/main" val="18603341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1024</TotalTime>
  <Words>3165</Words>
  <Application>Microsoft Office PowerPoint</Application>
  <PresentationFormat>On-screen Show (4:3)</PresentationFormat>
  <Paragraphs>284</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 Narrow</vt:lpstr>
      <vt:lpstr>Franklin Gothic Book</vt:lpstr>
      <vt:lpstr>Franklin Gothic Medium</vt:lpstr>
      <vt:lpstr>Georgia</vt:lpstr>
      <vt:lpstr>Gill Sans MT</vt:lpstr>
      <vt:lpstr>Wingdings</vt:lpstr>
      <vt:lpstr>Wingdings 2</vt:lpstr>
      <vt:lpstr>Angles</vt:lpstr>
      <vt:lpstr>ChapterS 6&amp;7: Homeostasis of body temperature and body fluids</vt:lpstr>
      <vt:lpstr>Radiation </vt:lpstr>
      <vt:lpstr>Convection </vt:lpstr>
      <vt:lpstr>Conduction </vt:lpstr>
      <vt:lpstr>Evaporation </vt:lpstr>
      <vt:lpstr>Stimulus-response feedback</vt:lpstr>
      <vt:lpstr>Negative feedback (steady state)</vt:lpstr>
      <vt:lpstr>homeostasis</vt:lpstr>
      <vt:lpstr>Steady state </vt:lpstr>
      <vt:lpstr>Negative feedback loop- srmerf</vt:lpstr>
      <vt:lpstr>PowerPoint Presentation</vt:lpstr>
      <vt:lpstr>Negative feedback</vt:lpstr>
      <vt:lpstr>Positive feedback</vt:lpstr>
      <vt:lpstr>Thermoregulation</vt:lpstr>
      <vt:lpstr>Heat production</vt:lpstr>
      <vt:lpstr>PowerPoint Presentation</vt:lpstr>
      <vt:lpstr>Temperature receptors</vt:lpstr>
      <vt:lpstr>The role of the skin in temperature regulation</vt:lpstr>
      <vt:lpstr>PowerPoint Presentation</vt:lpstr>
      <vt:lpstr>PowerPoint Presentation</vt:lpstr>
      <vt:lpstr>Preventing body temperature from falling</vt:lpstr>
      <vt:lpstr>PowerPoint Presentation</vt:lpstr>
      <vt:lpstr>PowerPoint Presentation</vt:lpstr>
      <vt:lpstr>PowerPoint Presentation</vt:lpstr>
      <vt:lpstr>PowerPoint Presentation</vt:lpstr>
      <vt:lpstr>Preventing body temperature from rising</vt:lpstr>
      <vt:lpstr>PowerPoint Presentation</vt:lpstr>
      <vt:lpstr>PowerPoint Presentation</vt:lpstr>
      <vt:lpstr>PowerPoint Presentation</vt:lpstr>
      <vt:lpstr>Control of thermoregulation</vt:lpstr>
      <vt:lpstr>Temperature tolerance</vt:lpstr>
      <vt:lpstr>PowerPoint Presentation</vt:lpstr>
      <vt:lpstr>PowerPoint Presentation</vt:lpstr>
      <vt:lpstr>Regulation of the composition of body fluids</vt:lpstr>
      <vt:lpstr>PowerPoint Presentation</vt:lpstr>
      <vt:lpstr>Fluid balance</vt:lpstr>
      <vt:lpstr>PowerPoint Presentation</vt:lpstr>
      <vt:lpstr>Excretion</vt:lpstr>
      <vt:lpstr>The kidneys </vt:lpstr>
      <vt:lpstr>PowerPoint Presentation</vt:lpstr>
      <vt:lpstr>Structure of the kidney</vt:lpstr>
      <vt:lpstr>PowerPoint Presentation</vt:lpstr>
      <vt:lpstr>Control of water loss by the kidneys</vt:lpstr>
      <vt:lpstr>PowerPoint Presentation</vt:lpstr>
      <vt:lpstr>PowerPoint Presentation</vt:lpstr>
      <vt:lpstr>PowerPoint Presentation</vt:lpstr>
      <vt:lpstr>Reabsorption of water under the influence of antidiuretic hormone</vt:lpstr>
      <vt:lpstr>PowerPoint Presentation</vt:lpstr>
      <vt:lpstr>PowerPoint Presentation</vt:lpstr>
      <vt:lpstr>Negative feedback loop</vt:lpstr>
      <vt:lpstr>Regulating water intake</vt:lpstr>
      <vt:lpstr>PowerPoint Presentation</vt:lpstr>
      <vt:lpstr>PowerPoint Presentation</vt:lpstr>
      <vt:lpstr>PowerPoint Presentation</vt:lpstr>
      <vt:lpstr>PowerPoint Presentation</vt:lpstr>
      <vt:lpstr>Reabsorption of salt under the influence of aldosterone</vt:lpstr>
      <vt:lpstr>PowerPoint Presentation</vt:lpstr>
      <vt:lpstr>PowerPoint Presentation</vt:lpstr>
      <vt:lpstr>Negative feedback loop</vt:lpstr>
      <vt:lpstr>Too much and too little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Homeostasis of body temperature and body fluids</dc:title>
  <dc:creator>Cassandra</dc:creator>
  <cp:lastModifiedBy>Anna-Marie Smith</cp:lastModifiedBy>
  <cp:revision>102</cp:revision>
  <dcterms:created xsi:type="dcterms:W3CDTF">2010-04-22T00:56:00Z</dcterms:created>
  <dcterms:modified xsi:type="dcterms:W3CDTF">2019-03-13T04:22:26Z</dcterms:modified>
</cp:coreProperties>
</file>