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92" r:id="rId2"/>
    <p:sldId id="256" r:id="rId3"/>
    <p:sldId id="269" r:id="rId4"/>
    <p:sldId id="257" r:id="rId5"/>
    <p:sldId id="270" r:id="rId6"/>
    <p:sldId id="258" r:id="rId7"/>
    <p:sldId id="259" r:id="rId8"/>
    <p:sldId id="260" r:id="rId9"/>
    <p:sldId id="261" r:id="rId10"/>
    <p:sldId id="262" r:id="rId11"/>
    <p:sldId id="271" r:id="rId12"/>
    <p:sldId id="263" r:id="rId13"/>
    <p:sldId id="264" r:id="rId14"/>
    <p:sldId id="290" r:id="rId15"/>
    <p:sldId id="29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65" r:id="rId35"/>
    <p:sldId id="266" r:id="rId36"/>
    <p:sldId id="267" r:id="rId37"/>
    <p:sldId id="268" r:id="rId3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87" y="213"/>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p>
            <a:pPr marL="0" marR="0" lvl="0" indent="0" rtl="0" hangingPunct="0">
              <a:lnSpc>
                <a:spcPct val="100000"/>
              </a:lnSpc>
              <a:spcBef>
                <a:spcPts val="0"/>
              </a:spcBef>
              <a:spcAft>
                <a:spcPts val="0"/>
              </a:spcAft>
              <a:buNone/>
              <a:tabLst/>
              <a:defRPr sz="1400"/>
            </a:pPr>
            <a:endParaRPr lang="en-AU" sz="1400" b="0" i="0" u="none" strike="noStrike" kern="1200">
              <a:ln>
                <a:noFill/>
              </a:ln>
              <a:latin typeface="Arial" pitchFamily="18"/>
              <a:ea typeface="Lucida Sans Unicode"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tabLst/>
              <a:defRPr sz="1400"/>
            </a:pPr>
            <a:endParaRPr lang="en-AU" sz="1400" b="0" i="0" u="none" strike="noStrike" kern="1200">
              <a:ln>
                <a:noFill/>
              </a:ln>
              <a:latin typeface="Arial" pitchFamily="18"/>
              <a:ea typeface="Lucida Sans Unicode"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p>
            <a:pPr marL="0" marR="0" lvl="0" indent="0" rtl="0" hangingPunct="0">
              <a:lnSpc>
                <a:spcPct val="100000"/>
              </a:lnSpc>
              <a:spcBef>
                <a:spcPts val="0"/>
              </a:spcBef>
              <a:spcAft>
                <a:spcPts val="0"/>
              </a:spcAft>
              <a:buNone/>
              <a:tabLst/>
              <a:defRPr sz="1400"/>
            </a:pPr>
            <a:endParaRPr lang="en-AU" sz="1400" b="0" i="0" u="none" strike="noStrike" kern="1200">
              <a:ln>
                <a:noFill/>
              </a:ln>
              <a:latin typeface="Arial" pitchFamily="18"/>
              <a:ea typeface="Lucida Sans Unicode"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tabLst/>
              <a:defRPr sz="1400"/>
            </a:pPr>
            <a:fld id="{3B376CC0-3C9D-4071-9138-1D3E29C02D9C}" type="slidenum">
              <a:rPr/>
              <a:pPr marL="0" marR="0" lvl="0" indent="0" algn="r" rtl="0" hangingPunct="0">
                <a:lnSpc>
                  <a:spcPct val="100000"/>
                </a:lnSpc>
                <a:spcBef>
                  <a:spcPts val="0"/>
                </a:spcBef>
                <a:spcAft>
                  <a:spcPts val="0"/>
                </a:spcAft>
                <a:buNone/>
                <a:tabLst/>
                <a:defRPr sz="1400"/>
              </a:pPr>
              <a:t>‹#›</a:t>
            </a:fld>
            <a:endParaRPr lang="en-AU" sz="1400" b="0" i="0" u="none" strike="noStrike" kern="1200">
              <a:ln>
                <a:noFill/>
              </a:ln>
              <a:latin typeface="Arial" pitchFamily="18"/>
              <a:ea typeface="Lucida Sans Unicode" pitchFamily="2"/>
              <a:cs typeface="Tahoma" pitchFamily="2"/>
            </a:endParaRPr>
          </a:p>
        </p:txBody>
      </p:sp>
    </p:spTree>
    <p:extLst>
      <p:ext uri="{BB962C8B-B14F-4D97-AF65-F5344CB8AC3E}">
        <p14:creationId xmlns:p14="http://schemas.microsoft.com/office/powerpoint/2010/main" val="2013456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marL="0" marR="0" lvl="0" indent="0" rtl="0" hangingPunct="0">
              <a:buNone/>
              <a:tabLst/>
              <a:defRPr lang="en-AU" sz="1400">
                <a:solidFill>
                  <a:srgbClr val="FFFFFF"/>
                </a:solidFill>
                <a:latin typeface="Times New Roman" pitchFamily="18"/>
                <a:ea typeface="Lucida Sans Unicode" pitchFamily="2"/>
                <a:cs typeface="Tahoma" pitchFamily="2"/>
              </a:defRPr>
            </a:lvl1pPr>
          </a:lstStyle>
          <a:p>
            <a:pPr lvl="0"/>
            <a:endParaRPr lang="en-AU"/>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marL="0" marR="0" lvl="0" indent="0" algn="r" rtl="0" hangingPunct="0">
              <a:buNone/>
              <a:tabLst/>
              <a:defRPr lang="en-AU" sz="1400">
                <a:solidFill>
                  <a:srgbClr val="FFFFFF"/>
                </a:solidFill>
                <a:latin typeface="Times New Roman" pitchFamily="18"/>
                <a:ea typeface="Lucida Sans Unicode" pitchFamily="2"/>
                <a:cs typeface="Tahoma" pitchFamily="2"/>
              </a:defRPr>
            </a:lvl1pPr>
          </a:lstStyle>
          <a:p>
            <a:pPr lvl="0"/>
            <a:endParaRPr lang="en-AU"/>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marL="0" marR="0" lvl="0" indent="0" rtl="0" hangingPunct="0">
              <a:buNone/>
              <a:tabLst/>
              <a:defRPr lang="en-AU" sz="1400">
                <a:solidFill>
                  <a:srgbClr val="FFFFFF"/>
                </a:solidFill>
                <a:latin typeface="Times New Roman" pitchFamily="18"/>
                <a:ea typeface="Lucida Sans Unicode" pitchFamily="2"/>
                <a:cs typeface="Tahoma" pitchFamily="2"/>
              </a:defRPr>
            </a:lvl1pPr>
          </a:lstStyle>
          <a:p>
            <a:pPr lvl="0"/>
            <a:endParaRPr lang="en-AU"/>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marL="0" marR="0" lvl="0" indent="0" algn="r" rtl="0" hangingPunct="0">
              <a:buNone/>
              <a:tabLst/>
              <a:defRPr lang="en-AU" sz="1400">
                <a:solidFill>
                  <a:srgbClr val="FFFFFF"/>
                </a:solidFill>
                <a:latin typeface="Times New Roman" pitchFamily="18"/>
                <a:ea typeface="Lucida Sans Unicode" pitchFamily="2"/>
                <a:cs typeface="Tahoma" pitchFamily="2"/>
              </a:defRPr>
            </a:lvl1pPr>
          </a:lstStyle>
          <a:p>
            <a:pPr lvl="0"/>
            <a:fld id="{C8F47DF4-B6E7-4DDE-BADE-754BCC19801F}" type="slidenum">
              <a:rPr/>
              <a:pPr lvl="0"/>
              <a:t>‹#›</a:t>
            </a:fld>
            <a:endParaRPr lang="en-AU"/>
          </a:p>
        </p:txBody>
      </p:sp>
    </p:spTree>
    <p:extLst>
      <p:ext uri="{BB962C8B-B14F-4D97-AF65-F5344CB8AC3E}">
        <p14:creationId xmlns:p14="http://schemas.microsoft.com/office/powerpoint/2010/main" val="2668494090"/>
      </p:ext>
    </p:extLst>
  </p:cSld>
  <p:clrMap bg1="lt1" tx1="dk1" bg2="lt2" tx2="dk2" accent1="accent1" accent2="accent2" accent3="accent3" accent4="accent4" accent5="accent5" accent6="accent6" hlink="hlink" folHlink="folHlink"/>
  <p:notesStyle>
    <a:lvl1pPr marL="216000" marR="0" indent="-216000" rtl="0" hangingPunct="0">
      <a:tabLst/>
      <a:defRPr lang="en-AU" sz="2000" b="0" i="0" u="none" strike="noStrike">
        <a:ln>
          <a:noFill/>
        </a:ln>
        <a:latin typeface="Albany"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ndex.php?title=Flea,_Xenopsylla_cheopis_(the_rat_flea)&amp;action=edit&amp;redlink=1" TargetMode="External"/><Relationship Id="rId3" Type="http://schemas.openxmlformats.org/officeDocument/2006/relationships/hyperlink" Target="http://en.wikipedia.org/wiki/Plague_(disease)" TargetMode="External"/><Relationship Id="rId7" Type="http://schemas.openxmlformats.org/officeDocument/2006/relationships/hyperlink" Target="http://en.wikipedia.org/wiki/Lymphatic_syste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Bubonic_plague" TargetMode="External"/><Relationship Id="rId5" Type="http://schemas.openxmlformats.org/officeDocument/2006/relationships/hyperlink" Target="http://en.wikipedia.org/wiki/Black_Death" TargetMode="External"/><Relationship Id="rId4" Type="http://schemas.openxmlformats.org/officeDocument/2006/relationships/hyperlink" Target="http://en.wikipedia.org/wiki/Yersinia_pestis" TargetMode="External"/><Relationship Id="rId9" Type="http://schemas.openxmlformats.org/officeDocument/2006/relationships/hyperlink" Target="http://en.wikipedia.org/wiki/Lymph_nod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lvl="0"/>
            <a:fld id="{C8F47DF4-B6E7-4DDE-BADE-754BCC19801F}" type="slidenum">
              <a:rPr lang="en-AU" smtClean="0"/>
              <a:pPr lvl="0"/>
              <a:t>15</a:t>
            </a:fld>
            <a:endParaRPr lang="en-AU"/>
          </a:p>
        </p:txBody>
      </p:sp>
    </p:spTree>
    <p:extLst>
      <p:ext uri="{BB962C8B-B14F-4D97-AF65-F5344CB8AC3E}">
        <p14:creationId xmlns:p14="http://schemas.microsoft.com/office/powerpoint/2010/main" val="1472480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r>
              <a:rPr lang="en-AU" dirty="0"/>
              <a:t>Insert </a:t>
            </a:r>
            <a:r>
              <a:rPr lang="en-AU" dirty="0" err="1"/>
              <a:t>Pic</a:t>
            </a:r>
            <a:r>
              <a:rPr lang="en-AU" dirty="0"/>
              <a:t> – Dust (dust = most</a:t>
            </a:r>
            <a:r>
              <a:rPr lang="en-AU" baseline="0" dirty="0"/>
              <a:t> dead skin)</a:t>
            </a:r>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16</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r>
              <a:rPr lang="en-AU" dirty="0"/>
              <a:t>Insert </a:t>
            </a:r>
            <a:r>
              <a:rPr lang="en-AU" dirty="0" err="1"/>
              <a:t>Pic</a:t>
            </a:r>
            <a:r>
              <a:rPr lang="en-AU" dirty="0"/>
              <a:t> – Sweaty</a:t>
            </a:r>
            <a:r>
              <a:rPr lang="en-AU" baseline="0" dirty="0"/>
              <a:t> armpits</a:t>
            </a:r>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17</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18</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19</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20</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21</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22</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r>
              <a:rPr lang="en-US" sz="1400" b="1" kern="1200" dirty="0">
                <a:solidFill>
                  <a:schemeClr val="tx1"/>
                </a:solidFill>
                <a:latin typeface="+mn-lt"/>
                <a:ea typeface="+mn-ea"/>
                <a:cs typeface="+mn-cs"/>
              </a:rPr>
              <a:t>Bubonic plague</a:t>
            </a:r>
            <a:r>
              <a:rPr lang="en-US" sz="1400" kern="1200" dirty="0">
                <a:solidFill>
                  <a:schemeClr val="tx1"/>
                </a:solidFill>
                <a:latin typeface="+mn-lt"/>
                <a:ea typeface="+mn-ea"/>
                <a:cs typeface="+mn-cs"/>
              </a:rPr>
              <a:t> is the best known manifestation of the bacterial disease </a:t>
            </a:r>
            <a:r>
              <a:rPr lang="en-US" sz="1400" u="sng" kern="1200" dirty="0">
                <a:solidFill>
                  <a:schemeClr val="tx1"/>
                </a:solidFill>
                <a:latin typeface="+mn-lt"/>
                <a:ea typeface="+mn-ea"/>
                <a:cs typeface="+mn-cs"/>
                <a:hlinkClick r:id="rId3" tooltip="Plague (disease)"/>
              </a:rPr>
              <a:t>plague</a:t>
            </a:r>
            <a:r>
              <a:rPr lang="en-US" sz="1400" kern="1200" dirty="0">
                <a:solidFill>
                  <a:schemeClr val="tx1"/>
                </a:solidFill>
                <a:latin typeface="+mn-lt"/>
                <a:ea typeface="+mn-ea"/>
                <a:cs typeface="+mn-cs"/>
              </a:rPr>
              <a:t>, caused by the Gram-negative bacterium </a:t>
            </a:r>
            <a:r>
              <a:rPr lang="en-US" sz="1400" i="1" u="sng" kern="1200" dirty="0" err="1">
                <a:solidFill>
                  <a:schemeClr val="tx1"/>
                </a:solidFill>
                <a:latin typeface="+mn-lt"/>
                <a:ea typeface="+mn-ea"/>
                <a:cs typeface="+mn-cs"/>
                <a:hlinkClick r:id="rId4" tooltip="Yersinia pestis"/>
              </a:rPr>
              <a:t>Yersinia</a:t>
            </a:r>
            <a:r>
              <a:rPr lang="en-US" sz="1400" i="1" u="sng" kern="1200" dirty="0">
                <a:solidFill>
                  <a:schemeClr val="tx1"/>
                </a:solidFill>
                <a:latin typeface="+mn-lt"/>
                <a:ea typeface="+mn-ea"/>
                <a:cs typeface="+mn-cs"/>
                <a:hlinkClick r:id="rId4" tooltip="Yersinia pestis"/>
              </a:rPr>
              <a:t> </a:t>
            </a:r>
            <a:r>
              <a:rPr lang="en-US" sz="1400" i="1" u="sng" kern="1200" dirty="0" err="1">
                <a:solidFill>
                  <a:schemeClr val="tx1"/>
                </a:solidFill>
                <a:latin typeface="+mn-lt"/>
                <a:ea typeface="+mn-ea"/>
                <a:cs typeface="+mn-cs"/>
                <a:hlinkClick r:id="rId4" tooltip="Yersinia pestis"/>
              </a:rPr>
              <a:t>pestis</a:t>
            </a:r>
            <a:r>
              <a:rPr lang="en-US" sz="1400" kern="1200" dirty="0">
                <a:solidFill>
                  <a:schemeClr val="tx1"/>
                </a:solidFill>
                <a:latin typeface="+mn-lt"/>
                <a:ea typeface="+mn-ea"/>
                <a:cs typeface="+mn-cs"/>
              </a:rPr>
              <a:t> (formerly known as </a:t>
            </a:r>
            <a:r>
              <a:rPr lang="en-US" sz="1400" i="1" kern="1200" dirty="0" err="1">
                <a:solidFill>
                  <a:schemeClr val="tx1"/>
                </a:solidFill>
                <a:latin typeface="+mn-lt"/>
                <a:ea typeface="+mn-ea"/>
                <a:cs typeface="+mn-cs"/>
              </a:rPr>
              <a:t>Pasteurella</a:t>
            </a:r>
            <a:r>
              <a:rPr lang="en-US" sz="1400" i="1" kern="1200" dirty="0">
                <a:solidFill>
                  <a:schemeClr val="tx1"/>
                </a:solidFill>
                <a:latin typeface="+mn-lt"/>
                <a:ea typeface="+mn-ea"/>
                <a:cs typeface="+mn-cs"/>
              </a:rPr>
              <a:t> </a:t>
            </a:r>
            <a:r>
              <a:rPr lang="en-US" sz="1400" i="1" kern="1200" dirty="0" err="1">
                <a:solidFill>
                  <a:schemeClr val="tx1"/>
                </a:solidFill>
                <a:latin typeface="+mn-lt"/>
                <a:ea typeface="+mn-ea"/>
                <a:cs typeface="+mn-cs"/>
              </a:rPr>
              <a:t>pestis</a:t>
            </a:r>
            <a:r>
              <a:rPr lang="en-US" sz="1400" kern="1200" dirty="0">
                <a:solidFill>
                  <a:schemeClr val="tx1"/>
                </a:solidFill>
                <a:latin typeface="+mn-lt"/>
                <a:ea typeface="+mn-ea"/>
                <a:cs typeface="+mn-cs"/>
              </a:rPr>
              <a:t>). It belongs to the family </a:t>
            </a:r>
            <a:r>
              <a:rPr lang="en-US" sz="1400" kern="1200" dirty="0" err="1">
                <a:solidFill>
                  <a:schemeClr val="tx1"/>
                </a:solidFill>
                <a:latin typeface="+mn-lt"/>
                <a:ea typeface="+mn-ea"/>
                <a:cs typeface="+mn-cs"/>
              </a:rPr>
              <a:t>Enterobacteriaceae</a:t>
            </a:r>
            <a:r>
              <a:rPr lang="en-US" sz="1400" kern="1200" dirty="0">
                <a:solidFill>
                  <a:schemeClr val="tx1"/>
                </a:solidFill>
                <a:latin typeface="+mn-lt"/>
                <a:ea typeface="+mn-ea"/>
                <a:cs typeface="+mn-cs"/>
              </a:rPr>
              <a:t>. The term "bubonic plague" was often used synonymously for plague, but it does in fact refer specifically to an infection that enters through the skin and travels through the </a:t>
            </a:r>
            <a:r>
              <a:rPr lang="en-US" sz="1400" kern="1200" dirty="0" err="1">
                <a:solidFill>
                  <a:schemeClr val="tx1"/>
                </a:solidFill>
                <a:latin typeface="+mn-lt"/>
                <a:ea typeface="+mn-ea"/>
                <a:cs typeface="+mn-cs"/>
              </a:rPr>
              <a:t>lymphatics</a:t>
            </a:r>
            <a:r>
              <a:rPr lang="en-US" sz="1400" kern="1200" dirty="0">
                <a:solidFill>
                  <a:schemeClr val="tx1"/>
                </a:solidFill>
                <a:latin typeface="+mn-lt"/>
                <a:ea typeface="+mn-ea"/>
                <a:cs typeface="+mn-cs"/>
              </a:rPr>
              <a:t>, as is often seen in flea-borne infections. Bubonic plague kills about half of infected patients in 3–7 days without treatment, and is believed by many to be the </a:t>
            </a:r>
            <a:r>
              <a:rPr lang="en-US" sz="1400" u="sng" kern="1200" dirty="0">
                <a:solidFill>
                  <a:schemeClr val="tx1"/>
                </a:solidFill>
                <a:latin typeface="+mn-lt"/>
                <a:ea typeface="+mn-ea"/>
                <a:cs typeface="+mn-cs"/>
                <a:hlinkClick r:id="rId5" tooltip="Black Death"/>
              </a:rPr>
              <a:t>Black Death</a:t>
            </a:r>
            <a:r>
              <a:rPr lang="en-US" sz="1400" kern="1200" dirty="0">
                <a:solidFill>
                  <a:schemeClr val="tx1"/>
                </a:solidFill>
                <a:latin typeface="+mn-lt"/>
                <a:ea typeface="+mn-ea"/>
                <a:cs typeface="+mn-cs"/>
              </a:rPr>
              <a:t> that swept through Europe in the 1340s, killing tens of millions.</a:t>
            </a:r>
            <a:r>
              <a:rPr lang="en-US" sz="1400" u="sng" kern="1200" baseline="30000" dirty="0">
                <a:solidFill>
                  <a:schemeClr val="tx1"/>
                </a:solidFill>
                <a:latin typeface="+mn-lt"/>
                <a:ea typeface="+mn-ea"/>
                <a:cs typeface="+mn-cs"/>
                <a:hlinkClick r:id="rId6"/>
              </a:rPr>
              <a:t>[1]</a:t>
            </a:r>
            <a:endParaRPr lang="en-AU" sz="1400" kern="1200" dirty="0">
              <a:solidFill>
                <a:schemeClr val="tx1"/>
              </a:solidFill>
              <a:latin typeface="+mn-lt"/>
              <a:ea typeface="+mn-ea"/>
              <a:cs typeface="+mn-cs"/>
            </a:endParaRPr>
          </a:p>
          <a:p>
            <a:r>
              <a:rPr lang="en-US" sz="1400" kern="1200" dirty="0">
                <a:solidFill>
                  <a:schemeClr val="tx1"/>
                </a:solidFill>
                <a:latin typeface="+mn-lt"/>
                <a:ea typeface="+mn-ea"/>
                <a:cs typeface="+mn-cs"/>
              </a:rPr>
              <a:t>The bubonic plague is an infection of the </a:t>
            </a:r>
            <a:r>
              <a:rPr lang="en-US" sz="1400" u="sng" kern="1200" dirty="0">
                <a:solidFill>
                  <a:schemeClr val="tx1"/>
                </a:solidFill>
                <a:latin typeface="+mn-lt"/>
                <a:ea typeface="+mn-ea"/>
                <a:cs typeface="+mn-cs"/>
                <a:hlinkClick r:id="rId7" tooltip="Lymphatic system"/>
              </a:rPr>
              <a:t>lymphatic system</a:t>
            </a:r>
            <a:r>
              <a:rPr lang="en-US" sz="1400" kern="1200" dirty="0">
                <a:solidFill>
                  <a:schemeClr val="tx1"/>
                </a:solidFill>
                <a:latin typeface="+mn-lt"/>
                <a:ea typeface="+mn-ea"/>
                <a:cs typeface="+mn-cs"/>
              </a:rPr>
              <a:t>, usually resulting from the bite of an infected </a:t>
            </a:r>
            <a:r>
              <a:rPr lang="en-US" sz="1400" u="sng" kern="1200" dirty="0">
                <a:solidFill>
                  <a:schemeClr val="tx1"/>
                </a:solidFill>
                <a:latin typeface="+mn-lt"/>
                <a:ea typeface="+mn-ea"/>
                <a:cs typeface="+mn-cs"/>
                <a:hlinkClick r:id="rId8" tooltip="Flea, Xenopsylla cheopis (the rat flea) (page does not exist)"/>
              </a:rPr>
              <a:t>flea, </a:t>
            </a:r>
            <a:r>
              <a:rPr lang="en-US" sz="1400" u="sng" kern="1200" dirty="0" err="1">
                <a:solidFill>
                  <a:schemeClr val="tx1"/>
                </a:solidFill>
                <a:latin typeface="+mn-lt"/>
                <a:ea typeface="+mn-ea"/>
                <a:cs typeface="+mn-cs"/>
                <a:hlinkClick r:id="rId8" tooltip="Flea, Xenopsylla cheopis (the rat flea) (page does not exist)"/>
              </a:rPr>
              <a:t>Xenopsylla</a:t>
            </a:r>
            <a:r>
              <a:rPr lang="en-US" sz="1400" u="sng" kern="1200" dirty="0">
                <a:solidFill>
                  <a:schemeClr val="tx1"/>
                </a:solidFill>
                <a:latin typeface="+mn-lt"/>
                <a:ea typeface="+mn-ea"/>
                <a:cs typeface="+mn-cs"/>
                <a:hlinkClick r:id="rId8" tooltip="Flea, Xenopsylla cheopis (the rat flea) (page does not exist)"/>
              </a:rPr>
              <a:t> </a:t>
            </a:r>
            <a:r>
              <a:rPr lang="en-US" sz="1400" u="sng" kern="1200" dirty="0" err="1">
                <a:solidFill>
                  <a:schemeClr val="tx1"/>
                </a:solidFill>
                <a:latin typeface="+mn-lt"/>
                <a:ea typeface="+mn-ea"/>
                <a:cs typeface="+mn-cs"/>
                <a:hlinkClick r:id="rId8" tooltip="Flea, Xenopsylla cheopis (the rat flea) (page does not exist)"/>
              </a:rPr>
              <a:t>cheopis</a:t>
            </a:r>
            <a:r>
              <a:rPr lang="en-US" sz="1400" u="sng" kern="1200" dirty="0">
                <a:solidFill>
                  <a:schemeClr val="tx1"/>
                </a:solidFill>
                <a:latin typeface="+mn-lt"/>
                <a:ea typeface="+mn-ea"/>
                <a:cs typeface="+mn-cs"/>
                <a:hlinkClick r:id="rId8" tooltip="Flea, Xenopsylla cheopis (the rat flea) (page does not exist)"/>
              </a:rPr>
              <a:t> (the rat flea)</a:t>
            </a:r>
            <a:r>
              <a:rPr lang="en-US" sz="1400" kern="1200" dirty="0">
                <a:solidFill>
                  <a:schemeClr val="tx1"/>
                </a:solidFill>
                <a:latin typeface="+mn-lt"/>
                <a:ea typeface="+mn-ea"/>
                <a:cs typeface="+mn-cs"/>
              </a:rPr>
              <a:t>. The fleas are often found on rodents, such as rats and mice, and seek out other prey when their rodent hosts die. The bacteria form aggregates in the gut of infected fleas and this results in the flea regurgitating ingested blood, which is now infected, into the bite site of a rodent or human host. Once established, bacteria rapidly spread to the </a:t>
            </a:r>
            <a:r>
              <a:rPr lang="en-US" sz="1400" u="sng" kern="1200" dirty="0">
                <a:solidFill>
                  <a:schemeClr val="tx1"/>
                </a:solidFill>
                <a:latin typeface="+mn-lt"/>
                <a:ea typeface="+mn-ea"/>
                <a:cs typeface="+mn-cs"/>
                <a:hlinkClick r:id="rId9" tooltip="Lymph node"/>
              </a:rPr>
              <a:t>lymph nodes</a:t>
            </a:r>
            <a:r>
              <a:rPr lang="en-US" sz="1400" kern="1200" dirty="0">
                <a:solidFill>
                  <a:schemeClr val="tx1"/>
                </a:solidFill>
                <a:latin typeface="+mn-lt"/>
                <a:ea typeface="+mn-ea"/>
                <a:cs typeface="+mn-cs"/>
              </a:rPr>
              <a:t> and multiply. </a:t>
            </a:r>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3</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23</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7210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7210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7210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7210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normAutofit/>
          </a:bodyPr>
          <a:lstStyle/>
          <a:p>
            <a:r>
              <a:rPr lang="en-AU" dirty="0"/>
              <a:t>Spores pictured</a:t>
            </a:r>
            <a:r>
              <a:rPr lang="en-AU" baseline="0" dirty="0"/>
              <a:t> here</a:t>
            </a:r>
            <a:endParaRPr lang="en-AU" dirty="0"/>
          </a:p>
        </p:txBody>
      </p:sp>
      <p:sp>
        <p:nvSpPr>
          <p:cNvPr id="4" name="Slide Number Placeholder 3"/>
          <p:cNvSpPr>
            <a:spLocks noGrp="1"/>
          </p:cNvSpPr>
          <p:nvPr>
            <p:ph type="sldNum" sz="quarter" idx="10"/>
          </p:nvPr>
        </p:nvSpPr>
        <p:spPr/>
        <p:txBody>
          <a:bodyPr/>
          <a:lstStyle/>
          <a:p>
            <a:fld id="{83717B75-A9BD-42C9-8D4A-FCF1934317CF}" type="slidenum">
              <a:rPr lang="en-AU" smtClean="0"/>
              <a:pPr/>
              <a:t>11</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endParaRPr lang="en-AU"/>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7F652EC0-903F-4E35-A19C-513A82B59F31}" type="slidenum">
              <a:rPr/>
              <a:pPr lvl="0"/>
              <a:t>‹#›</a:t>
            </a:fld>
            <a:endParaRPr lang="en-AU"/>
          </a:p>
        </p:txBody>
      </p:sp>
    </p:spTree>
    <p:extLst>
      <p:ext uri="{BB962C8B-B14F-4D97-AF65-F5344CB8AC3E}">
        <p14:creationId xmlns:p14="http://schemas.microsoft.com/office/powerpoint/2010/main" val="133212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BFBD1F79-D07D-4DEC-B3F8-B27A05019732}" type="slidenum">
              <a:rPr/>
              <a:pPr lvl="0"/>
              <a:t>‹#›</a:t>
            </a:fld>
            <a:endParaRPr lang="en-AU"/>
          </a:p>
        </p:txBody>
      </p:sp>
    </p:spTree>
    <p:extLst>
      <p:ext uri="{BB962C8B-B14F-4D97-AF65-F5344CB8AC3E}">
        <p14:creationId xmlns:p14="http://schemas.microsoft.com/office/powerpoint/2010/main" val="219980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74528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3238" y="301625"/>
            <a:ext cx="6653212" cy="6745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E70420EB-D153-4ECE-8BEA-D5030D7A2B7A}" type="slidenum">
              <a:rPr/>
              <a:pPr lvl="0"/>
              <a:t>‹#›</a:t>
            </a:fld>
            <a:endParaRPr lang="en-AU"/>
          </a:p>
        </p:txBody>
      </p:sp>
    </p:spTree>
    <p:extLst>
      <p:ext uri="{BB962C8B-B14F-4D97-AF65-F5344CB8AC3E}">
        <p14:creationId xmlns:p14="http://schemas.microsoft.com/office/powerpoint/2010/main" val="130305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8F532A35-C7D3-454F-A3E7-CF1013FE3911}" type="slidenum">
              <a:rPr/>
              <a:pPr lvl="0"/>
              <a:t>‹#›</a:t>
            </a:fld>
            <a:endParaRPr lang="en-AU"/>
          </a:p>
        </p:txBody>
      </p:sp>
    </p:spTree>
    <p:extLst>
      <p:ext uri="{BB962C8B-B14F-4D97-AF65-F5344CB8AC3E}">
        <p14:creationId xmlns:p14="http://schemas.microsoft.com/office/powerpoint/2010/main" val="81753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A323BF9D-95C9-4A1F-A572-60382BE3D18F}" type="slidenum">
              <a:rPr/>
              <a:pPr lvl="0"/>
              <a:t>‹#›</a:t>
            </a:fld>
            <a:endParaRPr lang="en-AU"/>
          </a:p>
        </p:txBody>
      </p:sp>
    </p:spTree>
    <p:extLst>
      <p:ext uri="{BB962C8B-B14F-4D97-AF65-F5344CB8AC3E}">
        <p14:creationId xmlns:p14="http://schemas.microsoft.com/office/powerpoint/2010/main" val="357677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3238" y="2057400"/>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114925" y="2057400"/>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pPr lvl="0"/>
            <a:endParaRPr lang="en-AU"/>
          </a:p>
        </p:txBody>
      </p:sp>
      <p:sp>
        <p:nvSpPr>
          <p:cNvPr id="6" name="Footer Placeholder 5"/>
          <p:cNvSpPr>
            <a:spLocks noGrp="1"/>
          </p:cNvSpPr>
          <p:nvPr>
            <p:ph type="ftr" sz="quarter" idx="11"/>
          </p:nvPr>
        </p:nvSpPr>
        <p:spPr/>
        <p:txBody>
          <a:bodyPr/>
          <a:lstStyle/>
          <a:p>
            <a:pPr lvl="0"/>
            <a:endParaRPr lang="en-AU"/>
          </a:p>
        </p:txBody>
      </p:sp>
      <p:sp>
        <p:nvSpPr>
          <p:cNvPr id="7" name="Slide Number Placeholder 6"/>
          <p:cNvSpPr>
            <a:spLocks noGrp="1"/>
          </p:cNvSpPr>
          <p:nvPr>
            <p:ph type="sldNum" sz="quarter" idx="12"/>
          </p:nvPr>
        </p:nvSpPr>
        <p:spPr/>
        <p:txBody>
          <a:bodyPr/>
          <a:lstStyle/>
          <a:p>
            <a:pPr lvl="0"/>
            <a:fld id="{6BD05077-4FF6-41CF-96A4-129DD8144140}" type="slidenum">
              <a:rPr/>
              <a:pPr lvl="0"/>
              <a:t>‹#›</a:t>
            </a:fld>
            <a:endParaRPr lang="en-AU"/>
          </a:p>
        </p:txBody>
      </p:sp>
    </p:spTree>
    <p:extLst>
      <p:ext uri="{BB962C8B-B14F-4D97-AF65-F5344CB8AC3E}">
        <p14:creationId xmlns:p14="http://schemas.microsoft.com/office/powerpoint/2010/main" val="28446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pPr lvl="0"/>
            <a:endParaRPr lang="en-AU"/>
          </a:p>
        </p:txBody>
      </p:sp>
      <p:sp>
        <p:nvSpPr>
          <p:cNvPr id="8" name="Footer Placeholder 7"/>
          <p:cNvSpPr>
            <a:spLocks noGrp="1"/>
          </p:cNvSpPr>
          <p:nvPr>
            <p:ph type="ftr" sz="quarter" idx="11"/>
          </p:nvPr>
        </p:nvSpPr>
        <p:spPr/>
        <p:txBody>
          <a:bodyPr/>
          <a:lstStyle/>
          <a:p>
            <a:pPr lvl="0"/>
            <a:endParaRPr lang="en-AU"/>
          </a:p>
        </p:txBody>
      </p:sp>
      <p:sp>
        <p:nvSpPr>
          <p:cNvPr id="9" name="Slide Number Placeholder 8"/>
          <p:cNvSpPr>
            <a:spLocks noGrp="1"/>
          </p:cNvSpPr>
          <p:nvPr>
            <p:ph type="sldNum" sz="quarter" idx="12"/>
          </p:nvPr>
        </p:nvSpPr>
        <p:spPr/>
        <p:txBody>
          <a:bodyPr/>
          <a:lstStyle/>
          <a:p>
            <a:pPr lvl="0"/>
            <a:fld id="{98C45B71-DBD7-459A-976F-5B64AB81E1E3}" type="slidenum">
              <a:rPr/>
              <a:pPr lvl="0"/>
              <a:t>‹#›</a:t>
            </a:fld>
            <a:endParaRPr lang="en-AU"/>
          </a:p>
        </p:txBody>
      </p:sp>
    </p:spTree>
    <p:extLst>
      <p:ext uri="{BB962C8B-B14F-4D97-AF65-F5344CB8AC3E}">
        <p14:creationId xmlns:p14="http://schemas.microsoft.com/office/powerpoint/2010/main" val="65871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lvl="0"/>
            <a:endParaRPr lang="en-AU"/>
          </a:p>
        </p:txBody>
      </p:sp>
      <p:sp>
        <p:nvSpPr>
          <p:cNvPr id="4" name="Footer Placeholder 3"/>
          <p:cNvSpPr>
            <a:spLocks noGrp="1"/>
          </p:cNvSpPr>
          <p:nvPr>
            <p:ph type="ftr" sz="quarter" idx="11"/>
          </p:nvPr>
        </p:nvSpPr>
        <p:spPr/>
        <p:txBody>
          <a:bodyPr/>
          <a:lstStyle/>
          <a:p>
            <a:pPr lvl="0"/>
            <a:endParaRPr lang="en-AU"/>
          </a:p>
        </p:txBody>
      </p:sp>
      <p:sp>
        <p:nvSpPr>
          <p:cNvPr id="5" name="Slide Number Placeholder 4"/>
          <p:cNvSpPr>
            <a:spLocks noGrp="1"/>
          </p:cNvSpPr>
          <p:nvPr>
            <p:ph type="sldNum" sz="quarter" idx="12"/>
          </p:nvPr>
        </p:nvSpPr>
        <p:spPr/>
        <p:txBody>
          <a:bodyPr/>
          <a:lstStyle/>
          <a:p>
            <a:pPr lvl="0"/>
            <a:fld id="{460CB451-072B-4C71-A1FD-54B1C1A7DD0E}" type="slidenum">
              <a:rPr/>
              <a:pPr lvl="0"/>
              <a:t>‹#›</a:t>
            </a:fld>
            <a:endParaRPr lang="en-AU"/>
          </a:p>
        </p:txBody>
      </p:sp>
    </p:spTree>
    <p:extLst>
      <p:ext uri="{BB962C8B-B14F-4D97-AF65-F5344CB8AC3E}">
        <p14:creationId xmlns:p14="http://schemas.microsoft.com/office/powerpoint/2010/main" val="38662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AU"/>
          </a:p>
        </p:txBody>
      </p:sp>
      <p:sp>
        <p:nvSpPr>
          <p:cNvPr id="3" name="Footer Placeholder 2"/>
          <p:cNvSpPr>
            <a:spLocks noGrp="1"/>
          </p:cNvSpPr>
          <p:nvPr>
            <p:ph type="ftr" sz="quarter" idx="11"/>
          </p:nvPr>
        </p:nvSpPr>
        <p:spPr/>
        <p:txBody>
          <a:bodyPr/>
          <a:lstStyle/>
          <a:p>
            <a:pPr lvl="0"/>
            <a:endParaRPr lang="en-AU"/>
          </a:p>
        </p:txBody>
      </p:sp>
      <p:sp>
        <p:nvSpPr>
          <p:cNvPr id="4" name="Slide Number Placeholder 3"/>
          <p:cNvSpPr>
            <a:spLocks noGrp="1"/>
          </p:cNvSpPr>
          <p:nvPr>
            <p:ph type="sldNum" sz="quarter" idx="12"/>
          </p:nvPr>
        </p:nvSpPr>
        <p:spPr/>
        <p:txBody>
          <a:bodyPr/>
          <a:lstStyle/>
          <a:p>
            <a:pPr lvl="0"/>
            <a:fld id="{B5739228-68F6-40AB-8380-E0A011CBF71E}" type="slidenum">
              <a:rPr/>
              <a:pPr lvl="0"/>
              <a:t>‹#›</a:t>
            </a:fld>
            <a:endParaRPr lang="en-AU"/>
          </a:p>
        </p:txBody>
      </p:sp>
    </p:spTree>
    <p:extLst>
      <p:ext uri="{BB962C8B-B14F-4D97-AF65-F5344CB8AC3E}">
        <p14:creationId xmlns:p14="http://schemas.microsoft.com/office/powerpoint/2010/main" val="2769966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AU"/>
          </a:p>
        </p:txBody>
      </p:sp>
      <p:sp>
        <p:nvSpPr>
          <p:cNvPr id="6" name="Footer Placeholder 5"/>
          <p:cNvSpPr>
            <a:spLocks noGrp="1"/>
          </p:cNvSpPr>
          <p:nvPr>
            <p:ph type="ftr" sz="quarter" idx="11"/>
          </p:nvPr>
        </p:nvSpPr>
        <p:spPr/>
        <p:txBody>
          <a:bodyPr/>
          <a:lstStyle/>
          <a:p>
            <a:pPr lvl="0"/>
            <a:endParaRPr lang="en-AU"/>
          </a:p>
        </p:txBody>
      </p:sp>
      <p:sp>
        <p:nvSpPr>
          <p:cNvPr id="7" name="Slide Number Placeholder 6"/>
          <p:cNvSpPr>
            <a:spLocks noGrp="1"/>
          </p:cNvSpPr>
          <p:nvPr>
            <p:ph type="sldNum" sz="quarter" idx="12"/>
          </p:nvPr>
        </p:nvSpPr>
        <p:spPr/>
        <p:txBody>
          <a:bodyPr/>
          <a:lstStyle/>
          <a:p>
            <a:pPr lvl="0"/>
            <a:fld id="{7B336A1C-08F5-4C80-B3E8-47D6F6670C6A}" type="slidenum">
              <a:rPr/>
              <a:pPr lvl="0"/>
              <a:t>‹#›</a:t>
            </a:fld>
            <a:endParaRPr lang="en-AU"/>
          </a:p>
        </p:txBody>
      </p:sp>
    </p:spTree>
    <p:extLst>
      <p:ext uri="{BB962C8B-B14F-4D97-AF65-F5344CB8AC3E}">
        <p14:creationId xmlns:p14="http://schemas.microsoft.com/office/powerpoint/2010/main" val="12697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AU"/>
          </a:p>
        </p:txBody>
      </p:sp>
      <p:sp>
        <p:nvSpPr>
          <p:cNvPr id="6" name="Footer Placeholder 5"/>
          <p:cNvSpPr>
            <a:spLocks noGrp="1"/>
          </p:cNvSpPr>
          <p:nvPr>
            <p:ph type="ftr" sz="quarter" idx="11"/>
          </p:nvPr>
        </p:nvSpPr>
        <p:spPr/>
        <p:txBody>
          <a:bodyPr/>
          <a:lstStyle/>
          <a:p>
            <a:pPr lvl="0"/>
            <a:endParaRPr lang="en-AU"/>
          </a:p>
        </p:txBody>
      </p:sp>
      <p:sp>
        <p:nvSpPr>
          <p:cNvPr id="7" name="Slide Number Placeholder 6"/>
          <p:cNvSpPr>
            <a:spLocks noGrp="1"/>
          </p:cNvSpPr>
          <p:nvPr>
            <p:ph type="sldNum" sz="quarter" idx="12"/>
          </p:nvPr>
        </p:nvSpPr>
        <p:spPr/>
        <p:txBody>
          <a:bodyPr/>
          <a:lstStyle/>
          <a:p>
            <a:pPr lvl="0"/>
            <a:fld id="{94FE4BD2-4733-4C7F-89F7-9D426F3666BE}" type="slidenum">
              <a:rPr/>
              <a:pPr lvl="0"/>
              <a:t>‹#›</a:t>
            </a:fld>
            <a:endParaRPr lang="en-AU"/>
          </a:p>
        </p:txBody>
      </p:sp>
    </p:spTree>
    <p:extLst>
      <p:ext uri="{BB962C8B-B14F-4D97-AF65-F5344CB8AC3E}">
        <p14:creationId xmlns:p14="http://schemas.microsoft.com/office/powerpoint/2010/main" val="31294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
        <p:nvSpPr>
          <p:cNvPr id="3" name="Text Placeholder 2"/>
          <p:cNvSpPr txBox="1">
            <a:spLocks noGrp="1"/>
          </p:cNvSpPr>
          <p:nvPr>
            <p:ph type="body" idx="1"/>
          </p:nvPr>
        </p:nvSpPr>
        <p:spPr>
          <a:xfrm>
            <a:off x="503999" y="2057039"/>
            <a:ext cx="9071640" cy="4989600"/>
          </a:xfrm>
          <a:prstGeom prst="rect">
            <a:avLst/>
          </a:prstGeom>
          <a:noFill/>
          <a:ln>
            <a:noFill/>
          </a:ln>
        </p:spPr>
        <p:txBody>
          <a:bodyPr lIns="0" tIns="0" rIns="0" bIns="0"/>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txBox="1">
            <a:spLocks noGrp="1"/>
          </p:cNvSpPr>
          <p:nvPr>
            <p:ph type="dt" sz="half" idx="2"/>
          </p:nvPr>
        </p:nvSpPr>
        <p:spPr>
          <a:xfrm>
            <a:off x="503999" y="6995160"/>
            <a:ext cx="2348280" cy="521280"/>
          </a:xfrm>
          <a:prstGeom prst="rect">
            <a:avLst/>
          </a:prstGeom>
          <a:noFill/>
          <a:ln>
            <a:noFill/>
          </a:ln>
        </p:spPr>
        <p:txBody>
          <a:bodyPr lIns="0" tIns="0" rIns="0" bIns="0"/>
          <a:lstStyle>
            <a:lvl1pPr marL="0" marR="0" lvl="0" indent="0" rtl="0" hangingPunct="0">
              <a:buNone/>
              <a:tabLst/>
              <a:defRPr lang="en-AU" sz="1400">
                <a:solidFill>
                  <a:srgbClr val="FFFFFF"/>
                </a:solidFill>
                <a:latin typeface="Times New Roman" pitchFamily="18"/>
                <a:ea typeface="Lucida Sans Unicode" pitchFamily="2"/>
                <a:cs typeface="Tahoma" pitchFamily="2"/>
              </a:defRPr>
            </a:lvl1pPr>
          </a:lstStyle>
          <a:p>
            <a:pPr lvl="0"/>
            <a:endParaRPr lang="en-AU"/>
          </a:p>
        </p:txBody>
      </p:sp>
      <p:sp>
        <p:nvSpPr>
          <p:cNvPr id="5" name="Footer Placeholder 4"/>
          <p:cNvSpPr txBox="1">
            <a:spLocks noGrp="1"/>
          </p:cNvSpPr>
          <p:nvPr>
            <p:ph type="ftr" sz="quarter" idx="3"/>
          </p:nvPr>
        </p:nvSpPr>
        <p:spPr>
          <a:xfrm>
            <a:off x="3447360" y="6995160"/>
            <a:ext cx="3195000" cy="521280"/>
          </a:xfrm>
          <a:prstGeom prst="rect">
            <a:avLst/>
          </a:prstGeom>
          <a:noFill/>
          <a:ln>
            <a:noFill/>
          </a:ln>
        </p:spPr>
        <p:txBody>
          <a:bodyPr lIns="0" tIns="0" rIns="0" bIns="0"/>
          <a:lstStyle>
            <a:lvl1pPr marL="0" marR="0" lvl="0" indent="0" algn="ctr" rtl="0" hangingPunct="0">
              <a:buNone/>
              <a:tabLst/>
              <a:defRPr lang="en-AU" sz="1400">
                <a:solidFill>
                  <a:srgbClr val="FFFFFF"/>
                </a:solidFill>
                <a:latin typeface="Times New Roman" pitchFamily="18"/>
                <a:ea typeface="Lucida Sans Unicode" pitchFamily="2"/>
                <a:cs typeface="Tahoma" pitchFamily="2"/>
              </a:defRPr>
            </a:lvl1pPr>
          </a:lstStyle>
          <a:p>
            <a:pPr lvl="0"/>
            <a:endParaRPr lang="en-AU"/>
          </a:p>
        </p:txBody>
      </p:sp>
      <p:sp>
        <p:nvSpPr>
          <p:cNvPr id="6" name="Slide Number Placeholder 5"/>
          <p:cNvSpPr txBox="1">
            <a:spLocks noGrp="1"/>
          </p:cNvSpPr>
          <p:nvPr>
            <p:ph type="sldNum" sz="quarter" idx="4"/>
          </p:nvPr>
        </p:nvSpPr>
        <p:spPr>
          <a:xfrm>
            <a:off x="7227360" y="6995160"/>
            <a:ext cx="2348280" cy="521280"/>
          </a:xfrm>
          <a:prstGeom prst="rect">
            <a:avLst/>
          </a:prstGeom>
          <a:noFill/>
          <a:ln>
            <a:noFill/>
          </a:ln>
        </p:spPr>
        <p:txBody>
          <a:bodyPr lIns="0" tIns="0" rIns="0" bIns="0"/>
          <a:lstStyle>
            <a:lvl1pPr marL="0" marR="0" lvl="0" indent="0" algn="r" rtl="0" hangingPunct="0">
              <a:buNone/>
              <a:tabLst/>
              <a:defRPr lang="en-AU" sz="1400">
                <a:solidFill>
                  <a:srgbClr val="FFFFFF"/>
                </a:solidFill>
                <a:latin typeface="Times New Roman" pitchFamily="18"/>
                <a:ea typeface="Lucida Sans Unicode" pitchFamily="2"/>
                <a:cs typeface="Tahoma" pitchFamily="2"/>
              </a:defRPr>
            </a:lvl1pPr>
          </a:lstStyle>
          <a:p>
            <a:pPr lvl="0"/>
            <a:fld id="{DF8AC8E5-7C0B-49D2-9D1C-26B9882E81E2}" type="slidenum">
              <a:rPr/>
              <a:pPr lvl="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AU" sz="4400" b="1" i="1" u="none" strike="noStrike">
          <a:ln>
            <a:noFill/>
          </a:ln>
          <a:solidFill>
            <a:srgbClr val="FFFFFF"/>
          </a:solidFill>
          <a:latin typeface="Thorndale" pitchFamily="18"/>
          <a:cs typeface="Tahoma" pitchFamily="2"/>
        </a:defRPr>
      </a:lvl1pPr>
    </p:titleStyle>
    <p:bodyStyle>
      <a:lvl1pPr marL="0" marR="0" indent="0" rtl="0" hangingPunct="0">
        <a:spcBef>
          <a:spcPts val="0"/>
        </a:spcBef>
        <a:spcAft>
          <a:spcPts val="1417"/>
        </a:spcAft>
        <a:tabLst/>
        <a:defRPr lang="en-AU" sz="3200" b="0" i="0" u="none" strike="noStrike">
          <a:ln>
            <a:noFill/>
          </a:ln>
          <a:solidFill>
            <a:srgbClr val="FFFFFF"/>
          </a:solidFill>
          <a:latin typeface="Thorndale" pitchFamily="18"/>
          <a:cs typeface="Tahoma"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78AF55E-FF3A-4FA4-A1B7-183EF7D965EA}"/>
              </a:ext>
            </a:extLst>
          </p:cNvPr>
          <p:cNvSpPr>
            <a:spLocks noGrp="1"/>
          </p:cNvSpPr>
          <p:nvPr>
            <p:ph type="title"/>
          </p:nvPr>
        </p:nvSpPr>
        <p:spPr>
          <a:xfrm>
            <a:off x="503999" y="301320"/>
            <a:ext cx="9071640" cy="1262160"/>
          </a:xfrm>
        </p:spPr>
        <p:txBody>
          <a:bodyPr/>
          <a:lstStyle/>
          <a:p>
            <a:r>
              <a:rPr lang="en-US"/>
              <a:t>COMMUNICABLE DISEASES</a:t>
            </a:r>
          </a:p>
        </p:txBody>
      </p:sp>
      <p:pic>
        <p:nvPicPr>
          <p:cNvPr id="5" name="Picture 4">
            <a:extLst>
              <a:ext uri="{FF2B5EF4-FFF2-40B4-BE49-F238E27FC236}">
                <a16:creationId xmlns:a16="http://schemas.microsoft.com/office/drawing/2014/main" id="{CEF6ABE5-7801-43BD-8A3D-1AC21F10E27F}"/>
              </a:ext>
            </a:extLst>
          </p:cNvPr>
          <p:cNvPicPr>
            <a:picLocks noChangeAspect="1"/>
          </p:cNvPicPr>
          <p:nvPr/>
        </p:nvPicPr>
        <p:blipFill rotWithShape="1">
          <a:blip r:embed="rId2"/>
          <a:srcRect b="17599"/>
          <a:stretch/>
        </p:blipFill>
        <p:spPr>
          <a:xfrm>
            <a:off x="503999" y="2057039"/>
            <a:ext cx="9071640" cy="4989600"/>
          </a:xfrm>
          <a:prstGeom prst="rect">
            <a:avLst/>
          </a:prstGeom>
          <a:noFill/>
        </p:spPr>
      </p:pic>
    </p:spTree>
    <p:extLst>
      <p:ext uri="{BB962C8B-B14F-4D97-AF65-F5344CB8AC3E}">
        <p14:creationId xmlns:p14="http://schemas.microsoft.com/office/powerpoint/2010/main" val="3602740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FUNGI</a:t>
            </a:r>
          </a:p>
        </p:txBody>
      </p:sp>
      <p:sp>
        <p:nvSpPr>
          <p:cNvPr id="3" name="Text Placeholder 2"/>
          <p:cNvSpPr txBox="1">
            <a:spLocks noGrp="1"/>
          </p:cNvSpPr>
          <p:nvPr>
            <p:ph type="body" idx="4294967295"/>
          </p:nvPr>
        </p:nvSpPr>
        <p:spPr>
          <a:xfrm>
            <a:off x="503999" y="2057039"/>
            <a:ext cx="9071640" cy="4334520"/>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AU" sz="5400" dirty="0"/>
              <a:t>Most fungi aren't pathogenic.</a:t>
            </a:r>
          </a:p>
          <a:p>
            <a:pPr lvl="0"/>
            <a:r>
              <a:rPr lang="en-AU" sz="5400" dirty="0"/>
              <a:t>The fungi that cause disease in humans often effect the epidermis layer of the skin (e.g. </a:t>
            </a:r>
            <a:r>
              <a:rPr lang="en-AU" sz="5400" dirty="0" err="1"/>
              <a:t>tinea</a:t>
            </a:r>
            <a:r>
              <a:rPr lang="en-AU" sz="5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87445"/>
            <a:ext cx="10080625" cy="1023713"/>
          </a:xfrm>
        </p:spPr>
        <p:txBody>
          <a:bodyPr>
            <a:noAutofit/>
          </a:bodyPr>
          <a:lstStyle/>
          <a:p>
            <a:pPr algn="ctr">
              <a:buNone/>
            </a:pPr>
            <a:r>
              <a:rPr lang="en-AU" sz="4900" dirty="0">
                <a:effectLst>
                  <a:outerShdw blurRad="38100" dist="38100" dir="2700000" algn="tl">
                    <a:srgbClr val="000000">
                      <a:alpha val="43137"/>
                    </a:srgbClr>
                  </a:outerShdw>
                </a:effectLst>
              </a:rPr>
              <a:t> FUNGI</a:t>
            </a:r>
          </a:p>
        </p:txBody>
      </p:sp>
      <p:sp>
        <p:nvSpPr>
          <p:cNvPr id="16" name="Subtitle 15"/>
          <p:cNvSpPr>
            <a:spLocks noGrp="1"/>
          </p:cNvSpPr>
          <p:nvPr>
            <p:ph type="subTitle" idx="1"/>
          </p:nvPr>
        </p:nvSpPr>
        <p:spPr>
          <a:xfrm>
            <a:off x="314987" y="1889906"/>
            <a:ext cx="4567815" cy="5354807"/>
          </a:xfrm>
        </p:spPr>
        <p:txBody>
          <a:bodyPr>
            <a:normAutofit/>
          </a:bodyPr>
          <a:lstStyle/>
          <a:p>
            <a:pPr marL="566968" indent="-566968" algn="l"/>
            <a:endParaRPr lang="en-AU" dirty="0"/>
          </a:p>
          <a:p>
            <a:pPr marL="566968" indent="-566968" algn="l"/>
            <a:endParaRPr lang="en-AU" dirty="0"/>
          </a:p>
          <a:p>
            <a:pPr marL="566968" indent="-566968" algn="l"/>
            <a:endParaRPr lang="en-AU" dirty="0"/>
          </a:p>
        </p:txBody>
      </p:sp>
      <p:sp>
        <p:nvSpPr>
          <p:cNvPr id="6" name="Subtitle 2"/>
          <p:cNvSpPr txBox="1">
            <a:spLocks/>
          </p:cNvSpPr>
          <p:nvPr/>
        </p:nvSpPr>
        <p:spPr>
          <a:xfrm>
            <a:off x="551253" y="1968653"/>
            <a:ext cx="8741853" cy="4646083"/>
          </a:xfrm>
          <a:prstGeom prst="rect">
            <a:avLst/>
          </a:prstGeom>
        </p:spPr>
        <p:txBody>
          <a:bodyPr vert="horz" lIns="0" tIns="50397" rIns="20159" bIns="50397">
            <a:normAutofit/>
          </a:bodyPr>
          <a:lstStyle/>
          <a:p>
            <a:pPr marR="50397" defTabSz="1007943">
              <a:spcBef>
                <a:spcPct val="20000"/>
              </a:spcBef>
              <a:buClr>
                <a:schemeClr val="accent3"/>
              </a:buClr>
              <a:buSzPct val="95000"/>
              <a:defRPr/>
            </a:pPr>
            <a:r>
              <a:rPr lang="en-AU" sz="2600" i="1" dirty="0">
                <a:solidFill>
                  <a:schemeClr val="tx1">
                    <a:lumMod val="85000"/>
                    <a:lumOff val="15000"/>
                  </a:schemeClr>
                </a:solidFill>
              </a:rPr>
              <a:t>Examples: Athletes Foot, ringworm, thrush</a:t>
            </a:r>
          </a:p>
          <a:p>
            <a:pPr marR="50397" defTabSz="1007943">
              <a:spcBef>
                <a:spcPct val="20000"/>
              </a:spcBef>
              <a:buClr>
                <a:schemeClr val="accent3"/>
              </a:buClr>
              <a:buSzPct val="95000"/>
              <a:defRPr/>
            </a:pPr>
            <a:endParaRPr lang="en-AU" sz="2600" i="1" dirty="0">
              <a:solidFill>
                <a:schemeClr val="tx1">
                  <a:lumMod val="85000"/>
                  <a:lumOff val="15000"/>
                </a:schemeClr>
              </a:solidFill>
            </a:endParaRPr>
          </a:p>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p:txBody>
      </p:sp>
      <p:pic>
        <p:nvPicPr>
          <p:cNvPr id="7" name="Picture 6" descr="ringworm1"/>
          <p:cNvPicPr/>
          <p:nvPr/>
        </p:nvPicPr>
        <p:blipFill>
          <a:blip r:embed="rId3"/>
          <a:srcRect/>
          <a:stretch>
            <a:fillRect/>
          </a:stretch>
        </p:blipFill>
        <p:spPr bwMode="auto">
          <a:xfrm>
            <a:off x="7954263" y="1889906"/>
            <a:ext cx="1722107" cy="1616930"/>
          </a:xfrm>
          <a:prstGeom prst="rect">
            <a:avLst/>
          </a:prstGeom>
          <a:noFill/>
          <a:ln w="9525">
            <a:noFill/>
            <a:miter lim="800000"/>
            <a:headEnd/>
            <a:tailEnd/>
          </a:ln>
        </p:spPr>
      </p:pic>
      <p:pic>
        <p:nvPicPr>
          <p:cNvPr id="8" name="Picture 7" descr="0,,4485152_1,00"/>
          <p:cNvPicPr/>
          <p:nvPr/>
        </p:nvPicPr>
        <p:blipFill>
          <a:blip r:embed="rId4"/>
          <a:srcRect/>
          <a:stretch>
            <a:fillRect/>
          </a:stretch>
        </p:blipFill>
        <p:spPr bwMode="auto">
          <a:xfrm>
            <a:off x="314986" y="2756124"/>
            <a:ext cx="7560522" cy="4094853"/>
          </a:xfrm>
          <a:prstGeom prst="rect">
            <a:avLst/>
          </a:prstGeom>
          <a:noFill/>
          <a:ln w="9525">
            <a:noFill/>
            <a:miter lim="800000"/>
            <a:headEnd/>
            <a:tailEnd/>
          </a:ln>
        </p:spPr>
      </p:pic>
      <p:sp>
        <p:nvSpPr>
          <p:cNvPr id="10" name="Bent Arrow 9"/>
          <p:cNvSpPr/>
          <p:nvPr/>
        </p:nvSpPr>
        <p:spPr>
          <a:xfrm rot="10800000">
            <a:off x="7954264" y="3071113"/>
            <a:ext cx="945065" cy="181118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AU">
              <a:solidFill>
                <a:schemeClr val="tx1"/>
              </a:solidFill>
            </a:endParaRPr>
          </a:p>
        </p:txBody>
      </p:sp>
    </p:spTree>
    <p:extLst>
      <p:ext uri="{BB962C8B-B14F-4D97-AF65-F5344CB8AC3E}">
        <p14:creationId xmlns:p14="http://schemas.microsoft.com/office/powerpoint/2010/main" val="18766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ANIMAL PARASITES</a:t>
            </a:r>
          </a:p>
        </p:txBody>
      </p:sp>
      <p:sp>
        <p:nvSpPr>
          <p:cNvPr id="3" name="Text Placeholder 2"/>
          <p:cNvSpPr txBox="1">
            <a:spLocks noGrp="1"/>
          </p:cNvSpPr>
          <p:nvPr>
            <p:ph type="body" idx="4294967295"/>
          </p:nvPr>
        </p:nvSpPr>
        <p:spPr>
          <a:xfrm>
            <a:off x="503999" y="2057039"/>
            <a:ext cx="9071640" cy="4989960"/>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marL="685799" lvl="0" indent="-228600">
              <a:tabLst>
                <a:tab pos="3441599" algn="l"/>
              </a:tabLst>
            </a:pPr>
            <a:r>
              <a:rPr lang="en-AU" sz="3600" b="1" dirty="0"/>
              <a:t>Parasite</a:t>
            </a:r>
            <a:r>
              <a:rPr lang="en-AU" sz="3600" dirty="0"/>
              <a:t>- any living organism that lives on or in another organism.</a:t>
            </a:r>
          </a:p>
          <a:p>
            <a:pPr lvl="0"/>
            <a:r>
              <a:rPr lang="en-AU" sz="3600" b="1" dirty="0"/>
              <a:t>Host</a:t>
            </a:r>
            <a:r>
              <a:rPr lang="en-AU" sz="3600" dirty="0"/>
              <a:t>- Organism that is preyed on by the parasite</a:t>
            </a:r>
          </a:p>
          <a:p>
            <a:pPr lvl="0"/>
            <a:r>
              <a:rPr lang="en-AU" sz="3600" b="1" dirty="0" err="1"/>
              <a:t>Ectoparasites</a:t>
            </a:r>
            <a:r>
              <a:rPr lang="en-AU" sz="3600" dirty="0"/>
              <a:t>- parasites living externally (e.g. fleas on skin).</a:t>
            </a:r>
          </a:p>
          <a:p>
            <a:pPr lvl="0"/>
            <a:r>
              <a:rPr lang="en-AU" sz="3600" b="1" dirty="0" err="1"/>
              <a:t>Endoparasites</a:t>
            </a:r>
            <a:r>
              <a:rPr lang="en-AU" sz="3600" dirty="0"/>
              <a:t>- parasites that live within the body (</a:t>
            </a:r>
            <a:r>
              <a:rPr lang="en-AU" sz="3600" dirty="0" err="1"/>
              <a:t>e.g</a:t>
            </a:r>
            <a:r>
              <a:rPr lang="en-AU" sz="3600" dirty="0"/>
              <a:t> roundworms).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13200"/>
            <a:ext cx="9071640" cy="12380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DEFENCES AGAINST PATHOGENS</a:t>
            </a:r>
          </a:p>
        </p:txBody>
      </p:sp>
      <p:sp>
        <p:nvSpPr>
          <p:cNvPr id="3" name="Text Placeholder 2"/>
          <p:cNvSpPr txBox="1">
            <a:spLocks noGrp="1"/>
          </p:cNvSpPr>
          <p:nvPr>
            <p:ph type="body" idx="4294967295"/>
          </p:nvPr>
        </p:nvSpPr>
        <p:spPr>
          <a:xfrm>
            <a:off x="503999" y="2057039"/>
            <a:ext cx="9071640" cy="4989960"/>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AU"/>
              <a:t>The body defends against pathogens often by killing them before the symptoms of the disease become evident.</a:t>
            </a:r>
          </a:p>
          <a:p>
            <a:pPr lvl="0"/>
            <a:r>
              <a:rPr lang="en-AU"/>
              <a:t>It has </a:t>
            </a:r>
            <a:r>
              <a:rPr lang="en-AU" b="1"/>
              <a:t>non-specific</a:t>
            </a:r>
            <a:r>
              <a:rPr lang="en-AU"/>
              <a:t> &amp; </a:t>
            </a:r>
            <a:r>
              <a:rPr lang="en-AU" b="1"/>
              <a:t>specific defence mechanisms</a:t>
            </a:r>
            <a:r>
              <a:rPr lang="en-AU"/>
              <a:t>.</a:t>
            </a:r>
          </a:p>
          <a:p>
            <a:pPr lvl="0"/>
            <a:r>
              <a:rPr lang="en-AU"/>
              <a:t>Non- specific defences provide protection against all pathogens while specific defence mechanisms are geared to deal with one type of pathogen.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generated alternative text:&#10;non-specific &#10;defence &#10;specific &#10;defence &#10;attack by foreign organism &#10;first line of defence &#10;second line of defence &#10;phagocytosis &#10;inflammatory response &#10;lymph system &#10;cell death &#10;third line of defence &#10;Immune response ">
            <a:extLst>
              <a:ext uri="{FF2B5EF4-FFF2-40B4-BE49-F238E27FC236}">
                <a16:creationId xmlns:a16="http://schemas.microsoft.com/office/drawing/2014/main" id="{89475AE0-CDD0-4E38-BB55-8F8D0D71FB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993" b="1"/>
          <a:stretch/>
        </p:blipFill>
        <p:spPr bwMode="auto">
          <a:xfrm>
            <a:off x="20" y="10"/>
            <a:ext cx="10080605" cy="7559665"/>
          </a:xfrm>
          <a:prstGeom prst="rect">
            <a:avLst/>
          </a:prstGeom>
          <a:solidFill>
            <a:srgbClr val="FFFFFF"/>
          </a:solidFill>
        </p:spPr>
      </p:pic>
    </p:spTree>
    <p:extLst>
      <p:ext uri="{BB962C8B-B14F-4D97-AF65-F5344CB8AC3E}">
        <p14:creationId xmlns:p14="http://schemas.microsoft.com/office/powerpoint/2010/main" val="1576125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13EB-C592-4398-AE9F-D36A03A62558}"/>
              </a:ext>
            </a:extLst>
          </p:cNvPr>
          <p:cNvSpPr>
            <a:spLocks noGrp="1"/>
          </p:cNvSpPr>
          <p:nvPr>
            <p:ph type="title"/>
          </p:nvPr>
        </p:nvSpPr>
        <p:spPr>
          <a:xfrm>
            <a:off x="503999" y="301320"/>
            <a:ext cx="9071640" cy="1262160"/>
          </a:xfrm>
        </p:spPr>
        <p:txBody>
          <a:bodyPr anchor="ctr">
            <a:normAutofit/>
          </a:bodyPr>
          <a:lstStyle/>
          <a:p>
            <a:r>
              <a:rPr lang="en-US" dirty="0"/>
              <a:t>MODES OF TRANSMISSION</a:t>
            </a:r>
            <a:endParaRPr lang="en-AU" dirty="0"/>
          </a:p>
        </p:txBody>
      </p:sp>
      <p:sp>
        <p:nvSpPr>
          <p:cNvPr id="6" name="TextBox 5">
            <a:extLst>
              <a:ext uri="{FF2B5EF4-FFF2-40B4-BE49-F238E27FC236}">
                <a16:creationId xmlns:a16="http://schemas.microsoft.com/office/drawing/2014/main" id="{B95DF9C9-8F8A-4E13-9C7C-DBF397904305}"/>
              </a:ext>
            </a:extLst>
          </p:cNvPr>
          <p:cNvSpPr txBox="1"/>
          <p:nvPr/>
        </p:nvSpPr>
        <p:spPr>
          <a:xfrm>
            <a:off x="215775" y="-59992"/>
            <a:ext cx="9864849" cy="6755696"/>
          </a:xfrm>
          <a:prstGeom prst="rect">
            <a:avLst/>
          </a:prstGeom>
          <a:noFill/>
        </p:spPr>
        <p:txBody>
          <a:bodyPr wrap="square">
            <a:spAutoFit/>
          </a:bodyPr>
          <a:lstStyle/>
          <a:p>
            <a:pPr marL="342900" rtl="0" fontAlgn="ctr">
              <a:spcBef>
                <a:spcPts val="600"/>
              </a:spcBef>
              <a:spcAft>
                <a:spcPts val="0"/>
              </a:spcAft>
              <a:buFont typeface="Arial" panose="020B0604020202020204" pitchFamily="34" charset="0"/>
              <a:buChar char="•"/>
            </a:pPr>
            <a:endParaRPr lang="en-AU" sz="1800" b="1" dirty="0">
              <a:solidFill>
                <a:srgbClr val="000000"/>
              </a:solidFill>
              <a:effectLst/>
              <a:latin typeface="Arial" panose="020B0604020202020204" pitchFamily="34" charset="0"/>
            </a:endParaRPr>
          </a:p>
          <a:p>
            <a:pPr marL="342900" rtl="0" fontAlgn="ctr">
              <a:spcBef>
                <a:spcPts val="600"/>
              </a:spcBef>
              <a:spcAft>
                <a:spcPts val="0"/>
              </a:spcAft>
              <a:buFont typeface="Arial" panose="020B0604020202020204" pitchFamily="34" charset="0"/>
              <a:buChar char="•"/>
            </a:pPr>
            <a:endParaRPr lang="en-AU" b="1" dirty="0">
              <a:solidFill>
                <a:srgbClr val="000000"/>
              </a:solidFill>
              <a:latin typeface="Arial" panose="020B0604020202020204" pitchFamily="34" charset="0"/>
            </a:endParaRPr>
          </a:p>
          <a:p>
            <a:pPr marL="342900" rtl="0" fontAlgn="ctr">
              <a:spcBef>
                <a:spcPts val="600"/>
              </a:spcBef>
              <a:spcAft>
                <a:spcPts val="0"/>
              </a:spcAft>
              <a:buFont typeface="Arial" panose="020B0604020202020204" pitchFamily="34" charset="0"/>
              <a:buChar char="•"/>
            </a:pPr>
            <a:endParaRPr lang="en-AU" sz="1800" b="1" dirty="0">
              <a:solidFill>
                <a:srgbClr val="000000"/>
              </a:solidFill>
              <a:effectLst/>
              <a:latin typeface="Arial" panose="020B0604020202020204" pitchFamily="34" charset="0"/>
            </a:endParaRPr>
          </a:p>
          <a:p>
            <a:pPr marL="342900" rtl="0" fontAlgn="ctr">
              <a:spcBef>
                <a:spcPts val="600"/>
              </a:spcBef>
              <a:spcAft>
                <a:spcPts val="0"/>
              </a:spcAft>
              <a:buFont typeface="Arial" panose="020B0604020202020204" pitchFamily="34" charset="0"/>
              <a:buChar char="•"/>
            </a:pPr>
            <a:endParaRPr lang="en-AU" b="1" dirty="0">
              <a:solidFill>
                <a:srgbClr val="000000"/>
              </a:solidFill>
              <a:latin typeface="Arial" panose="020B0604020202020204" pitchFamily="34" charset="0"/>
            </a:endParaRPr>
          </a:p>
          <a:p>
            <a:pPr marL="342900" rtl="0" fontAlgn="ctr">
              <a:spcBef>
                <a:spcPts val="600"/>
              </a:spcBef>
              <a:spcAft>
                <a:spcPts val="0"/>
              </a:spcAft>
              <a:buFont typeface="Arial" panose="020B0604020202020204" pitchFamily="34" charset="0"/>
              <a:buChar char="•"/>
            </a:pPr>
            <a:endParaRPr lang="en-AU" sz="1800" b="1" dirty="0">
              <a:solidFill>
                <a:srgbClr val="000000"/>
              </a:solidFill>
              <a:effectLst/>
              <a:latin typeface="Arial" panose="020B0604020202020204" pitchFamily="34" charset="0"/>
            </a:endParaRPr>
          </a:p>
          <a:p>
            <a:pPr marL="342900" rtl="0" fontAlgn="ctr">
              <a:spcBef>
                <a:spcPts val="600"/>
              </a:spcBef>
              <a:spcAft>
                <a:spcPts val="0"/>
              </a:spcAft>
              <a:buFont typeface="Arial" panose="020B0604020202020204" pitchFamily="34" charset="0"/>
              <a:buChar char="•"/>
            </a:pPr>
            <a:endParaRPr lang="en-AU" b="1" dirty="0">
              <a:solidFill>
                <a:srgbClr val="000000"/>
              </a:solidFill>
              <a:latin typeface="Arial" panose="020B0604020202020204" pitchFamily="34" charset="0"/>
            </a:endParaRPr>
          </a:p>
          <a:p>
            <a:pPr marL="342900" rtl="0" fontAlgn="ctr">
              <a:spcBef>
                <a:spcPts val="600"/>
              </a:spcBef>
              <a:spcAft>
                <a:spcPts val="0"/>
              </a:spcAft>
              <a:buFont typeface="Arial" panose="020B0604020202020204" pitchFamily="34" charset="0"/>
              <a:buChar char="•"/>
            </a:pPr>
            <a:r>
              <a:rPr lang="en-AU" sz="1800" b="1" dirty="0">
                <a:solidFill>
                  <a:srgbClr val="000000"/>
                </a:solidFill>
                <a:effectLst/>
                <a:latin typeface="Arial" panose="020B0604020202020204" pitchFamily="34" charset="0"/>
              </a:rPr>
              <a:t>Contact –</a:t>
            </a:r>
            <a:r>
              <a:rPr lang="en-AU" sz="1800" dirty="0">
                <a:solidFill>
                  <a:srgbClr val="000000"/>
                </a:solidFill>
                <a:effectLst/>
                <a:latin typeface="Arial" panose="020B0604020202020204" pitchFamily="34" charset="0"/>
              </a:rPr>
              <a:t>spread through direct (touching an infected person) or indirect (touch object that has been touched by infected person) physical contact e</a:t>
            </a:r>
            <a:r>
              <a:rPr lang="en-US" sz="1800" dirty="0">
                <a:solidFill>
                  <a:srgbClr val="000000"/>
                </a:solidFill>
                <a:effectLst/>
                <a:latin typeface="Arial" panose="020B0604020202020204" pitchFamily="34" charset="0"/>
              </a:rPr>
              <a:t>g </a:t>
            </a:r>
            <a:r>
              <a:rPr lang="en-AU" sz="1800" dirty="0">
                <a:solidFill>
                  <a:srgbClr val="000000"/>
                </a:solidFill>
                <a:effectLst/>
                <a:latin typeface="Arial" panose="020B0604020202020204" pitchFamily="34" charset="0"/>
              </a:rPr>
              <a:t>Skin infections and STI’s</a:t>
            </a:r>
            <a:endParaRPr lang="en-AU" sz="1600" dirty="0">
              <a:solidFill>
                <a:srgbClr val="0BD0D9"/>
              </a:solidFill>
              <a:effectLst/>
              <a:latin typeface="Calibri" panose="020F0502020204030204" pitchFamily="34" charset="0"/>
            </a:endParaRPr>
          </a:p>
          <a:p>
            <a:pPr marL="342900" rtl="0" fontAlgn="ctr">
              <a:spcBef>
                <a:spcPts val="600"/>
              </a:spcBef>
              <a:spcAft>
                <a:spcPts val="0"/>
              </a:spcAft>
              <a:buFont typeface="Arial" panose="020B0604020202020204" pitchFamily="34" charset="0"/>
              <a:buChar char="•"/>
            </a:pPr>
            <a:r>
              <a:rPr lang="en-AU" sz="1800" b="1" dirty="0">
                <a:solidFill>
                  <a:srgbClr val="000000"/>
                </a:solidFill>
                <a:effectLst/>
                <a:latin typeface="Arial" panose="020B0604020202020204" pitchFamily="34" charset="0"/>
              </a:rPr>
              <a:t>Body fluids -  </a:t>
            </a:r>
            <a:r>
              <a:rPr lang="en-AU" sz="1800" dirty="0">
                <a:solidFill>
                  <a:srgbClr val="000000"/>
                </a:solidFill>
                <a:effectLst/>
                <a:latin typeface="Arial" panose="020B0604020202020204" pitchFamily="34" charset="0"/>
              </a:rPr>
              <a:t>transfer of pathogen when blood or other body fluids comes into contact with mucous membranes or blood of uninfected person </a:t>
            </a:r>
            <a:r>
              <a:rPr lang="en-AU" sz="1800" dirty="0" err="1">
                <a:solidFill>
                  <a:srgbClr val="000000"/>
                </a:solidFill>
                <a:effectLst/>
                <a:latin typeface="Arial" panose="020B0604020202020204" pitchFamily="34" charset="0"/>
              </a:rPr>
              <a:t>eg</a:t>
            </a:r>
            <a:r>
              <a:rPr lang="en-AU" sz="1800" dirty="0">
                <a:solidFill>
                  <a:srgbClr val="000000"/>
                </a:solidFill>
                <a:effectLst/>
                <a:latin typeface="Arial" panose="020B0604020202020204" pitchFamily="34" charset="0"/>
              </a:rPr>
              <a:t> HIV, Hep B and through break in skin or shared needles</a:t>
            </a:r>
            <a:endParaRPr lang="en-AU" sz="1600" dirty="0">
              <a:solidFill>
                <a:srgbClr val="0BD0D9"/>
              </a:solidFill>
              <a:effectLst/>
              <a:latin typeface="Calibri" panose="020F0502020204030204" pitchFamily="34" charset="0"/>
            </a:endParaRPr>
          </a:p>
          <a:p>
            <a:pPr marL="342900" rtl="0" fontAlgn="ctr">
              <a:spcBef>
                <a:spcPts val="600"/>
              </a:spcBef>
              <a:spcAft>
                <a:spcPts val="0"/>
              </a:spcAft>
              <a:buFont typeface="Arial" panose="020B0604020202020204" pitchFamily="34" charset="0"/>
              <a:buChar char="•"/>
            </a:pPr>
            <a:r>
              <a:rPr lang="en-AU" sz="1800" b="1" dirty="0">
                <a:solidFill>
                  <a:srgbClr val="000000"/>
                </a:solidFill>
                <a:effectLst/>
                <a:latin typeface="Arial" panose="020B0604020202020204" pitchFamily="34" charset="0"/>
              </a:rPr>
              <a:t>Infection by droplets </a:t>
            </a:r>
            <a:r>
              <a:rPr lang="en-AU" sz="1800" dirty="0">
                <a:solidFill>
                  <a:srgbClr val="000000"/>
                </a:solidFill>
                <a:effectLst/>
                <a:latin typeface="Arial" panose="020B0604020202020204" pitchFamily="34" charset="0"/>
              </a:rPr>
              <a:t>– inhale droplets of moisture, harbouring pathogenic organisms that were emitted by sneezing, coughing, talking </a:t>
            </a:r>
            <a:r>
              <a:rPr lang="en-AU" sz="1800" dirty="0" err="1">
                <a:solidFill>
                  <a:srgbClr val="000000"/>
                </a:solidFill>
                <a:effectLst/>
                <a:latin typeface="Arial" panose="020B0604020202020204" pitchFamily="34" charset="0"/>
              </a:rPr>
              <a:t>eg</a:t>
            </a:r>
            <a:r>
              <a:rPr lang="en-AU" sz="1800" dirty="0">
                <a:solidFill>
                  <a:srgbClr val="000000"/>
                </a:solidFill>
                <a:effectLst/>
                <a:latin typeface="Arial" panose="020B0604020202020204" pitchFamily="34" charset="0"/>
              </a:rPr>
              <a:t> Influenza, measles, mumps, colds are spread this way.</a:t>
            </a:r>
            <a:endParaRPr lang="en-AU" sz="1600" dirty="0">
              <a:solidFill>
                <a:srgbClr val="0BD0D9"/>
              </a:solidFill>
              <a:effectLst/>
              <a:latin typeface="Calibri" panose="020F0502020204030204" pitchFamily="34" charset="0"/>
            </a:endParaRPr>
          </a:p>
          <a:p>
            <a:pPr marL="342900" rtl="0" fontAlgn="ctr">
              <a:spcBef>
                <a:spcPts val="600"/>
              </a:spcBef>
              <a:spcAft>
                <a:spcPts val="0"/>
              </a:spcAft>
              <a:buFont typeface="Arial" panose="020B0604020202020204" pitchFamily="34" charset="0"/>
              <a:buChar char="•"/>
            </a:pPr>
            <a:r>
              <a:rPr lang="en-AU" sz="1800" b="1" dirty="0">
                <a:solidFill>
                  <a:srgbClr val="000000"/>
                </a:solidFill>
                <a:effectLst/>
                <a:latin typeface="Arial" panose="020B0604020202020204" pitchFamily="34" charset="0"/>
              </a:rPr>
              <a:t>Ingestion –</a:t>
            </a:r>
            <a:r>
              <a:rPr lang="en-AU" sz="1800" dirty="0">
                <a:solidFill>
                  <a:srgbClr val="000000"/>
                </a:solidFill>
                <a:effectLst/>
                <a:latin typeface="Arial" panose="020B0604020202020204" pitchFamily="34" charset="0"/>
              </a:rPr>
              <a:t> transfer by food or drink contaminated with pathogens. Dysentery, Salmonella food poisoning</a:t>
            </a:r>
            <a:endParaRPr lang="en-AU" sz="1600" dirty="0">
              <a:solidFill>
                <a:srgbClr val="0BD0D9"/>
              </a:solidFill>
              <a:effectLst/>
              <a:latin typeface="Calibri" panose="020F0502020204030204" pitchFamily="34" charset="0"/>
            </a:endParaRPr>
          </a:p>
          <a:p>
            <a:pPr marL="342900" rtl="0" fontAlgn="ctr">
              <a:spcBef>
                <a:spcPts val="600"/>
              </a:spcBef>
              <a:spcAft>
                <a:spcPts val="0"/>
              </a:spcAft>
              <a:buFont typeface="Arial" panose="020B0604020202020204" pitchFamily="34" charset="0"/>
              <a:buChar char="•"/>
            </a:pPr>
            <a:r>
              <a:rPr lang="en-AU" sz="1800" b="1" dirty="0">
                <a:solidFill>
                  <a:srgbClr val="000000"/>
                </a:solidFill>
                <a:effectLst/>
                <a:latin typeface="Arial" panose="020B0604020202020204" pitchFamily="34" charset="0"/>
              </a:rPr>
              <a:t>Airborne transmission – </a:t>
            </a:r>
            <a:r>
              <a:rPr lang="en-AU" sz="1800" dirty="0">
                <a:solidFill>
                  <a:srgbClr val="000000"/>
                </a:solidFill>
                <a:effectLst/>
                <a:latin typeface="Arial" panose="020B0604020202020204" pitchFamily="34" charset="0"/>
              </a:rPr>
              <a:t>exhaled droplets evaporate into air, many bacteria are killed BUT some pathogens remain alive and can cause infection when inhaled </a:t>
            </a:r>
            <a:r>
              <a:rPr lang="en-AU" sz="1800" dirty="0" err="1">
                <a:solidFill>
                  <a:srgbClr val="000000"/>
                </a:solidFill>
                <a:effectLst/>
                <a:latin typeface="Arial" panose="020B0604020202020204" pitchFamily="34" charset="0"/>
              </a:rPr>
              <a:t>eg</a:t>
            </a:r>
            <a:r>
              <a:rPr lang="en-AU" sz="1800" dirty="0">
                <a:solidFill>
                  <a:srgbClr val="000000"/>
                </a:solidFill>
                <a:effectLst/>
                <a:latin typeface="Arial" panose="020B0604020202020204" pitchFamily="34" charset="0"/>
              </a:rPr>
              <a:t> Tuberculosis, Whooping cough and </a:t>
            </a:r>
            <a:r>
              <a:rPr lang="en-AU" sz="1800" dirty="0" err="1">
                <a:solidFill>
                  <a:srgbClr val="000000"/>
                </a:solidFill>
                <a:effectLst/>
                <a:latin typeface="Arial" panose="020B0604020202020204" pitchFamily="34" charset="0"/>
              </a:rPr>
              <a:t>Diptheria</a:t>
            </a:r>
            <a:r>
              <a:rPr lang="en-AU" sz="1800" dirty="0">
                <a:solidFill>
                  <a:srgbClr val="000000"/>
                </a:solidFill>
                <a:effectLst/>
                <a:latin typeface="Arial" panose="020B0604020202020204" pitchFamily="34" charset="0"/>
              </a:rPr>
              <a:t>.</a:t>
            </a:r>
            <a:endParaRPr lang="en-AU" sz="1600" dirty="0">
              <a:solidFill>
                <a:srgbClr val="0BD0D9"/>
              </a:solidFill>
              <a:effectLst/>
              <a:latin typeface="Calibri" panose="020F0502020204030204" pitchFamily="34" charset="0"/>
            </a:endParaRPr>
          </a:p>
          <a:p>
            <a:pPr marL="342900" rtl="0" fontAlgn="ctr">
              <a:spcBef>
                <a:spcPts val="600"/>
              </a:spcBef>
              <a:spcAft>
                <a:spcPts val="0"/>
              </a:spcAft>
              <a:buFont typeface="Arial" panose="020B0604020202020204" pitchFamily="34" charset="0"/>
              <a:buChar char="•"/>
            </a:pPr>
            <a:r>
              <a:rPr lang="en-AU" sz="1800" b="1" dirty="0">
                <a:solidFill>
                  <a:srgbClr val="000000"/>
                </a:solidFill>
                <a:effectLst/>
                <a:latin typeface="Arial" panose="020B0604020202020204" pitchFamily="34" charset="0"/>
              </a:rPr>
              <a:t>Vectors – </a:t>
            </a:r>
            <a:r>
              <a:rPr lang="en-AU" sz="1800" dirty="0">
                <a:solidFill>
                  <a:srgbClr val="000000"/>
                </a:solidFill>
                <a:effectLst/>
                <a:latin typeface="Arial" panose="020B0604020202020204" pitchFamily="34" charset="0"/>
              </a:rPr>
              <a:t>transfer by other animals, such as insects, ticks or mites </a:t>
            </a:r>
            <a:r>
              <a:rPr lang="en-AU" sz="1800" dirty="0" err="1">
                <a:solidFill>
                  <a:srgbClr val="000000"/>
                </a:solidFill>
                <a:effectLst/>
                <a:latin typeface="Arial" panose="020B0604020202020204" pitchFamily="34" charset="0"/>
              </a:rPr>
              <a:t>eg.</a:t>
            </a:r>
            <a:r>
              <a:rPr lang="en-AU" sz="1800" dirty="0">
                <a:solidFill>
                  <a:srgbClr val="000000"/>
                </a:solidFill>
                <a:effectLst/>
                <a:latin typeface="Arial" panose="020B0604020202020204" pitchFamily="34" charset="0"/>
              </a:rPr>
              <a:t> malaria and dengue are spread by female mosquitoes.</a:t>
            </a:r>
            <a:endParaRPr lang="en-AU" sz="1600" dirty="0">
              <a:solidFill>
                <a:srgbClr val="0BD0D9"/>
              </a:solidFill>
              <a:effectLst/>
              <a:latin typeface="Calibri" panose="020F0502020204030204" pitchFamily="34" charset="0"/>
            </a:endParaRPr>
          </a:p>
        </p:txBody>
      </p:sp>
    </p:spTree>
    <p:extLst>
      <p:ext uri="{BB962C8B-B14F-4D97-AF65-F5344CB8AC3E}">
        <p14:creationId xmlns:p14="http://schemas.microsoft.com/office/powerpoint/2010/main" val="46954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sz="half" idx="1"/>
          </p:nvPr>
        </p:nvSpPr>
        <p:spPr>
          <a:xfrm>
            <a:off x="0" y="2057400"/>
            <a:ext cx="4962525" cy="4989513"/>
          </a:xfrm>
        </p:spPr>
        <p:txBody>
          <a:bodyPr>
            <a:normAutofit fontScale="85000" lnSpcReduction="10000"/>
          </a:bodyPr>
          <a:lstStyle/>
          <a:p>
            <a:pPr marL="648000" lvl="1" indent="0" algn="l">
              <a:buNone/>
            </a:pPr>
            <a:r>
              <a:rPr lang="en-AU" sz="4400" b="1" i="1" u="sng" dirty="0">
                <a:solidFill>
                  <a:schemeClr val="bg1"/>
                </a:solidFill>
              </a:rPr>
              <a:t>SKIN</a:t>
            </a:r>
            <a:r>
              <a:rPr lang="en-AU" sz="4400" i="1" dirty="0">
                <a:solidFill>
                  <a:schemeClr val="bg1"/>
                </a:solidFill>
              </a:rPr>
              <a:t> -an impervious layer that has sebaceous glands which produce an oily substance called sebum. </a:t>
            </a:r>
          </a:p>
          <a:p>
            <a:pPr marL="648000" lvl="1" indent="0" algn="l">
              <a:buNone/>
            </a:pPr>
            <a:r>
              <a:rPr lang="en-AU" sz="4400" i="1" dirty="0">
                <a:solidFill>
                  <a:schemeClr val="bg1"/>
                </a:solidFill>
              </a:rPr>
              <a:t>Sebum has antibacterial properties </a:t>
            </a:r>
          </a:p>
          <a:p>
            <a:pPr marL="648000" lvl="1" indent="0" algn="l">
              <a:buNone/>
            </a:pPr>
            <a:endParaRPr lang="en-AU" sz="4400" b="1" i="1" u="sng" dirty="0">
              <a:solidFill>
                <a:schemeClr val="tx1">
                  <a:lumMod val="85000"/>
                  <a:lumOff val="15000"/>
                </a:schemeClr>
              </a:solidFill>
            </a:endParaRPr>
          </a:p>
          <a:p>
            <a:pPr lvl="2" algn="l"/>
            <a:endParaRPr lang="en-AU" sz="11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charset="0"/>
              <a:buChar char="•"/>
            </a:pPr>
            <a:endParaRPr lang="en-AU" sz="2600" i="1" dirty="0">
              <a:solidFill>
                <a:schemeClr val="tx1">
                  <a:lumMod val="85000"/>
                  <a:lumOff val="15000"/>
                </a:schemeClr>
              </a:solidFill>
            </a:endParaRPr>
          </a:p>
        </p:txBody>
      </p:sp>
      <p:sp>
        <p:nvSpPr>
          <p:cNvPr id="4" name="Content Placeholder 3"/>
          <p:cNvSpPr>
            <a:spLocks noGrp="1"/>
          </p:cNvSpPr>
          <p:nvPr>
            <p:ph sz="half" idx="2"/>
          </p:nvPr>
        </p:nvSpPr>
        <p:spPr/>
        <p:txBody>
          <a:bodyPr/>
          <a:lstStyle/>
          <a:p>
            <a:endParaRPr lang="en-US"/>
          </a:p>
        </p:txBody>
      </p:sp>
      <p:sp>
        <p:nvSpPr>
          <p:cNvPr id="5" name="Subtitle 2"/>
          <p:cNvSpPr txBox="1">
            <a:spLocks/>
          </p:cNvSpPr>
          <p:nvPr/>
        </p:nvSpPr>
        <p:spPr>
          <a:xfrm>
            <a:off x="551253" y="4331068"/>
            <a:ext cx="6851723" cy="2519909"/>
          </a:xfrm>
          <a:prstGeom prst="rect">
            <a:avLst/>
          </a:prstGeom>
        </p:spPr>
        <p:txBody>
          <a:bodyPr vert="horz" lIns="0" tIns="50397" rIns="20159" bIns="50397">
            <a:normAutofit/>
          </a:bodyPr>
          <a:lstStyle/>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p:txBody>
      </p:sp>
      <p:pic>
        <p:nvPicPr>
          <p:cNvPr id="9" name="Picture 8" descr="normal"/>
          <p:cNvPicPr/>
          <p:nvPr/>
        </p:nvPicPr>
        <p:blipFill>
          <a:blip r:embed="rId3"/>
          <a:srcRect/>
          <a:stretch>
            <a:fillRect/>
          </a:stretch>
        </p:blipFill>
        <p:spPr bwMode="auto">
          <a:xfrm>
            <a:off x="5112320" y="2051645"/>
            <a:ext cx="4608512" cy="4799332"/>
          </a:xfrm>
          <a:prstGeom prst="rect">
            <a:avLst/>
          </a:prstGeom>
          <a:noFill/>
          <a:ln w="9525">
            <a:noFill/>
            <a:miter lim="800000"/>
            <a:headEnd/>
            <a:tailEnd/>
          </a:ln>
        </p:spPr>
      </p:pic>
    </p:spTree>
    <p:extLst>
      <p:ext uri="{BB962C8B-B14F-4D97-AF65-F5344CB8AC3E}">
        <p14:creationId xmlns:p14="http://schemas.microsoft.com/office/powerpoint/2010/main" val="325249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sz="half" idx="1"/>
          </p:nvPr>
        </p:nvSpPr>
        <p:spPr>
          <a:xfrm>
            <a:off x="0" y="2057400"/>
            <a:ext cx="4962525" cy="4989513"/>
          </a:xfrm>
        </p:spPr>
        <p:txBody>
          <a:bodyPr>
            <a:normAutofit fontScale="92500" lnSpcReduction="10000"/>
          </a:bodyPr>
          <a:lstStyle/>
          <a:p>
            <a:pPr marL="648000" lvl="1" indent="0" algn="l">
              <a:buNone/>
            </a:pPr>
            <a:r>
              <a:rPr lang="en-AU" sz="4400" b="1" i="1" u="sng" dirty="0">
                <a:solidFill>
                  <a:schemeClr val="tx1">
                    <a:lumMod val="85000"/>
                    <a:lumOff val="15000"/>
                  </a:schemeClr>
                </a:solidFill>
              </a:rPr>
              <a:t>SKIN</a:t>
            </a:r>
          </a:p>
          <a:p>
            <a:pPr lvl="2" algn="l"/>
            <a:endParaRPr lang="en-AU" sz="1100" i="1" dirty="0">
              <a:solidFill>
                <a:schemeClr val="tx1">
                  <a:lumMod val="85000"/>
                  <a:lumOff val="15000"/>
                </a:schemeClr>
              </a:solidFill>
            </a:endParaRPr>
          </a:p>
          <a:p>
            <a:pPr lvl="1" algn="l">
              <a:buFont typeface="Arial" pitchFamily="34" charset="0"/>
              <a:buChar char="•"/>
            </a:pPr>
            <a:r>
              <a:rPr lang="en-AU" sz="3000" i="1" dirty="0">
                <a:solidFill>
                  <a:schemeClr val="tx1">
                    <a:lumMod val="85000"/>
                    <a:lumOff val="15000"/>
                  </a:schemeClr>
                </a:solidFill>
              </a:rPr>
              <a:t> </a:t>
            </a:r>
            <a:r>
              <a:rPr lang="en-AU" sz="3000" i="1" dirty="0">
                <a:solidFill>
                  <a:schemeClr val="bg1"/>
                </a:solidFill>
              </a:rPr>
              <a:t>The skin has sweat glands which produce sweat which also has antibacterial properties (</a:t>
            </a:r>
            <a:r>
              <a:rPr lang="en-AU" sz="3000" i="1" u="sng" dirty="0">
                <a:solidFill>
                  <a:schemeClr val="bg1"/>
                </a:solidFill>
              </a:rPr>
              <a:t>lysozyme in the sweat</a:t>
            </a:r>
            <a:r>
              <a:rPr lang="en-AU" sz="3000" i="1" dirty="0">
                <a:solidFill>
                  <a:schemeClr val="bg1"/>
                </a:solidFill>
              </a:rPr>
              <a:t>) </a:t>
            </a:r>
          </a:p>
          <a:p>
            <a:pPr lvl="2" algn="l">
              <a:buFont typeface="Arial" pitchFamily="34" charset="0"/>
              <a:buChar char="•"/>
            </a:pPr>
            <a:endParaRPr lang="en-AU" sz="2600" i="1" dirty="0">
              <a:solidFill>
                <a:schemeClr val="bg1"/>
              </a:solidFill>
            </a:endParaRPr>
          </a:p>
          <a:p>
            <a:pPr lvl="1" algn="l">
              <a:buFont typeface="Arial" pitchFamily="34" charset="0"/>
              <a:buChar char="•"/>
            </a:pPr>
            <a:r>
              <a:rPr lang="en-AU" sz="3000" i="1" dirty="0">
                <a:solidFill>
                  <a:schemeClr val="bg1"/>
                </a:solidFill>
              </a:rPr>
              <a:t>The skin is also slightly </a:t>
            </a:r>
            <a:r>
              <a:rPr lang="en-AU" sz="3000" i="1" u="sng" dirty="0">
                <a:solidFill>
                  <a:schemeClr val="bg1"/>
                </a:solidFill>
              </a:rPr>
              <a:t>acidic </a:t>
            </a:r>
            <a:r>
              <a:rPr lang="en-AU" sz="2600" i="1" dirty="0">
                <a:solidFill>
                  <a:schemeClr val="bg1"/>
                </a:solidFill>
              </a:rPr>
              <a:t>which makes the skin unsuitable for many pathogens</a:t>
            </a:r>
          </a:p>
          <a:p>
            <a:pPr lvl="2" algn="l">
              <a:buFont typeface="Arial" pitchFamily="34" charset="0"/>
              <a:buChar char="•"/>
            </a:pPr>
            <a:endParaRPr lang="en-AU" sz="2600" i="1" dirty="0">
              <a:solidFill>
                <a:schemeClr val="tx1">
                  <a:lumMod val="85000"/>
                  <a:lumOff val="15000"/>
                </a:schemeClr>
              </a:solidFill>
            </a:endParaRPr>
          </a:p>
          <a:p>
            <a:pPr lvl="2" algn="l">
              <a:buFont typeface="Arial" charset="0"/>
              <a:buChar char="•"/>
            </a:pPr>
            <a:endParaRPr lang="en-AU" sz="2600" i="1" dirty="0">
              <a:solidFill>
                <a:schemeClr val="tx1">
                  <a:lumMod val="85000"/>
                  <a:lumOff val="15000"/>
                </a:schemeClr>
              </a:solidFill>
            </a:endParaRPr>
          </a:p>
        </p:txBody>
      </p:sp>
      <p:sp>
        <p:nvSpPr>
          <p:cNvPr id="4" name="Content Placeholder 3"/>
          <p:cNvSpPr>
            <a:spLocks noGrp="1"/>
          </p:cNvSpPr>
          <p:nvPr>
            <p:ph sz="half" idx="2"/>
          </p:nvPr>
        </p:nvSpPr>
        <p:spPr/>
        <p:txBody>
          <a:bodyPr/>
          <a:lstStyle/>
          <a:p>
            <a:endParaRPr lang="en-US"/>
          </a:p>
        </p:txBody>
      </p:sp>
      <p:pic>
        <p:nvPicPr>
          <p:cNvPr id="10242" name="Picture 2"/>
          <p:cNvPicPr>
            <a:picLocks noChangeAspect="1" noChangeArrowheads="1"/>
          </p:cNvPicPr>
          <p:nvPr/>
        </p:nvPicPr>
        <p:blipFill>
          <a:blip r:embed="rId3"/>
          <a:srcRect/>
          <a:stretch>
            <a:fillRect/>
          </a:stretch>
        </p:blipFill>
        <p:spPr bwMode="auto">
          <a:xfrm>
            <a:off x="5328344" y="2267669"/>
            <a:ext cx="4248472" cy="4032448"/>
          </a:xfrm>
          <a:prstGeom prst="rect">
            <a:avLst/>
          </a:prstGeom>
          <a:noFill/>
          <a:ln w="9525">
            <a:noFill/>
            <a:miter lim="800000"/>
            <a:headEnd/>
            <a:tailEnd/>
          </a:ln>
          <a:effectLst/>
        </p:spPr>
      </p:pic>
    </p:spTree>
    <p:extLst>
      <p:ext uri="{BB962C8B-B14F-4D97-AF65-F5344CB8AC3E}">
        <p14:creationId xmlns:p14="http://schemas.microsoft.com/office/powerpoint/2010/main" val="8498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3453"/>
            <a:ext cx="10080625" cy="1023713"/>
          </a:xfrm>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type="subTitle" idx="1"/>
          </p:nvPr>
        </p:nvSpPr>
        <p:spPr>
          <a:xfrm>
            <a:off x="287784" y="1763613"/>
            <a:ext cx="4567780" cy="4882324"/>
          </a:xfrm>
        </p:spPr>
        <p:txBody>
          <a:bodyPr>
            <a:normAutofit fontScale="92500"/>
          </a:bodyPr>
          <a:lstStyle/>
          <a:p>
            <a:pPr lvl="2" algn="l"/>
            <a:r>
              <a:rPr lang="en-AU" sz="4000" b="1" i="1" u="sng" dirty="0">
                <a:solidFill>
                  <a:schemeClr val="bg1"/>
                </a:solidFill>
              </a:rPr>
              <a:t>EAR</a:t>
            </a:r>
          </a:p>
          <a:p>
            <a:pPr lvl="2" algn="l"/>
            <a:endParaRPr lang="en-AU" sz="1100" i="1" dirty="0">
              <a:solidFill>
                <a:schemeClr val="bg1"/>
              </a:solidFill>
            </a:endParaRPr>
          </a:p>
          <a:p>
            <a:pPr lvl="2" algn="l">
              <a:buFont typeface="Arial" pitchFamily="34" charset="0"/>
              <a:buChar char="•"/>
            </a:pPr>
            <a:r>
              <a:rPr lang="en-AU" sz="3600" i="1" dirty="0">
                <a:solidFill>
                  <a:schemeClr val="bg1"/>
                </a:solidFill>
              </a:rPr>
              <a:t> Secretes a substance called </a:t>
            </a:r>
            <a:r>
              <a:rPr lang="en-AU" sz="3600" b="1" i="1" u="sng" dirty="0" err="1">
                <a:solidFill>
                  <a:schemeClr val="bg1"/>
                </a:solidFill>
              </a:rPr>
              <a:t>Cerumen</a:t>
            </a:r>
            <a:r>
              <a:rPr lang="en-AU" sz="3600" i="1" dirty="0">
                <a:solidFill>
                  <a:schemeClr val="bg1"/>
                </a:solidFill>
              </a:rPr>
              <a:t> (ear wax) which can protect the outer ear from bacterial infection and also repels insects.</a:t>
            </a:r>
          </a:p>
          <a:p>
            <a:pPr lvl="2" algn="l">
              <a:buFont typeface="Arial" charset="0"/>
              <a:buChar char="•"/>
            </a:pPr>
            <a:endParaRPr lang="en-AU" sz="2600" i="1" dirty="0">
              <a:solidFill>
                <a:schemeClr val="tx1">
                  <a:lumMod val="85000"/>
                  <a:lumOff val="15000"/>
                </a:schemeClr>
              </a:solidFill>
            </a:endParaRPr>
          </a:p>
        </p:txBody>
      </p:sp>
      <p:pic>
        <p:nvPicPr>
          <p:cNvPr id="4" name="Picture 3" descr="dre0513l"/>
          <p:cNvPicPr/>
          <p:nvPr/>
        </p:nvPicPr>
        <p:blipFill>
          <a:blip r:embed="rId3"/>
          <a:srcRect/>
          <a:stretch>
            <a:fillRect/>
          </a:stretch>
        </p:blipFill>
        <p:spPr bwMode="auto">
          <a:xfrm>
            <a:off x="5328344" y="1979637"/>
            <a:ext cx="4489060" cy="4882324"/>
          </a:xfrm>
          <a:prstGeom prst="rect">
            <a:avLst/>
          </a:prstGeom>
          <a:noFill/>
          <a:ln w="9525">
            <a:noFill/>
            <a:miter lim="800000"/>
            <a:headEnd/>
            <a:tailEnd/>
          </a:ln>
        </p:spPr>
      </p:pic>
    </p:spTree>
    <p:extLst>
      <p:ext uri="{BB962C8B-B14F-4D97-AF65-F5344CB8AC3E}">
        <p14:creationId xmlns:p14="http://schemas.microsoft.com/office/powerpoint/2010/main" val="23327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30" y="467469"/>
            <a:ext cx="10080625" cy="1023713"/>
          </a:xfrm>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type="subTitle" idx="1"/>
          </p:nvPr>
        </p:nvSpPr>
        <p:spPr>
          <a:xfrm>
            <a:off x="143768" y="1771772"/>
            <a:ext cx="4567780" cy="4882324"/>
          </a:xfrm>
        </p:spPr>
        <p:txBody>
          <a:bodyPr>
            <a:normAutofit lnSpcReduction="10000"/>
          </a:bodyPr>
          <a:lstStyle/>
          <a:p>
            <a:pPr lvl="2" algn="l"/>
            <a:r>
              <a:rPr lang="en-AU" sz="4000" b="1" i="1" u="sng" dirty="0">
                <a:solidFill>
                  <a:schemeClr val="bg1"/>
                </a:solidFill>
              </a:rPr>
              <a:t>EYES</a:t>
            </a:r>
          </a:p>
          <a:p>
            <a:pPr lvl="2" algn="l"/>
            <a:endParaRPr lang="en-AU" sz="1100" i="1" dirty="0">
              <a:solidFill>
                <a:schemeClr val="bg1"/>
              </a:solidFill>
            </a:endParaRPr>
          </a:p>
          <a:p>
            <a:pPr lvl="2" algn="l">
              <a:buFont typeface="Arial" pitchFamily="34" charset="0"/>
              <a:buChar char="•"/>
            </a:pPr>
            <a:r>
              <a:rPr lang="en-AU" sz="3600" i="1" dirty="0">
                <a:solidFill>
                  <a:schemeClr val="bg1"/>
                </a:solidFill>
              </a:rPr>
              <a:t> The tear ducts produce tears which contain the antibacterial enzyme lysozyme (same enzyme in sweat and saliva).</a:t>
            </a:r>
          </a:p>
          <a:p>
            <a:pPr lvl="2" algn="l"/>
            <a:endParaRPr lang="en-AU" sz="26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charset="0"/>
              <a:buChar char="•"/>
            </a:pPr>
            <a:endParaRPr lang="en-AU" sz="2600" i="1" dirty="0">
              <a:solidFill>
                <a:schemeClr val="tx1">
                  <a:lumMod val="85000"/>
                  <a:lumOff val="15000"/>
                </a:schemeClr>
              </a:solidFill>
            </a:endParaRPr>
          </a:p>
        </p:txBody>
      </p:sp>
      <p:pic>
        <p:nvPicPr>
          <p:cNvPr id="5" name="Picture 4"/>
          <p:cNvPicPr>
            <a:picLocks noChangeAspect="1" noChangeArrowheads="1"/>
          </p:cNvPicPr>
          <p:nvPr/>
        </p:nvPicPr>
        <p:blipFill>
          <a:blip r:embed="rId3"/>
          <a:srcRect/>
          <a:stretch>
            <a:fillRect/>
          </a:stretch>
        </p:blipFill>
        <p:spPr bwMode="auto">
          <a:xfrm>
            <a:off x="4961557" y="2519883"/>
            <a:ext cx="4515276" cy="3386102"/>
          </a:xfrm>
          <a:prstGeom prst="rect">
            <a:avLst/>
          </a:prstGeom>
          <a:noFill/>
          <a:ln w="9525">
            <a:noFill/>
            <a:miter lim="800000"/>
            <a:headEnd/>
            <a:tailEnd/>
          </a:ln>
        </p:spPr>
      </p:pic>
    </p:spTree>
    <p:extLst>
      <p:ext uri="{BB962C8B-B14F-4D97-AF65-F5344CB8AC3E}">
        <p14:creationId xmlns:p14="http://schemas.microsoft.com/office/powerpoint/2010/main" val="39298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COMMUNICABLE DISEASES</a:t>
            </a:r>
          </a:p>
        </p:txBody>
      </p:sp>
      <p:sp>
        <p:nvSpPr>
          <p:cNvPr id="3" name="Text Placeholder 2"/>
          <p:cNvSpPr txBox="1">
            <a:spLocks noGrp="1"/>
          </p:cNvSpPr>
          <p:nvPr>
            <p:ph type="body" idx="4294967295"/>
          </p:nvPr>
        </p:nvSpPr>
        <p:spPr>
          <a:xfrm>
            <a:off x="431800" y="1475581"/>
            <a:ext cx="9071640" cy="5054759"/>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AU" dirty="0"/>
              <a:t>Communicable (infectious) diseases are caused by organisms that enter the body so that they can reproduce.</a:t>
            </a:r>
          </a:p>
          <a:p>
            <a:pPr lvl="0"/>
            <a:r>
              <a:rPr lang="en-AU" u="sng" dirty="0"/>
              <a:t>Disease causing organisms</a:t>
            </a:r>
            <a:r>
              <a:rPr lang="en-AU" dirty="0"/>
              <a:t> are called </a:t>
            </a:r>
            <a:r>
              <a:rPr lang="en-AU" b="1" dirty="0"/>
              <a:t>pathogens.</a:t>
            </a:r>
          </a:p>
          <a:p>
            <a:pPr lvl="0"/>
            <a:r>
              <a:rPr lang="en-AU" dirty="0"/>
              <a:t>Some</a:t>
            </a:r>
            <a:r>
              <a:rPr lang="en-AU" b="1" dirty="0"/>
              <a:t> pathogens </a:t>
            </a:r>
            <a:r>
              <a:rPr lang="en-AU" dirty="0"/>
              <a:t>are </a:t>
            </a:r>
            <a:r>
              <a:rPr lang="en-AU" b="1" dirty="0"/>
              <a:t>contagious. </a:t>
            </a:r>
            <a:r>
              <a:rPr lang="en-AU" dirty="0"/>
              <a:t>They can be passed on by direct contact with the sufferer or by touching something that was touched by them.</a:t>
            </a:r>
          </a:p>
          <a:p>
            <a:pPr lvl="0"/>
            <a:r>
              <a:rPr lang="en-AU" dirty="0"/>
              <a:t>Some pathogens are spread by </a:t>
            </a:r>
            <a:r>
              <a:rPr lang="en-AU" b="1" dirty="0"/>
              <a:t>vectors</a:t>
            </a:r>
            <a:r>
              <a:rPr lang="en-AU" dirty="0"/>
              <a:t>, Vectors are an intermediate host (e.g. mosquito/ flea) through which the disease is spread.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sz="half" idx="1"/>
          </p:nvPr>
        </p:nvSpPr>
        <p:spPr>
          <a:xfrm>
            <a:off x="503238" y="2057400"/>
            <a:ext cx="5473178" cy="5250829"/>
          </a:xfrm>
        </p:spPr>
        <p:txBody>
          <a:bodyPr>
            <a:normAutofit fontScale="92500" lnSpcReduction="10000"/>
          </a:bodyPr>
          <a:lstStyle/>
          <a:p>
            <a:pPr marL="648000" lvl="1" indent="0" algn="l">
              <a:buNone/>
            </a:pPr>
            <a:r>
              <a:rPr lang="en-AU" sz="4400" b="1" i="1" u="sng" dirty="0">
                <a:solidFill>
                  <a:schemeClr val="bg1"/>
                </a:solidFill>
              </a:rPr>
              <a:t>NASAL CAVITY</a:t>
            </a:r>
          </a:p>
          <a:p>
            <a:pPr lvl="2" algn="l"/>
            <a:endParaRPr lang="en-AU" sz="1100" i="1" dirty="0">
              <a:solidFill>
                <a:schemeClr val="bg1"/>
              </a:solidFill>
            </a:endParaRPr>
          </a:p>
          <a:p>
            <a:pPr lvl="1" algn="l">
              <a:buFont typeface="Arial" pitchFamily="34" charset="0"/>
              <a:buChar char="•"/>
            </a:pPr>
            <a:r>
              <a:rPr lang="en-AU" sz="3500" i="1" dirty="0">
                <a:solidFill>
                  <a:schemeClr val="bg1"/>
                </a:solidFill>
              </a:rPr>
              <a:t> The Nasal Cavity is lined with </a:t>
            </a:r>
            <a:r>
              <a:rPr lang="en-AU" sz="3500" i="1" u="sng" dirty="0">
                <a:solidFill>
                  <a:schemeClr val="bg1"/>
                </a:solidFill>
              </a:rPr>
              <a:t>CILIA </a:t>
            </a:r>
            <a:r>
              <a:rPr lang="en-AU" sz="3500" i="1" dirty="0">
                <a:solidFill>
                  <a:schemeClr val="bg1"/>
                </a:solidFill>
              </a:rPr>
              <a:t>which trap dust, small insects, and other micro-organisms which may cause disease. </a:t>
            </a:r>
          </a:p>
          <a:p>
            <a:pPr lvl="1" algn="l">
              <a:buFont typeface="Arial" pitchFamily="34" charset="0"/>
              <a:buChar char="•"/>
            </a:pPr>
            <a:r>
              <a:rPr lang="en-AU" sz="3500" i="1" u="sng" dirty="0">
                <a:solidFill>
                  <a:schemeClr val="bg1"/>
                </a:solidFill>
              </a:rPr>
              <a:t>Mucus</a:t>
            </a:r>
            <a:r>
              <a:rPr lang="en-AU" sz="3500" i="1" dirty="0">
                <a:solidFill>
                  <a:schemeClr val="bg1"/>
                </a:solidFill>
              </a:rPr>
              <a:t> traps air borne pathogens which can be swept out of  the cavity using fine hairs.</a:t>
            </a:r>
          </a:p>
          <a:p>
            <a:pPr lvl="2" algn="l">
              <a:buFont typeface="Arial" pitchFamily="34" charset="0"/>
              <a:buChar char="•"/>
            </a:pPr>
            <a:endParaRPr lang="en-AU" sz="26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charset="0"/>
              <a:buChar char="•"/>
            </a:pPr>
            <a:endParaRPr lang="en-AU" sz="2600" i="1" dirty="0">
              <a:solidFill>
                <a:schemeClr val="tx1">
                  <a:lumMod val="85000"/>
                  <a:lumOff val="15000"/>
                </a:schemeClr>
              </a:solidFill>
            </a:endParaRPr>
          </a:p>
        </p:txBody>
      </p:sp>
      <p:sp>
        <p:nvSpPr>
          <p:cNvPr id="4" name="Content Placeholder 3"/>
          <p:cNvSpPr>
            <a:spLocks noGrp="1"/>
          </p:cNvSpPr>
          <p:nvPr>
            <p:ph sz="half" idx="2"/>
          </p:nvPr>
        </p:nvSpPr>
        <p:spPr>
          <a:xfrm>
            <a:off x="5904408" y="2057400"/>
            <a:ext cx="3671392" cy="4989513"/>
          </a:xfrm>
        </p:spPr>
        <p:txBody>
          <a:bodyPr/>
          <a:lstStyle/>
          <a:p>
            <a:endParaRPr lang="en-US" dirty="0"/>
          </a:p>
        </p:txBody>
      </p:sp>
      <p:pic>
        <p:nvPicPr>
          <p:cNvPr id="68610" name="Picture 2"/>
          <p:cNvPicPr>
            <a:picLocks noChangeAspect="1" noChangeArrowheads="1"/>
          </p:cNvPicPr>
          <p:nvPr/>
        </p:nvPicPr>
        <p:blipFill>
          <a:blip r:embed="rId3"/>
          <a:srcRect/>
          <a:stretch>
            <a:fillRect/>
          </a:stretch>
        </p:blipFill>
        <p:spPr bwMode="auto">
          <a:xfrm>
            <a:off x="6336456" y="2558103"/>
            <a:ext cx="3087191" cy="2950373"/>
          </a:xfrm>
          <a:prstGeom prst="rect">
            <a:avLst/>
          </a:prstGeom>
          <a:noFill/>
          <a:ln w="9525">
            <a:noFill/>
            <a:miter lim="800000"/>
            <a:headEnd/>
            <a:tailEnd/>
          </a:ln>
          <a:effectLst/>
        </p:spPr>
      </p:pic>
    </p:spTree>
    <p:extLst>
      <p:ext uri="{BB962C8B-B14F-4D97-AF65-F5344CB8AC3E}">
        <p14:creationId xmlns:p14="http://schemas.microsoft.com/office/powerpoint/2010/main" val="382856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sz="half" idx="1"/>
          </p:nvPr>
        </p:nvSpPr>
        <p:spPr/>
        <p:txBody>
          <a:bodyPr>
            <a:normAutofit fontScale="77500" lnSpcReduction="20000"/>
          </a:bodyPr>
          <a:lstStyle/>
          <a:p>
            <a:pPr algn="l"/>
            <a:r>
              <a:rPr lang="en-AU" sz="4300" b="1" i="1" u="sng" dirty="0">
                <a:solidFill>
                  <a:schemeClr val="bg1"/>
                </a:solidFill>
              </a:rPr>
              <a:t>TRACHEA (RESPIRATORY  TRACT)</a:t>
            </a:r>
          </a:p>
          <a:p>
            <a:pPr lvl="2" algn="l"/>
            <a:endParaRPr lang="en-AU" sz="1100" i="1" dirty="0">
              <a:solidFill>
                <a:schemeClr val="bg1"/>
              </a:solidFill>
            </a:endParaRPr>
          </a:p>
          <a:p>
            <a:pPr marL="108000" indent="0" algn="l">
              <a:buNone/>
            </a:pPr>
            <a:r>
              <a:rPr lang="en-AU" sz="4400" i="1" dirty="0">
                <a:solidFill>
                  <a:schemeClr val="bg1"/>
                </a:solidFill>
              </a:rPr>
              <a:t>The trachea and bronchi</a:t>
            </a:r>
          </a:p>
          <a:p>
            <a:pPr marL="108000" indent="0" algn="l">
              <a:buNone/>
            </a:pPr>
            <a:r>
              <a:rPr lang="en-AU" sz="4400" i="1" dirty="0">
                <a:solidFill>
                  <a:schemeClr val="bg1"/>
                </a:solidFill>
              </a:rPr>
              <a:t>are lined with </a:t>
            </a:r>
            <a:r>
              <a:rPr lang="en-AU" sz="4400" i="1" u="sng" dirty="0">
                <a:solidFill>
                  <a:schemeClr val="bg1"/>
                </a:solidFill>
              </a:rPr>
              <a:t>cilia</a:t>
            </a:r>
            <a:r>
              <a:rPr lang="en-AU" sz="4400" i="1" dirty="0">
                <a:solidFill>
                  <a:schemeClr val="bg1"/>
                </a:solidFill>
              </a:rPr>
              <a:t> and </a:t>
            </a:r>
            <a:r>
              <a:rPr lang="en-AU" sz="4400" i="1" u="sng" dirty="0">
                <a:solidFill>
                  <a:schemeClr val="bg1"/>
                </a:solidFill>
              </a:rPr>
              <a:t>mucus</a:t>
            </a:r>
            <a:r>
              <a:rPr lang="en-AU" sz="4400" i="1" dirty="0">
                <a:solidFill>
                  <a:schemeClr val="bg1"/>
                </a:solidFill>
              </a:rPr>
              <a:t> to trap and sweep out potentially harmful micro-organisms.</a:t>
            </a:r>
          </a:p>
          <a:p>
            <a:pPr lvl="2" algn="l">
              <a:buFont typeface="Arial" pitchFamily="34" charset="0"/>
              <a:buChar char="•"/>
            </a:pPr>
            <a:endParaRPr lang="en-AU" sz="2600" i="1" dirty="0">
              <a:solidFill>
                <a:schemeClr val="tx1">
                  <a:lumMod val="85000"/>
                  <a:lumOff val="15000"/>
                </a:schemeClr>
              </a:solidFill>
            </a:endParaRPr>
          </a:p>
          <a:p>
            <a:pPr lvl="2" algn="l">
              <a:buFont typeface="Arial" pitchFamily="34" charset="0"/>
              <a:buChar char="•"/>
            </a:pPr>
            <a:endParaRPr lang="en-AU" sz="2600" i="1" dirty="0">
              <a:solidFill>
                <a:schemeClr val="tx1">
                  <a:lumMod val="85000"/>
                  <a:lumOff val="15000"/>
                </a:schemeClr>
              </a:solidFill>
            </a:endParaRPr>
          </a:p>
          <a:p>
            <a:pPr lvl="2" algn="l">
              <a:buFont typeface="Arial" charset="0"/>
              <a:buChar char="•"/>
            </a:pPr>
            <a:endParaRPr lang="en-AU" sz="2600" i="1" dirty="0">
              <a:solidFill>
                <a:schemeClr val="tx1">
                  <a:lumMod val="85000"/>
                  <a:lumOff val="15000"/>
                </a:schemeClr>
              </a:solidFill>
            </a:endParaRPr>
          </a:p>
        </p:txBody>
      </p:sp>
      <p:sp>
        <p:nvSpPr>
          <p:cNvPr id="4" name="Content Placeholder 3"/>
          <p:cNvSpPr>
            <a:spLocks noGrp="1"/>
          </p:cNvSpPr>
          <p:nvPr>
            <p:ph sz="half" idx="2"/>
          </p:nvPr>
        </p:nvSpPr>
        <p:spPr/>
        <p:txBody>
          <a:bodyPr/>
          <a:lstStyle/>
          <a:p>
            <a:endParaRPr lang="en-US"/>
          </a:p>
        </p:txBody>
      </p:sp>
      <p:pic>
        <p:nvPicPr>
          <p:cNvPr id="69634" name="Picture 2"/>
          <p:cNvPicPr>
            <a:picLocks noChangeAspect="1" noChangeArrowheads="1"/>
          </p:cNvPicPr>
          <p:nvPr/>
        </p:nvPicPr>
        <p:blipFill>
          <a:blip r:embed="rId3"/>
          <a:srcRect/>
          <a:stretch>
            <a:fillRect/>
          </a:stretch>
        </p:blipFill>
        <p:spPr bwMode="auto">
          <a:xfrm>
            <a:off x="5544368" y="2195661"/>
            <a:ext cx="4034807" cy="3149887"/>
          </a:xfrm>
          <a:prstGeom prst="rect">
            <a:avLst/>
          </a:prstGeom>
          <a:noFill/>
          <a:ln w="9525">
            <a:noFill/>
            <a:miter lim="800000"/>
            <a:headEnd/>
            <a:tailEnd/>
          </a:ln>
          <a:effectLst/>
        </p:spPr>
      </p:pic>
    </p:spTree>
    <p:extLst>
      <p:ext uri="{BB962C8B-B14F-4D97-AF65-F5344CB8AC3E}">
        <p14:creationId xmlns:p14="http://schemas.microsoft.com/office/powerpoint/2010/main" val="4048706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sz="half" idx="1"/>
          </p:nvPr>
        </p:nvSpPr>
        <p:spPr>
          <a:xfrm>
            <a:off x="503238" y="2057400"/>
            <a:ext cx="5185146" cy="4989513"/>
          </a:xfrm>
        </p:spPr>
        <p:txBody>
          <a:bodyPr>
            <a:normAutofit/>
          </a:bodyPr>
          <a:lstStyle/>
          <a:p>
            <a:pPr algn="l"/>
            <a:r>
              <a:rPr lang="en-AU" sz="4300" b="1" i="1" u="sng" dirty="0">
                <a:solidFill>
                  <a:schemeClr val="bg1"/>
                </a:solidFill>
              </a:rPr>
              <a:t>STOMACH</a:t>
            </a:r>
          </a:p>
          <a:p>
            <a:pPr marL="108000" indent="0" algn="l">
              <a:buNone/>
            </a:pPr>
            <a:r>
              <a:rPr lang="en-AU" sz="3400" i="1" dirty="0">
                <a:solidFill>
                  <a:schemeClr val="bg1"/>
                </a:solidFill>
              </a:rPr>
              <a:t>The stomach secretes hydrochloric acid during digestion. The acid kills many bacteria and other potentially harmful microorganisms.</a:t>
            </a:r>
          </a:p>
          <a:p>
            <a:pPr algn="l"/>
            <a:endParaRPr lang="en-AU" sz="3400" i="1" dirty="0">
              <a:solidFill>
                <a:schemeClr val="tx1">
                  <a:lumMod val="85000"/>
                  <a:lumOff val="15000"/>
                </a:schemeClr>
              </a:solidFill>
            </a:endParaRPr>
          </a:p>
        </p:txBody>
      </p:sp>
      <p:sp>
        <p:nvSpPr>
          <p:cNvPr id="4" name="Content Placeholder 3"/>
          <p:cNvSpPr>
            <a:spLocks noGrp="1"/>
          </p:cNvSpPr>
          <p:nvPr>
            <p:ph sz="half" idx="2"/>
          </p:nvPr>
        </p:nvSpPr>
        <p:spPr/>
        <p:txBody>
          <a:bodyPr/>
          <a:lstStyle/>
          <a:p>
            <a:endParaRPr lang="en-US"/>
          </a:p>
        </p:txBody>
      </p:sp>
      <p:pic>
        <p:nvPicPr>
          <p:cNvPr id="70658" name="Picture 2" descr="1079619327186"/>
          <p:cNvPicPr>
            <a:picLocks noChangeAspect="1" noChangeArrowheads="1"/>
          </p:cNvPicPr>
          <p:nvPr/>
        </p:nvPicPr>
        <p:blipFill>
          <a:blip r:embed="rId3"/>
          <a:srcRect/>
          <a:stretch>
            <a:fillRect/>
          </a:stretch>
        </p:blipFill>
        <p:spPr bwMode="auto">
          <a:xfrm>
            <a:off x="5904408" y="2123653"/>
            <a:ext cx="3363982" cy="3071139"/>
          </a:xfrm>
          <a:prstGeom prst="rect">
            <a:avLst/>
          </a:prstGeom>
          <a:noFill/>
          <a:ln w="9525">
            <a:noFill/>
            <a:miter lim="800000"/>
            <a:headEnd/>
            <a:tailEnd/>
          </a:ln>
        </p:spPr>
      </p:pic>
    </p:spTree>
    <p:extLst>
      <p:ext uri="{BB962C8B-B14F-4D97-AF65-F5344CB8AC3E}">
        <p14:creationId xmlns:p14="http://schemas.microsoft.com/office/powerpoint/2010/main" val="1083535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4900" dirty="0">
                <a:effectLst>
                  <a:outerShdw blurRad="38100" dist="38100" dir="2700000" algn="tl">
                    <a:srgbClr val="000000">
                      <a:alpha val="43137"/>
                    </a:srgbClr>
                  </a:outerShdw>
                </a:effectLst>
              </a:rPr>
              <a:t>THE EXTERNAL DEFENCE SYSTEM</a:t>
            </a:r>
          </a:p>
        </p:txBody>
      </p:sp>
      <p:sp>
        <p:nvSpPr>
          <p:cNvPr id="3" name="Subtitle 2"/>
          <p:cNvSpPr>
            <a:spLocks noGrp="1"/>
          </p:cNvSpPr>
          <p:nvPr>
            <p:ph sz="half" idx="1"/>
          </p:nvPr>
        </p:nvSpPr>
        <p:spPr>
          <a:xfrm>
            <a:off x="0" y="2057400"/>
            <a:ext cx="4962525" cy="4989513"/>
          </a:xfrm>
        </p:spPr>
        <p:txBody>
          <a:bodyPr>
            <a:normAutofit fontScale="92500" lnSpcReduction="10000"/>
          </a:bodyPr>
          <a:lstStyle/>
          <a:p>
            <a:pPr algn="l"/>
            <a:r>
              <a:rPr lang="en-AU" sz="4300" b="1" i="1" u="sng" dirty="0">
                <a:solidFill>
                  <a:schemeClr val="bg1"/>
                </a:solidFill>
              </a:rPr>
              <a:t>URETHRA</a:t>
            </a:r>
          </a:p>
          <a:p>
            <a:pPr algn="l"/>
            <a:endParaRPr lang="en-AU" sz="1900" i="1" dirty="0">
              <a:solidFill>
                <a:schemeClr val="bg1"/>
              </a:solidFill>
            </a:endParaRPr>
          </a:p>
          <a:p>
            <a:pPr marL="108000" indent="0" algn="l">
              <a:buNone/>
            </a:pPr>
            <a:r>
              <a:rPr lang="en-AU" sz="4400" i="1" dirty="0">
                <a:solidFill>
                  <a:schemeClr val="bg1"/>
                </a:solidFill>
              </a:rPr>
              <a:t>The regular flow of urine through the urethra has a cleansing action and prevents bacterial infection.</a:t>
            </a:r>
          </a:p>
          <a:p>
            <a:pPr lvl="2" algn="l"/>
            <a:endParaRPr lang="en-AU" sz="2600" i="1" dirty="0">
              <a:solidFill>
                <a:schemeClr val="tx1">
                  <a:lumMod val="85000"/>
                  <a:lumOff val="15000"/>
                </a:schemeClr>
              </a:solidFill>
            </a:endParaRPr>
          </a:p>
          <a:p>
            <a:pPr lvl="2" algn="l"/>
            <a:endParaRPr lang="en-AU" sz="2600" i="1" dirty="0">
              <a:solidFill>
                <a:schemeClr val="tx1">
                  <a:lumMod val="85000"/>
                  <a:lumOff val="15000"/>
                </a:schemeClr>
              </a:solidFill>
            </a:endParaRP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noChangeArrowheads="1"/>
          </p:cNvPicPr>
          <p:nvPr/>
        </p:nvPicPr>
        <p:blipFill>
          <a:blip r:embed="rId3"/>
          <a:srcRect/>
          <a:stretch>
            <a:fillRect/>
          </a:stretch>
        </p:blipFill>
        <p:spPr bwMode="auto">
          <a:xfrm>
            <a:off x="5434090" y="2362388"/>
            <a:ext cx="3878240" cy="4423810"/>
          </a:xfrm>
          <a:prstGeom prst="rect">
            <a:avLst/>
          </a:prstGeom>
          <a:noFill/>
        </p:spPr>
      </p:pic>
    </p:spTree>
    <p:extLst>
      <p:ext uri="{BB962C8B-B14F-4D97-AF65-F5344CB8AC3E}">
        <p14:creationId xmlns:p14="http://schemas.microsoft.com/office/powerpoint/2010/main" val="3677357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DEFENCE</a:t>
            </a:r>
          </a:p>
        </p:txBody>
      </p:sp>
      <p:sp>
        <p:nvSpPr>
          <p:cNvPr id="3" name="Content Placeholder 2"/>
          <p:cNvSpPr>
            <a:spLocks noGrp="1"/>
          </p:cNvSpPr>
          <p:nvPr>
            <p:ph idx="1"/>
          </p:nvPr>
        </p:nvSpPr>
        <p:spPr/>
        <p:txBody>
          <a:bodyPr/>
          <a:lstStyle/>
          <a:p>
            <a:r>
              <a:rPr lang="en-US" sz="5400" u="sng" dirty="0"/>
              <a:t>VAGINA-</a:t>
            </a:r>
            <a:r>
              <a:rPr lang="en-US" sz="5400" dirty="0"/>
              <a:t> Contains acids which kill micro-organisms.</a:t>
            </a:r>
          </a:p>
          <a:p>
            <a:r>
              <a:rPr lang="en-US" sz="5400" u="sng" dirty="0"/>
              <a:t>ANUS-</a:t>
            </a:r>
            <a:r>
              <a:rPr lang="en-US" sz="5400" dirty="0"/>
              <a:t> Contains mucus that traps micro-organisms</a:t>
            </a:r>
            <a:endParaRPr lang="en-US" sz="5400" u="sng" dirty="0"/>
          </a:p>
        </p:txBody>
      </p:sp>
    </p:spTree>
    <p:extLst>
      <p:ext uri="{BB962C8B-B14F-4D97-AF65-F5344CB8AC3E}">
        <p14:creationId xmlns:p14="http://schemas.microsoft.com/office/powerpoint/2010/main" val="158348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PROTECTIVE REFLEXES</a:t>
            </a:r>
          </a:p>
        </p:txBody>
      </p:sp>
      <p:sp>
        <p:nvSpPr>
          <p:cNvPr id="3" name="Content Placeholder 2"/>
          <p:cNvSpPr>
            <a:spLocks noGrp="1"/>
          </p:cNvSpPr>
          <p:nvPr>
            <p:ph idx="1"/>
          </p:nvPr>
        </p:nvSpPr>
        <p:spPr/>
        <p:txBody>
          <a:bodyPr/>
          <a:lstStyle/>
          <a:p>
            <a:r>
              <a:rPr lang="en-US" dirty="0"/>
              <a:t>Sneezing- Forces the expulsion of noxious gas or micro-organisms out of the mouth or nose.</a:t>
            </a:r>
          </a:p>
          <a:p>
            <a:r>
              <a:rPr lang="en-US" dirty="0"/>
              <a:t>Coughing- Expels foreign matter from the lungs.</a:t>
            </a:r>
          </a:p>
          <a:p>
            <a:r>
              <a:rPr lang="en-US" dirty="0"/>
              <a:t>Vomiting- a means through which the stomach can get rid of foreign substances.</a:t>
            </a:r>
          </a:p>
          <a:p>
            <a:r>
              <a:rPr lang="en-US" dirty="0" err="1"/>
              <a:t>Diarrhoea</a:t>
            </a:r>
            <a:r>
              <a:rPr lang="en-US" dirty="0"/>
              <a:t>- a means through which the body can quickly get rid of protozoa, bacteria or viruses from the alimentary canal.</a:t>
            </a:r>
          </a:p>
        </p:txBody>
      </p:sp>
    </p:spTree>
    <p:extLst>
      <p:ext uri="{BB962C8B-B14F-4D97-AF65-F5344CB8AC3E}">
        <p14:creationId xmlns:p14="http://schemas.microsoft.com/office/powerpoint/2010/main" val="3461789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BLOOD CLOTTING- minor damage</a:t>
            </a:r>
          </a:p>
        </p:txBody>
      </p:sp>
      <p:sp>
        <p:nvSpPr>
          <p:cNvPr id="4" name="Content Placeholder 3"/>
          <p:cNvSpPr>
            <a:spLocks noGrp="1"/>
          </p:cNvSpPr>
          <p:nvPr>
            <p:ph sz="half" idx="1"/>
          </p:nvPr>
        </p:nvSpPr>
        <p:spPr/>
        <p:txBody>
          <a:bodyPr/>
          <a:lstStyle/>
          <a:p>
            <a:pPr marL="108000" indent="0">
              <a:buNone/>
            </a:pPr>
            <a:r>
              <a:rPr lang="en-US" dirty="0"/>
              <a:t>1. Muscles in the walls of damaged blood vessels constrict to reduce blood flow.</a:t>
            </a:r>
          </a:p>
          <a:p>
            <a:pPr marL="108000" indent="0">
              <a:buNone/>
            </a:pPr>
            <a:r>
              <a:rPr lang="en-US" dirty="0"/>
              <a:t>2. Damaged walls are roughened allowing thrombocytes to stick to the walls.</a:t>
            </a:r>
          </a:p>
          <a:p>
            <a:pPr marL="108000" indent="0">
              <a:buNone/>
            </a:pPr>
            <a:r>
              <a:rPr lang="en-US" dirty="0"/>
              <a:t>3. Stuck thrombocytes attract more and then form a plug</a:t>
            </a:r>
          </a:p>
        </p:txBody>
      </p:sp>
      <p:sp>
        <p:nvSpPr>
          <p:cNvPr id="5" name="Content Placeholder 4"/>
          <p:cNvSpPr>
            <a:spLocks noGrp="1"/>
          </p:cNvSpPr>
          <p:nvPr>
            <p:ph sz="half" idx="2"/>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336" y="2123653"/>
            <a:ext cx="439248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4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Minor damage </a:t>
            </a:r>
            <a:r>
              <a:rPr lang="en-US" dirty="0" err="1"/>
              <a:t>cont</a:t>
            </a:r>
            <a:r>
              <a:rPr lang="en-US" dirty="0"/>
              <a:t>…</a:t>
            </a:r>
          </a:p>
        </p:txBody>
      </p:sp>
      <p:sp>
        <p:nvSpPr>
          <p:cNvPr id="3" name="Content Placeholder 2"/>
          <p:cNvSpPr>
            <a:spLocks noGrp="1"/>
          </p:cNvSpPr>
          <p:nvPr>
            <p:ph idx="1"/>
          </p:nvPr>
        </p:nvSpPr>
        <p:spPr/>
        <p:txBody>
          <a:bodyPr/>
          <a:lstStyle/>
          <a:p>
            <a:r>
              <a:rPr lang="en-US" dirty="0"/>
              <a:t>4. This plug reduces blood loss.</a:t>
            </a:r>
          </a:p>
          <a:p>
            <a:r>
              <a:rPr lang="en-US" dirty="0"/>
              <a:t>5. The thrombocytes secrete substances that  act as vasoconstrictors to further reduce blood loss.</a:t>
            </a:r>
          </a:p>
        </p:txBody>
      </p:sp>
    </p:spTree>
    <p:extLst>
      <p:ext uri="{BB962C8B-B14F-4D97-AF65-F5344CB8AC3E}">
        <p14:creationId xmlns:p14="http://schemas.microsoft.com/office/powerpoint/2010/main" val="1102487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BLOOD CLOTTING- major</a:t>
            </a:r>
          </a:p>
        </p:txBody>
      </p:sp>
      <p:sp>
        <p:nvSpPr>
          <p:cNvPr id="3" name="Content Placeholder 2"/>
          <p:cNvSpPr>
            <a:spLocks noGrp="1"/>
          </p:cNvSpPr>
          <p:nvPr>
            <p:ph sz="half" idx="1"/>
          </p:nvPr>
        </p:nvSpPr>
        <p:spPr>
          <a:xfrm>
            <a:off x="1" y="1727414"/>
            <a:ext cx="4248224" cy="5580815"/>
          </a:xfrm>
        </p:spPr>
        <p:txBody>
          <a:bodyPr/>
          <a:lstStyle/>
          <a:p>
            <a:pPr marL="108000" indent="0">
              <a:buNone/>
            </a:pPr>
            <a:r>
              <a:rPr lang="en-US" dirty="0"/>
              <a:t>1. The clotting factor protein  in the blood called PROTHROMBIN becomes converted to THROMBIN.</a:t>
            </a:r>
          </a:p>
          <a:p>
            <a:pPr marL="108000" indent="0">
              <a:buNone/>
            </a:pPr>
            <a:r>
              <a:rPr lang="en-US" dirty="0"/>
              <a:t>2. Thrombin converts FIBRINOGEN into FIBRIN.</a:t>
            </a:r>
          </a:p>
          <a:p>
            <a:pPr marL="108000" indent="0">
              <a:buNone/>
            </a:pPr>
            <a:r>
              <a:rPr lang="en-US" dirty="0"/>
              <a:t>3. Fibrin forms a mesh that traps erythrocytes, plasma and thrombocytes (see figure 9.4 of text). </a:t>
            </a:r>
          </a:p>
        </p:txBody>
      </p:sp>
      <p:sp>
        <p:nvSpPr>
          <p:cNvPr id="4" name="Content Placeholder 3"/>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224" y="1331565"/>
            <a:ext cx="5832401" cy="6228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06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CLOTTING- major </a:t>
            </a:r>
            <a:r>
              <a:rPr lang="en-US" dirty="0" err="1"/>
              <a:t>cont</a:t>
            </a:r>
            <a:r>
              <a:rPr lang="en-US" dirty="0"/>
              <a:t>…</a:t>
            </a:r>
          </a:p>
        </p:txBody>
      </p:sp>
      <p:sp>
        <p:nvSpPr>
          <p:cNvPr id="3" name="Content Placeholder 2"/>
          <p:cNvSpPr>
            <a:spLocks noGrp="1"/>
          </p:cNvSpPr>
          <p:nvPr>
            <p:ph idx="1"/>
          </p:nvPr>
        </p:nvSpPr>
        <p:spPr/>
        <p:txBody>
          <a:bodyPr/>
          <a:lstStyle/>
          <a:p>
            <a:pPr marL="108000" indent="0">
              <a:buNone/>
            </a:pPr>
            <a:r>
              <a:rPr lang="en-US" dirty="0"/>
              <a:t>4. The fibrin mesh with its trapped particles is now called a clot.</a:t>
            </a:r>
          </a:p>
          <a:p>
            <a:pPr marL="108000" indent="0">
              <a:buNone/>
            </a:pPr>
            <a:r>
              <a:rPr lang="en-US" dirty="0"/>
              <a:t>5. Once the clot is formed, clot retraction takes place. Clot retraction is where the fibrin threads become thicker and pull the edges of the damaged blood vessels together.</a:t>
            </a:r>
          </a:p>
          <a:p>
            <a:pPr marL="108000" indent="0">
              <a:buNone/>
            </a:pPr>
            <a:r>
              <a:rPr lang="en-US" dirty="0"/>
              <a:t>6. Serum fluid is squeezed out of the clot during clot retraction (also known as pus).</a:t>
            </a:r>
          </a:p>
          <a:p>
            <a:pPr marL="108000" indent="0">
              <a:buNone/>
            </a:pPr>
            <a:r>
              <a:rPr lang="en-US" dirty="0"/>
              <a:t>7. The clot then hardens into a scab.</a:t>
            </a:r>
          </a:p>
        </p:txBody>
      </p:sp>
    </p:spTree>
    <p:extLst>
      <p:ext uri="{BB962C8B-B14F-4D97-AF65-F5344CB8AC3E}">
        <p14:creationId xmlns:p14="http://schemas.microsoft.com/office/powerpoint/2010/main" val="52180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4600" dirty="0">
                <a:effectLst>
                  <a:outerShdw blurRad="38100" dist="38100" dir="2700000" algn="tl">
                    <a:srgbClr val="000000">
                      <a:alpha val="43137"/>
                    </a:srgbClr>
                  </a:outerShdw>
                </a:effectLst>
              </a:rPr>
              <a:t>EXAMPLES OF VECTORS</a:t>
            </a:r>
          </a:p>
        </p:txBody>
      </p:sp>
      <p:sp>
        <p:nvSpPr>
          <p:cNvPr id="3" name="Subtitle 2"/>
          <p:cNvSpPr>
            <a:spLocks noGrp="1"/>
          </p:cNvSpPr>
          <p:nvPr>
            <p:ph sz="half" idx="1"/>
          </p:nvPr>
        </p:nvSpPr>
        <p:spPr/>
        <p:txBody>
          <a:bodyPr>
            <a:normAutofit/>
          </a:bodyPr>
          <a:lstStyle/>
          <a:p>
            <a:pPr lvl="2" algn="l">
              <a:buFont typeface="Arial" charset="0"/>
              <a:buChar char="•"/>
            </a:pPr>
            <a:endParaRPr lang="en-AU" sz="2600" i="1" dirty="0">
              <a:solidFill>
                <a:schemeClr val="tx1">
                  <a:lumMod val="85000"/>
                  <a:lumOff val="15000"/>
                </a:schemeClr>
              </a:solidFill>
            </a:endParaRPr>
          </a:p>
          <a:p>
            <a:pPr lvl="2" algn="l">
              <a:buFont typeface="Arial" charset="0"/>
              <a:buChar char="•"/>
            </a:pPr>
            <a:endParaRPr lang="en-AU" sz="2600" i="1" dirty="0">
              <a:solidFill>
                <a:schemeClr val="tx1">
                  <a:lumMod val="85000"/>
                  <a:lumOff val="15000"/>
                </a:schemeClr>
              </a:solidFill>
            </a:endParaRPr>
          </a:p>
        </p:txBody>
      </p:sp>
      <p:sp>
        <p:nvSpPr>
          <p:cNvPr id="4" name="Content Placeholder 3"/>
          <p:cNvSpPr>
            <a:spLocks noGrp="1"/>
          </p:cNvSpPr>
          <p:nvPr>
            <p:ph sz="half" idx="2"/>
          </p:nvPr>
        </p:nvSpPr>
        <p:spPr/>
        <p:txBody>
          <a:bodyPr/>
          <a:lstStyle/>
          <a:p>
            <a:endParaRPr lang="en-US"/>
          </a:p>
        </p:txBody>
      </p:sp>
      <p:sp>
        <p:nvSpPr>
          <p:cNvPr id="5" name="Subtitle 2"/>
          <p:cNvSpPr txBox="1">
            <a:spLocks/>
          </p:cNvSpPr>
          <p:nvPr/>
        </p:nvSpPr>
        <p:spPr>
          <a:xfrm>
            <a:off x="1" y="2204894"/>
            <a:ext cx="5603480" cy="4646083"/>
          </a:xfrm>
          <a:prstGeom prst="rect">
            <a:avLst/>
          </a:prstGeom>
        </p:spPr>
        <p:txBody>
          <a:bodyPr vert="horz" lIns="0" tIns="50397" rIns="20159" bIns="50397">
            <a:normAutofit/>
          </a:bodyPr>
          <a:lstStyle/>
          <a:p>
            <a:pPr marR="50397" defTabSz="1007943">
              <a:spcBef>
                <a:spcPct val="20000"/>
              </a:spcBef>
              <a:buClr>
                <a:schemeClr val="accent3"/>
              </a:buClr>
              <a:buSzPct val="95000"/>
              <a:defRPr/>
            </a:pPr>
            <a:r>
              <a:rPr lang="en-AU" sz="2600" i="1" dirty="0">
                <a:solidFill>
                  <a:schemeClr val="tx1">
                    <a:lumMod val="85000"/>
                    <a:lumOff val="15000"/>
                  </a:schemeClr>
                </a:solidFill>
              </a:rPr>
              <a:t> </a:t>
            </a:r>
            <a:r>
              <a:rPr lang="en-AU" sz="4000" b="1" i="1" u="sng" dirty="0">
                <a:solidFill>
                  <a:schemeClr val="bg1"/>
                </a:solidFill>
              </a:rPr>
              <a:t>Vectors </a:t>
            </a:r>
            <a:r>
              <a:rPr lang="en-AU" sz="4000" i="1" dirty="0">
                <a:solidFill>
                  <a:schemeClr val="bg1"/>
                </a:solidFill>
              </a:rPr>
              <a:t>-organisms that carry the disease from one person to the next e.g. Mosquito, fleas, rats.</a:t>
            </a:r>
          </a:p>
          <a:p>
            <a:pPr marR="50397" defTabSz="1007943">
              <a:spcBef>
                <a:spcPct val="20000"/>
              </a:spcBef>
              <a:buClr>
                <a:schemeClr val="accent3"/>
              </a:buClr>
              <a:buSzPct val="95000"/>
              <a:defRPr/>
            </a:pPr>
            <a:endParaRPr lang="en-AU" sz="2600" i="1" dirty="0">
              <a:solidFill>
                <a:schemeClr val="bg1"/>
              </a:solidFill>
            </a:endParaRPr>
          </a:p>
          <a:p>
            <a:pPr marR="50397" defTabSz="1007943">
              <a:spcBef>
                <a:spcPct val="20000"/>
              </a:spcBef>
              <a:buClr>
                <a:schemeClr val="accent3"/>
              </a:buClr>
              <a:buSzPct val="95000"/>
              <a:buFont typeface="Arial" charset="0"/>
              <a:buChar char="•"/>
              <a:defRPr/>
            </a:pPr>
            <a:r>
              <a:rPr lang="en-AU" sz="2600" i="1" dirty="0">
                <a:solidFill>
                  <a:schemeClr val="bg1"/>
                </a:solidFill>
              </a:rPr>
              <a:t>Examples of diseases carried by vectors;</a:t>
            </a:r>
          </a:p>
          <a:p>
            <a:pPr marR="50397" defTabSz="1007943">
              <a:spcBef>
                <a:spcPct val="20000"/>
              </a:spcBef>
              <a:buClr>
                <a:schemeClr val="accent3"/>
              </a:buClr>
              <a:buSzPct val="95000"/>
              <a:defRPr/>
            </a:pPr>
            <a:r>
              <a:rPr lang="en-AU" sz="2600" i="1" dirty="0">
                <a:solidFill>
                  <a:schemeClr val="bg1"/>
                </a:solidFill>
              </a:rPr>
              <a:t>Malaria, Ross River Virus ,Rabies, </a:t>
            </a:r>
          </a:p>
          <a:p>
            <a:pPr marR="50397" defTabSz="1007943">
              <a:spcBef>
                <a:spcPct val="20000"/>
              </a:spcBef>
              <a:buClr>
                <a:schemeClr val="accent3"/>
              </a:buClr>
              <a:buSzPct val="95000"/>
              <a:defRPr/>
            </a:pPr>
            <a:r>
              <a:rPr lang="en-AU" sz="2600" i="1" dirty="0">
                <a:solidFill>
                  <a:schemeClr val="bg1"/>
                </a:solidFill>
              </a:rPr>
              <a:t>Bubonic Plague</a:t>
            </a:r>
          </a:p>
          <a:p>
            <a:pPr marR="50397" defTabSz="1007943">
              <a:spcBef>
                <a:spcPct val="20000"/>
              </a:spcBef>
              <a:buClr>
                <a:schemeClr val="accent3"/>
              </a:buClr>
              <a:buSzPct val="95000"/>
              <a:buFont typeface="Arial" charset="0"/>
              <a:buChar char="•"/>
              <a:defRPr/>
            </a:pPr>
            <a:endParaRPr lang="en-AU" sz="2600" i="1" dirty="0">
              <a:solidFill>
                <a:schemeClr val="tx1">
                  <a:lumMod val="85000"/>
                  <a:lumOff val="15000"/>
                </a:schemeClr>
              </a:solidFill>
            </a:endParaRPr>
          </a:p>
          <a:p>
            <a:pPr marR="50397" defTabSz="1007943">
              <a:spcBef>
                <a:spcPct val="20000"/>
              </a:spcBef>
              <a:buClr>
                <a:schemeClr val="accent3"/>
              </a:buClr>
              <a:buSzPct val="95000"/>
              <a:buFont typeface="Arial" charset="0"/>
              <a:buChar char="•"/>
              <a:defRPr/>
            </a:pPr>
            <a:endParaRPr lang="en-AU" sz="2600" i="1" dirty="0">
              <a:solidFill>
                <a:schemeClr val="tx1">
                  <a:lumMod val="85000"/>
                  <a:lumOff val="15000"/>
                </a:schemeClr>
              </a:solidFill>
            </a:endParaRPr>
          </a:p>
          <a:p>
            <a:pPr marR="50397" defTabSz="1007943">
              <a:spcBef>
                <a:spcPct val="20000"/>
              </a:spcBef>
              <a:buClr>
                <a:schemeClr val="accent3"/>
              </a:buClr>
              <a:buSzPct val="95000"/>
              <a:buFont typeface="Arial" charset="0"/>
              <a:buChar char="•"/>
              <a:defRPr/>
            </a:pPr>
            <a:endParaRPr lang="en-AU" sz="2600" i="1" dirty="0">
              <a:solidFill>
                <a:schemeClr val="tx1">
                  <a:lumMod val="85000"/>
                  <a:lumOff val="15000"/>
                </a:schemeClr>
              </a:solidFill>
            </a:endParaRPr>
          </a:p>
          <a:p>
            <a:pPr marR="50397" defTabSz="1007943">
              <a:spcBef>
                <a:spcPct val="20000"/>
              </a:spcBef>
              <a:buClr>
                <a:schemeClr val="accent3"/>
              </a:buClr>
              <a:buSzPct val="95000"/>
              <a:buFont typeface="Arial" charset="0"/>
              <a:buChar char="•"/>
              <a:defRPr/>
            </a:pPr>
            <a:endParaRPr lang="en-AU" sz="2600" i="1" dirty="0">
              <a:solidFill>
                <a:schemeClr val="tx1">
                  <a:lumMod val="85000"/>
                  <a:lumOff val="15000"/>
                </a:schemeClr>
              </a:solidFill>
            </a:endParaRPr>
          </a:p>
          <a:p>
            <a:pPr marR="50397" defTabSz="1007943">
              <a:spcBef>
                <a:spcPct val="20000"/>
              </a:spcBef>
              <a:buClr>
                <a:schemeClr val="accent3"/>
              </a:buClr>
              <a:buSzPct val="95000"/>
              <a:defRPr/>
            </a:pPr>
            <a:endParaRPr lang="en-AU" sz="2600" i="1" dirty="0">
              <a:solidFill>
                <a:schemeClr val="tx1">
                  <a:lumMod val="85000"/>
                  <a:lumOff val="15000"/>
                </a:schemeClr>
              </a:solidFill>
            </a:endParaRPr>
          </a:p>
          <a:p>
            <a:pPr marR="50397" defTabSz="1007943">
              <a:spcBef>
                <a:spcPct val="20000"/>
              </a:spcBef>
              <a:buClr>
                <a:schemeClr val="accent3"/>
              </a:buClr>
              <a:buSzPct val="95000"/>
              <a:defRPr/>
            </a:pPr>
            <a:endParaRPr lang="en-AU" sz="2600" i="1" dirty="0">
              <a:solidFill>
                <a:schemeClr val="tx1">
                  <a:lumMod val="85000"/>
                  <a:lumOff val="15000"/>
                </a:schemeClr>
              </a:solidFill>
            </a:endParaRPr>
          </a:p>
          <a:p>
            <a:pPr marR="50397" defTabSz="1007943">
              <a:spcBef>
                <a:spcPct val="20000"/>
              </a:spcBef>
              <a:buClr>
                <a:schemeClr val="accent3"/>
              </a:buClr>
              <a:buSzPct val="95000"/>
              <a:defRPr/>
            </a:pPr>
            <a:endParaRPr lang="en-AU" sz="2600" i="1" dirty="0">
              <a:solidFill>
                <a:schemeClr val="tx1">
                  <a:lumMod val="85000"/>
                  <a:lumOff val="15000"/>
                </a:schemeClr>
              </a:solidFill>
            </a:endParaRPr>
          </a:p>
          <a:p>
            <a:pPr marR="50397" defTabSz="1007943">
              <a:spcBef>
                <a:spcPct val="20000"/>
              </a:spcBef>
              <a:buClr>
                <a:schemeClr val="accent3"/>
              </a:buClr>
              <a:buSzPct val="95000"/>
              <a:defRPr/>
            </a:pPr>
            <a:endParaRPr lang="en-AU" sz="2600" i="1" dirty="0">
              <a:solidFill>
                <a:schemeClr val="tx1">
                  <a:lumMod val="85000"/>
                  <a:lumOff val="15000"/>
                </a:schemeClr>
              </a:solidFill>
            </a:endParaRPr>
          </a:p>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a:p>
            <a:pPr marL="1007943" lvl="2" defTabSz="1007943">
              <a:spcBef>
                <a:spcPct val="20000"/>
              </a:spcBef>
              <a:buClr>
                <a:schemeClr val="accent2"/>
              </a:buClr>
              <a:buSzPct val="70000"/>
              <a:buFont typeface="Arial" charset="0"/>
              <a:buChar char="•"/>
              <a:defRPr/>
            </a:pPr>
            <a:endParaRPr lang="en-AU" sz="2600" i="1" dirty="0">
              <a:solidFill>
                <a:schemeClr val="tx1">
                  <a:lumMod val="85000"/>
                  <a:lumOff val="15000"/>
                </a:schemeClr>
              </a:solidFill>
            </a:endParaRPr>
          </a:p>
        </p:txBody>
      </p:sp>
      <p:pic>
        <p:nvPicPr>
          <p:cNvPr id="8" name="Picture 7" descr="dengue-carrying-mosquito-photo2"/>
          <p:cNvPicPr/>
          <p:nvPr/>
        </p:nvPicPr>
        <p:blipFill>
          <a:blip r:embed="rId3"/>
          <a:srcRect/>
          <a:stretch>
            <a:fillRect/>
          </a:stretch>
        </p:blipFill>
        <p:spPr bwMode="auto">
          <a:xfrm>
            <a:off x="5717920" y="4378343"/>
            <a:ext cx="3496707" cy="2472634"/>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5603481" y="1547589"/>
            <a:ext cx="3725587" cy="2472648"/>
          </a:xfrm>
          <a:prstGeom prst="rect">
            <a:avLst/>
          </a:prstGeom>
          <a:noFill/>
          <a:ln w="9525">
            <a:noFill/>
            <a:miter lim="800000"/>
            <a:headEnd/>
            <a:tailEnd/>
          </a:ln>
          <a:effectLst/>
        </p:spPr>
      </p:pic>
    </p:spTree>
    <p:extLst>
      <p:ext uri="{BB962C8B-B14F-4D97-AF65-F5344CB8AC3E}">
        <p14:creationId xmlns:p14="http://schemas.microsoft.com/office/powerpoint/2010/main" val="1860497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INTERNAL NON-SPECIFIC DEFENCES</a:t>
            </a:r>
          </a:p>
        </p:txBody>
      </p:sp>
      <p:sp>
        <p:nvSpPr>
          <p:cNvPr id="3" name="Content Placeholder 2"/>
          <p:cNvSpPr>
            <a:spLocks noGrp="1"/>
          </p:cNvSpPr>
          <p:nvPr>
            <p:ph idx="1"/>
          </p:nvPr>
        </p:nvSpPr>
        <p:spPr/>
        <p:txBody>
          <a:bodyPr/>
          <a:lstStyle/>
          <a:p>
            <a:r>
              <a:rPr lang="en-US" dirty="0"/>
              <a:t>Phagocytes are cells that engulf (phagocytosis) foreign or damaged particles to </a:t>
            </a:r>
            <a:r>
              <a:rPr lang="en-US" dirty="0" err="1"/>
              <a:t>neutralise</a:t>
            </a:r>
            <a:r>
              <a:rPr lang="en-US" dirty="0"/>
              <a:t> the effect that they may have on the body.</a:t>
            </a:r>
          </a:p>
          <a:p>
            <a:r>
              <a:rPr lang="en-US" dirty="0"/>
              <a:t>Leucocytes are white blood cells that can move from the blood -stream into the tissue where a bacteria or injured tissue may  be. They can secrete substances that destroy bacteria before phagocytosis occurs.</a:t>
            </a:r>
          </a:p>
          <a:p>
            <a:r>
              <a:rPr lang="en-US" dirty="0"/>
              <a:t>Macrophages are large cells that can engulf or kill pathogens (see figure 9.6 of text)  </a:t>
            </a:r>
          </a:p>
        </p:txBody>
      </p:sp>
    </p:spTree>
    <p:extLst>
      <p:ext uri="{BB962C8B-B14F-4D97-AF65-F5344CB8AC3E}">
        <p14:creationId xmlns:p14="http://schemas.microsoft.com/office/powerpoint/2010/main" val="2623784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INFLAMMATORY RESPONSE</a:t>
            </a:r>
          </a:p>
        </p:txBody>
      </p:sp>
      <p:sp>
        <p:nvSpPr>
          <p:cNvPr id="3" name="Content Placeholder 2"/>
          <p:cNvSpPr>
            <a:spLocks noGrp="1"/>
          </p:cNvSpPr>
          <p:nvPr>
            <p:ph idx="1"/>
          </p:nvPr>
        </p:nvSpPr>
        <p:spPr>
          <a:xfrm>
            <a:off x="503808" y="1619597"/>
            <a:ext cx="9071640" cy="6228110"/>
          </a:xfrm>
        </p:spPr>
        <p:txBody>
          <a:bodyPr/>
          <a:lstStyle/>
          <a:p>
            <a:r>
              <a:rPr lang="en-US" dirty="0"/>
              <a:t>INFLAMMATION occurs when there is damage to tissue.</a:t>
            </a:r>
          </a:p>
          <a:p>
            <a:r>
              <a:rPr lang="en-US" dirty="0"/>
              <a:t>The inflammatory response is necessary to;</a:t>
            </a:r>
          </a:p>
          <a:p>
            <a:pPr marL="108000" indent="0">
              <a:buNone/>
            </a:pPr>
            <a:r>
              <a:rPr lang="en-US" dirty="0"/>
              <a:t>1. Reduce the spread of a pathogen, destroy pathogens and prevent the entry of more pathogens.</a:t>
            </a:r>
          </a:p>
          <a:p>
            <a:pPr marL="108000" indent="0">
              <a:buNone/>
            </a:pPr>
            <a:r>
              <a:rPr lang="en-US" dirty="0"/>
              <a:t>2. Remove damaged tissue and cell debris</a:t>
            </a:r>
          </a:p>
          <a:p>
            <a:pPr marL="108000" indent="0">
              <a:buNone/>
            </a:pPr>
            <a:r>
              <a:rPr lang="en-US" dirty="0"/>
              <a:t>3. Repair damaged tissue</a:t>
            </a:r>
          </a:p>
          <a:p>
            <a:pPr marL="108000" indent="0">
              <a:buNone/>
            </a:pPr>
            <a:r>
              <a:rPr lang="en-US" dirty="0"/>
              <a:t>There are four inflammation signs. They are- pain, swelling, redness &amp; heat.</a:t>
            </a:r>
          </a:p>
        </p:txBody>
      </p:sp>
    </p:spTree>
    <p:extLst>
      <p:ext uri="{BB962C8B-B14F-4D97-AF65-F5344CB8AC3E}">
        <p14:creationId xmlns:p14="http://schemas.microsoft.com/office/powerpoint/2010/main" val="1161077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INFLAMMATORY RESPONSE STEPS</a:t>
            </a:r>
          </a:p>
        </p:txBody>
      </p:sp>
      <p:sp>
        <p:nvSpPr>
          <p:cNvPr id="3" name="Content Placeholder 2"/>
          <p:cNvSpPr>
            <a:spLocks noGrp="1"/>
          </p:cNvSpPr>
          <p:nvPr>
            <p:ph idx="1"/>
          </p:nvPr>
        </p:nvSpPr>
        <p:spPr>
          <a:xfrm>
            <a:off x="503808" y="1691605"/>
            <a:ext cx="9071640" cy="5616624"/>
          </a:xfrm>
        </p:spPr>
        <p:txBody>
          <a:bodyPr/>
          <a:lstStyle/>
          <a:p>
            <a:pPr marL="108000" indent="0">
              <a:buNone/>
            </a:pPr>
            <a:r>
              <a:rPr lang="en-US" dirty="0"/>
              <a:t>Step 1- MAST CELLS located in damaged tissue secrete HEPARIN and HISTAMINE.</a:t>
            </a:r>
          </a:p>
          <a:p>
            <a:pPr marL="108000" indent="0">
              <a:buNone/>
            </a:pPr>
            <a:r>
              <a:rPr lang="en-US" dirty="0"/>
              <a:t>Step 2- Histamine increases the blood flow to the area and makes the nearby blood vessels  more leaky to fluid.</a:t>
            </a:r>
          </a:p>
          <a:p>
            <a:pPr marL="108000" indent="0">
              <a:buNone/>
            </a:pPr>
            <a:r>
              <a:rPr lang="en-US" dirty="0"/>
              <a:t>Step 3- Heparin prevents the nearby area from clotting  but does form a barrier around the perimeter of the damaged tissue so that any pathogens cannot escape.</a:t>
            </a:r>
          </a:p>
          <a:p>
            <a:pPr marL="108000" indent="0">
              <a:buNone/>
            </a:pPr>
            <a:r>
              <a:rPr lang="en-US" dirty="0"/>
              <a:t>Step 4- The release of these chemicals attracts phagocytes to the area.</a:t>
            </a:r>
          </a:p>
        </p:txBody>
      </p:sp>
    </p:spTree>
    <p:extLst>
      <p:ext uri="{BB962C8B-B14F-4D97-AF65-F5344CB8AC3E}">
        <p14:creationId xmlns:p14="http://schemas.microsoft.com/office/powerpoint/2010/main" val="3407320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INFLAMMATORY RESPONSE Cont..</a:t>
            </a:r>
          </a:p>
        </p:txBody>
      </p:sp>
      <p:sp>
        <p:nvSpPr>
          <p:cNvPr id="3" name="Content Placeholder 2"/>
          <p:cNvSpPr>
            <a:spLocks noGrp="1"/>
          </p:cNvSpPr>
          <p:nvPr>
            <p:ph idx="1"/>
          </p:nvPr>
        </p:nvSpPr>
        <p:spPr/>
        <p:txBody>
          <a:bodyPr/>
          <a:lstStyle/>
          <a:p>
            <a:pPr marL="108000" indent="0">
              <a:buNone/>
            </a:pPr>
            <a:r>
              <a:rPr lang="en-US" dirty="0"/>
              <a:t>Step 5- Pain receptors in the area are stimulated.</a:t>
            </a:r>
          </a:p>
          <a:p>
            <a:pPr marL="108000" indent="0">
              <a:buNone/>
            </a:pPr>
            <a:r>
              <a:rPr lang="en-US" dirty="0"/>
              <a:t>Step 6- The phagocytes that are filled with bacteria and cell debris die and form pus.</a:t>
            </a:r>
          </a:p>
          <a:p>
            <a:pPr marL="108000" indent="0">
              <a:buNone/>
            </a:pPr>
            <a:r>
              <a:rPr lang="en-US" dirty="0"/>
              <a:t>Step 7- Mitosis makes new cells for the area and damaged tissue becomes repaired.</a:t>
            </a:r>
          </a:p>
        </p:txBody>
      </p:sp>
    </p:spTree>
    <p:extLst>
      <p:ext uri="{BB962C8B-B14F-4D97-AF65-F5344CB8AC3E}">
        <p14:creationId xmlns:p14="http://schemas.microsoft.com/office/powerpoint/2010/main" val="3153450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13560"/>
            <a:ext cx="9071640" cy="12380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i="0"/>
              <a:t>THE LYMPHATIC SYSTEM-</a:t>
            </a:r>
            <a:br>
              <a:rPr lang="en-AU" i="0"/>
            </a:br>
            <a:r>
              <a:rPr lang="en-AU" i="0"/>
              <a:t>A NON-SPECIFIC DEFENSE</a:t>
            </a:r>
          </a:p>
        </p:txBody>
      </p:sp>
      <p:sp>
        <p:nvSpPr>
          <p:cNvPr id="3" name="Text Placeholder 2"/>
          <p:cNvSpPr txBox="1">
            <a:spLocks noGrp="1"/>
          </p:cNvSpPr>
          <p:nvPr>
            <p:ph type="body" idx="4294967295"/>
          </p:nvPr>
        </p:nvSpPr>
        <p:spPr>
          <a:xfrm>
            <a:off x="503999" y="2057039"/>
            <a:ext cx="9071640" cy="4899600"/>
          </a:xfrm>
        </p:spPr>
        <p:txBody>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marL="108000" lvl="0" indent="0">
              <a:buNone/>
            </a:pPr>
            <a:r>
              <a:rPr lang="en-AU" dirty="0"/>
              <a:t>The parts of the lymphatic system include:-</a:t>
            </a:r>
          </a:p>
          <a:p>
            <a:pPr marL="108000" lvl="0" indent="0">
              <a:buNone/>
            </a:pPr>
            <a:r>
              <a:rPr lang="en-AU" dirty="0"/>
              <a:t>1. Lymph vessels &amp; capillaries</a:t>
            </a:r>
          </a:p>
          <a:p>
            <a:pPr marL="108000" lvl="0" indent="0">
              <a:buNone/>
            </a:pPr>
            <a:r>
              <a:rPr lang="en-AU" dirty="0"/>
              <a:t>2. Lymph nodes/ glands</a:t>
            </a:r>
          </a:p>
          <a:p>
            <a:pPr marL="108000" lvl="0" indent="0">
              <a:buNone/>
            </a:pPr>
            <a:r>
              <a:rPr lang="en-AU" dirty="0"/>
              <a:t>3. Lymph organs such as the thymus</a:t>
            </a:r>
          </a:p>
          <a:p>
            <a:pPr marL="108000" lvl="0" indent="0">
              <a:buNone/>
            </a:pPr>
            <a:r>
              <a:rPr lang="en-AU" dirty="0"/>
              <a:t>The lymphatic system functions to protect against pathogens &amp; return excess fluid that has left the blood plasma back into the circulatory system.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46320"/>
            <a:ext cx="9071640" cy="117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LYMPH</a:t>
            </a:r>
          </a:p>
        </p:txBody>
      </p:sp>
      <p:sp>
        <p:nvSpPr>
          <p:cNvPr id="3" name="Text Placeholder 2"/>
          <p:cNvSpPr txBox="1">
            <a:spLocks noGrp="1"/>
          </p:cNvSpPr>
          <p:nvPr>
            <p:ph type="body" idx="4294967295"/>
          </p:nvPr>
        </p:nvSpPr>
        <p:spPr>
          <a:xfrm>
            <a:off x="503999" y="2057039"/>
            <a:ext cx="9071640" cy="4899600"/>
          </a:xfrm>
        </p:spPr>
        <p:txBody>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AU"/>
              <a:t>Is any fluid found within the lymph capillaries/ vessels that is ultimately returned to the blood.</a:t>
            </a:r>
          </a:p>
          <a:p>
            <a:pPr lvl="0"/>
            <a:r>
              <a:rPr lang="en-AU"/>
              <a:t>Fluid (plasma) that has been drained out of the blood into the interstitial space at the arteriole end of the blood capillary (due to the high blood pressure in arteries) will either re-enter the blood at the venule end of the capillary or </a:t>
            </a:r>
            <a:r>
              <a:rPr lang="en-AU" u="sng"/>
              <a:t>pass into the lymph capillaries located between the cells</a:t>
            </a:r>
            <a:r>
              <a:rPr lang="en-AU"/>
              <a:t>.</a:t>
            </a:r>
          </a:p>
          <a:p>
            <a:pPr lvl="0"/>
            <a:r>
              <a:rPr lang="en-AU"/>
              <a:t>Lymph travels from the tissue (in a one way direction) &amp; re-enters blood at the subclavian vein.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46320"/>
            <a:ext cx="9071640" cy="117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Lymph Vessels</a:t>
            </a:r>
          </a:p>
        </p:txBody>
      </p:sp>
      <p:sp>
        <p:nvSpPr>
          <p:cNvPr id="3" name="Text Placeholder 2"/>
          <p:cNvSpPr txBox="1">
            <a:spLocks noGrp="1"/>
          </p:cNvSpPr>
          <p:nvPr>
            <p:ph type="body" idx="4294967295"/>
          </p:nvPr>
        </p:nvSpPr>
        <p:spPr>
          <a:xfrm>
            <a:off x="503999" y="2057039"/>
            <a:ext cx="9071640" cy="4899600"/>
          </a:xfrm>
        </p:spPr>
        <p:txBody>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AU"/>
              <a:t>Have lymph nodes periodically located along them.</a:t>
            </a:r>
          </a:p>
          <a:p>
            <a:pPr lvl="0"/>
            <a:r>
              <a:rPr lang="en-AU"/>
              <a:t>Have valves (like veins) to prevent back flow.</a:t>
            </a:r>
          </a:p>
          <a:p>
            <a:pPr lvl="0"/>
            <a:r>
              <a:rPr lang="en-AU"/>
              <a:t>Are larger &amp; more permeable than blood capillaries.Note: </a:t>
            </a:r>
            <a:r>
              <a:rPr lang="en-AU" u="sng"/>
              <a:t>This makes it easier for large pathogens to pass into the lymphatic system</a:t>
            </a:r>
            <a:r>
              <a:rPr lang="en-AU"/>
              <a:t>.</a:t>
            </a:r>
          </a:p>
          <a:p>
            <a:pPr lvl="0"/>
            <a:r>
              <a:rPr lang="en-AU"/>
              <a:t>Are easily squeezed by skeletal muscle which helps to move the lymph through the lymph capillaries.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46320"/>
            <a:ext cx="9071640" cy="117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Lymph Nodes</a:t>
            </a:r>
          </a:p>
        </p:txBody>
      </p:sp>
      <p:sp>
        <p:nvSpPr>
          <p:cNvPr id="3" name="Text Placeholder 2"/>
          <p:cNvSpPr txBox="1">
            <a:spLocks noGrp="1"/>
          </p:cNvSpPr>
          <p:nvPr>
            <p:ph type="body" idx="4294967295"/>
          </p:nvPr>
        </p:nvSpPr>
        <p:spPr>
          <a:xfrm>
            <a:off x="503999" y="2057039"/>
            <a:ext cx="9071640" cy="4899600"/>
          </a:xfrm>
        </p:spPr>
        <p:txBody>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AU"/>
              <a:t>Many lymph nodes are found around the groin, armpit, neck &amp; alimentary canal areas.</a:t>
            </a:r>
          </a:p>
          <a:p>
            <a:pPr lvl="0"/>
            <a:r>
              <a:rPr lang="en-AU"/>
              <a:t>They are bean-shaped with many fibres that form a net to catch debris and/or pathogens.</a:t>
            </a:r>
          </a:p>
          <a:p>
            <a:pPr lvl="0"/>
            <a:r>
              <a:rPr lang="en-AU"/>
              <a:t>Located within the nodes are white blood cells called macrophages that ingest foreign particles by phagocytosis thus providing a non-specific defence.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	TYPES OF PATHOGENS</a:t>
            </a:r>
          </a:p>
        </p:txBody>
      </p:sp>
      <p:sp>
        <p:nvSpPr>
          <p:cNvPr id="3" name="Text Placeholder 2"/>
          <p:cNvSpPr txBox="1">
            <a:spLocks noGrp="1"/>
          </p:cNvSpPr>
          <p:nvPr>
            <p:ph sz="half" idx="1"/>
          </p:nvPr>
        </p:nvSpPr>
        <p:spPr>
          <a:xfrm>
            <a:off x="503238" y="2057400"/>
            <a:ext cx="4459287" cy="5386090"/>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marL="108000" lvl="0" indent="0">
              <a:buNone/>
            </a:pPr>
            <a:endParaRPr lang="en-AU" dirty="0"/>
          </a:p>
          <a:p>
            <a:pPr marL="108000" lvl="0" indent="0">
              <a:buNone/>
            </a:pPr>
            <a:r>
              <a:rPr lang="en-AU" sz="3600" dirty="0"/>
              <a:t>1. Bacteria (e.g. syphilis)</a:t>
            </a:r>
          </a:p>
          <a:p>
            <a:pPr marL="108000" lvl="0" indent="0">
              <a:buNone/>
            </a:pPr>
            <a:endParaRPr lang="en-AU" sz="3600" dirty="0"/>
          </a:p>
          <a:p>
            <a:pPr marL="108000" lvl="0" indent="0">
              <a:buNone/>
            </a:pPr>
            <a:endParaRPr lang="en-AU" sz="3600" dirty="0"/>
          </a:p>
          <a:p>
            <a:pPr marL="108000" lvl="0" indent="0">
              <a:buNone/>
            </a:pPr>
            <a:endParaRPr lang="en-AU" sz="3600" dirty="0"/>
          </a:p>
          <a:p>
            <a:pPr marL="108000" lvl="0" indent="0">
              <a:buNone/>
            </a:pPr>
            <a:r>
              <a:rPr lang="en-AU" sz="3600" dirty="0"/>
              <a:t>2. Viruses (e.g. HIV)</a:t>
            </a:r>
          </a:p>
          <a:p>
            <a:pPr marL="108000" lvl="0" indent="0">
              <a:buNone/>
            </a:pPr>
            <a:endParaRPr lang="en-AU" dirty="0"/>
          </a:p>
        </p:txBody>
      </p:sp>
      <p:pic>
        <p:nvPicPr>
          <p:cNvPr id="4" name="Picture 2" descr="96444c"/>
          <p:cNvPicPr>
            <a:picLocks noChangeAspect="1" noChangeArrowheads="1"/>
          </p:cNvPicPr>
          <p:nvPr/>
        </p:nvPicPr>
        <p:blipFill>
          <a:blip r:embed="rId3"/>
          <a:srcRect/>
          <a:stretch>
            <a:fillRect/>
          </a:stretch>
        </p:blipFill>
        <p:spPr bwMode="auto">
          <a:xfrm>
            <a:off x="6286512" y="2328868"/>
            <a:ext cx="2400300" cy="1885950"/>
          </a:xfrm>
          <a:prstGeom prst="rect">
            <a:avLst/>
          </a:prstGeom>
          <a:noFill/>
          <a:ln w="9525">
            <a:noFill/>
            <a:miter lim="800000"/>
            <a:headEnd/>
            <a:tailEnd/>
          </a:ln>
        </p:spPr>
      </p:pic>
      <p:pic>
        <p:nvPicPr>
          <p:cNvPr id="6" name="Picture 2" descr="structure%20of%20bacteriophage"/>
          <p:cNvPicPr>
            <a:picLocks noGrp="1" noChangeAspect="1" noChangeArrowheads="1"/>
          </p:cNvPicPr>
          <p:nvPr>
            <p:ph sz="half" idx="2"/>
          </p:nvPr>
        </p:nvPicPr>
        <p:blipFill>
          <a:blip r:embed="rId4"/>
          <a:srcRect/>
          <a:stretch>
            <a:fillRect/>
          </a:stretch>
        </p:blipFill>
        <p:spPr bwMode="auto">
          <a:xfrm>
            <a:off x="5544368" y="4787948"/>
            <a:ext cx="3606800" cy="20162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a:t>TYPES OF PATHOGENS</a:t>
            </a:r>
          </a:p>
        </p:txBody>
      </p:sp>
      <p:sp>
        <p:nvSpPr>
          <p:cNvPr id="3" name="Content Placeholder 2"/>
          <p:cNvSpPr>
            <a:spLocks noGrp="1"/>
          </p:cNvSpPr>
          <p:nvPr>
            <p:ph sz="half" idx="1"/>
          </p:nvPr>
        </p:nvSpPr>
        <p:spPr>
          <a:xfrm>
            <a:off x="359792" y="1979637"/>
            <a:ext cx="4459287" cy="4989513"/>
          </a:xfrm>
        </p:spPr>
        <p:txBody>
          <a:bodyPr/>
          <a:lstStyle/>
          <a:p>
            <a:pPr marL="108000" lvl="0" indent="0">
              <a:buNone/>
            </a:pPr>
            <a:r>
              <a:rPr lang="en-AU" sz="3600" dirty="0"/>
              <a:t>3. Fungi (</a:t>
            </a:r>
            <a:r>
              <a:rPr lang="en-AU" sz="3600" dirty="0" err="1"/>
              <a:t>e.g.Tinea</a:t>
            </a:r>
            <a:r>
              <a:rPr lang="en-AU" sz="3600" dirty="0"/>
              <a:t>)</a:t>
            </a:r>
          </a:p>
          <a:p>
            <a:pPr marL="108000" lvl="0" indent="0">
              <a:buNone/>
            </a:pPr>
            <a:endParaRPr lang="en-AU" sz="3600" dirty="0"/>
          </a:p>
          <a:p>
            <a:pPr marL="108000" lvl="0" indent="0">
              <a:buNone/>
            </a:pPr>
            <a:endParaRPr lang="en-AU" sz="3600" dirty="0"/>
          </a:p>
          <a:p>
            <a:pPr marL="108000" lvl="0" indent="0">
              <a:buNone/>
            </a:pPr>
            <a:endParaRPr lang="en-AU" sz="3600" dirty="0"/>
          </a:p>
          <a:p>
            <a:pPr marL="108000" lvl="0" indent="0">
              <a:buNone/>
            </a:pPr>
            <a:endParaRPr lang="en-AU" sz="3600" dirty="0"/>
          </a:p>
          <a:p>
            <a:pPr marL="108000" lvl="0" indent="0">
              <a:buNone/>
            </a:pPr>
            <a:r>
              <a:rPr lang="en-AU" sz="3600" dirty="0"/>
              <a:t>4. Animal parasites (</a:t>
            </a:r>
            <a:r>
              <a:rPr lang="en-AU" sz="3600" dirty="0" err="1"/>
              <a:t>e.g</a:t>
            </a:r>
            <a:r>
              <a:rPr lang="en-AU" sz="3600" dirty="0"/>
              <a:t> Lice, worms)</a:t>
            </a:r>
          </a:p>
          <a:p>
            <a:endParaRPr lang="en-US" dirty="0"/>
          </a:p>
        </p:txBody>
      </p:sp>
      <p:pic>
        <p:nvPicPr>
          <p:cNvPr id="5" name="Content Placeholder 4" descr="ringworm1"/>
          <p:cNvPicPr>
            <a:picLocks noGrp="1" noChangeAspect="1" noChangeArrowheads="1"/>
          </p:cNvPicPr>
          <p:nvPr>
            <p:ph sz="half" idx="2"/>
          </p:nvPr>
        </p:nvPicPr>
        <p:blipFill>
          <a:blip r:embed="rId2"/>
          <a:srcRect/>
          <a:stretch>
            <a:fillRect/>
          </a:stretch>
        </p:blipFill>
        <p:spPr bwMode="auto">
          <a:xfrm>
            <a:off x="6480472" y="2051645"/>
            <a:ext cx="1562100" cy="1466850"/>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5688384" y="5003973"/>
            <a:ext cx="3613549" cy="1857364"/>
          </a:xfrm>
          <a:prstGeom prst="rect">
            <a:avLst/>
          </a:prstGeom>
          <a:noFill/>
          <a:ln w="9525">
            <a:noFill/>
            <a:miter lim="800000"/>
            <a:headEnd/>
            <a:tailEnd/>
          </a:ln>
          <a:effectLst/>
        </p:spPr>
      </p:pic>
    </p:spTree>
    <p:extLst>
      <p:ext uri="{BB962C8B-B14F-4D97-AF65-F5344CB8AC3E}">
        <p14:creationId xmlns:p14="http://schemas.microsoft.com/office/powerpoint/2010/main" val="151951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594026"/>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FEATURES OF BACTERIA</a:t>
            </a:r>
          </a:p>
        </p:txBody>
      </p:sp>
      <p:sp>
        <p:nvSpPr>
          <p:cNvPr id="3" name="Text Placeholder 2"/>
          <p:cNvSpPr txBox="1">
            <a:spLocks noGrp="1"/>
          </p:cNvSpPr>
          <p:nvPr>
            <p:ph type="body" idx="4294967295"/>
          </p:nvPr>
        </p:nvSpPr>
        <p:spPr>
          <a:xfrm>
            <a:off x="503999" y="2057039"/>
            <a:ext cx="9071640" cy="4989960"/>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marL="685799" lvl="0" indent="-228600"/>
            <a:r>
              <a:rPr lang="en-AU"/>
              <a:t>Unicellular organisms- many of which are non-pathogenic.</a:t>
            </a:r>
          </a:p>
          <a:p>
            <a:pPr marL="685799" lvl="0" indent="-228600"/>
            <a:r>
              <a:rPr lang="en-AU"/>
              <a:t>They can be seen with a microscope.</a:t>
            </a:r>
          </a:p>
          <a:p>
            <a:pPr marL="685799" lvl="0" indent="-228600"/>
            <a:r>
              <a:rPr lang="en-AU"/>
              <a:t>Classified according to shape. For example, cocci are spherical, spirochaetes are coiled.</a:t>
            </a:r>
          </a:p>
          <a:p>
            <a:pPr marL="685799" lvl="0" indent="-228600"/>
            <a:r>
              <a:rPr lang="en-AU"/>
              <a:t>They have a rigid cell wall (like plant cells) but have no true nucleus even though D.N.A is present.</a:t>
            </a:r>
          </a:p>
          <a:p>
            <a:pPr marL="685799" lvl="0" indent="-228600"/>
            <a:r>
              <a:rPr lang="en-AU"/>
              <a:t>Can form spores to survive in adverse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BACTERIA Cont....</a:t>
            </a:r>
          </a:p>
        </p:txBody>
      </p:sp>
      <p:sp>
        <p:nvSpPr>
          <p:cNvPr id="3" name="Text Placeholder 2"/>
          <p:cNvSpPr txBox="1">
            <a:spLocks noGrp="1"/>
          </p:cNvSpPr>
          <p:nvPr>
            <p:ph type="body" idx="4294967295"/>
          </p:nvPr>
        </p:nvSpPr>
        <p:spPr>
          <a:xfrm>
            <a:off x="503999" y="2057039"/>
            <a:ext cx="9071640" cy="984885"/>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marL="914399" indent="-457200"/>
            <a:r>
              <a:rPr lang="en-AU" dirty="0"/>
              <a:t>Many bacteria are helpful such as the bacteria found in the alimentary canal.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594026"/>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FEATURES OF VIRUSES</a:t>
            </a:r>
          </a:p>
        </p:txBody>
      </p:sp>
      <p:sp>
        <p:nvSpPr>
          <p:cNvPr id="3" name="Text Placeholder 2"/>
          <p:cNvSpPr txBox="1">
            <a:spLocks noGrp="1"/>
          </p:cNvSpPr>
          <p:nvPr>
            <p:ph type="body" idx="4294967295"/>
          </p:nvPr>
        </p:nvSpPr>
        <p:spPr>
          <a:xfrm>
            <a:off x="503999" y="2057039"/>
            <a:ext cx="9071640" cy="4989960"/>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marL="685799" lvl="0" indent="-228600"/>
            <a:r>
              <a:rPr lang="en-AU"/>
              <a:t>Viruses are much smaller than bacteria. They can only be viewed with electron microscopes.</a:t>
            </a:r>
          </a:p>
          <a:p>
            <a:pPr marL="685799" lvl="0" indent="-228600"/>
            <a:r>
              <a:rPr lang="en-AU"/>
              <a:t>They can only grow/ multiply in living cells.</a:t>
            </a:r>
          </a:p>
          <a:p>
            <a:pPr marL="685799" lvl="0" indent="-228600"/>
            <a:r>
              <a:rPr lang="en-AU"/>
              <a:t>They have a DNA or RNA molecule structure that contains genetic material. This is surrounded by a protein coat.</a:t>
            </a:r>
          </a:p>
          <a:p>
            <a:pPr marL="685799" lvl="0" indent="-228600"/>
            <a:r>
              <a:rPr lang="en-AU"/>
              <a:t>The DNA or RNA causes the host cell to make more virus particles so that new particles can exit the cell &amp; infect other cells.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52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VIRUSES Cont...</a:t>
            </a:r>
          </a:p>
        </p:txBody>
      </p:sp>
      <p:sp>
        <p:nvSpPr>
          <p:cNvPr id="3" name="Text Placeholder 2"/>
          <p:cNvSpPr txBox="1">
            <a:spLocks noGrp="1"/>
          </p:cNvSpPr>
          <p:nvPr>
            <p:ph type="body" idx="4294967295"/>
          </p:nvPr>
        </p:nvSpPr>
        <p:spPr>
          <a:xfrm>
            <a:off x="503999" y="2057039"/>
            <a:ext cx="9071640" cy="4989960"/>
          </a:xfrm>
        </p:spPr>
        <p:txBody>
          <a:bodyPr>
            <a:spAutoFit/>
          </a:bodyPr>
          <a:lstStyle>
            <a:defPPr marL="432000" marR="0" lvl="0" indent="-324000">
              <a:spcBef>
                <a:spcPts val="0"/>
              </a:spcBef>
              <a:spcAft>
                <a:spcPts val="1417"/>
              </a:spcAft>
              <a:buClr>
                <a:srgbClr val="FF0000"/>
              </a:buClr>
              <a:buSzPct val="45000"/>
              <a:buFont typeface="StarSymbol"/>
              <a:buNone/>
              <a:defRPr lang="en-AU" sz="32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7"/>
              </a:spcAft>
              <a:buClr>
                <a:srgbClr val="FF0000"/>
              </a:buClr>
              <a:buSzPct val="45000"/>
              <a:buFont typeface="StarSymbol"/>
              <a:buChar char="●"/>
              <a:defRPr lang="en-AU" sz="32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FF0000"/>
              </a:buClr>
              <a:buSzPct val="75000"/>
              <a:buFont typeface="StarSymbol"/>
              <a:buChar char="–"/>
              <a:defRPr lang="en-AU"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50"/>
              </a:spcAft>
              <a:buClr>
                <a:srgbClr val="FF0000"/>
              </a:buClr>
              <a:buSzPct val="45000"/>
              <a:buFont typeface="StarSymbol"/>
              <a:buChar char="●"/>
              <a:defRPr lang="en-AU"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7"/>
              </a:spcAft>
              <a:buClr>
                <a:srgbClr val="FF0000"/>
              </a:buClr>
              <a:buSzPct val="75000"/>
              <a:buFont typeface="StarSymbol"/>
              <a:buChar char="–"/>
              <a:defRPr lang="en-AU"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83"/>
              </a:spcAft>
              <a:buClr>
                <a:srgbClr val="FF0000"/>
              </a:buClr>
              <a:buSzPct val="45000"/>
              <a:buFont typeface="StarSymbol"/>
              <a:buChar char="●"/>
              <a:defRPr lang="en-AU" sz="2000" b="0" i="0" u="none" strike="noStrike">
                <a:ln>
                  <a:noFill/>
                </a:ln>
                <a:solidFill>
                  <a:srgbClr val="FFFFFF"/>
                </a:solidFill>
                <a:latin typeface="Thorndale" pitchFamily="18"/>
                <a:ea typeface="Andale Sans UI" pitchFamily="2"/>
                <a:cs typeface="Tahoma" pitchFamily="2"/>
              </a:defRPr>
            </a:lvl9pPr>
          </a:lstStyle>
          <a:p>
            <a:pPr lvl="0"/>
            <a:r>
              <a:rPr lang="en-AU" b="1"/>
              <a:t>Bacteriophages</a:t>
            </a:r>
            <a:r>
              <a:rPr lang="en-AU"/>
              <a:t> are viruses that infect/ multiply inside a bacterium ultimately killing it and breaking out into many virus particles.</a:t>
            </a:r>
          </a:p>
          <a:p>
            <a:pPr lvl="0"/>
            <a:r>
              <a:rPr lang="en-AU"/>
              <a:t>Some viruses aren't pathogenic.</a:t>
            </a:r>
          </a:p>
          <a:p>
            <a:pPr lvl="0"/>
            <a:r>
              <a:rPr lang="en-AU"/>
              <a:t>The genetic material of viruses &amp; bacteria can be useful because vaccines/ treatments can be created out of it.</a:t>
            </a:r>
          </a:p>
          <a:p>
            <a:pPr lvl="0"/>
            <a:endParaRPr lang="en-AU"/>
          </a:p>
        </p:txBody>
      </p:sp>
    </p:spTree>
  </p:cSld>
  <p:clrMapOvr>
    <a:masterClrMapping/>
  </p:clrMapOvr>
</p:sld>
</file>

<file path=ppt/theme/theme1.xml><?xml version="1.0" encoding="utf-8"?>
<a:theme xmlns:a="http://schemas.openxmlformats.org/drawingml/2006/main" name="lyt-greengradlin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6415</TotalTime>
  <Words>2016</Words>
  <Application>Microsoft Office PowerPoint</Application>
  <PresentationFormat>Custom</PresentationFormat>
  <Paragraphs>204</Paragraphs>
  <Slides>37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Albany</vt:lpstr>
      <vt:lpstr>Arial</vt:lpstr>
      <vt:lpstr>Calibri</vt:lpstr>
      <vt:lpstr>StarSymbol</vt:lpstr>
      <vt:lpstr>Thorndale</vt:lpstr>
      <vt:lpstr>Times New Roman</vt:lpstr>
      <vt:lpstr>lyt-greengradlines</vt:lpstr>
      <vt:lpstr>COMMUNICABLE DISEASES</vt:lpstr>
      <vt:lpstr>COMMUNICABLE DISEASES</vt:lpstr>
      <vt:lpstr>EXAMPLES OF VECTORS</vt:lpstr>
      <vt:lpstr> TYPES OF PATHOGENS</vt:lpstr>
      <vt:lpstr>TYPES OF PATHOGENS</vt:lpstr>
      <vt:lpstr>FEATURES OF BACTERIA</vt:lpstr>
      <vt:lpstr>BACTERIA Cont....</vt:lpstr>
      <vt:lpstr>FEATURES OF VIRUSES</vt:lpstr>
      <vt:lpstr>VIRUSES Cont...</vt:lpstr>
      <vt:lpstr>FUNGI</vt:lpstr>
      <vt:lpstr> FUNGI</vt:lpstr>
      <vt:lpstr>ANIMAL PARASITES</vt:lpstr>
      <vt:lpstr>DEFENCES AGAINST PATHOGENS</vt:lpstr>
      <vt:lpstr>PowerPoint Presentation</vt:lpstr>
      <vt:lpstr>MODES OF TRANSMISSION</vt:lpstr>
      <vt:lpstr>THE EXTERNAL DEFENCE SYSTEM</vt:lpstr>
      <vt:lpstr>THE EXTERNAL DEFENCE SYSTEM</vt:lpstr>
      <vt:lpstr>THE EXTERNAL DEFENCE SYSTEM</vt:lpstr>
      <vt:lpstr>THE EXTERNAL DEFENCE SYSTEM</vt:lpstr>
      <vt:lpstr>THE EXTERNAL DEFENCE SYSTEM</vt:lpstr>
      <vt:lpstr>THE EXTERNAL DEFENCE SYSTEM</vt:lpstr>
      <vt:lpstr>THE EXTERNAL DEFENCE SYSTEM</vt:lpstr>
      <vt:lpstr>THE EXTERNAL DEFENCE SYSTEM</vt:lpstr>
      <vt:lpstr>EXTERNAL DEFENCE</vt:lpstr>
      <vt:lpstr>PROTECTIVE REFLEXES</vt:lpstr>
      <vt:lpstr>BLOOD CLOTTING- minor damage</vt:lpstr>
      <vt:lpstr>Minor damage cont…</vt:lpstr>
      <vt:lpstr>BLOOD CLOTTING- major</vt:lpstr>
      <vt:lpstr>CLOTTING- major cont…</vt:lpstr>
      <vt:lpstr>INTERNAL NON-SPECIFIC DEFENCES</vt:lpstr>
      <vt:lpstr>INFLAMMATORY RESPONSE</vt:lpstr>
      <vt:lpstr>INFLAMMATORY RESPONSE STEPS</vt:lpstr>
      <vt:lpstr>INFLAMMATORY RESPONSE Cont..</vt:lpstr>
      <vt:lpstr>THE LYMPHATIC SYSTEM- A NON-SPECIFIC DEFENSE</vt:lpstr>
      <vt:lpstr>LYMPH</vt:lpstr>
      <vt:lpstr>Lymph Vessels</vt:lpstr>
      <vt:lpstr>Lymph Nodes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COMMUNICABLE DISEASES</dc:title>
  <dc:creator>craig hill</dc:creator>
  <cp:lastModifiedBy>Craig Hill</cp:lastModifiedBy>
  <cp:revision>32</cp:revision>
  <dcterms:created xsi:type="dcterms:W3CDTF">2009-05-17T22:47:37Z</dcterms:created>
  <dcterms:modified xsi:type="dcterms:W3CDTF">2021-05-04T07:26:51Z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