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7"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3" r:id="rId15"/>
    <p:sldId id="269" r:id="rId16"/>
    <p:sldId id="270" r:id="rId17"/>
    <p:sldId id="271" r:id="rId18"/>
    <p:sldId id="272" r:id="rId19"/>
    <p:sldId id="273" r:id="rId20"/>
    <p:sldId id="275" r:id="rId21"/>
    <p:sldId id="276" r:id="rId22"/>
    <p:sldId id="277" r:id="rId23"/>
    <p:sldId id="282" r:id="rId24"/>
    <p:sldId id="278" r:id="rId25"/>
    <p:sldId id="284" r:id="rId26"/>
    <p:sldId id="274" r:id="rId27"/>
    <p:sldId id="285" r:id="rId28"/>
    <p:sldId id="279" r:id="rId29"/>
    <p:sldId id="286" r:id="rId30"/>
    <p:sldId id="280" r:id="rId31"/>
    <p:sldId id="287"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83"/>
    <p:restoredTop sz="60777"/>
  </p:normalViewPr>
  <p:slideViewPr>
    <p:cSldViewPr snapToGrid="0" snapToObjects="1">
      <p:cViewPr varScale="1">
        <p:scale>
          <a:sx n="43" d="100"/>
          <a:sy n="43" d="100"/>
        </p:scale>
        <p:origin x="16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11.svg"/><Relationship Id="rId5" Type="http://schemas.openxmlformats.org/officeDocument/2006/relationships/image" Target="../media/image7.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9.png"/></Relationships>
</file>

<file path=ppt/diagrams/_rels/data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7.svg"/><Relationship Id="rId1" Type="http://schemas.openxmlformats.org/officeDocument/2006/relationships/image" Target="../media/image10.png"/><Relationship Id="rId6" Type="http://schemas.openxmlformats.org/officeDocument/2006/relationships/image" Target="../media/image21.svg"/><Relationship Id="rId5" Type="http://schemas.openxmlformats.org/officeDocument/2006/relationships/image" Target="../media/image12.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11.svg"/><Relationship Id="rId5" Type="http://schemas.openxmlformats.org/officeDocument/2006/relationships/image" Target="../media/image7.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9.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7.svg"/><Relationship Id="rId1" Type="http://schemas.openxmlformats.org/officeDocument/2006/relationships/image" Target="../media/image10.png"/><Relationship Id="rId6" Type="http://schemas.openxmlformats.org/officeDocument/2006/relationships/image" Target="../media/image21.svg"/><Relationship Id="rId5" Type="http://schemas.openxmlformats.org/officeDocument/2006/relationships/image" Target="../media/image12.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CA28C0-06FB-41A8-ADB4-21663BD54C70}" type="doc">
      <dgm:prSet loTypeId="urn:microsoft.com/office/officeart/2005/8/layout/process1" loCatId="process" qsTypeId="urn:microsoft.com/office/officeart/2005/8/quickstyle/simple2" qsCatId="simple" csTypeId="urn:microsoft.com/office/officeart/2005/8/colors/colorful2" csCatId="colorful" phldr="1"/>
      <dgm:spPr/>
      <dgm:t>
        <a:bodyPr/>
        <a:lstStyle/>
        <a:p>
          <a:endParaRPr lang="en-US"/>
        </a:p>
      </dgm:t>
    </dgm:pt>
    <dgm:pt modelId="{B1515DDF-4C48-42ED-9860-8FF31CD9B4D7}">
      <dgm:prSet/>
      <dgm:spPr/>
      <dgm:t>
        <a:bodyPr/>
        <a:lstStyle/>
        <a:p>
          <a:pPr>
            <a:defRPr b="1"/>
          </a:pPr>
          <a:r>
            <a:rPr lang="en-US" dirty="0"/>
            <a:t>Elected to keep the govt accountable on a specific issue (</a:t>
          </a:r>
          <a:r>
            <a:rPr lang="en-US" dirty="0" err="1"/>
            <a:t>Hinch</a:t>
          </a:r>
          <a:r>
            <a:rPr lang="en-US" dirty="0"/>
            <a:t> on justice issues) + if elected on a set platform with clear legislative goals (PHON, Greens have specific policies) + the Senate is the House of Review.</a:t>
          </a:r>
        </a:p>
      </dgm:t>
    </dgm:pt>
    <dgm:pt modelId="{9436B533-E8E8-4F4F-9F83-FE073CB19660}" type="parTrans" cxnId="{C482D838-348B-426E-88FC-8E0479B55960}">
      <dgm:prSet/>
      <dgm:spPr/>
      <dgm:t>
        <a:bodyPr/>
        <a:lstStyle/>
        <a:p>
          <a:endParaRPr lang="en-US"/>
        </a:p>
      </dgm:t>
    </dgm:pt>
    <dgm:pt modelId="{7CD7C570-D827-432D-9E9E-2D7BCFE8CA18}" type="sibTrans" cxnId="{C482D838-348B-426E-88FC-8E0479B55960}">
      <dgm:prSet/>
      <dgm:spPr/>
      <dgm:t>
        <a:bodyPr/>
        <a:lstStyle/>
        <a:p>
          <a:endParaRPr lang="en-US"/>
        </a:p>
      </dgm:t>
    </dgm:pt>
    <dgm:pt modelId="{592348A1-1B76-4FB0-8937-BBE9C6961416}">
      <dgm:prSet custT="1"/>
      <dgm:spPr/>
      <dgm:t>
        <a:bodyPr/>
        <a:lstStyle/>
        <a:p>
          <a:pPr algn="l">
            <a:defRPr b="1"/>
          </a:pPr>
          <a:r>
            <a:rPr lang="en-US" sz="2400" b="1" dirty="0"/>
            <a:t>Minor party</a:t>
          </a:r>
          <a:r>
            <a:rPr lang="en-US" sz="2400" dirty="0"/>
            <a:t> – can claim a mandate due to the fact that enough voters either placed them as # 1 on the ballot paper or gave them preferences so that they achieved a ‘quota’…</a:t>
          </a:r>
        </a:p>
        <a:p>
          <a:pPr algn="l">
            <a:defRPr b="1"/>
          </a:pPr>
          <a:r>
            <a:rPr lang="en-US" sz="2400" dirty="0"/>
            <a:t>~14.3% in a ½ Senate election or ~7.7% in a Double Dissolution.</a:t>
          </a:r>
        </a:p>
      </dgm:t>
    </dgm:pt>
    <dgm:pt modelId="{5EEA8547-653A-4EE3-B14E-1A1458B3CF42}" type="parTrans" cxnId="{6BC16ECA-1E97-4BF1-BD51-2A1F7B75900B}">
      <dgm:prSet/>
      <dgm:spPr/>
      <dgm:t>
        <a:bodyPr/>
        <a:lstStyle/>
        <a:p>
          <a:endParaRPr lang="en-US"/>
        </a:p>
      </dgm:t>
    </dgm:pt>
    <dgm:pt modelId="{EC0D88B7-E4EB-49FB-ADB5-4B8DC8F3AFA3}" type="sibTrans" cxnId="{6BC16ECA-1E97-4BF1-BD51-2A1F7B75900B}">
      <dgm:prSet/>
      <dgm:spPr/>
      <dgm:t>
        <a:bodyPr/>
        <a:lstStyle/>
        <a:p>
          <a:endParaRPr lang="en-US"/>
        </a:p>
      </dgm:t>
    </dgm:pt>
    <dgm:pt modelId="{3ABCEADE-1458-4154-A67D-84FC66DA8ED9}">
      <dgm:prSet custT="1"/>
      <dgm:spPr/>
      <dgm:t>
        <a:bodyPr/>
        <a:lstStyle/>
        <a:p>
          <a:pPr algn="l"/>
          <a:r>
            <a:rPr lang="en-US" sz="2400" b="1" dirty="0" err="1"/>
            <a:t>Eg</a:t>
          </a:r>
          <a:r>
            <a:rPr lang="en-US" sz="2400" b="1" dirty="0"/>
            <a:t>: Greens</a:t>
          </a:r>
          <a:r>
            <a:rPr lang="en-US" sz="2400" dirty="0"/>
            <a:t> achieved 9 seats in the Senate</a:t>
          </a:r>
        </a:p>
      </dgm:t>
    </dgm:pt>
    <dgm:pt modelId="{40BCBBB3-2004-475B-804B-3581F7E9C462}" type="parTrans" cxnId="{5CC893A5-1C96-42FB-A152-94D007E32D1C}">
      <dgm:prSet/>
      <dgm:spPr/>
      <dgm:t>
        <a:bodyPr/>
        <a:lstStyle/>
        <a:p>
          <a:endParaRPr lang="en-US"/>
        </a:p>
      </dgm:t>
    </dgm:pt>
    <dgm:pt modelId="{48D25E76-AE49-4BB2-84D2-2C3F959E4870}" type="sibTrans" cxnId="{5CC893A5-1C96-42FB-A152-94D007E32D1C}">
      <dgm:prSet/>
      <dgm:spPr/>
      <dgm:t>
        <a:bodyPr/>
        <a:lstStyle/>
        <a:p>
          <a:endParaRPr lang="en-US"/>
        </a:p>
      </dgm:t>
    </dgm:pt>
    <dgm:pt modelId="{10AA9B31-A271-0C46-9A3A-8BFD84151C32}" type="pres">
      <dgm:prSet presAssocID="{62CA28C0-06FB-41A8-ADB4-21663BD54C70}" presName="Name0" presStyleCnt="0">
        <dgm:presLayoutVars>
          <dgm:dir/>
          <dgm:resizeHandles val="exact"/>
        </dgm:presLayoutVars>
      </dgm:prSet>
      <dgm:spPr/>
      <dgm:t>
        <a:bodyPr/>
        <a:lstStyle/>
        <a:p>
          <a:endParaRPr lang="en-US"/>
        </a:p>
      </dgm:t>
    </dgm:pt>
    <dgm:pt modelId="{906AA7BD-69B7-B74F-9521-9A0071FC7DCD}" type="pres">
      <dgm:prSet presAssocID="{B1515DDF-4C48-42ED-9860-8FF31CD9B4D7}" presName="node" presStyleLbl="node1" presStyleIdx="0" presStyleCnt="2" custScaleY="161680">
        <dgm:presLayoutVars>
          <dgm:bulletEnabled val="1"/>
        </dgm:presLayoutVars>
      </dgm:prSet>
      <dgm:spPr/>
      <dgm:t>
        <a:bodyPr/>
        <a:lstStyle/>
        <a:p>
          <a:endParaRPr lang="en-US"/>
        </a:p>
      </dgm:t>
    </dgm:pt>
    <dgm:pt modelId="{13BDD11B-8C3D-F14F-AEED-E274DBE0BFC3}" type="pres">
      <dgm:prSet presAssocID="{7CD7C570-D827-432D-9E9E-2D7BCFE8CA18}" presName="sibTrans" presStyleLbl="sibTrans2D1" presStyleIdx="0" presStyleCnt="1"/>
      <dgm:spPr/>
      <dgm:t>
        <a:bodyPr/>
        <a:lstStyle/>
        <a:p>
          <a:endParaRPr lang="en-US"/>
        </a:p>
      </dgm:t>
    </dgm:pt>
    <dgm:pt modelId="{C99E38AE-D3BB-3E4A-BB7A-F2FB3FCDE4B6}" type="pres">
      <dgm:prSet presAssocID="{7CD7C570-D827-432D-9E9E-2D7BCFE8CA18}" presName="connectorText" presStyleLbl="sibTrans2D1" presStyleIdx="0" presStyleCnt="1"/>
      <dgm:spPr/>
      <dgm:t>
        <a:bodyPr/>
        <a:lstStyle/>
        <a:p>
          <a:endParaRPr lang="en-US"/>
        </a:p>
      </dgm:t>
    </dgm:pt>
    <dgm:pt modelId="{75C64359-E44E-484A-A31B-6E916FB6DF14}" type="pres">
      <dgm:prSet presAssocID="{592348A1-1B76-4FB0-8937-BBE9C6961416}" presName="node" presStyleLbl="node1" presStyleIdx="1" presStyleCnt="2" custScaleX="123207" custScaleY="161920" custLinFactNeighborX="362" custLinFactNeighborY="2548">
        <dgm:presLayoutVars>
          <dgm:bulletEnabled val="1"/>
        </dgm:presLayoutVars>
      </dgm:prSet>
      <dgm:spPr/>
      <dgm:t>
        <a:bodyPr/>
        <a:lstStyle/>
        <a:p>
          <a:endParaRPr lang="en-US"/>
        </a:p>
      </dgm:t>
    </dgm:pt>
  </dgm:ptLst>
  <dgm:cxnLst>
    <dgm:cxn modelId="{4862E74E-80A1-E247-A23F-2D12B42E4835}" type="presOf" srcId="{62CA28C0-06FB-41A8-ADB4-21663BD54C70}" destId="{10AA9B31-A271-0C46-9A3A-8BFD84151C32}" srcOrd="0" destOrd="0" presId="urn:microsoft.com/office/officeart/2005/8/layout/process1"/>
    <dgm:cxn modelId="{6BC16ECA-1E97-4BF1-BD51-2A1F7B75900B}" srcId="{62CA28C0-06FB-41A8-ADB4-21663BD54C70}" destId="{592348A1-1B76-4FB0-8937-BBE9C6961416}" srcOrd="1" destOrd="0" parTransId="{5EEA8547-653A-4EE3-B14E-1A1458B3CF42}" sibTransId="{EC0D88B7-E4EB-49FB-ADB5-4B8DC8F3AFA3}"/>
    <dgm:cxn modelId="{E248BE3A-5D16-894D-983B-8C1F039713D1}" type="presOf" srcId="{7CD7C570-D827-432D-9E9E-2D7BCFE8CA18}" destId="{13BDD11B-8C3D-F14F-AEED-E274DBE0BFC3}" srcOrd="0" destOrd="0" presId="urn:microsoft.com/office/officeart/2005/8/layout/process1"/>
    <dgm:cxn modelId="{595974EB-61B1-824E-998C-F037B16FC761}" type="presOf" srcId="{592348A1-1B76-4FB0-8937-BBE9C6961416}" destId="{75C64359-E44E-484A-A31B-6E916FB6DF14}" srcOrd="0" destOrd="0" presId="urn:microsoft.com/office/officeart/2005/8/layout/process1"/>
    <dgm:cxn modelId="{5CC893A5-1C96-42FB-A152-94D007E32D1C}" srcId="{592348A1-1B76-4FB0-8937-BBE9C6961416}" destId="{3ABCEADE-1458-4154-A67D-84FC66DA8ED9}" srcOrd="0" destOrd="0" parTransId="{40BCBBB3-2004-475B-804B-3581F7E9C462}" sibTransId="{48D25E76-AE49-4BB2-84D2-2C3F959E4870}"/>
    <dgm:cxn modelId="{932C62B3-6DD8-AF40-BCDE-AD80DA93C51D}" type="presOf" srcId="{B1515DDF-4C48-42ED-9860-8FF31CD9B4D7}" destId="{906AA7BD-69B7-B74F-9521-9A0071FC7DCD}" srcOrd="0" destOrd="0" presId="urn:microsoft.com/office/officeart/2005/8/layout/process1"/>
    <dgm:cxn modelId="{366FBB72-FA08-A540-9714-94C4AF1EA603}" type="presOf" srcId="{7CD7C570-D827-432D-9E9E-2D7BCFE8CA18}" destId="{C99E38AE-D3BB-3E4A-BB7A-F2FB3FCDE4B6}" srcOrd="1" destOrd="0" presId="urn:microsoft.com/office/officeart/2005/8/layout/process1"/>
    <dgm:cxn modelId="{D940B36D-B70C-9549-BB7B-90BFF20364D1}" type="presOf" srcId="{3ABCEADE-1458-4154-A67D-84FC66DA8ED9}" destId="{75C64359-E44E-484A-A31B-6E916FB6DF14}" srcOrd="0" destOrd="1" presId="urn:microsoft.com/office/officeart/2005/8/layout/process1"/>
    <dgm:cxn modelId="{C482D838-348B-426E-88FC-8E0479B55960}" srcId="{62CA28C0-06FB-41A8-ADB4-21663BD54C70}" destId="{B1515DDF-4C48-42ED-9860-8FF31CD9B4D7}" srcOrd="0" destOrd="0" parTransId="{9436B533-E8E8-4F4F-9F83-FE073CB19660}" sibTransId="{7CD7C570-D827-432D-9E9E-2D7BCFE8CA18}"/>
    <dgm:cxn modelId="{C2FC3D01-CBA8-3D4D-8FB1-24A480A7B003}" type="presParOf" srcId="{10AA9B31-A271-0C46-9A3A-8BFD84151C32}" destId="{906AA7BD-69B7-B74F-9521-9A0071FC7DCD}" srcOrd="0" destOrd="0" presId="urn:microsoft.com/office/officeart/2005/8/layout/process1"/>
    <dgm:cxn modelId="{02A82903-747F-C243-9035-B3778F070CA2}" type="presParOf" srcId="{10AA9B31-A271-0C46-9A3A-8BFD84151C32}" destId="{13BDD11B-8C3D-F14F-AEED-E274DBE0BFC3}" srcOrd="1" destOrd="0" presId="urn:microsoft.com/office/officeart/2005/8/layout/process1"/>
    <dgm:cxn modelId="{9CB3A87C-C61D-3E41-A96C-6F0C7B87EAEE}" type="presParOf" srcId="{13BDD11B-8C3D-F14F-AEED-E274DBE0BFC3}" destId="{C99E38AE-D3BB-3E4A-BB7A-F2FB3FCDE4B6}" srcOrd="0" destOrd="0" presId="urn:microsoft.com/office/officeart/2005/8/layout/process1"/>
    <dgm:cxn modelId="{3A3D78A8-B289-F849-9C3B-40BD9D878BB6}" type="presParOf" srcId="{10AA9B31-A271-0C46-9A3A-8BFD84151C32}" destId="{75C64359-E44E-484A-A31B-6E916FB6DF14}"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65C538-2251-408A-A224-E6AB778AE09C}" type="doc">
      <dgm:prSet loTypeId="urn:microsoft.com/office/officeart/2005/8/layout/hierarchy1" loCatId="hierarchy" qsTypeId="urn:microsoft.com/office/officeart/2005/8/quickstyle/simple4" qsCatId="simple" csTypeId="urn:microsoft.com/office/officeart/2005/8/colors/accent0_3" csCatId="mainScheme" phldr="1"/>
      <dgm:spPr/>
      <dgm:t>
        <a:bodyPr/>
        <a:lstStyle/>
        <a:p>
          <a:endParaRPr lang="en-US"/>
        </a:p>
      </dgm:t>
    </dgm:pt>
    <dgm:pt modelId="{AD1761DB-5F22-44F8-A034-B90667FD8EAA}">
      <dgm:prSet/>
      <dgm:spPr/>
      <dgm:t>
        <a:bodyPr/>
        <a:lstStyle/>
        <a:p>
          <a:r>
            <a:rPr lang="en-AU" dirty="0"/>
            <a:t>According to Westminster convention, the party with the second largest number of seats in the House of Representatives / lower house;</a:t>
          </a:r>
          <a:endParaRPr lang="en-US" dirty="0"/>
        </a:p>
      </dgm:t>
    </dgm:pt>
    <dgm:pt modelId="{53FB204C-E487-4C66-B643-96D9D61BADF5}" type="parTrans" cxnId="{E58E01D5-4991-46AD-95CF-E66462B0DCD0}">
      <dgm:prSet/>
      <dgm:spPr/>
      <dgm:t>
        <a:bodyPr/>
        <a:lstStyle/>
        <a:p>
          <a:endParaRPr lang="en-US"/>
        </a:p>
      </dgm:t>
    </dgm:pt>
    <dgm:pt modelId="{3286E3C4-CE42-4C24-A275-4712E18A5105}" type="sibTrans" cxnId="{E58E01D5-4991-46AD-95CF-E66462B0DCD0}">
      <dgm:prSet/>
      <dgm:spPr/>
      <dgm:t>
        <a:bodyPr/>
        <a:lstStyle/>
        <a:p>
          <a:endParaRPr lang="en-US"/>
        </a:p>
      </dgm:t>
    </dgm:pt>
    <dgm:pt modelId="{D7A0F1A6-A7F7-4475-A0CE-3952742EB1E7}">
      <dgm:prSet/>
      <dgm:spPr/>
      <dgm:t>
        <a:bodyPr/>
        <a:lstStyle/>
        <a:p>
          <a:r>
            <a:rPr lang="en-AU" dirty="0"/>
            <a:t>The provision of an alternative government.</a:t>
          </a:r>
          <a:endParaRPr lang="en-US" dirty="0"/>
        </a:p>
      </dgm:t>
    </dgm:pt>
    <dgm:pt modelId="{D15AE1CD-E313-40B7-8625-48BE778E700C}" type="parTrans" cxnId="{A6008BF8-E22B-4EA0-832E-9B7C320FA7C1}">
      <dgm:prSet/>
      <dgm:spPr/>
      <dgm:t>
        <a:bodyPr/>
        <a:lstStyle/>
        <a:p>
          <a:endParaRPr lang="en-US"/>
        </a:p>
      </dgm:t>
    </dgm:pt>
    <dgm:pt modelId="{CAC7805E-26F9-4F8B-87BE-0823AF9DEFBB}" type="sibTrans" cxnId="{A6008BF8-E22B-4EA0-832E-9B7C320FA7C1}">
      <dgm:prSet/>
      <dgm:spPr/>
      <dgm:t>
        <a:bodyPr/>
        <a:lstStyle/>
        <a:p>
          <a:endParaRPr lang="en-US"/>
        </a:p>
      </dgm:t>
    </dgm:pt>
    <dgm:pt modelId="{DDE5BBDE-DFE5-344F-ADF4-CB606A2E317B}" type="pres">
      <dgm:prSet presAssocID="{FB65C538-2251-408A-A224-E6AB778AE09C}" presName="hierChild1" presStyleCnt="0">
        <dgm:presLayoutVars>
          <dgm:chPref val="1"/>
          <dgm:dir/>
          <dgm:animOne val="branch"/>
          <dgm:animLvl val="lvl"/>
          <dgm:resizeHandles/>
        </dgm:presLayoutVars>
      </dgm:prSet>
      <dgm:spPr/>
      <dgm:t>
        <a:bodyPr/>
        <a:lstStyle/>
        <a:p>
          <a:endParaRPr lang="en-US"/>
        </a:p>
      </dgm:t>
    </dgm:pt>
    <dgm:pt modelId="{0F17CEB9-6F8D-9B4F-8365-076EF9C63CDE}" type="pres">
      <dgm:prSet presAssocID="{AD1761DB-5F22-44F8-A034-B90667FD8EAA}" presName="hierRoot1" presStyleCnt="0"/>
      <dgm:spPr/>
    </dgm:pt>
    <dgm:pt modelId="{F9767360-6E23-EA44-85DA-9EBE25001F6F}" type="pres">
      <dgm:prSet presAssocID="{AD1761DB-5F22-44F8-A034-B90667FD8EAA}" presName="composite" presStyleCnt="0"/>
      <dgm:spPr/>
    </dgm:pt>
    <dgm:pt modelId="{16454BB2-D397-074D-AFDD-D85A406DFA69}" type="pres">
      <dgm:prSet presAssocID="{AD1761DB-5F22-44F8-A034-B90667FD8EAA}" presName="background" presStyleLbl="node0" presStyleIdx="0" presStyleCnt="2"/>
      <dgm:spPr/>
    </dgm:pt>
    <dgm:pt modelId="{F4DC6589-071C-9D44-8434-9E557958D485}" type="pres">
      <dgm:prSet presAssocID="{AD1761DB-5F22-44F8-A034-B90667FD8EAA}" presName="text" presStyleLbl="fgAcc0" presStyleIdx="0" presStyleCnt="2">
        <dgm:presLayoutVars>
          <dgm:chPref val="3"/>
        </dgm:presLayoutVars>
      </dgm:prSet>
      <dgm:spPr/>
      <dgm:t>
        <a:bodyPr/>
        <a:lstStyle/>
        <a:p>
          <a:endParaRPr lang="en-US"/>
        </a:p>
      </dgm:t>
    </dgm:pt>
    <dgm:pt modelId="{9EBA908A-C340-E047-9B8A-4DF78EAF0DFA}" type="pres">
      <dgm:prSet presAssocID="{AD1761DB-5F22-44F8-A034-B90667FD8EAA}" presName="hierChild2" presStyleCnt="0"/>
      <dgm:spPr/>
    </dgm:pt>
    <dgm:pt modelId="{6FB765E0-2FB0-5243-B953-A07E353570EE}" type="pres">
      <dgm:prSet presAssocID="{D7A0F1A6-A7F7-4475-A0CE-3952742EB1E7}" presName="hierRoot1" presStyleCnt="0"/>
      <dgm:spPr/>
    </dgm:pt>
    <dgm:pt modelId="{66D39ADB-7FFB-9B4C-9372-BA7B4FEF1B5A}" type="pres">
      <dgm:prSet presAssocID="{D7A0F1A6-A7F7-4475-A0CE-3952742EB1E7}" presName="composite" presStyleCnt="0"/>
      <dgm:spPr/>
    </dgm:pt>
    <dgm:pt modelId="{F17CF0FA-B1D5-7241-A0A2-BD733393AF22}" type="pres">
      <dgm:prSet presAssocID="{D7A0F1A6-A7F7-4475-A0CE-3952742EB1E7}" presName="background" presStyleLbl="node0" presStyleIdx="1" presStyleCnt="2"/>
      <dgm:spPr/>
    </dgm:pt>
    <dgm:pt modelId="{46853C6E-79F1-8F4F-AF02-063576B731AC}" type="pres">
      <dgm:prSet presAssocID="{D7A0F1A6-A7F7-4475-A0CE-3952742EB1E7}" presName="text" presStyleLbl="fgAcc0" presStyleIdx="1" presStyleCnt="2">
        <dgm:presLayoutVars>
          <dgm:chPref val="3"/>
        </dgm:presLayoutVars>
      </dgm:prSet>
      <dgm:spPr/>
      <dgm:t>
        <a:bodyPr/>
        <a:lstStyle/>
        <a:p>
          <a:endParaRPr lang="en-US"/>
        </a:p>
      </dgm:t>
    </dgm:pt>
    <dgm:pt modelId="{2CB7C727-5B52-7E48-8689-AAB8B8D0CB51}" type="pres">
      <dgm:prSet presAssocID="{D7A0F1A6-A7F7-4475-A0CE-3952742EB1E7}" presName="hierChild2" presStyleCnt="0"/>
      <dgm:spPr/>
    </dgm:pt>
  </dgm:ptLst>
  <dgm:cxnLst>
    <dgm:cxn modelId="{A6008BF8-E22B-4EA0-832E-9B7C320FA7C1}" srcId="{FB65C538-2251-408A-A224-E6AB778AE09C}" destId="{D7A0F1A6-A7F7-4475-A0CE-3952742EB1E7}" srcOrd="1" destOrd="0" parTransId="{D15AE1CD-E313-40B7-8625-48BE778E700C}" sibTransId="{CAC7805E-26F9-4F8B-87BE-0823AF9DEFBB}"/>
    <dgm:cxn modelId="{E58E01D5-4991-46AD-95CF-E66462B0DCD0}" srcId="{FB65C538-2251-408A-A224-E6AB778AE09C}" destId="{AD1761DB-5F22-44F8-A034-B90667FD8EAA}" srcOrd="0" destOrd="0" parTransId="{53FB204C-E487-4C66-B643-96D9D61BADF5}" sibTransId="{3286E3C4-CE42-4C24-A275-4712E18A5105}"/>
    <dgm:cxn modelId="{C82AC4D7-54DF-4A4E-B9FE-84599B031970}" type="presOf" srcId="{D7A0F1A6-A7F7-4475-A0CE-3952742EB1E7}" destId="{46853C6E-79F1-8F4F-AF02-063576B731AC}" srcOrd="0" destOrd="0" presId="urn:microsoft.com/office/officeart/2005/8/layout/hierarchy1"/>
    <dgm:cxn modelId="{9C9969B9-9AE3-E242-87D6-8913F553FF80}" type="presOf" srcId="{AD1761DB-5F22-44F8-A034-B90667FD8EAA}" destId="{F4DC6589-071C-9D44-8434-9E557958D485}" srcOrd="0" destOrd="0" presId="urn:microsoft.com/office/officeart/2005/8/layout/hierarchy1"/>
    <dgm:cxn modelId="{DB09E847-92F0-E34E-B661-0C01FBBED8F8}" type="presOf" srcId="{FB65C538-2251-408A-A224-E6AB778AE09C}" destId="{DDE5BBDE-DFE5-344F-ADF4-CB606A2E317B}" srcOrd="0" destOrd="0" presId="urn:microsoft.com/office/officeart/2005/8/layout/hierarchy1"/>
    <dgm:cxn modelId="{6ED747E5-F683-8D43-96C3-A2B402EA4E62}" type="presParOf" srcId="{DDE5BBDE-DFE5-344F-ADF4-CB606A2E317B}" destId="{0F17CEB9-6F8D-9B4F-8365-076EF9C63CDE}" srcOrd="0" destOrd="0" presId="urn:microsoft.com/office/officeart/2005/8/layout/hierarchy1"/>
    <dgm:cxn modelId="{B6396778-38FA-2440-B7F7-62526C55D571}" type="presParOf" srcId="{0F17CEB9-6F8D-9B4F-8365-076EF9C63CDE}" destId="{F9767360-6E23-EA44-85DA-9EBE25001F6F}" srcOrd="0" destOrd="0" presId="urn:microsoft.com/office/officeart/2005/8/layout/hierarchy1"/>
    <dgm:cxn modelId="{1E911821-23FD-474C-8B66-3036C49D1D11}" type="presParOf" srcId="{F9767360-6E23-EA44-85DA-9EBE25001F6F}" destId="{16454BB2-D397-074D-AFDD-D85A406DFA69}" srcOrd="0" destOrd="0" presId="urn:microsoft.com/office/officeart/2005/8/layout/hierarchy1"/>
    <dgm:cxn modelId="{14AAF031-8173-F64C-8FF9-77D360D915E7}" type="presParOf" srcId="{F9767360-6E23-EA44-85DA-9EBE25001F6F}" destId="{F4DC6589-071C-9D44-8434-9E557958D485}" srcOrd="1" destOrd="0" presId="urn:microsoft.com/office/officeart/2005/8/layout/hierarchy1"/>
    <dgm:cxn modelId="{EB48C825-3576-C545-95D9-73D5AC770B10}" type="presParOf" srcId="{0F17CEB9-6F8D-9B4F-8365-076EF9C63CDE}" destId="{9EBA908A-C340-E047-9B8A-4DF78EAF0DFA}" srcOrd="1" destOrd="0" presId="urn:microsoft.com/office/officeart/2005/8/layout/hierarchy1"/>
    <dgm:cxn modelId="{AE2F97EC-A412-DC4F-9591-D3955AFA2B2B}" type="presParOf" srcId="{DDE5BBDE-DFE5-344F-ADF4-CB606A2E317B}" destId="{6FB765E0-2FB0-5243-B953-A07E353570EE}" srcOrd="1" destOrd="0" presId="urn:microsoft.com/office/officeart/2005/8/layout/hierarchy1"/>
    <dgm:cxn modelId="{305BADE8-0BE4-F045-960C-512AA335CF7B}" type="presParOf" srcId="{6FB765E0-2FB0-5243-B953-A07E353570EE}" destId="{66D39ADB-7FFB-9B4C-9372-BA7B4FEF1B5A}" srcOrd="0" destOrd="0" presId="urn:microsoft.com/office/officeart/2005/8/layout/hierarchy1"/>
    <dgm:cxn modelId="{5A6E575C-A35A-6A44-9C62-1057E6C4BFF9}" type="presParOf" srcId="{66D39ADB-7FFB-9B4C-9372-BA7B4FEF1B5A}" destId="{F17CF0FA-B1D5-7241-A0A2-BD733393AF22}" srcOrd="0" destOrd="0" presId="urn:microsoft.com/office/officeart/2005/8/layout/hierarchy1"/>
    <dgm:cxn modelId="{A905EE70-AE3C-4C4F-BBD6-6130A9766A99}" type="presParOf" srcId="{66D39ADB-7FFB-9B4C-9372-BA7B4FEF1B5A}" destId="{46853C6E-79F1-8F4F-AF02-063576B731AC}" srcOrd="1" destOrd="0" presId="urn:microsoft.com/office/officeart/2005/8/layout/hierarchy1"/>
    <dgm:cxn modelId="{CE23D189-8309-CD4A-82AD-31E4CFA9EEB9}" type="presParOf" srcId="{6FB765E0-2FB0-5243-B953-A07E353570EE}" destId="{2CB7C727-5B52-7E48-8689-AAB8B8D0CB5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FBB695-88E8-4E42-AAD2-65EFE8A1E5CD}" type="doc">
      <dgm:prSet loTypeId="urn:microsoft.com/office/officeart/2018/2/layout/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70C03E3-4DBC-4ECB-9B53-BB3DC72D2BAE}">
      <dgm:prSet/>
      <dgm:spPr/>
      <dgm:t>
        <a:bodyPr/>
        <a:lstStyle/>
        <a:p>
          <a:pPr>
            <a:defRPr b="1"/>
          </a:pPr>
          <a:r>
            <a:rPr lang="en-AU" dirty="0"/>
            <a:t>Provision of alternative policies to the government;</a:t>
          </a:r>
        </a:p>
        <a:p>
          <a:pPr>
            <a:defRPr b="1"/>
          </a:pPr>
          <a:r>
            <a:rPr lang="en-AU" dirty="0" err="1"/>
            <a:t>Eg</a:t>
          </a:r>
          <a:r>
            <a:rPr lang="en-AU" dirty="0"/>
            <a:t>: Alternative Tax Policy</a:t>
          </a:r>
          <a:endParaRPr lang="en-US" dirty="0"/>
        </a:p>
      </dgm:t>
    </dgm:pt>
    <dgm:pt modelId="{87A41F0E-390D-401D-80E4-073EAE927C00}" type="parTrans" cxnId="{DA27944C-116A-4032-8E17-E833E34D0F29}">
      <dgm:prSet/>
      <dgm:spPr/>
      <dgm:t>
        <a:bodyPr/>
        <a:lstStyle/>
        <a:p>
          <a:endParaRPr lang="en-US"/>
        </a:p>
      </dgm:t>
    </dgm:pt>
    <dgm:pt modelId="{9C621DE0-818C-41D9-890D-CA1BD45DE188}" type="sibTrans" cxnId="{DA27944C-116A-4032-8E17-E833E34D0F29}">
      <dgm:prSet/>
      <dgm:spPr/>
      <dgm:t>
        <a:bodyPr/>
        <a:lstStyle/>
        <a:p>
          <a:endParaRPr lang="en-US"/>
        </a:p>
      </dgm:t>
    </dgm:pt>
    <dgm:pt modelId="{21C2A627-7514-4CD1-AFAB-DAB0B4679AF9}">
      <dgm:prSet/>
      <dgm:spPr/>
      <dgm:t>
        <a:bodyPr/>
        <a:lstStyle/>
        <a:p>
          <a:pPr>
            <a:defRPr b="1"/>
          </a:pPr>
          <a:r>
            <a:rPr lang="en-AU"/>
            <a:t>Scrutiny &amp; amendments to proposed legislation;</a:t>
          </a:r>
          <a:endParaRPr lang="en-US"/>
        </a:p>
      </dgm:t>
    </dgm:pt>
    <dgm:pt modelId="{149B3C56-6263-4119-ACC5-76254D919C71}" type="parTrans" cxnId="{EF69EAE7-168F-40E6-850A-896F2931EE8B}">
      <dgm:prSet/>
      <dgm:spPr/>
      <dgm:t>
        <a:bodyPr/>
        <a:lstStyle/>
        <a:p>
          <a:endParaRPr lang="en-US"/>
        </a:p>
      </dgm:t>
    </dgm:pt>
    <dgm:pt modelId="{7DE9C116-63F5-40F1-A9C8-5056E91AE2AB}" type="sibTrans" cxnId="{EF69EAE7-168F-40E6-850A-896F2931EE8B}">
      <dgm:prSet/>
      <dgm:spPr/>
      <dgm:t>
        <a:bodyPr/>
        <a:lstStyle/>
        <a:p>
          <a:endParaRPr lang="en-US"/>
        </a:p>
      </dgm:t>
    </dgm:pt>
    <dgm:pt modelId="{9D3FD056-2024-499E-B98C-735539B62CC6}">
      <dgm:prSet/>
      <dgm:spPr/>
      <dgm:t>
        <a:bodyPr/>
        <a:lstStyle/>
        <a:p>
          <a:pPr>
            <a:defRPr b="1"/>
          </a:pPr>
          <a:r>
            <a:rPr lang="en-AU" dirty="0"/>
            <a:t>Working on committees to examine legislation &amp; important national issues;</a:t>
          </a:r>
        </a:p>
        <a:p>
          <a:pPr>
            <a:defRPr b="1"/>
          </a:pPr>
          <a:r>
            <a:rPr lang="en-AU" dirty="0" err="1"/>
            <a:t>Eg</a:t>
          </a:r>
          <a:r>
            <a:rPr lang="en-AU" dirty="0"/>
            <a:t>: National Security Amendment Legislation</a:t>
          </a:r>
          <a:endParaRPr lang="en-US" dirty="0"/>
        </a:p>
      </dgm:t>
    </dgm:pt>
    <dgm:pt modelId="{D4D06BE9-CCC7-4962-9D8C-E4F80747353B}" type="parTrans" cxnId="{8DDD242E-AE42-4C28-A7AD-50CAE03AAF32}">
      <dgm:prSet/>
      <dgm:spPr/>
      <dgm:t>
        <a:bodyPr/>
        <a:lstStyle/>
        <a:p>
          <a:endParaRPr lang="en-US"/>
        </a:p>
      </dgm:t>
    </dgm:pt>
    <dgm:pt modelId="{E719E746-FA78-41AA-8865-1952FC8D92B1}" type="sibTrans" cxnId="{8DDD242E-AE42-4C28-A7AD-50CAE03AAF32}">
      <dgm:prSet/>
      <dgm:spPr/>
      <dgm:t>
        <a:bodyPr/>
        <a:lstStyle/>
        <a:p>
          <a:endParaRPr lang="en-US"/>
        </a:p>
      </dgm:t>
    </dgm:pt>
    <dgm:pt modelId="{0D4B180B-D4F3-4995-AC95-DCBF9BCE3A42}">
      <dgm:prSet/>
      <dgm:spPr/>
      <dgm:t>
        <a:bodyPr/>
        <a:lstStyle/>
        <a:p>
          <a:pPr>
            <a:defRPr b="1"/>
          </a:pPr>
          <a:r>
            <a:rPr lang="en-AU"/>
            <a:t>Provision of a credible alternative government, should the current government fall.</a:t>
          </a:r>
          <a:endParaRPr lang="en-US"/>
        </a:p>
      </dgm:t>
    </dgm:pt>
    <dgm:pt modelId="{46613DD2-681A-4517-B5A4-C5E4744F417D}" type="parTrans" cxnId="{0D558A6E-9628-460F-A7A4-5189AE985C67}">
      <dgm:prSet/>
      <dgm:spPr/>
      <dgm:t>
        <a:bodyPr/>
        <a:lstStyle/>
        <a:p>
          <a:endParaRPr lang="en-US"/>
        </a:p>
      </dgm:t>
    </dgm:pt>
    <dgm:pt modelId="{BDACF205-7699-4C0A-B6DE-D9A04F2C39D6}" type="sibTrans" cxnId="{0D558A6E-9628-460F-A7A4-5189AE985C67}">
      <dgm:prSet/>
      <dgm:spPr/>
      <dgm:t>
        <a:bodyPr/>
        <a:lstStyle/>
        <a:p>
          <a:endParaRPr lang="en-US"/>
        </a:p>
      </dgm:t>
    </dgm:pt>
    <dgm:pt modelId="{025651E3-0339-4415-A12D-8A9E5FC336CF}">
      <dgm:prSet/>
      <dgm:spPr/>
      <dgm:t>
        <a:bodyPr/>
        <a:lstStyle/>
        <a:p>
          <a:pPr>
            <a:defRPr b="1"/>
          </a:pPr>
          <a:r>
            <a:rPr lang="en-AU"/>
            <a:t>Holding the government of the day to account thru:</a:t>
          </a:r>
          <a:endParaRPr lang="en-US"/>
        </a:p>
      </dgm:t>
    </dgm:pt>
    <dgm:pt modelId="{0A36CFDB-5891-424E-B8A2-8EBC1450A030}" type="parTrans" cxnId="{021BC433-E7F8-4F38-9E78-46FF7595D3DC}">
      <dgm:prSet/>
      <dgm:spPr/>
      <dgm:t>
        <a:bodyPr/>
        <a:lstStyle/>
        <a:p>
          <a:endParaRPr lang="en-US"/>
        </a:p>
      </dgm:t>
    </dgm:pt>
    <dgm:pt modelId="{F3E205F3-5137-4B79-AD8B-7D02E81DA535}" type="sibTrans" cxnId="{021BC433-E7F8-4F38-9E78-46FF7595D3DC}">
      <dgm:prSet/>
      <dgm:spPr/>
      <dgm:t>
        <a:bodyPr/>
        <a:lstStyle/>
        <a:p>
          <a:endParaRPr lang="en-US"/>
        </a:p>
      </dgm:t>
    </dgm:pt>
    <dgm:pt modelId="{039A0E69-676B-4F10-AA6E-659A3B85656F}">
      <dgm:prSet/>
      <dgm:spPr/>
      <dgm:t>
        <a:bodyPr/>
        <a:lstStyle/>
        <a:p>
          <a:r>
            <a:rPr lang="en-AU"/>
            <a:t>Questions with/without notice;</a:t>
          </a:r>
          <a:endParaRPr lang="en-US"/>
        </a:p>
      </dgm:t>
    </dgm:pt>
    <dgm:pt modelId="{B828C5E6-A921-4784-8E7B-309A3094BD05}" type="parTrans" cxnId="{E11EBFBA-EF88-41CA-B332-94700AD9DB49}">
      <dgm:prSet/>
      <dgm:spPr/>
      <dgm:t>
        <a:bodyPr/>
        <a:lstStyle/>
        <a:p>
          <a:endParaRPr lang="en-US"/>
        </a:p>
      </dgm:t>
    </dgm:pt>
    <dgm:pt modelId="{1B9E7A90-9503-47EC-9175-DDAAC06A62E5}" type="sibTrans" cxnId="{E11EBFBA-EF88-41CA-B332-94700AD9DB49}">
      <dgm:prSet/>
      <dgm:spPr/>
      <dgm:t>
        <a:bodyPr/>
        <a:lstStyle/>
        <a:p>
          <a:endParaRPr lang="en-US"/>
        </a:p>
      </dgm:t>
    </dgm:pt>
    <dgm:pt modelId="{8F0C91AE-1EE8-4828-ACEA-4EA407934AE4}">
      <dgm:prSet/>
      <dgm:spPr/>
      <dgm:t>
        <a:bodyPr/>
        <a:lstStyle/>
        <a:p>
          <a:r>
            <a:rPr lang="en-AU"/>
            <a:t>Censure motions against a minister;</a:t>
          </a:r>
          <a:endParaRPr lang="en-US"/>
        </a:p>
      </dgm:t>
    </dgm:pt>
    <dgm:pt modelId="{10CD7049-4C7F-4C83-8CE2-7DCE54598134}" type="parTrans" cxnId="{A563D9BE-02B7-4409-B825-6C9069D5A074}">
      <dgm:prSet/>
      <dgm:spPr/>
      <dgm:t>
        <a:bodyPr/>
        <a:lstStyle/>
        <a:p>
          <a:endParaRPr lang="en-US"/>
        </a:p>
      </dgm:t>
    </dgm:pt>
    <dgm:pt modelId="{35AE5435-B6BC-47A1-B5D2-0A9B50EA23FB}" type="sibTrans" cxnId="{A563D9BE-02B7-4409-B825-6C9069D5A074}">
      <dgm:prSet/>
      <dgm:spPr/>
      <dgm:t>
        <a:bodyPr/>
        <a:lstStyle/>
        <a:p>
          <a:endParaRPr lang="en-US"/>
        </a:p>
      </dgm:t>
    </dgm:pt>
    <dgm:pt modelId="{1A7DB77A-A2AB-443E-9B7F-952F4A4D193D}">
      <dgm:prSet/>
      <dgm:spPr/>
      <dgm:t>
        <a:bodyPr/>
        <a:lstStyle/>
        <a:p>
          <a:r>
            <a:rPr lang="en-AU"/>
            <a:t>Vote of no-confidence against the government.</a:t>
          </a:r>
          <a:endParaRPr lang="en-US"/>
        </a:p>
      </dgm:t>
    </dgm:pt>
    <dgm:pt modelId="{EBFF89FF-A4CB-498B-98C4-3E33D9C86002}" type="parTrans" cxnId="{8E3BAF22-A259-4FCE-97E9-FC16D8FE2E81}">
      <dgm:prSet/>
      <dgm:spPr/>
      <dgm:t>
        <a:bodyPr/>
        <a:lstStyle/>
        <a:p>
          <a:endParaRPr lang="en-US"/>
        </a:p>
      </dgm:t>
    </dgm:pt>
    <dgm:pt modelId="{CF443B69-BE78-4D47-AAD2-96B5EB93F334}" type="sibTrans" cxnId="{8E3BAF22-A259-4FCE-97E9-FC16D8FE2E81}">
      <dgm:prSet/>
      <dgm:spPr/>
      <dgm:t>
        <a:bodyPr/>
        <a:lstStyle/>
        <a:p>
          <a:endParaRPr lang="en-US"/>
        </a:p>
      </dgm:t>
    </dgm:pt>
    <dgm:pt modelId="{845B44A6-BB38-42BA-981D-9E8B165D7B89}" type="pres">
      <dgm:prSet presAssocID="{B3FBB695-88E8-4E42-AAD2-65EFE8A1E5CD}" presName="root" presStyleCnt="0">
        <dgm:presLayoutVars>
          <dgm:dir/>
          <dgm:resizeHandles val="exact"/>
        </dgm:presLayoutVars>
      </dgm:prSet>
      <dgm:spPr/>
      <dgm:t>
        <a:bodyPr/>
        <a:lstStyle/>
        <a:p>
          <a:endParaRPr lang="en-US"/>
        </a:p>
      </dgm:t>
    </dgm:pt>
    <dgm:pt modelId="{68A0DF63-D102-490B-9AAB-69FA71E1AF95}" type="pres">
      <dgm:prSet presAssocID="{B70C03E3-4DBC-4ECB-9B53-BB3DC72D2BAE}" presName="compNode" presStyleCnt="0"/>
      <dgm:spPr/>
    </dgm:pt>
    <dgm:pt modelId="{033DB9A9-D1D6-4443-BA8A-3B7DA825BCE8}" type="pres">
      <dgm:prSet presAssocID="{B70C03E3-4DBC-4ECB-9B53-BB3DC72D2BA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Gavel"/>
        </a:ext>
      </dgm:extLst>
    </dgm:pt>
    <dgm:pt modelId="{31BC04D9-D9A6-4697-85D0-70070BA9A73C}" type="pres">
      <dgm:prSet presAssocID="{B70C03E3-4DBC-4ECB-9B53-BB3DC72D2BAE}" presName="iconSpace" presStyleCnt="0"/>
      <dgm:spPr/>
    </dgm:pt>
    <dgm:pt modelId="{D95D8E1C-9295-465D-8C78-DF82700675AA}" type="pres">
      <dgm:prSet presAssocID="{B70C03E3-4DBC-4ECB-9B53-BB3DC72D2BAE}" presName="parTx" presStyleLbl="revTx" presStyleIdx="0" presStyleCnt="10">
        <dgm:presLayoutVars>
          <dgm:chMax val="0"/>
          <dgm:chPref val="0"/>
        </dgm:presLayoutVars>
      </dgm:prSet>
      <dgm:spPr/>
      <dgm:t>
        <a:bodyPr/>
        <a:lstStyle/>
        <a:p>
          <a:endParaRPr lang="en-US"/>
        </a:p>
      </dgm:t>
    </dgm:pt>
    <dgm:pt modelId="{B7A57053-8262-46A0-9D40-4656A82CAE70}" type="pres">
      <dgm:prSet presAssocID="{B70C03E3-4DBC-4ECB-9B53-BB3DC72D2BAE}" presName="txSpace" presStyleCnt="0"/>
      <dgm:spPr/>
    </dgm:pt>
    <dgm:pt modelId="{0B67A873-E852-4B1D-AD8A-B1049ACDC18B}" type="pres">
      <dgm:prSet presAssocID="{B70C03E3-4DBC-4ECB-9B53-BB3DC72D2BAE}" presName="desTx" presStyleLbl="revTx" presStyleIdx="1" presStyleCnt="10">
        <dgm:presLayoutVars/>
      </dgm:prSet>
      <dgm:spPr/>
    </dgm:pt>
    <dgm:pt modelId="{E150539F-B759-4A98-9845-02BF70691FA8}" type="pres">
      <dgm:prSet presAssocID="{9C621DE0-818C-41D9-890D-CA1BD45DE188}" presName="sibTrans" presStyleCnt="0"/>
      <dgm:spPr/>
    </dgm:pt>
    <dgm:pt modelId="{013E62F0-A3AF-44BD-98B9-6D0CF62C5B49}" type="pres">
      <dgm:prSet presAssocID="{21C2A627-7514-4CD1-AFAB-DAB0B4679AF9}" presName="compNode" presStyleCnt="0"/>
      <dgm:spPr/>
    </dgm:pt>
    <dgm:pt modelId="{662C7340-DCF7-4BB4-A697-9C4079C884AF}" type="pres">
      <dgm:prSet presAssocID="{21C2A627-7514-4CD1-AFAB-DAB0B4679AF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Judge"/>
        </a:ext>
      </dgm:extLst>
    </dgm:pt>
    <dgm:pt modelId="{2CB7C3D6-C559-42C3-B6A8-DB66E957CD9C}" type="pres">
      <dgm:prSet presAssocID="{21C2A627-7514-4CD1-AFAB-DAB0B4679AF9}" presName="iconSpace" presStyleCnt="0"/>
      <dgm:spPr/>
    </dgm:pt>
    <dgm:pt modelId="{CBDA53FA-E044-4BB4-921B-0579128F4F18}" type="pres">
      <dgm:prSet presAssocID="{21C2A627-7514-4CD1-AFAB-DAB0B4679AF9}" presName="parTx" presStyleLbl="revTx" presStyleIdx="2" presStyleCnt="10">
        <dgm:presLayoutVars>
          <dgm:chMax val="0"/>
          <dgm:chPref val="0"/>
        </dgm:presLayoutVars>
      </dgm:prSet>
      <dgm:spPr/>
      <dgm:t>
        <a:bodyPr/>
        <a:lstStyle/>
        <a:p>
          <a:endParaRPr lang="en-US"/>
        </a:p>
      </dgm:t>
    </dgm:pt>
    <dgm:pt modelId="{CD284CE9-3A13-40EA-B60C-C5C3BD8FD9A8}" type="pres">
      <dgm:prSet presAssocID="{21C2A627-7514-4CD1-AFAB-DAB0B4679AF9}" presName="txSpace" presStyleCnt="0"/>
      <dgm:spPr/>
    </dgm:pt>
    <dgm:pt modelId="{B163C0B3-F555-4008-9A90-51467A7CABB7}" type="pres">
      <dgm:prSet presAssocID="{21C2A627-7514-4CD1-AFAB-DAB0B4679AF9}" presName="desTx" presStyleLbl="revTx" presStyleIdx="3" presStyleCnt="10">
        <dgm:presLayoutVars/>
      </dgm:prSet>
      <dgm:spPr/>
    </dgm:pt>
    <dgm:pt modelId="{90077170-4EE5-45C6-9033-3827E9485256}" type="pres">
      <dgm:prSet presAssocID="{7DE9C116-63F5-40F1-A9C8-5056E91AE2AB}" presName="sibTrans" presStyleCnt="0"/>
      <dgm:spPr/>
    </dgm:pt>
    <dgm:pt modelId="{33842987-94E2-4587-9A03-09E15F21D73A}" type="pres">
      <dgm:prSet presAssocID="{9D3FD056-2024-499E-B98C-735539B62CC6}" presName="compNode" presStyleCnt="0"/>
      <dgm:spPr/>
    </dgm:pt>
    <dgm:pt modelId="{FA59AAD2-933C-401C-935C-98762A6B2596}" type="pres">
      <dgm:prSet presAssocID="{9D3FD056-2024-499E-B98C-735539B62CC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Magnifying glass"/>
        </a:ext>
      </dgm:extLst>
    </dgm:pt>
    <dgm:pt modelId="{3004F53F-66F1-4736-BC33-B80EDE353548}" type="pres">
      <dgm:prSet presAssocID="{9D3FD056-2024-499E-B98C-735539B62CC6}" presName="iconSpace" presStyleCnt="0"/>
      <dgm:spPr/>
    </dgm:pt>
    <dgm:pt modelId="{5529DD75-C9D0-45C9-A7B8-F7960AEC8A2B}" type="pres">
      <dgm:prSet presAssocID="{9D3FD056-2024-499E-B98C-735539B62CC6}" presName="parTx" presStyleLbl="revTx" presStyleIdx="4" presStyleCnt="10">
        <dgm:presLayoutVars>
          <dgm:chMax val="0"/>
          <dgm:chPref val="0"/>
        </dgm:presLayoutVars>
      </dgm:prSet>
      <dgm:spPr/>
      <dgm:t>
        <a:bodyPr/>
        <a:lstStyle/>
        <a:p>
          <a:endParaRPr lang="en-US"/>
        </a:p>
      </dgm:t>
    </dgm:pt>
    <dgm:pt modelId="{A6EAABA2-2C8C-4917-8E44-74F5751EA98B}" type="pres">
      <dgm:prSet presAssocID="{9D3FD056-2024-499E-B98C-735539B62CC6}" presName="txSpace" presStyleCnt="0"/>
      <dgm:spPr/>
    </dgm:pt>
    <dgm:pt modelId="{26E472E1-FE77-4DBE-9B12-D45A57494A04}" type="pres">
      <dgm:prSet presAssocID="{9D3FD056-2024-499E-B98C-735539B62CC6}" presName="desTx" presStyleLbl="revTx" presStyleIdx="5" presStyleCnt="10">
        <dgm:presLayoutVars/>
      </dgm:prSet>
      <dgm:spPr/>
    </dgm:pt>
    <dgm:pt modelId="{9FDB90E1-3120-4AC1-A07D-47AC5980001F}" type="pres">
      <dgm:prSet presAssocID="{E719E746-FA78-41AA-8865-1952FC8D92B1}" presName="sibTrans" presStyleCnt="0"/>
      <dgm:spPr/>
    </dgm:pt>
    <dgm:pt modelId="{A8DB6983-7BC3-48B6-AB39-C6DB310CBAC2}" type="pres">
      <dgm:prSet presAssocID="{0D4B180B-D4F3-4995-AC95-DCBF9BCE3A42}" presName="compNode" presStyleCnt="0"/>
      <dgm:spPr/>
    </dgm:pt>
    <dgm:pt modelId="{0F84E83F-066E-4E52-B396-E7369198BD53}" type="pres">
      <dgm:prSet presAssocID="{0D4B180B-D4F3-4995-AC95-DCBF9BCE3A4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Scales of Justice"/>
        </a:ext>
      </dgm:extLst>
    </dgm:pt>
    <dgm:pt modelId="{FF25980C-277D-4A89-9207-A83616280F13}" type="pres">
      <dgm:prSet presAssocID="{0D4B180B-D4F3-4995-AC95-DCBF9BCE3A42}" presName="iconSpace" presStyleCnt="0"/>
      <dgm:spPr/>
    </dgm:pt>
    <dgm:pt modelId="{1DB01AB4-98BE-4C8E-8EA5-C6C112916357}" type="pres">
      <dgm:prSet presAssocID="{0D4B180B-D4F3-4995-AC95-DCBF9BCE3A42}" presName="parTx" presStyleLbl="revTx" presStyleIdx="6" presStyleCnt="10">
        <dgm:presLayoutVars>
          <dgm:chMax val="0"/>
          <dgm:chPref val="0"/>
        </dgm:presLayoutVars>
      </dgm:prSet>
      <dgm:spPr/>
      <dgm:t>
        <a:bodyPr/>
        <a:lstStyle/>
        <a:p>
          <a:endParaRPr lang="en-US"/>
        </a:p>
      </dgm:t>
    </dgm:pt>
    <dgm:pt modelId="{8444FEB0-0780-4988-95AC-6E8F0F4ED6F0}" type="pres">
      <dgm:prSet presAssocID="{0D4B180B-D4F3-4995-AC95-DCBF9BCE3A42}" presName="txSpace" presStyleCnt="0"/>
      <dgm:spPr/>
    </dgm:pt>
    <dgm:pt modelId="{A1E526A6-5B34-4328-A69F-3E5100B7DA25}" type="pres">
      <dgm:prSet presAssocID="{0D4B180B-D4F3-4995-AC95-DCBF9BCE3A42}" presName="desTx" presStyleLbl="revTx" presStyleIdx="7" presStyleCnt="10">
        <dgm:presLayoutVars/>
      </dgm:prSet>
      <dgm:spPr/>
    </dgm:pt>
    <dgm:pt modelId="{2C12A33C-18F7-4628-8EEB-B3CDE2E35491}" type="pres">
      <dgm:prSet presAssocID="{BDACF205-7699-4C0A-B6DE-D9A04F2C39D6}" presName="sibTrans" presStyleCnt="0"/>
      <dgm:spPr/>
    </dgm:pt>
    <dgm:pt modelId="{DB548234-934B-4395-8C54-9BF77406234C}" type="pres">
      <dgm:prSet presAssocID="{025651E3-0339-4415-A12D-8A9E5FC336CF}" presName="compNode" presStyleCnt="0"/>
      <dgm:spPr/>
    </dgm:pt>
    <dgm:pt modelId="{D62BB2EA-80AE-4466-B291-2E8C87D23147}" type="pres">
      <dgm:prSet presAssocID="{025651E3-0339-4415-A12D-8A9E5FC336C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Checkmark"/>
        </a:ext>
      </dgm:extLst>
    </dgm:pt>
    <dgm:pt modelId="{37F7DA69-D3DB-4461-800B-E0299C000CC5}" type="pres">
      <dgm:prSet presAssocID="{025651E3-0339-4415-A12D-8A9E5FC336CF}" presName="iconSpace" presStyleCnt="0"/>
      <dgm:spPr/>
    </dgm:pt>
    <dgm:pt modelId="{56BED1A4-4360-4E42-8E45-7AB9BD51C43B}" type="pres">
      <dgm:prSet presAssocID="{025651E3-0339-4415-A12D-8A9E5FC336CF}" presName="parTx" presStyleLbl="revTx" presStyleIdx="8" presStyleCnt="10">
        <dgm:presLayoutVars>
          <dgm:chMax val="0"/>
          <dgm:chPref val="0"/>
        </dgm:presLayoutVars>
      </dgm:prSet>
      <dgm:spPr/>
      <dgm:t>
        <a:bodyPr/>
        <a:lstStyle/>
        <a:p>
          <a:endParaRPr lang="en-US"/>
        </a:p>
      </dgm:t>
    </dgm:pt>
    <dgm:pt modelId="{F652EE70-3583-4AFE-A78A-11A80E27B0D9}" type="pres">
      <dgm:prSet presAssocID="{025651E3-0339-4415-A12D-8A9E5FC336CF}" presName="txSpace" presStyleCnt="0"/>
      <dgm:spPr/>
    </dgm:pt>
    <dgm:pt modelId="{47716D91-6533-4423-B642-8028A48BA6EA}" type="pres">
      <dgm:prSet presAssocID="{025651E3-0339-4415-A12D-8A9E5FC336CF}" presName="desTx" presStyleLbl="revTx" presStyleIdx="9" presStyleCnt="10">
        <dgm:presLayoutVars/>
      </dgm:prSet>
      <dgm:spPr/>
      <dgm:t>
        <a:bodyPr/>
        <a:lstStyle/>
        <a:p>
          <a:endParaRPr lang="en-US"/>
        </a:p>
      </dgm:t>
    </dgm:pt>
  </dgm:ptLst>
  <dgm:cxnLst>
    <dgm:cxn modelId="{A563D9BE-02B7-4409-B825-6C9069D5A074}" srcId="{025651E3-0339-4415-A12D-8A9E5FC336CF}" destId="{8F0C91AE-1EE8-4828-ACEA-4EA407934AE4}" srcOrd="1" destOrd="0" parTransId="{10CD7049-4C7F-4C83-8CE2-7DCE54598134}" sibTransId="{35AE5435-B6BC-47A1-B5D2-0A9B50EA23FB}"/>
    <dgm:cxn modelId="{8608FBA4-CFAA-499F-877B-E970D60A6C79}" type="presOf" srcId="{9D3FD056-2024-499E-B98C-735539B62CC6}" destId="{5529DD75-C9D0-45C9-A7B8-F7960AEC8A2B}" srcOrd="0" destOrd="0" presId="urn:microsoft.com/office/officeart/2018/2/layout/IconLabelDescriptionList"/>
    <dgm:cxn modelId="{021BC433-E7F8-4F38-9E78-46FF7595D3DC}" srcId="{B3FBB695-88E8-4E42-AAD2-65EFE8A1E5CD}" destId="{025651E3-0339-4415-A12D-8A9E5FC336CF}" srcOrd="4" destOrd="0" parTransId="{0A36CFDB-5891-424E-B8A2-8EBC1450A030}" sibTransId="{F3E205F3-5137-4B79-AD8B-7D02E81DA535}"/>
    <dgm:cxn modelId="{813D857E-F77B-4AC3-8965-9B67C2ABC054}" type="presOf" srcId="{039A0E69-676B-4F10-AA6E-659A3B85656F}" destId="{47716D91-6533-4423-B642-8028A48BA6EA}" srcOrd="0" destOrd="0" presId="urn:microsoft.com/office/officeart/2018/2/layout/IconLabelDescriptionList"/>
    <dgm:cxn modelId="{0D558A6E-9628-460F-A7A4-5189AE985C67}" srcId="{B3FBB695-88E8-4E42-AAD2-65EFE8A1E5CD}" destId="{0D4B180B-D4F3-4995-AC95-DCBF9BCE3A42}" srcOrd="3" destOrd="0" parTransId="{46613DD2-681A-4517-B5A4-C5E4744F417D}" sibTransId="{BDACF205-7699-4C0A-B6DE-D9A04F2C39D6}"/>
    <dgm:cxn modelId="{E11EBFBA-EF88-41CA-B332-94700AD9DB49}" srcId="{025651E3-0339-4415-A12D-8A9E5FC336CF}" destId="{039A0E69-676B-4F10-AA6E-659A3B85656F}" srcOrd="0" destOrd="0" parTransId="{B828C5E6-A921-4784-8E7B-309A3094BD05}" sibTransId="{1B9E7A90-9503-47EC-9175-DDAAC06A62E5}"/>
    <dgm:cxn modelId="{DA27944C-116A-4032-8E17-E833E34D0F29}" srcId="{B3FBB695-88E8-4E42-AAD2-65EFE8A1E5CD}" destId="{B70C03E3-4DBC-4ECB-9B53-BB3DC72D2BAE}" srcOrd="0" destOrd="0" parTransId="{87A41F0E-390D-401D-80E4-073EAE927C00}" sibTransId="{9C621DE0-818C-41D9-890D-CA1BD45DE188}"/>
    <dgm:cxn modelId="{08AF5E72-74E3-4FE2-811C-A61B57146CBE}" type="presOf" srcId="{1A7DB77A-A2AB-443E-9B7F-952F4A4D193D}" destId="{47716D91-6533-4423-B642-8028A48BA6EA}" srcOrd="0" destOrd="2" presId="urn:microsoft.com/office/officeart/2018/2/layout/IconLabelDescriptionList"/>
    <dgm:cxn modelId="{6441F151-6871-4F08-BDD5-799EC5EECA90}" type="presOf" srcId="{0D4B180B-D4F3-4995-AC95-DCBF9BCE3A42}" destId="{1DB01AB4-98BE-4C8E-8EA5-C6C112916357}" srcOrd="0" destOrd="0" presId="urn:microsoft.com/office/officeart/2018/2/layout/IconLabelDescriptionList"/>
    <dgm:cxn modelId="{99D73DBB-8C19-4DCE-9E75-F368F73F427D}" type="presOf" srcId="{8F0C91AE-1EE8-4828-ACEA-4EA407934AE4}" destId="{47716D91-6533-4423-B642-8028A48BA6EA}" srcOrd="0" destOrd="1" presId="urn:microsoft.com/office/officeart/2018/2/layout/IconLabelDescriptionList"/>
    <dgm:cxn modelId="{EF69EAE7-168F-40E6-850A-896F2931EE8B}" srcId="{B3FBB695-88E8-4E42-AAD2-65EFE8A1E5CD}" destId="{21C2A627-7514-4CD1-AFAB-DAB0B4679AF9}" srcOrd="1" destOrd="0" parTransId="{149B3C56-6263-4119-ACC5-76254D919C71}" sibTransId="{7DE9C116-63F5-40F1-A9C8-5056E91AE2AB}"/>
    <dgm:cxn modelId="{3571DB50-857A-47A4-A565-4C72A3647F63}" type="presOf" srcId="{B3FBB695-88E8-4E42-AAD2-65EFE8A1E5CD}" destId="{845B44A6-BB38-42BA-981D-9E8B165D7B89}" srcOrd="0" destOrd="0" presId="urn:microsoft.com/office/officeart/2018/2/layout/IconLabelDescriptionList"/>
    <dgm:cxn modelId="{E561108D-C1F8-4C5E-9A7B-4127E71949D8}" type="presOf" srcId="{21C2A627-7514-4CD1-AFAB-DAB0B4679AF9}" destId="{CBDA53FA-E044-4BB4-921B-0579128F4F18}" srcOrd="0" destOrd="0" presId="urn:microsoft.com/office/officeart/2018/2/layout/IconLabelDescriptionList"/>
    <dgm:cxn modelId="{22DF512B-8650-4DE3-971D-B9905A5AC96F}" type="presOf" srcId="{025651E3-0339-4415-A12D-8A9E5FC336CF}" destId="{56BED1A4-4360-4E42-8E45-7AB9BD51C43B}" srcOrd="0" destOrd="0" presId="urn:microsoft.com/office/officeart/2018/2/layout/IconLabelDescriptionList"/>
    <dgm:cxn modelId="{B130378E-785B-4049-8929-1E6EB16B1406}" type="presOf" srcId="{B70C03E3-4DBC-4ECB-9B53-BB3DC72D2BAE}" destId="{D95D8E1C-9295-465D-8C78-DF82700675AA}" srcOrd="0" destOrd="0" presId="urn:microsoft.com/office/officeart/2018/2/layout/IconLabelDescriptionList"/>
    <dgm:cxn modelId="{8E3BAF22-A259-4FCE-97E9-FC16D8FE2E81}" srcId="{025651E3-0339-4415-A12D-8A9E5FC336CF}" destId="{1A7DB77A-A2AB-443E-9B7F-952F4A4D193D}" srcOrd="2" destOrd="0" parTransId="{EBFF89FF-A4CB-498B-98C4-3E33D9C86002}" sibTransId="{CF443B69-BE78-4D47-AAD2-96B5EB93F334}"/>
    <dgm:cxn modelId="{8DDD242E-AE42-4C28-A7AD-50CAE03AAF32}" srcId="{B3FBB695-88E8-4E42-AAD2-65EFE8A1E5CD}" destId="{9D3FD056-2024-499E-B98C-735539B62CC6}" srcOrd="2" destOrd="0" parTransId="{D4D06BE9-CCC7-4962-9D8C-E4F80747353B}" sibTransId="{E719E746-FA78-41AA-8865-1952FC8D92B1}"/>
    <dgm:cxn modelId="{4EABBFA2-1DBD-4133-B7CD-8EEE891C809D}" type="presParOf" srcId="{845B44A6-BB38-42BA-981D-9E8B165D7B89}" destId="{68A0DF63-D102-490B-9AAB-69FA71E1AF95}" srcOrd="0" destOrd="0" presId="urn:microsoft.com/office/officeart/2018/2/layout/IconLabelDescriptionList"/>
    <dgm:cxn modelId="{D072645E-6001-46B8-B9F2-132D87A76380}" type="presParOf" srcId="{68A0DF63-D102-490B-9AAB-69FA71E1AF95}" destId="{033DB9A9-D1D6-4443-BA8A-3B7DA825BCE8}" srcOrd="0" destOrd="0" presId="urn:microsoft.com/office/officeart/2018/2/layout/IconLabelDescriptionList"/>
    <dgm:cxn modelId="{850CC73E-9011-4E40-A6F3-0BF999ACF423}" type="presParOf" srcId="{68A0DF63-D102-490B-9AAB-69FA71E1AF95}" destId="{31BC04D9-D9A6-4697-85D0-70070BA9A73C}" srcOrd="1" destOrd="0" presId="urn:microsoft.com/office/officeart/2018/2/layout/IconLabelDescriptionList"/>
    <dgm:cxn modelId="{0A3D338A-219B-4CBB-9D33-55EDAC642942}" type="presParOf" srcId="{68A0DF63-D102-490B-9AAB-69FA71E1AF95}" destId="{D95D8E1C-9295-465D-8C78-DF82700675AA}" srcOrd="2" destOrd="0" presId="urn:microsoft.com/office/officeart/2018/2/layout/IconLabelDescriptionList"/>
    <dgm:cxn modelId="{A82B530A-2288-4B11-AAFB-33FE354A0F83}" type="presParOf" srcId="{68A0DF63-D102-490B-9AAB-69FA71E1AF95}" destId="{B7A57053-8262-46A0-9D40-4656A82CAE70}" srcOrd="3" destOrd="0" presId="urn:microsoft.com/office/officeart/2018/2/layout/IconLabelDescriptionList"/>
    <dgm:cxn modelId="{E7983340-D8D6-42EC-BBB4-BE1E8EE28881}" type="presParOf" srcId="{68A0DF63-D102-490B-9AAB-69FA71E1AF95}" destId="{0B67A873-E852-4B1D-AD8A-B1049ACDC18B}" srcOrd="4" destOrd="0" presId="urn:microsoft.com/office/officeart/2018/2/layout/IconLabelDescriptionList"/>
    <dgm:cxn modelId="{A556F48A-6483-4CCA-A205-616007180067}" type="presParOf" srcId="{845B44A6-BB38-42BA-981D-9E8B165D7B89}" destId="{E150539F-B759-4A98-9845-02BF70691FA8}" srcOrd="1" destOrd="0" presId="urn:microsoft.com/office/officeart/2018/2/layout/IconLabelDescriptionList"/>
    <dgm:cxn modelId="{AF6095A9-F662-4AB4-96BE-6BC075836C48}" type="presParOf" srcId="{845B44A6-BB38-42BA-981D-9E8B165D7B89}" destId="{013E62F0-A3AF-44BD-98B9-6D0CF62C5B49}" srcOrd="2" destOrd="0" presId="urn:microsoft.com/office/officeart/2018/2/layout/IconLabelDescriptionList"/>
    <dgm:cxn modelId="{6C63EF75-21AE-4602-AB0A-C529AF7D35BE}" type="presParOf" srcId="{013E62F0-A3AF-44BD-98B9-6D0CF62C5B49}" destId="{662C7340-DCF7-4BB4-A697-9C4079C884AF}" srcOrd="0" destOrd="0" presId="urn:microsoft.com/office/officeart/2018/2/layout/IconLabelDescriptionList"/>
    <dgm:cxn modelId="{5B63A942-613A-411A-8EDE-0F57D4D2A9A2}" type="presParOf" srcId="{013E62F0-A3AF-44BD-98B9-6D0CF62C5B49}" destId="{2CB7C3D6-C559-42C3-B6A8-DB66E957CD9C}" srcOrd="1" destOrd="0" presId="urn:microsoft.com/office/officeart/2018/2/layout/IconLabelDescriptionList"/>
    <dgm:cxn modelId="{930841B9-B346-47A8-938D-3C3962C07CC8}" type="presParOf" srcId="{013E62F0-A3AF-44BD-98B9-6D0CF62C5B49}" destId="{CBDA53FA-E044-4BB4-921B-0579128F4F18}" srcOrd="2" destOrd="0" presId="urn:microsoft.com/office/officeart/2018/2/layout/IconLabelDescriptionList"/>
    <dgm:cxn modelId="{8E60A063-4EEB-47B5-B30B-CDB6A52D244D}" type="presParOf" srcId="{013E62F0-A3AF-44BD-98B9-6D0CF62C5B49}" destId="{CD284CE9-3A13-40EA-B60C-C5C3BD8FD9A8}" srcOrd="3" destOrd="0" presId="urn:microsoft.com/office/officeart/2018/2/layout/IconLabelDescriptionList"/>
    <dgm:cxn modelId="{FFE473F6-73F6-4514-938E-67BD5F7850F3}" type="presParOf" srcId="{013E62F0-A3AF-44BD-98B9-6D0CF62C5B49}" destId="{B163C0B3-F555-4008-9A90-51467A7CABB7}" srcOrd="4" destOrd="0" presId="urn:microsoft.com/office/officeart/2018/2/layout/IconLabelDescriptionList"/>
    <dgm:cxn modelId="{CCB93FC2-6D8A-4199-B209-F20084546BEB}" type="presParOf" srcId="{845B44A6-BB38-42BA-981D-9E8B165D7B89}" destId="{90077170-4EE5-45C6-9033-3827E9485256}" srcOrd="3" destOrd="0" presId="urn:microsoft.com/office/officeart/2018/2/layout/IconLabelDescriptionList"/>
    <dgm:cxn modelId="{3B65E31B-8275-4E4E-8927-20BEC2D71C30}" type="presParOf" srcId="{845B44A6-BB38-42BA-981D-9E8B165D7B89}" destId="{33842987-94E2-4587-9A03-09E15F21D73A}" srcOrd="4" destOrd="0" presId="urn:microsoft.com/office/officeart/2018/2/layout/IconLabelDescriptionList"/>
    <dgm:cxn modelId="{504AAA2D-F494-4CC2-BF53-3FDCB10B1940}" type="presParOf" srcId="{33842987-94E2-4587-9A03-09E15F21D73A}" destId="{FA59AAD2-933C-401C-935C-98762A6B2596}" srcOrd="0" destOrd="0" presId="urn:microsoft.com/office/officeart/2018/2/layout/IconLabelDescriptionList"/>
    <dgm:cxn modelId="{6F85B126-0048-4BD6-AA63-C60BEF416B93}" type="presParOf" srcId="{33842987-94E2-4587-9A03-09E15F21D73A}" destId="{3004F53F-66F1-4736-BC33-B80EDE353548}" srcOrd="1" destOrd="0" presId="urn:microsoft.com/office/officeart/2018/2/layout/IconLabelDescriptionList"/>
    <dgm:cxn modelId="{A6C5B38A-288C-4178-A5AE-3CC87334A44F}" type="presParOf" srcId="{33842987-94E2-4587-9A03-09E15F21D73A}" destId="{5529DD75-C9D0-45C9-A7B8-F7960AEC8A2B}" srcOrd="2" destOrd="0" presId="urn:microsoft.com/office/officeart/2018/2/layout/IconLabelDescriptionList"/>
    <dgm:cxn modelId="{31301519-FDFE-4FE0-9624-9C962E0233A2}" type="presParOf" srcId="{33842987-94E2-4587-9A03-09E15F21D73A}" destId="{A6EAABA2-2C8C-4917-8E44-74F5751EA98B}" srcOrd="3" destOrd="0" presId="urn:microsoft.com/office/officeart/2018/2/layout/IconLabelDescriptionList"/>
    <dgm:cxn modelId="{E1B851D2-EFF2-4A20-BA4E-C9A10692AAC8}" type="presParOf" srcId="{33842987-94E2-4587-9A03-09E15F21D73A}" destId="{26E472E1-FE77-4DBE-9B12-D45A57494A04}" srcOrd="4" destOrd="0" presId="urn:microsoft.com/office/officeart/2018/2/layout/IconLabelDescriptionList"/>
    <dgm:cxn modelId="{346F5CBF-10BE-4149-8B24-E24EF6275EB7}" type="presParOf" srcId="{845B44A6-BB38-42BA-981D-9E8B165D7B89}" destId="{9FDB90E1-3120-4AC1-A07D-47AC5980001F}" srcOrd="5" destOrd="0" presId="urn:microsoft.com/office/officeart/2018/2/layout/IconLabelDescriptionList"/>
    <dgm:cxn modelId="{AE944656-C0A2-4843-9ABF-A96532AA2067}" type="presParOf" srcId="{845B44A6-BB38-42BA-981D-9E8B165D7B89}" destId="{A8DB6983-7BC3-48B6-AB39-C6DB310CBAC2}" srcOrd="6" destOrd="0" presId="urn:microsoft.com/office/officeart/2018/2/layout/IconLabelDescriptionList"/>
    <dgm:cxn modelId="{C93F4302-6821-474F-B7BC-EF02A410CFC1}" type="presParOf" srcId="{A8DB6983-7BC3-48B6-AB39-C6DB310CBAC2}" destId="{0F84E83F-066E-4E52-B396-E7369198BD53}" srcOrd="0" destOrd="0" presId="urn:microsoft.com/office/officeart/2018/2/layout/IconLabelDescriptionList"/>
    <dgm:cxn modelId="{3EF25674-325F-4B93-956F-11CE9476F64E}" type="presParOf" srcId="{A8DB6983-7BC3-48B6-AB39-C6DB310CBAC2}" destId="{FF25980C-277D-4A89-9207-A83616280F13}" srcOrd="1" destOrd="0" presId="urn:microsoft.com/office/officeart/2018/2/layout/IconLabelDescriptionList"/>
    <dgm:cxn modelId="{57AC0442-55A1-4789-92F2-74ABADF2213C}" type="presParOf" srcId="{A8DB6983-7BC3-48B6-AB39-C6DB310CBAC2}" destId="{1DB01AB4-98BE-4C8E-8EA5-C6C112916357}" srcOrd="2" destOrd="0" presId="urn:microsoft.com/office/officeart/2018/2/layout/IconLabelDescriptionList"/>
    <dgm:cxn modelId="{461FDB2D-AA3E-42EF-8548-8620B6846EDD}" type="presParOf" srcId="{A8DB6983-7BC3-48B6-AB39-C6DB310CBAC2}" destId="{8444FEB0-0780-4988-95AC-6E8F0F4ED6F0}" srcOrd="3" destOrd="0" presId="urn:microsoft.com/office/officeart/2018/2/layout/IconLabelDescriptionList"/>
    <dgm:cxn modelId="{4118F591-4DB9-49C1-AEA7-D35C1B8BCBD4}" type="presParOf" srcId="{A8DB6983-7BC3-48B6-AB39-C6DB310CBAC2}" destId="{A1E526A6-5B34-4328-A69F-3E5100B7DA25}" srcOrd="4" destOrd="0" presId="urn:microsoft.com/office/officeart/2018/2/layout/IconLabelDescriptionList"/>
    <dgm:cxn modelId="{7CC0653B-2446-437C-88DA-28005AF5879C}" type="presParOf" srcId="{845B44A6-BB38-42BA-981D-9E8B165D7B89}" destId="{2C12A33C-18F7-4628-8EEB-B3CDE2E35491}" srcOrd="7" destOrd="0" presId="urn:microsoft.com/office/officeart/2018/2/layout/IconLabelDescriptionList"/>
    <dgm:cxn modelId="{8FC74DFC-D4B7-44A4-99DA-540DF44D1FFE}" type="presParOf" srcId="{845B44A6-BB38-42BA-981D-9E8B165D7B89}" destId="{DB548234-934B-4395-8C54-9BF77406234C}" srcOrd="8" destOrd="0" presId="urn:microsoft.com/office/officeart/2018/2/layout/IconLabelDescriptionList"/>
    <dgm:cxn modelId="{B220AB2E-094A-4472-A7FB-CE04031E7A7B}" type="presParOf" srcId="{DB548234-934B-4395-8C54-9BF77406234C}" destId="{D62BB2EA-80AE-4466-B291-2E8C87D23147}" srcOrd="0" destOrd="0" presId="urn:microsoft.com/office/officeart/2018/2/layout/IconLabelDescriptionList"/>
    <dgm:cxn modelId="{37EFA9CD-BA71-43E7-A503-199E0E409656}" type="presParOf" srcId="{DB548234-934B-4395-8C54-9BF77406234C}" destId="{37F7DA69-D3DB-4461-800B-E0299C000CC5}" srcOrd="1" destOrd="0" presId="urn:microsoft.com/office/officeart/2018/2/layout/IconLabelDescriptionList"/>
    <dgm:cxn modelId="{A78066F0-9983-4CD6-92D2-3066842ED00A}" type="presParOf" srcId="{DB548234-934B-4395-8C54-9BF77406234C}" destId="{56BED1A4-4360-4E42-8E45-7AB9BD51C43B}" srcOrd="2" destOrd="0" presId="urn:microsoft.com/office/officeart/2018/2/layout/IconLabelDescriptionList"/>
    <dgm:cxn modelId="{38EE3119-9EBD-42B7-BB65-AF091A1E86FF}" type="presParOf" srcId="{DB548234-934B-4395-8C54-9BF77406234C}" destId="{F652EE70-3583-4AFE-A78A-11A80E27B0D9}" srcOrd="3" destOrd="0" presId="urn:microsoft.com/office/officeart/2018/2/layout/IconLabelDescriptionList"/>
    <dgm:cxn modelId="{26727920-2F50-4A9C-9A95-5F5C6AF6D608}" type="presParOf" srcId="{DB548234-934B-4395-8C54-9BF77406234C}" destId="{47716D91-6533-4423-B642-8028A48BA6EA}"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202FCF-C48B-4F1E-B4F9-ED393DC41B86}" type="doc">
      <dgm:prSet loTypeId="urn:microsoft.com/office/officeart/2005/8/layout/hierarchy1" loCatId="hierarchy" qsTypeId="urn:microsoft.com/office/officeart/2005/8/quickstyle/simple4" qsCatId="simple" csTypeId="urn:microsoft.com/office/officeart/2005/8/colors/accent5_2" csCatId="accent5" phldr="1"/>
      <dgm:spPr/>
      <dgm:t>
        <a:bodyPr/>
        <a:lstStyle/>
        <a:p>
          <a:endParaRPr lang="en-US"/>
        </a:p>
      </dgm:t>
    </dgm:pt>
    <dgm:pt modelId="{62AAC071-01CC-4034-8DBE-71F5C650F39A}">
      <dgm:prSet/>
      <dgm:spPr/>
      <dgm:t>
        <a:bodyPr/>
        <a:lstStyle/>
        <a:p>
          <a:r>
            <a:rPr lang="en-AU" dirty="0"/>
            <a:t>A decision on an issue that has </a:t>
          </a:r>
          <a:r>
            <a:rPr lang="en-AU" b="1" dirty="0"/>
            <a:t>not been heard before; Landmark case / a new decision</a:t>
          </a:r>
          <a:endParaRPr lang="en-US" dirty="0"/>
        </a:p>
      </dgm:t>
    </dgm:pt>
    <dgm:pt modelId="{698E2666-3509-4A87-BC5A-E570F4DD1933}" type="parTrans" cxnId="{9E9EBD50-B92C-4BB8-9BD8-763162D47619}">
      <dgm:prSet/>
      <dgm:spPr/>
      <dgm:t>
        <a:bodyPr/>
        <a:lstStyle/>
        <a:p>
          <a:endParaRPr lang="en-US"/>
        </a:p>
      </dgm:t>
    </dgm:pt>
    <dgm:pt modelId="{AD9CDBFB-2CB0-4860-8D1C-A8EBD9E9A136}" type="sibTrans" cxnId="{9E9EBD50-B92C-4BB8-9BD8-763162D47619}">
      <dgm:prSet/>
      <dgm:spPr/>
      <dgm:t>
        <a:bodyPr/>
        <a:lstStyle/>
        <a:p>
          <a:endParaRPr lang="en-US"/>
        </a:p>
      </dgm:t>
    </dgm:pt>
    <dgm:pt modelId="{7FBB21AC-4A71-4C40-A66A-D9ABB4BA2852}">
      <dgm:prSet/>
      <dgm:spPr/>
      <dgm:t>
        <a:bodyPr/>
        <a:lstStyle/>
        <a:p>
          <a:r>
            <a:rPr lang="en-AU" dirty="0"/>
            <a:t>Does </a:t>
          </a:r>
          <a:r>
            <a:rPr lang="en-AU" b="1" dirty="0"/>
            <a:t>not follow precedent …may create a new precedent</a:t>
          </a:r>
          <a:r>
            <a:rPr lang="en-AU" dirty="0"/>
            <a:t>;</a:t>
          </a:r>
          <a:endParaRPr lang="en-US" dirty="0"/>
        </a:p>
      </dgm:t>
    </dgm:pt>
    <dgm:pt modelId="{A969EB8F-D818-4932-AE26-2E01EB8FBEF2}" type="parTrans" cxnId="{078405FE-4F1E-414B-B2DB-EAE492DD82D6}">
      <dgm:prSet/>
      <dgm:spPr/>
      <dgm:t>
        <a:bodyPr/>
        <a:lstStyle/>
        <a:p>
          <a:endParaRPr lang="en-US"/>
        </a:p>
      </dgm:t>
    </dgm:pt>
    <dgm:pt modelId="{BA988061-8F4F-4EF4-A7EC-D072E94DEEBB}" type="sibTrans" cxnId="{078405FE-4F1E-414B-B2DB-EAE492DD82D6}">
      <dgm:prSet/>
      <dgm:spPr/>
      <dgm:t>
        <a:bodyPr/>
        <a:lstStyle/>
        <a:p>
          <a:endParaRPr lang="en-US"/>
        </a:p>
      </dgm:t>
    </dgm:pt>
    <dgm:pt modelId="{B4D78112-36C2-42E3-9A10-45F84F643480}">
      <dgm:prSet/>
      <dgm:spPr/>
      <dgm:t>
        <a:bodyPr/>
        <a:lstStyle/>
        <a:p>
          <a:r>
            <a:rPr lang="en-AU"/>
            <a:t>In the Source – Easton case, it is </a:t>
          </a:r>
          <a:r>
            <a:rPr lang="en-AU" b="1"/>
            <a:t>the 1</a:t>
          </a:r>
          <a:r>
            <a:rPr lang="en-AU" b="1" baseline="30000"/>
            <a:t>st</a:t>
          </a:r>
          <a:r>
            <a:rPr lang="en-AU" b="1"/>
            <a:t> time</a:t>
          </a:r>
          <a:r>
            <a:rPr lang="en-AU"/>
            <a:t> that a s254(14) of the Commonwealth Electoral Act has been considered by a court.</a:t>
          </a:r>
          <a:endParaRPr lang="en-US"/>
        </a:p>
      </dgm:t>
    </dgm:pt>
    <dgm:pt modelId="{8A48BB11-2DEC-4390-9B1F-2A03D50AB85A}" type="parTrans" cxnId="{1800AB2E-90BD-4E5F-8984-7D165C1FE6C6}">
      <dgm:prSet/>
      <dgm:spPr/>
      <dgm:t>
        <a:bodyPr/>
        <a:lstStyle/>
        <a:p>
          <a:endParaRPr lang="en-US"/>
        </a:p>
      </dgm:t>
    </dgm:pt>
    <dgm:pt modelId="{BAC1C547-6E88-49C8-8880-DC189F024FA7}" type="sibTrans" cxnId="{1800AB2E-90BD-4E5F-8984-7D165C1FE6C6}">
      <dgm:prSet/>
      <dgm:spPr/>
      <dgm:t>
        <a:bodyPr/>
        <a:lstStyle/>
        <a:p>
          <a:endParaRPr lang="en-US"/>
        </a:p>
      </dgm:t>
    </dgm:pt>
    <dgm:pt modelId="{EBF42331-9CFB-5B48-8FC9-13E58793A635}" type="pres">
      <dgm:prSet presAssocID="{DE202FCF-C48B-4F1E-B4F9-ED393DC41B86}" presName="hierChild1" presStyleCnt="0">
        <dgm:presLayoutVars>
          <dgm:chPref val="1"/>
          <dgm:dir/>
          <dgm:animOne val="branch"/>
          <dgm:animLvl val="lvl"/>
          <dgm:resizeHandles/>
        </dgm:presLayoutVars>
      </dgm:prSet>
      <dgm:spPr/>
      <dgm:t>
        <a:bodyPr/>
        <a:lstStyle/>
        <a:p>
          <a:endParaRPr lang="en-US"/>
        </a:p>
      </dgm:t>
    </dgm:pt>
    <dgm:pt modelId="{5F1BF0CE-7694-2D45-8312-333870A0C1C9}" type="pres">
      <dgm:prSet presAssocID="{62AAC071-01CC-4034-8DBE-71F5C650F39A}" presName="hierRoot1" presStyleCnt="0"/>
      <dgm:spPr/>
    </dgm:pt>
    <dgm:pt modelId="{367113E6-9F1B-6840-BD5A-108443276052}" type="pres">
      <dgm:prSet presAssocID="{62AAC071-01CC-4034-8DBE-71F5C650F39A}" presName="composite" presStyleCnt="0"/>
      <dgm:spPr/>
    </dgm:pt>
    <dgm:pt modelId="{95E9151F-791F-234A-90DF-2C874A8A7F52}" type="pres">
      <dgm:prSet presAssocID="{62AAC071-01CC-4034-8DBE-71F5C650F39A}" presName="background" presStyleLbl="node0" presStyleIdx="0" presStyleCnt="3"/>
      <dgm:spPr/>
    </dgm:pt>
    <dgm:pt modelId="{57429F2A-63CB-7748-A84D-E8C2F4D3F9A4}" type="pres">
      <dgm:prSet presAssocID="{62AAC071-01CC-4034-8DBE-71F5C650F39A}" presName="text" presStyleLbl="fgAcc0" presStyleIdx="0" presStyleCnt="3">
        <dgm:presLayoutVars>
          <dgm:chPref val="3"/>
        </dgm:presLayoutVars>
      </dgm:prSet>
      <dgm:spPr/>
      <dgm:t>
        <a:bodyPr/>
        <a:lstStyle/>
        <a:p>
          <a:endParaRPr lang="en-US"/>
        </a:p>
      </dgm:t>
    </dgm:pt>
    <dgm:pt modelId="{7F7F1F19-014E-D444-AE87-18C9EF2D5151}" type="pres">
      <dgm:prSet presAssocID="{62AAC071-01CC-4034-8DBE-71F5C650F39A}" presName="hierChild2" presStyleCnt="0"/>
      <dgm:spPr/>
    </dgm:pt>
    <dgm:pt modelId="{04D3FC5A-D058-0744-980A-655E2E5C3FE5}" type="pres">
      <dgm:prSet presAssocID="{7FBB21AC-4A71-4C40-A66A-D9ABB4BA2852}" presName="hierRoot1" presStyleCnt="0"/>
      <dgm:spPr/>
    </dgm:pt>
    <dgm:pt modelId="{E6CCBB78-22B5-FE4D-BC4B-A59F0409AE42}" type="pres">
      <dgm:prSet presAssocID="{7FBB21AC-4A71-4C40-A66A-D9ABB4BA2852}" presName="composite" presStyleCnt="0"/>
      <dgm:spPr/>
    </dgm:pt>
    <dgm:pt modelId="{1C145285-B814-CE40-8E5B-BC3F3D454EDE}" type="pres">
      <dgm:prSet presAssocID="{7FBB21AC-4A71-4C40-A66A-D9ABB4BA2852}" presName="background" presStyleLbl="node0" presStyleIdx="1" presStyleCnt="3"/>
      <dgm:spPr/>
    </dgm:pt>
    <dgm:pt modelId="{D5356F26-E70D-6448-8EF3-D8B232E75B55}" type="pres">
      <dgm:prSet presAssocID="{7FBB21AC-4A71-4C40-A66A-D9ABB4BA2852}" presName="text" presStyleLbl="fgAcc0" presStyleIdx="1" presStyleCnt="3">
        <dgm:presLayoutVars>
          <dgm:chPref val="3"/>
        </dgm:presLayoutVars>
      </dgm:prSet>
      <dgm:spPr/>
      <dgm:t>
        <a:bodyPr/>
        <a:lstStyle/>
        <a:p>
          <a:endParaRPr lang="en-US"/>
        </a:p>
      </dgm:t>
    </dgm:pt>
    <dgm:pt modelId="{EE1D5CA2-FF8F-254C-81C3-94E8BE11B960}" type="pres">
      <dgm:prSet presAssocID="{7FBB21AC-4A71-4C40-A66A-D9ABB4BA2852}" presName="hierChild2" presStyleCnt="0"/>
      <dgm:spPr/>
    </dgm:pt>
    <dgm:pt modelId="{A1455F98-244B-4343-995A-A397592F0286}" type="pres">
      <dgm:prSet presAssocID="{B4D78112-36C2-42E3-9A10-45F84F643480}" presName="hierRoot1" presStyleCnt="0"/>
      <dgm:spPr/>
    </dgm:pt>
    <dgm:pt modelId="{728C7CFB-05C9-8746-88DB-C8EEC3E59DF2}" type="pres">
      <dgm:prSet presAssocID="{B4D78112-36C2-42E3-9A10-45F84F643480}" presName="composite" presStyleCnt="0"/>
      <dgm:spPr/>
    </dgm:pt>
    <dgm:pt modelId="{30B6E8EF-E6E4-0440-83A5-00500261A14A}" type="pres">
      <dgm:prSet presAssocID="{B4D78112-36C2-42E3-9A10-45F84F643480}" presName="background" presStyleLbl="node0" presStyleIdx="2" presStyleCnt="3"/>
      <dgm:spPr/>
    </dgm:pt>
    <dgm:pt modelId="{5EC09AD5-CC71-1B48-A832-155D445FD2CC}" type="pres">
      <dgm:prSet presAssocID="{B4D78112-36C2-42E3-9A10-45F84F643480}" presName="text" presStyleLbl="fgAcc0" presStyleIdx="2" presStyleCnt="3">
        <dgm:presLayoutVars>
          <dgm:chPref val="3"/>
        </dgm:presLayoutVars>
      </dgm:prSet>
      <dgm:spPr/>
      <dgm:t>
        <a:bodyPr/>
        <a:lstStyle/>
        <a:p>
          <a:endParaRPr lang="en-US"/>
        </a:p>
      </dgm:t>
    </dgm:pt>
    <dgm:pt modelId="{E0E54A5F-D0DA-EF46-BFA0-B0B88F11F4AE}" type="pres">
      <dgm:prSet presAssocID="{B4D78112-36C2-42E3-9A10-45F84F643480}" presName="hierChild2" presStyleCnt="0"/>
      <dgm:spPr/>
    </dgm:pt>
  </dgm:ptLst>
  <dgm:cxnLst>
    <dgm:cxn modelId="{9E9EBD50-B92C-4BB8-9BD8-763162D47619}" srcId="{DE202FCF-C48B-4F1E-B4F9-ED393DC41B86}" destId="{62AAC071-01CC-4034-8DBE-71F5C650F39A}" srcOrd="0" destOrd="0" parTransId="{698E2666-3509-4A87-BC5A-E570F4DD1933}" sibTransId="{AD9CDBFB-2CB0-4860-8D1C-A8EBD9E9A136}"/>
    <dgm:cxn modelId="{A20E8DCF-C39F-8846-A22D-3ECB62A26068}" type="presOf" srcId="{DE202FCF-C48B-4F1E-B4F9-ED393DC41B86}" destId="{EBF42331-9CFB-5B48-8FC9-13E58793A635}" srcOrd="0" destOrd="0" presId="urn:microsoft.com/office/officeart/2005/8/layout/hierarchy1"/>
    <dgm:cxn modelId="{12C7EDC1-4C18-A74A-AA26-73317F19A5AD}" type="presOf" srcId="{62AAC071-01CC-4034-8DBE-71F5C650F39A}" destId="{57429F2A-63CB-7748-A84D-E8C2F4D3F9A4}" srcOrd="0" destOrd="0" presId="urn:microsoft.com/office/officeart/2005/8/layout/hierarchy1"/>
    <dgm:cxn modelId="{078405FE-4F1E-414B-B2DB-EAE492DD82D6}" srcId="{DE202FCF-C48B-4F1E-B4F9-ED393DC41B86}" destId="{7FBB21AC-4A71-4C40-A66A-D9ABB4BA2852}" srcOrd="1" destOrd="0" parTransId="{A969EB8F-D818-4932-AE26-2E01EB8FBEF2}" sibTransId="{BA988061-8F4F-4EF4-A7EC-D072E94DEEBB}"/>
    <dgm:cxn modelId="{1800AB2E-90BD-4E5F-8984-7D165C1FE6C6}" srcId="{DE202FCF-C48B-4F1E-B4F9-ED393DC41B86}" destId="{B4D78112-36C2-42E3-9A10-45F84F643480}" srcOrd="2" destOrd="0" parTransId="{8A48BB11-2DEC-4390-9B1F-2A03D50AB85A}" sibTransId="{BAC1C547-6E88-49C8-8880-DC189F024FA7}"/>
    <dgm:cxn modelId="{E8294CF5-55A2-DE44-AD37-A5A08C468706}" type="presOf" srcId="{7FBB21AC-4A71-4C40-A66A-D9ABB4BA2852}" destId="{D5356F26-E70D-6448-8EF3-D8B232E75B55}" srcOrd="0" destOrd="0" presId="urn:microsoft.com/office/officeart/2005/8/layout/hierarchy1"/>
    <dgm:cxn modelId="{646592AA-F403-EC4A-9E83-F83E66BCA4BC}" type="presOf" srcId="{B4D78112-36C2-42E3-9A10-45F84F643480}" destId="{5EC09AD5-CC71-1B48-A832-155D445FD2CC}" srcOrd="0" destOrd="0" presId="urn:microsoft.com/office/officeart/2005/8/layout/hierarchy1"/>
    <dgm:cxn modelId="{52863874-07E3-7E41-AE9B-B8A4E2BBE2CB}" type="presParOf" srcId="{EBF42331-9CFB-5B48-8FC9-13E58793A635}" destId="{5F1BF0CE-7694-2D45-8312-333870A0C1C9}" srcOrd="0" destOrd="0" presId="urn:microsoft.com/office/officeart/2005/8/layout/hierarchy1"/>
    <dgm:cxn modelId="{5D1AE3BF-F7AC-6740-8FED-A36B1356B29B}" type="presParOf" srcId="{5F1BF0CE-7694-2D45-8312-333870A0C1C9}" destId="{367113E6-9F1B-6840-BD5A-108443276052}" srcOrd="0" destOrd="0" presId="urn:microsoft.com/office/officeart/2005/8/layout/hierarchy1"/>
    <dgm:cxn modelId="{3B951818-D2D6-E84F-81A4-F0DB3FFCC9D1}" type="presParOf" srcId="{367113E6-9F1B-6840-BD5A-108443276052}" destId="{95E9151F-791F-234A-90DF-2C874A8A7F52}" srcOrd="0" destOrd="0" presId="urn:microsoft.com/office/officeart/2005/8/layout/hierarchy1"/>
    <dgm:cxn modelId="{8AC5D5D7-F0A7-724C-961A-F3F58F08AC38}" type="presParOf" srcId="{367113E6-9F1B-6840-BD5A-108443276052}" destId="{57429F2A-63CB-7748-A84D-E8C2F4D3F9A4}" srcOrd="1" destOrd="0" presId="urn:microsoft.com/office/officeart/2005/8/layout/hierarchy1"/>
    <dgm:cxn modelId="{70CCEFF5-9455-2643-AEB1-2F32E8B8AFCB}" type="presParOf" srcId="{5F1BF0CE-7694-2D45-8312-333870A0C1C9}" destId="{7F7F1F19-014E-D444-AE87-18C9EF2D5151}" srcOrd="1" destOrd="0" presId="urn:microsoft.com/office/officeart/2005/8/layout/hierarchy1"/>
    <dgm:cxn modelId="{87010D0A-F162-C642-8DC1-CC2B2F7960DE}" type="presParOf" srcId="{EBF42331-9CFB-5B48-8FC9-13E58793A635}" destId="{04D3FC5A-D058-0744-980A-655E2E5C3FE5}" srcOrd="1" destOrd="0" presId="urn:microsoft.com/office/officeart/2005/8/layout/hierarchy1"/>
    <dgm:cxn modelId="{D379AF9F-BD18-A143-9BE7-115765C93EA4}" type="presParOf" srcId="{04D3FC5A-D058-0744-980A-655E2E5C3FE5}" destId="{E6CCBB78-22B5-FE4D-BC4B-A59F0409AE42}" srcOrd="0" destOrd="0" presId="urn:microsoft.com/office/officeart/2005/8/layout/hierarchy1"/>
    <dgm:cxn modelId="{C17590F2-FB32-BB47-AC4B-5694F0AA45EC}" type="presParOf" srcId="{E6CCBB78-22B5-FE4D-BC4B-A59F0409AE42}" destId="{1C145285-B814-CE40-8E5B-BC3F3D454EDE}" srcOrd="0" destOrd="0" presId="urn:microsoft.com/office/officeart/2005/8/layout/hierarchy1"/>
    <dgm:cxn modelId="{DFA0C95E-2ADF-D042-96A9-139B2450D625}" type="presParOf" srcId="{E6CCBB78-22B5-FE4D-BC4B-A59F0409AE42}" destId="{D5356F26-E70D-6448-8EF3-D8B232E75B55}" srcOrd="1" destOrd="0" presId="urn:microsoft.com/office/officeart/2005/8/layout/hierarchy1"/>
    <dgm:cxn modelId="{CBE5F836-F9A5-AC43-81F8-574E44C7AAFC}" type="presParOf" srcId="{04D3FC5A-D058-0744-980A-655E2E5C3FE5}" destId="{EE1D5CA2-FF8F-254C-81C3-94E8BE11B960}" srcOrd="1" destOrd="0" presId="urn:microsoft.com/office/officeart/2005/8/layout/hierarchy1"/>
    <dgm:cxn modelId="{14F782BB-0D1D-3145-85EE-C0F43093A4FC}" type="presParOf" srcId="{EBF42331-9CFB-5B48-8FC9-13E58793A635}" destId="{A1455F98-244B-4343-995A-A397592F0286}" srcOrd="2" destOrd="0" presId="urn:microsoft.com/office/officeart/2005/8/layout/hierarchy1"/>
    <dgm:cxn modelId="{E6562970-6FD2-1247-BAD8-1AC14A6B4DC5}" type="presParOf" srcId="{A1455F98-244B-4343-995A-A397592F0286}" destId="{728C7CFB-05C9-8746-88DB-C8EEC3E59DF2}" srcOrd="0" destOrd="0" presId="urn:microsoft.com/office/officeart/2005/8/layout/hierarchy1"/>
    <dgm:cxn modelId="{215624BC-C4C2-2A48-9788-24A6C01013DE}" type="presParOf" srcId="{728C7CFB-05C9-8746-88DB-C8EEC3E59DF2}" destId="{30B6E8EF-E6E4-0440-83A5-00500261A14A}" srcOrd="0" destOrd="0" presId="urn:microsoft.com/office/officeart/2005/8/layout/hierarchy1"/>
    <dgm:cxn modelId="{DDFC830C-AB5F-9646-A338-E2D17AB1C4DF}" type="presParOf" srcId="{728C7CFB-05C9-8746-88DB-C8EEC3E59DF2}" destId="{5EC09AD5-CC71-1B48-A832-155D445FD2CC}" srcOrd="1" destOrd="0" presId="urn:microsoft.com/office/officeart/2005/8/layout/hierarchy1"/>
    <dgm:cxn modelId="{405FB346-6147-D04A-BE9A-292161F975CC}" type="presParOf" srcId="{A1455F98-244B-4343-995A-A397592F0286}" destId="{E0E54A5F-D0DA-EF46-BFA0-B0B88F11F4A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EC2811-DD6F-4E44-9C48-3CD05640131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F3CF943-A2A1-44B9-9901-EE8759132EAB}">
      <dgm:prSet/>
      <dgm:spPr/>
      <dgm:t>
        <a:bodyPr/>
        <a:lstStyle/>
        <a:p>
          <a:pPr>
            <a:lnSpc>
              <a:spcPct val="100000"/>
            </a:lnSpc>
          </a:pPr>
          <a:r>
            <a:rPr lang="en-US"/>
            <a:t>S73 Appellate Jurisdiction – final court of appeal in Australia;</a:t>
          </a:r>
        </a:p>
      </dgm:t>
    </dgm:pt>
    <dgm:pt modelId="{08C67F88-D1A9-4A83-882C-004884824669}" type="parTrans" cxnId="{5B6242DB-2CCA-4BFF-9F14-D820226A8A89}">
      <dgm:prSet/>
      <dgm:spPr/>
      <dgm:t>
        <a:bodyPr/>
        <a:lstStyle/>
        <a:p>
          <a:endParaRPr lang="en-US"/>
        </a:p>
      </dgm:t>
    </dgm:pt>
    <dgm:pt modelId="{DD6ABF4A-F6DA-4305-8812-C0FF742EC072}" type="sibTrans" cxnId="{5B6242DB-2CCA-4BFF-9F14-D820226A8A89}">
      <dgm:prSet/>
      <dgm:spPr/>
      <dgm:t>
        <a:bodyPr/>
        <a:lstStyle/>
        <a:p>
          <a:endParaRPr lang="en-US"/>
        </a:p>
      </dgm:t>
    </dgm:pt>
    <dgm:pt modelId="{8A0BD1C0-45DC-4BA3-8ECA-68C203A5EBCE}">
      <dgm:prSet/>
      <dgm:spPr/>
      <dgm:t>
        <a:bodyPr/>
        <a:lstStyle/>
        <a:p>
          <a:pPr>
            <a:lnSpc>
              <a:spcPct val="100000"/>
            </a:lnSpc>
          </a:pPr>
          <a:r>
            <a:rPr lang="en-US" dirty="0"/>
            <a:t>S75 Original Jurisdiction - </a:t>
          </a:r>
          <a:r>
            <a:rPr lang="en-AU" dirty="0"/>
            <a:t>HCA is the court of 1</a:t>
          </a:r>
          <a:r>
            <a:rPr lang="en-AU" baseline="30000" dirty="0"/>
            <a:t>st</a:t>
          </a:r>
          <a:r>
            <a:rPr lang="en-AU" dirty="0"/>
            <a:t> instance including matters arising under any treaty; in which the C/w, or a person suing or being sued on behalf of the C/w, is a party; “inter se” cases that are b/n States, or b/n residents of different States, or b/n a State &amp; a resident of another State;</a:t>
          </a:r>
          <a:endParaRPr lang="en-US" dirty="0"/>
        </a:p>
      </dgm:t>
    </dgm:pt>
    <dgm:pt modelId="{5E0692F6-EB45-49F8-A526-1A99B7E4B12C}" type="parTrans" cxnId="{7755241A-A5CE-4354-8EA2-A2E44119F59E}">
      <dgm:prSet/>
      <dgm:spPr/>
      <dgm:t>
        <a:bodyPr/>
        <a:lstStyle/>
        <a:p>
          <a:endParaRPr lang="en-US"/>
        </a:p>
      </dgm:t>
    </dgm:pt>
    <dgm:pt modelId="{9DC6FE02-96DD-4167-83F6-156954CCBD8C}" type="sibTrans" cxnId="{7755241A-A5CE-4354-8EA2-A2E44119F59E}">
      <dgm:prSet/>
      <dgm:spPr/>
      <dgm:t>
        <a:bodyPr/>
        <a:lstStyle/>
        <a:p>
          <a:endParaRPr lang="en-US"/>
        </a:p>
      </dgm:t>
    </dgm:pt>
    <dgm:pt modelId="{6E19446A-BB9F-4675-A332-42E7120CD903}">
      <dgm:prSet/>
      <dgm:spPr/>
      <dgm:t>
        <a:bodyPr/>
        <a:lstStyle/>
        <a:p>
          <a:pPr>
            <a:lnSpc>
              <a:spcPct val="100000"/>
            </a:lnSpc>
          </a:pPr>
          <a:r>
            <a:rPr lang="en-AU"/>
            <a:t>S76 – Additional Original Jurisdiction: includes matters arising under the Constitution, or involving its interpretation; arising under any laws made by the Parliament;</a:t>
          </a:r>
          <a:endParaRPr lang="en-US"/>
        </a:p>
      </dgm:t>
    </dgm:pt>
    <dgm:pt modelId="{66C79AD4-5F8A-4651-99BB-2B74EFC31396}" type="parTrans" cxnId="{FA1294FE-5C9A-40AB-8E73-61F0644E8695}">
      <dgm:prSet/>
      <dgm:spPr/>
      <dgm:t>
        <a:bodyPr/>
        <a:lstStyle/>
        <a:p>
          <a:endParaRPr lang="en-US"/>
        </a:p>
      </dgm:t>
    </dgm:pt>
    <dgm:pt modelId="{7AD38206-89A2-4C65-85E0-C8AC6D1725FC}" type="sibTrans" cxnId="{FA1294FE-5C9A-40AB-8E73-61F0644E8695}">
      <dgm:prSet/>
      <dgm:spPr/>
      <dgm:t>
        <a:bodyPr/>
        <a:lstStyle/>
        <a:p>
          <a:endParaRPr lang="en-US"/>
        </a:p>
      </dgm:t>
    </dgm:pt>
    <dgm:pt modelId="{5CAB32C5-AAA1-40FD-860E-44C4505778CE}">
      <dgm:prSet/>
      <dgm:spPr/>
      <dgm:t>
        <a:bodyPr/>
        <a:lstStyle/>
        <a:p>
          <a:pPr>
            <a:lnSpc>
              <a:spcPct val="100000"/>
            </a:lnSpc>
          </a:pPr>
          <a:r>
            <a:rPr lang="en-AU"/>
            <a:t>Use examples to illustrate each power.</a:t>
          </a:r>
          <a:endParaRPr lang="en-US"/>
        </a:p>
      </dgm:t>
    </dgm:pt>
    <dgm:pt modelId="{BB6DEB4F-FA13-465D-812C-485C3A84E21E}" type="parTrans" cxnId="{1A448276-D9F8-4BFD-8712-4731B249DF45}">
      <dgm:prSet/>
      <dgm:spPr/>
      <dgm:t>
        <a:bodyPr/>
        <a:lstStyle/>
        <a:p>
          <a:endParaRPr lang="en-US"/>
        </a:p>
      </dgm:t>
    </dgm:pt>
    <dgm:pt modelId="{52E2A00C-0E80-493C-8EC7-D1463BBE4BCD}" type="sibTrans" cxnId="{1A448276-D9F8-4BFD-8712-4731B249DF45}">
      <dgm:prSet/>
      <dgm:spPr/>
      <dgm:t>
        <a:bodyPr/>
        <a:lstStyle/>
        <a:p>
          <a:endParaRPr lang="en-US"/>
        </a:p>
      </dgm:t>
    </dgm:pt>
    <dgm:pt modelId="{FA4908E0-7371-450C-A79D-0BE34326C0E7}" type="pres">
      <dgm:prSet presAssocID="{D3EC2811-DD6F-4E44-9C48-3CD056401316}" presName="root" presStyleCnt="0">
        <dgm:presLayoutVars>
          <dgm:dir/>
          <dgm:resizeHandles val="exact"/>
        </dgm:presLayoutVars>
      </dgm:prSet>
      <dgm:spPr/>
      <dgm:t>
        <a:bodyPr/>
        <a:lstStyle/>
        <a:p>
          <a:endParaRPr lang="en-US"/>
        </a:p>
      </dgm:t>
    </dgm:pt>
    <dgm:pt modelId="{0AC0B986-1E72-466F-A376-37A1DE5FB0EA}" type="pres">
      <dgm:prSet presAssocID="{2F3CF943-A2A1-44B9-9901-EE8759132EAB}" presName="compNode" presStyleCnt="0"/>
      <dgm:spPr/>
    </dgm:pt>
    <dgm:pt modelId="{C33B8DE5-FF48-4640-88CE-39434798A1A9}" type="pres">
      <dgm:prSet presAssocID="{2F3CF943-A2A1-44B9-9901-EE8759132EAB}" presName="bgRect" presStyleLbl="bgShp" presStyleIdx="0" presStyleCnt="4"/>
      <dgm:spPr/>
    </dgm:pt>
    <dgm:pt modelId="{3DEC7629-6898-4251-A94C-69F36BCDFD37}" type="pres">
      <dgm:prSet presAssocID="{2F3CF943-A2A1-44B9-9901-EE8759132EA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Gavel"/>
        </a:ext>
      </dgm:extLst>
    </dgm:pt>
    <dgm:pt modelId="{09032BFC-151E-4A06-8D29-3A838B6F59A8}" type="pres">
      <dgm:prSet presAssocID="{2F3CF943-A2A1-44B9-9901-EE8759132EAB}" presName="spaceRect" presStyleCnt="0"/>
      <dgm:spPr/>
    </dgm:pt>
    <dgm:pt modelId="{2D00A4B0-438D-4DBA-ACB2-111A13563338}" type="pres">
      <dgm:prSet presAssocID="{2F3CF943-A2A1-44B9-9901-EE8759132EAB}" presName="parTx" presStyleLbl="revTx" presStyleIdx="0" presStyleCnt="4">
        <dgm:presLayoutVars>
          <dgm:chMax val="0"/>
          <dgm:chPref val="0"/>
        </dgm:presLayoutVars>
      </dgm:prSet>
      <dgm:spPr/>
      <dgm:t>
        <a:bodyPr/>
        <a:lstStyle/>
        <a:p>
          <a:endParaRPr lang="en-US"/>
        </a:p>
      </dgm:t>
    </dgm:pt>
    <dgm:pt modelId="{AB0DD3A1-4006-42C1-A844-56DFBAAA0D52}" type="pres">
      <dgm:prSet presAssocID="{DD6ABF4A-F6DA-4305-8812-C0FF742EC072}" presName="sibTrans" presStyleCnt="0"/>
      <dgm:spPr/>
    </dgm:pt>
    <dgm:pt modelId="{6A188D86-DFA9-4673-B720-D0C696C18506}" type="pres">
      <dgm:prSet presAssocID="{8A0BD1C0-45DC-4BA3-8ECA-68C203A5EBCE}" presName="compNode" presStyleCnt="0"/>
      <dgm:spPr/>
    </dgm:pt>
    <dgm:pt modelId="{A216B6A0-0A62-4196-88B0-2D296CB7D123}" type="pres">
      <dgm:prSet presAssocID="{8A0BD1C0-45DC-4BA3-8ECA-68C203A5EBCE}" presName="bgRect" presStyleLbl="bgShp" presStyleIdx="1" presStyleCnt="4"/>
      <dgm:spPr/>
    </dgm:pt>
    <dgm:pt modelId="{B9B9FF7C-C087-4F09-9F22-F98D1F0E2DB7}" type="pres">
      <dgm:prSet presAssocID="{8A0BD1C0-45DC-4BA3-8ECA-68C203A5EBC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Checkmark"/>
        </a:ext>
      </dgm:extLst>
    </dgm:pt>
    <dgm:pt modelId="{0B303EB3-203B-4755-BC68-BF10189A1E43}" type="pres">
      <dgm:prSet presAssocID="{8A0BD1C0-45DC-4BA3-8ECA-68C203A5EBCE}" presName="spaceRect" presStyleCnt="0"/>
      <dgm:spPr/>
    </dgm:pt>
    <dgm:pt modelId="{45B7D30B-55B4-417D-89EA-8398A3C4496F}" type="pres">
      <dgm:prSet presAssocID="{8A0BD1C0-45DC-4BA3-8ECA-68C203A5EBCE}" presName="parTx" presStyleLbl="revTx" presStyleIdx="1" presStyleCnt="4">
        <dgm:presLayoutVars>
          <dgm:chMax val="0"/>
          <dgm:chPref val="0"/>
        </dgm:presLayoutVars>
      </dgm:prSet>
      <dgm:spPr/>
      <dgm:t>
        <a:bodyPr/>
        <a:lstStyle/>
        <a:p>
          <a:endParaRPr lang="en-US"/>
        </a:p>
      </dgm:t>
    </dgm:pt>
    <dgm:pt modelId="{B5C9659E-6F45-4C9E-A08E-15A8C0E86115}" type="pres">
      <dgm:prSet presAssocID="{9DC6FE02-96DD-4167-83F6-156954CCBD8C}" presName="sibTrans" presStyleCnt="0"/>
      <dgm:spPr/>
    </dgm:pt>
    <dgm:pt modelId="{6C5DB19D-7F27-4C91-A55A-E86F8522F96F}" type="pres">
      <dgm:prSet presAssocID="{6E19446A-BB9F-4675-A332-42E7120CD903}" presName="compNode" presStyleCnt="0"/>
      <dgm:spPr/>
    </dgm:pt>
    <dgm:pt modelId="{6EC7A775-ADD5-4B5F-B2AA-CBF59B4A8188}" type="pres">
      <dgm:prSet presAssocID="{6E19446A-BB9F-4675-A332-42E7120CD903}" presName="bgRect" presStyleLbl="bgShp" presStyleIdx="2" presStyleCnt="4"/>
      <dgm:spPr/>
    </dgm:pt>
    <dgm:pt modelId="{90BE07FD-C88C-4486-AE0E-AE86E7CB6D40}" type="pres">
      <dgm:prSet presAssocID="{6E19446A-BB9F-4675-A332-42E7120CD9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Judge"/>
        </a:ext>
      </dgm:extLst>
    </dgm:pt>
    <dgm:pt modelId="{2837E9E3-160B-48F7-AD8D-E177D712780D}" type="pres">
      <dgm:prSet presAssocID="{6E19446A-BB9F-4675-A332-42E7120CD903}" presName="spaceRect" presStyleCnt="0"/>
      <dgm:spPr/>
    </dgm:pt>
    <dgm:pt modelId="{584FA013-CBF7-45B1-BAA3-68DB62B305CC}" type="pres">
      <dgm:prSet presAssocID="{6E19446A-BB9F-4675-A332-42E7120CD903}" presName="parTx" presStyleLbl="revTx" presStyleIdx="2" presStyleCnt="4">
        <dgm:presLayoutVars>
          <dgm:chMax val="0"/>
          <dgm:chPref val="0"/>
        </dgm:presLayoutVars>
      </dgm:prSet>
      <dgm:spPr/>
      <dgm:t>
        <a:bodyPr/>
        <a:lstStyle/>
        <a:p>
          <a:endParaRPr lang="en-US"/>
        </a:p>
      </dgm:t>
    </dgm:pt>
    <dgm:pt modelId="{D830A1D6-C3B1-451C-B1A0-EEBFD047D68B}" type="pres">
      <dgm:prSet presAssocID="{7AD38206-89A2-4C65-85E0-C8AC6D1725FC}" presName="sibTrans" presStyleCnt="0"/>
      <dgm:spPr/>
    </dgm:pt>
    <dgm:pt modelId="{D311E1EB-7EEC-4574-B690-F2B494758406}" type="pres">
      <dgm:prSet presAssocID="{5CAB32C5-AAA1-40FD-860E-44C4505778CE}" presName="compNode" presStyleCnt="0"/>
      <dgm:spPr/>
    </dgm:pt>
    <dgm:pt modelId="{9C64DBFE-A7C0-4648-A66C-5EE3275A58A3}" type="pres">
      <dgm:prSet presAssocID="{5CAB32C5-AAA1-40FD-860E-44C4505778CE}" presName="bgRect" presStyleLbl="bgShp" presStyleIdx="3" presStyleCnt="4"/>
      <dgm:spPr/>
    </dgm:pt>
    <dgm:pt modelId="{73825571-1FA5-4CC8-88DA-B22F0F5C2291}" type="pres">
      <dgm:prSet presAssocID="{5CAB32C5-AAA1-40FD-860E-44C4505778C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Pencil"/>
        </a:ext>
      </dgm:extLst>
    </dgm:pt>
    <dgm:pt modelId="{103A599B-1605-4FB6-B0F6-2B5163CDE2C2}" type="pres">
      <dgm:prSet presAssocID="{5CAB32C5-AAA1-40FD-860E-44C4505778CE}" presName="spaceRect" presStyleCnt="0"/>
      <dgm:spPr/>
    </dgm:pt>
    <dgm:pt modelId="{EC68B707-CE29-40C9-8D9B-254302292598}" type="pres">
      <dgm:prSet presAssocID="{5CAB32C5-AAA1-40FD-860E-44C4505778CE}" presName="parTx" presStyleLbl="revTx" presStyleIdx="3" presStyleCnt="4">
        <dgm:presLayoutVars>
          <dgm:chMax val="0"/>
          <dgm:chPref val="0"/>
        </dgm:presLayoutVars>
      </dgm:prSet>
      <dgm:spPr/>
      <dgm:t>
        <a:bodyPr/>
        <a:lstStyle/>
        <a:p>
          <a:endParaRPr lang="en-US"/>
        </a:p>
      </dgm:t>
    </dgm:pt>
  </dgm:ptLst>
  <dgm:cxnLst>
    <dgm:cxn modelId="{5B6242DB-2CCA-4BFF-9F14-D820226A8A89}" srcId="{D3EC2811-DD6F-4E44-9C48-3CD056401316}" destId="{2F3CF943-A2A1-44B9-9901-EE8759132EAB}" srcOrd="0" destOrd="0" parTransId="{08C67F88-D1A9-4A83-882C-004884824669}" sibTransId="{DD6ABF4A-F6DA-4305-8812-C0FF742EC072}"/>
    <dgm:cxn modelId="{82760701-49A6-3242-A6BF-5510A94F61CD}" type="presOf" srcId="{5CAB32C5-AAA1-40FD-860E-44C4505778CE}" destId="{EC68B707-CE29-40C9-8D9B-254302292598}" srcOrd="0" destOrd="0" presId="urn:microsoft.com/office/officeart/2018/2/layout/IconVerticalSolidList"/>
    <dgm:cxn modelId="{E5B2688A-CE59-714F-AC4C-79BD344C43D9}" type="presOf" srcId="{2F3CF943-A2A1-44B9-9901-EE8759132EAB}" destId="{2D00A4B0-438D-4DBA-ACB2-111A13563338}" srcOrd="0" destOrd="0" presId="urn:microsoft.com/office/officeart/2018/2/layout/IconVerticalSolidList"/>
    <dgm:cxn modelId="{1A448276-D9F8-4BFD-8712-4731B249DF45}" srcId="{D3EC2811-DD6F-4E44-9C48-3CD056401316}" destId="{5CAB32C5-AAA1-40FD-860E-44C4505778CE}" srcOrd="3" destOrd="0" parTransId="{BB6DEB4F-FA13-465D-812C-485C3A84E21E}" sibTransId="{52E2A00C-0E80-493C-8EC7-D1463BBE4BCD}"/>
    <dgm:cxn modelId="{7755241A-A5CE-4354-8EA2-A2E44119F59E}" srcId="{D3EC2811-DD6F-4E44-9C48-3CD056401316}" destId="{8A0BD1C0-45DC-4BA3-8ECA-68C203A5EBCE}" srcOrd="1" destOrd="0" parTransId="{5E0692F6-EB45-49F8-A526-1A99B7E4B12C}" sibTransId="{9DC6FE02-96DD-4167-83F6-156954CCBD8C}"/>
    <dgm:cxn modelId="{FA1294FE-5C9A-40AB-8E73-61F0644E8695}" srcId="{D3EC2811-DD6F-4E44-9C48-3CD056401316}" destId="{6E19446A-BB9F-4675-A332-42E7120CD903}" srcOrd="2" destOrd="0" parTransId="{66C79AD4-5F8A-4651-99BB-2B74EFC31396}" sibTransId="{7AD38206-89A2-4C65-85E0-C8AC6D1725FC}"/>
    <dgm:cxn modelId="{5886E1B0-3E4B-0A4C-AE64-D204CEB64172}" type="presOf" srcId="{D3EC2811-DD6F-4E44-9C48-3CD056401316}" destId="{FA4908E0-7371-450C-A79D-0BE34326C0E7}" srcOrd="0" destOrd="0" presId="urn:microsoft.com/office/officeart/2018/2/layout/IconVerticalSolidList"/>
    <dgm:cxn modelId="{64C0EB2A-0DFD-1A40-B658-31DF282D498B}" type="presOf" srcId="{8A0BD1C0-45DC-4BA3-8ECA-68C203A5EBCE}" destId="{45B7D30B-55B4-417D-89EA-8398A3C4496F}" srcOrd="0" destOrd="0" presId="urn:microsoft.com/office/officeart/2018/2/layout/IconVerticalSolidList"/>
    <dgm:cxn modelId="{8B34D6F8-EDC6-9444-87DF-FADC82982870}" type="presOf" srcId="{6E19446A-BB9F-4675-A332-42E7120CD903}" destId="{584FA013-CBF7-45B1-BAA3-68DB62B305CC}" srcOrd="0" destOrd="0" presId="urn:microsoft.com/office/officeart/2018/2/layout/IconVerticalSolidList"/>
    <dgm:cxn modelId="{E3B85902-5EA4-894D-B014-34353F641FD1}" type="presParOf" srcId="{FA4908E0-7371-450C-A79D-0BE34326C0E7}" destId="{0AC0B986-1E72-466F-A376-37A1DE5FB0EA}" srcOrd="0" destOrd="0" presId="urn:microsoft.com/office/officeart/2018/2/layout/IconVerticalSolidList"/>
    <dgm:cxn modelId="{BCBD308A-54B5-7948-874A-7B827363D19C}" type="presParOf" srcId="{0AC0B986-1E72-466F-A376-37A1DE5FB0EA}" destId="{C33B8DE5-FF48-4640-88CE-39434798A1A9}" srcOrd="0" destOrd="0" presId="urn:microsoft.com/office/officeart/2018/2/layout/IconVerticalSolidList"/>
    <dgm:cxn modelId="{BEB365F3-7FA9-8144-B93F-A9DEB2E580F7}" type="presParOf" srcId="{0AC0B986-1E72-466F-A376-37A1DE5FB0EA}" destId="{3DEC7629-6898-4251-A94C-69F36BCDFD37}" srcOrd="1" destOrd="0" presId="urn:microsoft.com/office/officeart/2018/2/layout/IconVerticalSolidList"/>
    <dgm:cxn modelId="{517E2681-C599-6E40-B3FF-F67AFC557B65}" type="presParOf" srcId="{0AC0B986-1E72-466F-A376-37A1DE5FB0EA}" destId="{09032BFC-151E-4A06-8D29-3A838B6F59A8}" srcOrd="2" destOrd="0" presId="urn:microsoft.com/office/officeart/2018/2/layout/IconVerticalSolidList"/>
    <dgm:cxn modelId="{F3BFF27E-57DB-8549-BAD0-1CDD88595393}" type="presParOf" srcId="{0AC0B986-1E72-466F-A376-37A1DE5FB0EA}" destId="{2D00A4B0-438D-4DBA-ACB2-111A13563338}" srcOrd="3" destOrd="0" presId="urn:microsoft.com/office/officeart/2018/2/layout/IconVerticalSolidList"/>
    <dgm:cxn modelId="{9096BB70-F9BD-A84D-AD34-B36EEE625385}" type="presParOf" srcId="{FA4908E0-7371-450C-A79D-0BE34326C0E7}" destId="{AB0DD3A1-4006-42C1-A844-56DFBAAA0D52}" srcOrd="1" destOrd="0" presId="urn:microsoft.com/office/officeart/2018/2/layout/IconVerticalSolidList"/>
    <dgm:cxn modelId="{B7A6725B-3707-A84E-AE34-810AEE6C5A7C}" type="presParOf" srcId="{FA4908E0-7371-450C-A79D-0BE34326C0E7}" destId="{6A188D86-DFA9-4673-B720-D0C696C18506}" srcOrd="2" destOrd="0" presId="urn:microsoft.com/office/officeart/2018/2/layout/IconVerticalSolidList"/>
    <dgm:cxn modelId="{51059948-22BB-4943-9FA3-CC0218D220EF}" type="presParOf" srcId="{6A188D86-DFA9-4673-B720-D0C696C18506}" destId="{A216B6A0-0A62-4196-88B0-2D296CB7D123}" srcOrd="0" destOrd="0" presId="urn:microsoft.com/office/officeart/2018/2/layout/IconVerticalSolidList"/>
    <dgm:cxn modelId="{404B7AAA-3CE3-8D4E-AA59-B19E00D2FBB8}" type="presParOf" srcId="{6A188D86-DFA9-4673-B720-D0C696C18506}" destId="{B9B9FF7C-C087-4F09-9F22-F98D1F0E2DB7}" srcOrd="1" destOrd="0" presId="urn:microsoft.com/office/officeart/2018/2/layout/IconVerticalSolidList"/>
    <dgm:cxn modelId="{70F89A54-8E91-614B-BA0A-17A5B4111749}" type="presParOf" srcId="{6A188D86-DFA9-4673-B720-D0C696C18506}" destId="{0B303EB3-203B-4755-BC68-BF10189A1E43}" srcOrd="2" destOrd="0" presId="urn:microsoft.com/office/officeart/2018/2/layout/IconVerticalSolidList"/>
    <dgm:cxn modelId="{62B43991-252D-814B-AA01-6B3BD55D3733}" type="presParOf" srcId="{6A188D86-DFA9-4673-B720-D0C696C18506}" destId="{45B7D30B-55B4-417D-89EA-8398A3C4496F}" srcOrd="3" destOrd="0" presId="urn:microsoft.com/office/officeart/2018/2/layout/IconVerticalSolidList"/>
    <dgm:cxn modelId="{79BC7151-CA55-FA4A-95BD-EA9D42F2DE7A}" type="presParOf" srcId="{FA4908E0-7371-450C-A79D-0BE34326C0E7}" destId="{B5C9659E-6F45-4C9E-A08E-15A8C0E86115}" srcOrd="3" destOrd="0" presId="urn:microsoft.com/office/officeart/2018/2/layout/IconVerticalSolidList"/>
    <dgm:cxn modelId="{6B17682A-8C42-FE47-BACC-2BF2A0122F1B}" type="presParOf" srcId="{FA4908E0-7371-450C-A79D-0BE34326C0E7}" destId="{6C5DB19D-7F27-4C91-A55A-E86F8522F96F}" srcOrd="4" destOrd="0" presId="urn:microsoft.com/office/officeart/2018/2/layout/IconVerticalSolidList"/>
    <dgm:cxn modelId="{3626E5DC-F1A4-DD43-9367-03446DC1A843}" type="presParOf" srcId="{6C5DB19D-7F27-4C91-A55A-E86F8522F96F}" destId="{6EC7A775-ADD5-4B5F-B2AA-CBF59B4A8188}" srcOrd="0" destOrd="0" presId="urn:microsoft.com/office/officeart/2018/2/layout/IconVerticalSolidList"/>
    <dgm:cxn modelId="{42AF5B4A-04C3-A64C-9C5B-67B3D2360F6A}" type="presParOf" srcId="{6C5DB19D-7F27-4C91-A55A-E86F8522F96F}" destId="{90BE07FD-C88C-4486-AE0E-AE86E7CB6D40}" srcOrd="1" destOrd="0" presId="urn:microsoft.com/office/officeart/2018/2/layout/IconVerticalSolidList"/>
    <dgm:cxn modelId="{DE2B51A0-50D4-C54C-BB56-44DFB576BCA9}" type="presParOf" srcId="{6C5DB19D-7F27-4C91-A55A-E86F8522F96F}" destId="{2837E9E3-160B-48F7-AD8D-E177D712780D}" srcOrd="2" destOrd="0" presId="urn:microsoft.com/office/officeart/2018/2/layout/IconVerticalSolidList"/>
    <dgm:cxn modelId="{004D51B3-5B65-4C41-A4BA-305D360F7C94}" type="presParOf" srcId="{6C5DB19D-7F27-4C91-A55A-E86F8522F96F}" destId="{584FA013-CBF7-45B1-BAA3-68DB62B305CC}" srcOrd="3" destOrd="0" presId="urn:microsoft.com/office/officeart/2018/2/layout/IconVerticalSolidList"/>
    <dgm:cxn modelId="{58316ADF-FD38-2740-932F-D5AE802B9708}" type="presParOf" srcId="{FA4908E0-7371-450C-A79D-0BE34326C0E7}" destId="{D830A1D6-C3B1-451C-B1A0-EEBFD047D68B}" srcOrd="5" destOrd="0" presId="urn:microsoft.com/office/officeart/2018/2/layout/IconVerticalSolidList"/>
    <dgm:cxn modelId="{AEAE9C42-7EA5-3D44-9ABA-8A1820543FEB}" type="presParOf" srcId="{FA4908E0-7371-450C-A79D-0BE34326C0E7}" destId="{D311E1EB-7EEC-4574-B690-F2B494758406}" srcOrd="6" destOrd="0" presId="urn:microsoft.com/office/officeart/2018/2/layout/IconVerticalSolidList"/>
    <dgm:cxn modelId="{64BD1B88-7466-9E46-BF6F-144913C20345}" type="presParOf" srcId="{D311E1EB-7EEC-4574-B690-F2B494758406}" destId="{9C64DBFE-A7C0-4648-A66C-5EE3275A58A3}" srcOrd="0" destOrd="0" presId="urn:microsoft.com/office/officeart/2018/2/layout/IconVerticalSolidList"/>
    <dgm:cxn modelId="{F26D4841-5B6A-F844-AFED-BB79A4983FFF}" type="presParOf" srcId="{D311E1EB-7EEC-4574-B690-F2B494758406}" destId="{73825571-1FA5-4CC8-88DA-B22F0F5C2291}" srcOrd="1" destOrd="0" presId="urn:microsoft.com/office/officeart/2018/2/layout/IconVerticalSolidList"/>
    <dgm:cxn modelId="{3CAA0BB2-5B63-F54B-9D33-C500A7A52AF9}" type="presParOf" srcId="{D311E1EB-7EEC-4574-B690-F2B494758406}" destId="{103A599B-1605-4FB6-B0F6-2B5163CDE2C2}" srcOrd="2" destOrd="0" presId="urn:microsoft.com/office/officeart/2018/2/layout/IconVerticalSolidList"/>
    <dgm:cxn modelId="{1E1C08F3-A24E-2840-831D-378265ED89F5}" type="presParOf" srcId="{D311E1EB-7EEC-4574-B690-F2B494758406}" destId="{EC68B707-CE29-40C9-8D9B-2543022925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2384AF-D2C9-4620-AD65-8DE8D634E29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5A563C8-A9DB-4F20-8945-3C544B0125F4}">
      <dgm:prSet/>
      <dgm:spPr/>
      <dgm:t>
        <a:bodyPr/>
        <a:lstStyle/>
        <a:p>
          <a:r>
            <a:rPr lang="en-US"/>
            <a:t>A particular judgment – Williams No 2 (2014);</a:t>
          </a:r>
        </a:p>
      </dgm:t>
    </dgm:pt>
    <dgm:pt modelId="{6B0666E4-A4C8-46F8-8C08-60D8ECE869C8}" type="parTrans" cxnId="{8B9BE1A0-FC45-4CA5-9EE6-67FB9A397491}">
      <dgm:prSet/>
      <dgm:spPr/>
      <dgm:t>
        <a:bodyPr/>
        <a:lstStyle/>
        <a:p>
          <a:endParaRPr lang="en-US"/>
        </a:p>
      </dgm:t>
    </dgm:pt>
    <dgm:pt modelId="{4717D8E9-9FC1-4C01-A124-B34426E9EF6E}" type="sibTrans" cxnId="{8B9BE1A0-FC45-4CA5-9EE6-67FB9A397491}">
      <dgm:prSet/>
      <dgm:spPr/>
      <dgm:t>
        <a:bodyPr/>
        <a:lstStyle/>
        <a:p>
          <a:endParaRPr lang="en-US"/>
        </a:p>
      </dgm:t>
    </dgm:pt>
    <dgm:pt modelId="{18504149-A496-48BC-B9B0-C49FDF7AFA1F}">
      <dgm:prSet/>
      <dgm:spPr/>
      <dgm:t>
        <a:bodyPr/>
        <a:lstStyle/>
        <a:p>
          <a:r>
            <a:rPr lang="en-US"/>
            <a:t>A decision where the HCA decided NOT to hear a case;</a:t>
          </a:r>
        </a:p>
      </dgm:t>
    </dgm:pt>
    <dgm:pt modelId="{896D8915-B475-418A-89FB-66F2C07A9B49}" type="parTrans" cxnId="{B8B60EAD-8C4A-48C6-AF69-AF33D61B6019}">
      <dgm:prSet/>
      <dgm:spPr/>
      <dgm:t>
        <a:bodyPr/>
        <a:lstStyle/>
        <a:p>
          <a:endParaRPr lang="en-US"/>
        </a:p>
      </dgm:t>
    </dgm:pt>
    <dgm:pt modelId="{591E8217-4A15-4584-B78C-0B4E5161603E}" type="sibTrans" cxnId="{B8B60EAD-8C4A-48C6-AF69-AF33D61B6019}">
      <dgm:prSet/>
      <dgm:spPr/>
      <dgm:t>
        <a:bodyPr/>
        <a:lstStyle/>
        <a:p>
          <a:endParaRPr lang="en-US"/>
        </a:p>
      </dgm:t>
    </dgm:pt>
    <dgm:pt modelId="{C9A58E9D-5F1D-4960-B1F7-CE879136FF0B}">
      <dgm:prSet/>
      <dgm:spPr/>
      <dgm:t>
        <a:bodyPr/>
        <a:lstStyle/>
        <a:p>
          <a:r>
            <a:rPr lang="en-US"/>
            <a:t>Citizenship s44i;</a:t>
          </a:r>
        </a:p>
      </dgm:t>
    </dgm:pt>
    <dgm:pt modelId="{859A98E8-B79C-4EF5-8C28-656D031DE231}" type="parTrans" cxnId="{76F10396-5AD8-496C-BA46-99E3A836E716}">
      <dgm:prSet/>
      <dgm:spPr/>
      <dgm:t>
        <a:bodyPr/>
        <a:lstStyle/>
        <a:p>
          <a:endParaRPr lang="en-US"/>
        </a:p>
      </dgm:t>
    </dgm:pt>
    <dgm:pt modelId="{F34B4199-64CD-4320-830B-08DA68BB425F}" type="sibTrans" cxnId="{76F10396-5AD8-496C-BA46-99E3A836E716}">
      <dgm:prSet/>
      <dgm:spPr/>
      <dgm:t>
        <a:bodyPr/>
        <a:lstStyle/>
        <a:p>
          <a:endParaRPr lang="en-US"/>
        </a:p>
      </dgm:t>
    </dgm:pt>
    <dgm:pt modelId="{687C0167-0627-43A8-BA63-ED6E1A389AAC}">
      <dgm:prSet/>
      <dgm:spPr/>
      <dgm:t>
        <a:bodyPr/>
        <a:lstStyle/>
        <a:p>
          <a:r>
            <a:rPr lang="en-US"/>
            <a:t>HCA sitting as the Court of Disputed Returns.</a:t>
          </a:r>
        </a:p>
      </dgm:t>
    </dgm:pt>
    <dgm:pt modelId="{8079A503-3364-4658-9E47-36805BF5FD6C}" type="parTrans" cxnId="{0F156FAA-C45F-4F5E-9962-D11EAAA4CEEB}">
      <dgm:prSet/>
      <dgm:spPr/>
      <dgm:t>
        <a:bodyPr/>
        <a:lstStyle/>
        <a:p>
          <a:endParaRPr lang="en-US"/>
        </a:p>
      </dgm:t>
    </dgm:pt>
    <dgm:pt modelId="{A163EB67-9B1B-413E-9182-D363F9D0F0EE}" type="sibTrans" cxnId="{0F156FAA-C45F-4F5E-9962-D11EAAA4CEEB}">
      <dgm:prSet/>
      <dgm:spPr/>
      <dgm:t>
        <a:bodyPr/>
        <a:lstStyle/>
        <a:p>
          <a:endParaRPr lang="en-US"/>
        </a:p>
      </dgm:t>
    </dgm:pt>
    <dgm:pt modelId="{52896893-02A5-AF40-937F-5B8A277ABA50}" type="pres">
      <dgm:prSet presAssocID="{962384AF-D2C9-4620-AD65-8DE8D634E291}" presName="vert0" presStyleCnt="0">
        <dgm:presLayoutVars>
          <dgm:dir/>
          <dgm:animOne val="branch"/>
          <dgm:animLvl val="lvl"/>
        </dgm:presLayoutVars>
      </dgm:prSet>
      <dgm:spPr/>
      <dgm:t>
        <a:bodyPr/>
        <a:lstStyle/>
        <a:p>
          <a:endParaRPr lang="en-US"/>
        </a:p>
      </dgm:t>
    </dgm:pt>
    <dgm:pt modelId="{A86FF930-7227-A941-B24E-4E743A1BDADC}" type="pres">
      <dgm:prSet presAssocID="{55A563C8-A9DB-4F20-8945-3C544B0125F4}" presName="thickLine" presStyleLbl="alignNode1" presStyleIdx="0" presStyleCnt="4"/>
      <dgm:spPr/>
    </dgm:pt>
    <dgm:pt modelId="{C9B65E9F-A02E-FA4A-BEF3-2C854D81E129}" type="pres">
      <dgm:prSet presAssocID="{55A563C8-A9DB-4F20-8945-3C544B0125F4}" presName="horz1" presStyleCnt="0"/>
      <dgm:spPr/>
    </dgm:pt>
    <dgm:pt modelId="{24A8B68D-AA78-D64B-ACD9-1ADF4A0FD1F8}" type="pres">
      <dgm:prSet presAssocID="{55A563C8-A9DB-4F20-8945-3C544B0125F4}" presName="tx1" presStyleLbl="revTx" presStyleIdx="0" presStyleCnt="4"/>
      <dgm:spPr/>
      <dgm:t>
        <a:bodyPr/>
        <a:lstStyle/>
        <a:p>
          <a:endParaRPr lang="en-US"/>
        </a:p>
      </dgm:t>
    </dgm:pt>
    <dgm:pt modelId="{C28D1980-7CBD-B448-82C6-49419E7B052C}" type="pres">
      <dgm:prSet presAssocID="{55A563C8-A9DB-4F20-8945-3C544B0125F4}" presName="vert1" presStyleCnt="0"/>
      <dgm:spPr/>
    </dgm:pt>
    <dgm:pt modelId="{511C0696-450D-F64F-A712-653CD53A075C}" type="pres">
      <dgm:prSet presAssocID="{18504149-A496-48BC-B9B0-C49FDF7AFA1F}" presName="thickLine" presStyleLbl="alignNode1" presStyleIdx="1" presStyleCnt="4"/>
      <dgm:spPr/>
    </dgm:pt>
    <dgm:pt modelId="{295747B6-613C-DA41-A1B0-4AFE8547DC50}" type="pres">
      <dgm:prSet presAssocID="{18504149-A496-48BC-B9B0-C49FDF7AFA1F}" presName="horz1" presStyleCnt="0"/>
      <dgm:spPr/>
    </dgm:pt>
    <dgm:pt modelId="{9AE584F1-BC80-9B4C-9968-F96F182063DE}" type="pres">
      <dgm:prSet presAssocID="{18504149-A496-48BC-B9B0-C49FDF7AFA1F}" presName="tx1" presStyleLbl="revTx" presStyleIdx="1" presStyleCnt="4"/>
      <dgm:spPr/>
      <dgm:t>
        <a:bodyPr/>
        <a:lstStyle/>
        <a:p>
          <a:endParaRPr lang="en-US"/>
        </a:p>
      </dgm:t>
    </dgm:pt>
    <dgm:pt modelId="{76149158-FA43-8E47-95CC-66CF6EC10CF6}" type="pres">
      <dgm:prSet presAssocID="{18504149-A496-48BC-B9B0-C49FDF7AFA1F}" presName="vert1" presStyleCnt="0"/>
      <dgm:spPr/>
    </dgm:pt>
    <dgm:pt modelId="{48F13B4D-9C78-694A-A004-7135AF476860}" type="pres">
      <dgm:prSet presAssocID="{C9A58E9D-5F1D-4960-B1F7-CE879136FF0B}" presName="thickLine" presStyleLbl="alignNode1" presStyleIdx="2" presStyleCnt="4"/>
      <dgm:spPr/>
    </dgm:pt>
    <dgm:pt modelId="{466F0444-63EE-4448-93BF-BD0C134FD08A}" type="pres">
      <dgm:prSet presAssocID="{C9A58E9D-5F1D-4960-B1F7-CE879136FF0B}" presName="horz1" presStyleCnt="0"/>
      <dgm:spPr/>
    </dgm:pt>
    <dgm:pt modelId="{B65D7952-3DD2-BA48-86B1-A2FC228D5B07}" type="pres">
      <dgm:prSet presAssocID="{C9A58E9D-5F1D-4960-B1F7-CE879136FF0B}" presName="tx1" presStyleLbl="revTx" presStyleIdx="2" presStyleCnt="4"/>
      <dgm:spPr/>
      <dgm:t>
        <a:bodyPr/>
        <a:lstStyle/>
        <a:p>
          <a:endParaRPr lang="en-US"/>
        </a:p>
      </dgm:t>
    </dgm:pt>
    <dgm:pt modelId="{4A32670F-700B-D144-8F90-C5993D3396FD}" type="pres">
      <dgm:prSet presAssocID="{C9A58E9D-5F1D-4960-B1F7-CE879136FF0B}" presName="vert1" presStyleCnt="0"/>
      <dgm:spPr/>
    </dgm:pt>
    <dgm:pt modelId="{57976BEC-A77B-D643-9A23-989D20D8A705}" type="pres">
      <dgm:prSet presAssocID="{687C0167-0627-43A8-BA63-ED6E1A389AAC}" presName="thickLine" presStyleLbl="alignNode1" presStyleIdx="3" presStyleCnt="4"/>
      <dgm:spPr/>
    </dgm:pt>
    <dgm:pt modelId="{4AE7DE2C-D3F9-F042-8FBF-FF4A7FB9D386}" type="pres">
      <dgm:prSet presAssocID="{687C0167-0627-43A8-BA63-ED6E1A389AAC}" presName="horz1" presStyleCnt="0"/>
      <dgm:spPr/>
    </dgm:pt>
    <dgm:pt modelId="{54EEA26F-79C5-364B-877A-4EEBC35D734D}" type="pres">
      <dgm:prSet presAssocID="{687C0167-0627-43A8-BA63-ED6E1A389AAC}" presName="tx1" presStyleLbl="revTx" presStyleIdx="3" presStyleCnt="4"/>
      <dgm:spPr/>
      <dgm:t>
        <a:bodyPr/>
        <a:lstStyle/>
        <a:p>
          <a:endParaRPr lang="en-US"/>
        </a:p>
      </dgm:t>
    </dgm:pt>
    <dgm:pt modelId="{F4DE969D-8E5B-8542-B904-12775130986F}" type="pres">
      <dgm:prSet presAssocID="{687C0167-0627-43A8-BA63-ED6E1A389AAC}" presName="vert1" presStyleCnt="0"/>
      <dgm:spPr/>
    </dgm:pt>
  </dgm:ptLst>
  <dgm:cxnLst>
    <dgm:cxn modelId="{B8B60EAD-8C4A-48C6-AF69-AF33D61B6019}" srcId="{962384AF-D2C9-4620-AD65-8DE8D634E291}" destId="{18504149-A496-48BC-B9B0-C49FDF7AFA1F}" srcOrd="1" destOrd="0" parTransId="{896D8915-B475-418A-89FB-66F2C07A9B49}" sibTransId="{591E8217-4A15-4584-B78C-0B4E5161603E}"/>
    <dgm:cxn modelId="{4E30ADA1-7E0F-1D4C-B62F-B4003969AC25}" type="presOf" srcId="{962384AF-D2C9-4620-AD65-8DE8D634E291}" destId="{52896893-02A5-AF40-937F-5B8A277ABA50}" srcOrd="0" destOrd="0" presId="urn:microsoft.com/office/officeart/2008/layout/LinedList"/>
    <dgm:cxn modelId="{8F555CF8-FB60-7145-BDAE-7C98BC511882}" type="presOf" srcId="{687C0167-0627-43A8-BA63-ED6E1A389AAC}" destId="{54EEA26F-79C5-364B-877A-4EEBC35D734D}" srcOrd="0" destOrd="0" presId="urn:microsoft.com/office/officeart/2008/layout/LinedList"/>
    <dgm:cxn modelId="{8B9BE1A0-FC45-4CA5-9EE6-67FB9A397491}" srcId="{962384AF-D2C9-4620-AD65-8DE8D634E291}" destId="{55A563C8-A9DB-4F20-8945-3C544B0125F4}" srcOrd="0" destOrd="0" parTransId="{6B0666E4-A4C8-46F8-8C08-60D8ECE869C8}" sibTransId="{4717D8E9-9FC1-4C01-A124-B34426E9EF6E}"/>
    <dgm:cxn modelId="{76F10396-5AD8-496C-BA46-99E3A836E716}" srcId="{962384AF-D2C9-4620-AD65-8DE8D634E291}" destId="{C9A58E9D-5F1D-4960-B1F7-CE879136FF0B}" srcOrd="2" destOrd="0" parTransId="{859A98E8-B79C-4EF5-8C28-656D031DE231}" sibTransId="{F34B4199-64CD-4320-830B-08DA68BB425F}"/>
    <dgm:cxn modelId="{810BCDBF-1191-5240-8C70-2B57D7818D41}" type="presOf" srcId="{55A563C8-A9DB-4F20-8945-3C544B0125F4}" destId="{24A8B68D-AA78-D64B-ACD9-1ADF4A0FD1F8}" srcOrd="0" destOrd="0" presId="urn:microsoft.com/office/officeart/2008/layout/LinedList"/>
    <dgm:cxn modelId="{0F156FAA-C45F-4F5E-9962-D11EAAA4CEEB}" srcId="{962384AF-D2C9-4620-AD65-8DE8D634E291}" destId="{687C0167-0627-43A8-BA63-ED6E1A389AAC}" srcOrd="3" destOrd="0" parTransId="{8079A503-3364-4658-9E47-36805BF5FD6C}" sibTransId="{A163EB67-9B1B-413E-9182-D363F9D0F0EE}"/>
    <dgm:cxn modelId="{4930EE5C-1957-0545-BE97-14A7545A301E}" type="presOf" srcId="{C9A58E9D-5F1D-4960-B1F7-CE879136FF0B}" destId="{B65D7952-3DD2-BA48-86B1-A2FC228D5B07}" srcOrd="0" destOrd="0" presId="urn:microsoft.com/office/officeart/2008/layout/LinedList"/>
    <dgm:cxn modelId="{369AD0E7-1B1C-B342-AA7F-FAA8D2E6EBA6}" type="presOf" srcId="{18504149-A496-48BC-B9B0-C49FDF7AFA1F}" destId="{9AE584F1-BC80-9B4C-9968-F96F182063DE}" srcOrd="0" destOrd="0" presId="urn:microsoft.com/office/officeart/2008/layout/LinedList"/>
    <dgm:cxn modelId="{3B4E2CE4-4977-E649-9FB1-4ECDE8E9D0AF}" type="presParOf" srcId="{52896893-02A5-AF40-937F-5B8A277ABA50}" destId="{A86FF930-7227-A941-B24E-4E743A1BDADC}" srcOrd="0" destOrd="0" presId="urn:microsoft.com/office/officeart/2008/layout/LinedList"/>
    <dgm:cxn modelId="{26BC76E2-CFE3-A14F-9FCF-102B6820C935}" type="presParOf" srcId="{52896893-02A5-AF40-937F-5B8A277ABA50}" destId="{C9B65E9F-A02E-FA4A-BEF3-2C854D81E129}" srcOrd="1" destOrd="0" presId="urn:microsoft.com/office/officeart/2008/layout/LinedList"/>
    <dgm:cxn modelId="{F609AF14-6CE5-6A4D-8FD6-586CAC244474}" type="presParOf" srcId="{C9B65E9F-A02E-FA4A-BEF3-2C854D81E129}" destId="{24A8B68D-AA78-D64B-ACD9-1ADF4A0FD1F8}" srcOrd="0" destOrd="0" presId="urn:microsoft.com/office/officeart/2008/layout/LinedList"/>
    <dgm:cxn modelId="{A0DD3525-A4C3-6C46-B23E-583953747887}" type="presParOf" srcId="{C9B65E9F-A02E-FA4A-BEF3-2C854D81E129}" destId="{C28D1980-7CBD-B448-82C6-49419E7B052C}" srcOrd="1" destOrd="0" presId="urn:microsoft.com/office/officeart/2008/layout/LinedList"/>
    <dgm:cxn modelId="{E0C54EBF-828D-FC45-88C4-F0E74A13C674}" type="presParOf" srcId="{52896893-02A5-AF40-937F-5B8A277ABA50}" destId="{511C0696-450D-F64F-A712-653CD53A075C}" srcOrd="2" destOrd="0" presId="urn:microsoft.com/office/officeart/2008/layout/LinedList"/>
    <dgm:cxn modelId="{6EE54AF2-2E33-3440-837E-5621FE3668EF}" type="presParOf" srcId="{52896893-02A5-AF40-937F-5B8A277ABA50}" destId="{295747B6-613C-DA41-A1B0-4AFE8547DC50}" srcOrd="3" destOrd="0" presId="urn:microsoft.com/office/officeart/2008/layout/LinedList"/>
    <dgm:cxn modelId="{FF06CF49-1821-794A-B0F3-311DE8D3C79B}" type="presParOf" srcId="{295747B6-613C-DA41-A1B0-4AFE8547DC50}" destId="{9AE584F1-BC80-9B4C-9968-F96F182063DE}" srcOrd="0" destOrd="0" presId="urn:microsoft.com/office/officeart/2008/layout/LinedList"/>
    <dgm:cxn modelId="{B81CC603-4F2D-E944-B15E-654F0D3DEE81}" type="presParOf" srcId="{295747B6-613C-DA41-A1B0-4AFE8547DC50}" destId="{76149158-FA43-8E47-95CC-66CF6EC10CF6}" srcOrd="1" destOrd="0" presId="urn:microsoft.com/office/officeart/2008/layout/LinedList"/>
    <dgm:cxn modelId="{AF9CDBF2-960F-D949-8800-A5AE530EC7C6}" type="presParOf" srcId="{52896893-02A5-AF40-937F-5B8A277ABA50}" destId="{48F13B4D-9C78-694A-A004-7135AF476860}" srcOrd="4" destOrd="0" presId="urn:microsoft.com/office/officeart/2008/layout/LinedList"/>
    <dgm:cxn modelId="{70DB2271-97F7-4E48-8E3C-935DFE8BA7B5}" type="presParOf" srcId="{52896893-02A5-AF40-937F-5B8A277ABA50}" destId="{466F0444-63EE-4448-93BF-BD0C134FD08A}" srcOrd="5" destOrd="0" presId="urn:microsoft.com/office/officeart/2008/layout/LinedList"/>
    <dgm:cxn modelId="{4CD3610B-7FAD-C544-96C9-D5299E1ECCB3}" type="presParOf" srcId="{466F0444-63EE-4448-93BF-BD0C134FD08A}" destId="{B65D7952-3DD2-BA48-86B1-A2FC228D5B07}" srcOrd="0" destOrd="0" presId="urn:microsoft.com/office/officeart/2008/layout/LinedList"/>
    <dgm:cxn modelId="{1213EA25-1CC1-C24C-B641-E8EA05590C47}" type="presParOf" srcId="{466F0444-63EE-4448-93BF-BD0C134FD08A}" destId="{4A32670F-700B-D144-8F90-C5993D3396FD}" srcOrd="1" destOrd="0" presId="urn:microsoft.com/office/officeart/2008/layout/LinedList"/>
    <dgm:cxn modelId="{244C7083-52A7-FA4A-B049-D08F4B9E2975}" type="presParOf" srcId="{52896893-02A5-AF40-937F-5B8A277ABA50}" destId="{57976BEC-A77B-D643-9A23-989D20D8A705}" srcOrd="6" destOrd="0" presId="urn:microsoft.com/office/officeart/2008/layout/LinedList"/>
    <dgm:cxn modelId="{5A6C79A5-84FE-8B4D-81F4-3A13D70411DE}" type="presParOf" srcId="{52896893-02A5-AF40-937F-5B8A277ABA50}" destId="{4AE7DE2C-D3F9-F042-8FBF-FF4A7FB9D386}" srcOrd="7" destOrd="0" presId="urn:microsoft.com/office/officeart/2008/layout/LinedList"/>
    <dgm:cxn modelId="{01277D5A-2261-574B-A577-150FA956F382}" type="presParOf" srcId="{4AE7DE2C-D3F9-F042-8FBF-FF4A7FB9D386}" destId="{54EEA26F-79C5-364B-877A-4EEBC35D734D}" srcOrd="0" destOrd="0" presId="urn:microsoft.com/office/officeart/2008/layout/LinedList"/>
    <dgm:cxn modelId="{5F1086D5-2F85-F14A-AE54-10A7FDE46DFF}" type="presParOf" srcId="{4AE7DE2C-D3F9-F042-8FBF-FF4A7FB9D386}" destId="{F4DE969D-8E5B-8542-B904-12775130986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AA7BD-69B7-B74F-9521-9A0071FC7DCD}">
      <dsp:nvSpPr>
        <dsp:cNvPr id="0" name=""/>
        <dsp:cNvSpPr/>
      </dsp:nvSpPr>
      <dsp:spPr>
        <a:xfrm>
          <a:off x="5774" y="3224"/>
          <a:ext cx="3990794" cy="4344888"/>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defRPr b="1"/>
          </a:pPr>
          <a:r>
            <a:rPr lang="en-US" sz="2400" kern="1200" dirty="0"/>
            <a:t>Elected to keep the govt accountable on a specific issue (</a:t>
          </a:r>
          <a:r>
            <a:rPr lang="en-US" sz="2400" kern="1200" dirty="0" err="1"/>
            <a:t>Hinch</a:t>
          </a:r>
          <a:r>
            <a:rPr lang="en-US" sz="2400" kern="1200" dirty="0"/>
            <a:t> on justice issues) + if elected on a set platform with clear legislative goals (PHON, Greens have specific policies) + the Senate is the House of Review.</a:t>
          </a:r>
        </a:p>
      </dsp:txBody>
      <dsp:txXfrm>
        <a:off x="122660" y="120110"/>
        <a:ext cx="3757022" cy="4111116"/>
      </dsp:txXfrm>
    </dsp:sp>
    <dsp:sp modelId="{13BDD11B-8C3D-F14F-AEED-E274DBE0BFC3}">
      <dsp:nvSpPr>
        <dsp:cNvPr id="0" name=""/>
        <dsp:cNvSpPr/>
      </dsp:nvSpPr>
      <dsp:spPr>
        <a:xfrm>
          <a:off x="4397092" y="1680810"/>
          <a:ext cx="849108" cy="98971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397092" y="1878753"/>
        <a:ext cx="594376" cy="593831"/>
      </dsp:txXfrm>
    </dsp:sp>
    <dsp:sp modelId="{75C64359-E44E-484A-A31B-6E916FB6DF14}">
      <dsp:nvSpPr>
        <dsp:cNvPr id="0" name=""/>
        <dsp:cNvSpPr/>
      </dsp:nvSpPr>
      <dsp:spPr>
        <a:xfrm>
          <a:off x="5598661" y="0"/>
          <a:ext cx="4916938" cy="4351338"/>
        </a:xfrm>
        <a:prstGeom prst="roundRect">
          <a:avLst>
            <a:gd name="adj" fmla="val 10000"/>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defRPr b="1"/>
          </a:pPr>
          <a:r>
            <a:rPr lang="en-US" sz="2400" b="1" kern="1200" dirty="0"/>
            <a:t>Minor party</a:t>
          </a:r>
          <a:r>
            <a:rPr lang="en-US" sz="2400" kern="1200" dirty="0"/>
            <a:t> – can claim a mandate due to the fact that enough voters either placed them as # 1 on the ballot paper or gave them preferences so that they achieved a ‘quota’…</a:t>
          </a:r>
        </a:p>
        <a:p>
          <a:pPr lvl="0" algn="l" defTabSz="1066800">
            <a:lnSpc>
              <a:spcPct val="90000"/>
            </a:lnSpc>
            <a:spcBef>
              <a:spcPct val="0"/>
            </a:spcBef>
            <a:spcAft>
              <a:spcPct val="35000"/>
            </a:spcAft>
            <a:defRPr b="1"/>
          </a:pPr>
          <a:r>
            <a:rPr lang="en-US" sz="2400" kern="1200" dirty="0"/>
            <a:t>~14.3% in a ½ Senate election or ~7.7% in a Double Dissolution.</a:t>
          </a:r>
        </a:p>
        <a:p>
          <a:pPr marL="228600" lvl="1" indent="-228600" algn="l" defTabSz="1066800">
            <a:lnSpc>
              <a:spcPct val="90000"/>
            </a:lnSpc>
            <a:spcBef>
              <a:spcPct val="0"/>
            </a:spcBef>
            <a:spcAft>
              <a:spcPct val="15000"/>
            </a:spcAft>
            <a:buChar char="••"/>
          </a:pPr>
          <a:r>
            <a:rPr lang="en-US" sz="2400" b="1" kern="1200" dirty="0" err="1"/>
            <a:t>Eg</a:t>
          </a:r>
          <a:r>
            <a:rPr lang="en-US" sz="2400" b="1" kern="1200" dirty="0"/>
            <a:t>: Greens</a:t>
          </a:r>
          <a:r>
            <a:rPr lang="en-US" sz="2400" kern="1200" dirty="0"/>
            <a:t> achieved 9 seats in the Senate</a:t>
          </a:r>
        </a:p>
      </dsp:txBody>
      <dsp:txXfrm>
        <a:off x="5726107" y="127446"/>
        <a:ext cx="4662046" cy="4096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54BB2-D397-074D-AFDD-D85A406DFA69}">
      <dsp:nvSpPr>
        <dsp:cNvPr id="0" name=""/>
        <dsp:cNvSpPr/>
      </dsp:nvSpPr>
      <dsp:spPr>
        <a:xfrm>
          <a:off x="130938" y="1393"/>
          <a:ext cx="4224635" cy="268264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4DC6589-071C-9D44-8434-9E557958D485}">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AU" sz="2700" kern="1200" dirty="0"/>
            <a:t>According to Westminster convention, the party with the second largest number of seats in the House of Representatives / lower house;</a:t>
          </a:r>
          <a:endParaRPr lang="en-US" sz="2700" kern="1200" dirty="0"/>
        </a:p>
      </dsp:txBody>
      <dsp:txXfrm>
        <a:off x="678914" y="525899"/>
        <a:ext cx="4067491" cy="2525499"/>
      </dsp:txXfrm>
    </dsp:sp>
    <dsp:sp modelId="{F17CF0FA-B1D5-7241-A0A2-BD733393AF22}">
      <dsp:nvSpPr>
        <dsp:cNvPr id="0" name=""/>
        <dsp:cNvSpPr/>
      </dsp:nvSpPr>
      <dsp:spPr>
        <a:xfrm>
          <a:off x="5294381" y="1393"/>
          <a:ext cx="4224635" cy="268264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6853C6E-79F1-8F4F-AF02-063576B731AC}">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AU" sz="2700" kern="1200" dirty="0"/>
            <a:t>The provision of an alternative government.</a:t>
          </a:r>
          <a:endParaRPr lang="en-US" sz="2700" kern="1200" dirty="0"/>
        </a:p>
      </dsp:txBody>
      <dsp:txXfrm>
        <a:off x="5842357" y="525899"/>
        <a:ext cx="4067491" cy="25254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DB9A9-D1D6-4443-BA8A-3B7DA825BCE8}">
      <dsp:nvSpPr>
        <dsp:cNvPr id="0" name=""/>
        <dsp:cNvSpPr/>
      </dsp:nvSpPr>
      <dsp:spPr>
        <a:xfrm>
          <a:off x="3200" y="324599"/>
          <a:ext cx="625324" cy="6253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95D8E1C-9295-465D-8C78-DF82700675AA}">
      <dsp:nvSpPr>
        <dsp:cNvPr id="0" name=""/>
        <dsp:cNvSpPr/>
      </dsp:nvSpPr>
      <dsp:spPr>
        <a:xfrm>
          <a:off x="3200" y="1077585"/>
          <a:ext cx="1786640" cy="125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defRPr b="1"/>
          </a:pPr>
          <a:r>
            <a:rPr lang="en-AU" sz="1400" kern="1200" dirty="0"/>
            <a:t>Provision of alternative policies to the government;</a:t>
          </a:r>
        </a:p>
        <a:p>
          <a:pPr lvl="0" algn="l" defTabSz="622300">
            <a:lnSpc>
              <a:spcPct val="90000"/>
            </a:lnSpc>
            <a:spcBef>
              <a:spcPct val="0"/>
            </a:spcBef>
            <a:spcAft>
              <a:spcPct val="35000"/>
            </a:spcAft>
            <a:defRPr b="1"/>
          </a:pPr>
          <a:r>
            <a:rPr lang="en-AU" sz="1400" kern="1200" dirty="0" err="1"/>
            <a:t>Eg</a:t>
          </a:r>
          <a:r>
            <a:rPr lang="en-AU" sz="1400" kern="1200" dirty="0"/>
            <a:t>: Alternative Tax Policy</a:t>
          </a:r>
          <a:endParaRPr lang="en-US" sz="1400" kern="1200" dirty="0"/>
        </a:p>
      </dsp:txBody>
      <dsp:txXfrm>
        <a:off x="3200" y="1077585"/>
        <a:ext cx="1786640" cy="1251622"/>
      </dsp:txXfrm>
    </dsp:sp>
    <dsp:sp modelId="{0B67A873-E852-4B1D-AD8A-B1049ACDC18B}">
      <dsp:nvSpPr>
        <dsp:cNvPr id="0" name=""/>
        <dsp:cNvSpPr/>
      </dsp:nvSpPr>
      <dsp:spPr>
        <a:xfrm>
          <a:off x="3200" y="2388586"/>
          <a:ext cx="1786640" cy="904658"/>
        </a:xfrm>
        <a:prstGeom prst="rect">
          <a:avLst/>
        </a:prstGeom>
        <a:noFill/>
        <a:ln>
          <a:noFill/>
        </a:ln>
        <a:effectLst/>
      </dsp:spPr>
      <dsp:style>
        <a:lnRef idx="0">
          <a:scrgbClr r="0" g="0" b="0"/>
        </a:lnRef>
        <a:fillRef idx="0">
          <a:scrgbClr r="0" g="0" b="0"/>
        </a:fillRef>
        <a:effectRef idx="0">
          <a:scrgbClr r="0" g="0" b="0"/>
        </a:effectRef>
        <a:fontRef idx="minor"/>
      </dsp:style>
    </dsp:sp>
    <dsp:sp modelId="{662C7340-DCF7-4BB4-A697-9C4079C884AF}">
      <dsp:nvSpPr>
        <dsp:cNvPr id="0" name=""/>
        <dsp:cNvSpPr/>
      </dsp:nvSpPr>
      <dsp:spPr>
        <a:xfrm>
          <a:off x="2102502" y="324599"/>
          <a:ext cx="625324" cy="6253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BDA53FA-E044-4BB4-921B-0579128F4F18}">
      <dsp:nvSpPr>
        <dsp:cNvPr id="0" name=""/>
        <dsp:cNvSpPr/>
      </dsp:nvSpPr>
      <dsp:spPr>
        <a:xfrm>
          <a:off x="2102502" y="1077585"/>
          <a:ext cx="1786640" cy="125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defRPr b="1"/>
          </a:pPr>
          <a:r>
            <a:rPr lang="en-AU" sz="1400" kern="1200"/>
            <a:t>Scrutiny &amp; amendments to proposed legislation;</a:t>
          </a:r>
          <a:endParaRPr lang="en-US" sz="1400" kern="1200"/>
        </a:p>
      </dsp:txBody>
      <dsp:txXfrm>
        <a:off x="2102502" y="1077585"/>
        <a:ext cx="1786640" cy="1251622"/>
      </dsp:txXfrm>
    </dsp:sp>
    <dsp:sp modelId="{B163C0B3-F555-4008-9A90-51467A7CABB7}">
      <dsp:nvSpPr>
        <dsp:cNvPr id="0" name=""/>
        <dsp:cNvSpPr/>
      </dsp:nvSpPr>
      <dsp:spPr>
        <a:xfrm>
          <a:off x="2102502" y="2388586"/>
          <a:ext cx="1786640" cy="904658"/>
        </a:xfrm>
        <a:prstGeom prst="rect">
          <a:avLst/>
        </a:prstGeom>
        <a:noFill/>
        <a:ln>
          <a:noFill/>
        </a:ln>
        <a:effectLst/>
      </dsp:spPr>
      <dsp:style>
        <a:lnRef idx="0">
          <a:scrgbClr r="0" g="0" b="0"/>
        </a:lnRef>
        <a:fillRef idx="0">
          <a:scrgbClr r="0" g="0" b="0"/>
        </a:fillRef>
        <a:effectRef idx="0">
          <a:scrgbClr r="0" g="0" b="0"/>
        </a:effectRef>
        <a:fontRef idx="minor"/>
      </dsp:style>
    </dsp:sp>
    <dsp:sp modelId="{FA59AAD2-933C-401C-935C-98762A6B2596}">
      <dsp:nvSpPr>
        <dsp:cNvPr id="0" name=""/>
        <dsp:cNvSpPr/>
      </dsp:nvSpPr>
      <dsp:spPr>
        <a:xfrm>
          <a:off x="4201805" y="324599"/>
          <a:ext cx="625324" cy="6253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529DD75-C9D0-45C9-A7B8-F7960AEC8A2B}">
      <dsp:nvSpPr>
        <dsp:cNvPr id="0" name=""/>
        <dsp:cNvSpPr/>
      </dsp:nvSpPr>
      <dsp:spPr>
        <a:xfrm>
          <a:off x="4201805" y="1077585"/>
          <a:ext cx="1786640" cy="125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defRPr b="1"/>
          </a:pPr>
          <a:r>
            <a:rPr lang="en-AU" sz="1400" kern="1200" dirty="0"/>
            <a:t>Working on committees to examine legislation &amp; important national issues;</a:t>
          </a:r>
        </a:p>
        <a:p>
          <a:pPr lvl="0" algn="l" defTabSz="622300">
            <a:lnSpc>
              <a:spcPct val="90000"/>
            </a:lnSpc>
            <a:spcBef>
              <a:spcPct val="0"/>
            </a:spcBef>
            <a:spcAft>
              <a:spcPct val="35000"/>
            </a:spcAft>
            <a:defRPr b="1"/>
          </a:pPr>
          <a:r>
            <a:rPr lang="en-AU" sz="1400" kern="1200" dirty="0" err="1"/>
            <a:t>Eg</a:t>
          </a:r>
          <a:r>
            <a:rPr lang="en-AU" sz="1400" kern="1200" dirty="0"/>
            <a:t>: National Security Amendment Legislation</a:t>
          </a:r>
          <a:endParaRPr lang="en-US" sz="1400" kern="1200" dirty="0"/>
        </a:p>
      </dsp:txBody>
      <dsp:txXfrm>
        <a:off x="4201805" y="1077585"/>
        <a:ext cx="1786640" cy="1251622"/>
      </dsp:txXfrm>
    </dsp:sp>
    <dsp:sp modelId="{26E472E1-FE77-4DBE-9B12-D45A57494A04}">
      <dsp:nvSpPr>
        <dsp:cNvPr id="0" name=""/>
        <dsp:cNvSpPr/>
      </dsp:nvSpPr>
      <dsp:spPr>
        <a:xfrm>
          <a:off x="4201805" y="2388586"/>
          <a:ext cx="1786640" cy="904658"/>
        </a:xfrm>
        <a:prstGeom prst="rect">
          <a:avLst/>
        </a:prstGeom>
        <a:noFill/>
        <a:ln>
          <a:noFill/>
        </a:ln>
        <a:effectLst/>
      </dsp:spPr>
      <dsp:style>
        <a:lnRef idx="0">
          <a:scrgbClr r="0" g="0" b="0"/>
        </a:lnRef>
        <a:fillRef idx="0">
          <a:scrgbClr r="0" g="0" b="0"/>
        </a:fillRef>
        <a:effectRef idx="0">
          <a:scrgbClr r="0" g="0" b="0"/>
        </a:effectRef>
        <a:fontRef idx="minor"/>
      </dsp:style>
    </dsp:sp>
    <dsp:sp modelId="{0F84E83F-066E-4E52-B396-E7369198BD53}">
      <dsp:nvSpPr>
        <dsp:cNvPr id="0" name=""/>
        <dsp:cNvSpPr/>
      </dsp:nvSpPr>
      <dsp:spPr>
        <a:xfrm>
          <a:off x="6301108" y="324599"/>
          <a:ext cx="625324" cy="6253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DB01AB4-98BE-4C8E-8EA5-C6C112916357}">
      <dsp:nvSpPr>
        <dsp:cNvPr id="0" name=""/>
        <dsp:cNvSpPr/>
      </dsp:nvSpPr>
      <dsp:spPr>
        <a:xfrm>
          <a:off x="6301108" y="1077585"/>
          <a:ext cx="1786640" cy="125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defRPr b="1"/>
          </a:pPr>
          <a:r>
            <a:rPr lang="en-AU" sz="1400" kern="1200"/>
            <a:t>Provision of a credible alternative government, should the current government fall.</a:t>
          </a:r>
          <a:endParaRPr lang="en-US" sz="1400" kern="1200"/>
        </a:p>
      </dsp:txBody>
      <dsp:txXfrm>
        <a:off x="6301108" y="1077585"/>
        <a:ext cx="1786640" cy="1251622"/>
      </dsp:txXfrm>
    </dsp:sp>
    <dsp:sp modelId="{A1E526A6-5B34-4328-A69F-3E5100B7DA25}">
      <dsp:nvSpPr>
        <dsp:cNvPr id="0" name=""/>
        <dsp:cNvSpPr/>
      </dsp:nvSpPr>
      <dsp:spPr>
        <a:xfrm>
          <a:off x="6301108" y="2388586"/>
          <a:ext cx="1786640" cy="904658"/>
        </a:xfrm>
        <a:prstGeom prst="rect">
          <a:avLst/>
        </a:prstGeom>
        <a:noFill/>
        <a:ln>
          <a:noFill/>
        </a:ln>
        <a:effectLst/>
      </dsp:spPr>
      <dsp:style>
        <a:lnRef idx="0">
          <a:scrgbClr r="0" g="0" b="0"/>
        </a:lnRef>
        <a:fillRef idx="0">
          <a:scrgbClr r="0" g="0" b="0"/>
        </a:fillRef>
        <a:effectRef idx="0">
          <a:scrgbClr r="0" g="0" b="0"/>
        </a:effectRef>
        <a:fontRef idx="minor"/>
      </dsp:style>
    </dsp:sp>
    <dsp:sp modelId="{D62BB2EA-80AE-4466-B291-2E8C87D23147}">
      <dsp:nvSpPr>
        <dsp:cNvPr id="0" name=""/>
        <dsp:cNvSpPr/>
      </dsp:nvSpPr>
      <dsp:spPr>
        <a:xfrm>
          <a:off x="8400411" y="324599"/>
          <a:ext cx="625324" cy="62532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6BED1A4-4360-4E42-8E45-7AB9BD51C43B}">
      <dsp:nvSpPr>
        <dsp:cNvPr id="0" name=""/>
        <dsp:cNvSpPr/>
      </dsp:nvSpPr>
      <dsp:spPr>
        <a:xfrm>
          <a:off x="8400411" y="1077585"/>
          <a:ext cx="1786640" cy="1251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622300">
            <a:lnSpc>
              <a:spcPct val="90000"/>
            </a:lnSpc>
            <a:spcBef>
              <a:spcPct val="0"/>
            </a:spcBef>
            <a:spcAft>
              <a:spcPct val="35000"/>
            </a:spcAft>
            <a:defRPr b="1"/>
          </a:pPr>
          <a:r>
            <a:rPr lang="en-AU" sz="1400" kern="1200"/>
            <a:t>Holding the government of the day to account thru:</a:t>
          </a:r>
          <a:endParaRPr lang="en-US" sz="1400" kern="1200"/>
        </a:p>
      </dsp:txBody>
      <dsp:txXfrm>
        <a:off x="8400411" y="1077585"/>
        <a:ext cx="1786640" cy="1251622"/>
      </dsp:txXfrm>
    </dsp:sp>
    <dsp:sp modelId="{47716D91-6533-4423-B642-8028A48BA6EA}">
      <dsp:nvSpPr>
        <dsp:cNvPr id="0" name=""/>
        <dsp:cNvSpPr/>
      </dsp:nvSpPr>
      <dsp:spPr>
        <a:xfrm>
          <a:off x="8400411" y="2388586"/>
          <a:ext cx="1786640" cy="904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488950">
            <a:lnSpc>
              <a:spcPct val="90000"/>
            </a:lnSpc>
            <a:spcBef>
              <a:spcPct val="0"/>
            </a:spcBef>
            <a:spcAft>
              <a:spcPct val="35000"/>
            </a:spcAft>
          </a:pPr>
          <a:r>
            <a:rPr lang="en-AU" sz="1100" kern="1200"/>
            <a:t>Questions with/without notice;</a:t>
          </a:r>
          <a:endParaRPr lang="en-US" sz="1100" kern="1200"/>
        </a:p>
        <a:p>
          <a:pPr lvl="0" algn="l" defTabSz="488950">
            <a:lnSpc>
              <a:spcPct val="90000"/>
            </a:lnSpc>
            <a:spcBef>
              <a:spcPct val="0"/>
            </a:spcBef>
            <a:spcAft>
              <a:spcPct val="35000"/>
            </a:spcAft>
          </a:pPr>
          <a:r>
            <a:rPr lang="en-AU" sz="1100" kern="1200"/>
            <a:t>Censure motions against a minister;</a:t>
          </a:r>
          <a:endParaRPr lang="en-US" sz="1100" kern="1200"/>
        </a:p>
        <a:p>
          <a:pPr lvl="0" algn="l" defTabSz="488950">
            <a:lnSpc>
              <a:spcPct val="90000"/>
            </a:lnSpc>
            <a:spcBef>
              <a:spcPct val="0"/>
            </a:spcBef>
            <a:spcAft>
              <a:spcPct val="35000"/>
            </a:spcAft>
          </a:pPr>
          <a:r>
            <a:rPr lang="en-AU" sz="1100" kern="1200"/>
            <a:t>Vote of no-confidence against the government.</a:t>
          </a:r>
          <a:endParaRPr lang="en-US" sz="1100" kern="1200"/>
        </a:p>
      </dsp:txBody>
      <dsp:txXfrm>
        <a:off x="8400411" y="2388586"/>
        <a:ext cx="1786640" cy="904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9151F-791F-234A-90DF-2C874A8A7F52}">
      <dsp:nvSpPr>
        <dsp:cNvPr id="0" name=""/>
        <dsp:cNvSpPr/>
      </dsp:nvSpPr>
      <dsp:spPr>
        <a:xfrm>
          <a:off x="0" y="615377"/>
          <a:ext cx="3190955" cy="202625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7429F2A-63CB-7748-A84D-E8C2F4D3F9A4}">
      <dsp:nvSpPr>
        <dsp:cNvPr id="0" name=""/>
        <dsp:cNvSpPr/>
      </dsp:nvSpPr>
      <dsp:spPr>
        <a:xfrm>
          <a:off x="354550" y="952200"/>
          <a:ext cx="3190955" cy="202625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a:t>A decision on an issue that has </a:t>
          </a:r>
          <a:r>
            <a:rPr lang="en-AU" sz="2000" b="1" kern="1200" dirty="0"/>
            <a:t>not been heard before; Landmark case / a new decision</a:t>
          </a:r>
          <a:endParaRPr lang="en-US" sz="2000" kern="1200" dirty="0"/>
        </a:p>
      </dsp:txBody>
      <dsp:txXfrm>
        <a:off x="413897" y="1011547"/>
        <a:ext cx="3072261" cy="1907562"/>
      </dsp:txXfrm>
    </dsp:sp>
    <dsp:sp modelId="{1C145285-B814-CE40-8E5B-BC3F3D454EDE}">
      <dsp:nvSpPr>
        <dsp:cNvPr id="0" name=""/>
        <dsp:cNvSpPr/>
      </dsp:nvSpPr>
      <dsp:spPr>
        <a:xfrm>
          <a:off x="3900056" y="615377"/>
          <a:ext cx="3190955" cy="202625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5356F26-E70D-6448-8EF3-D8B232E75B55}">
      <dsp:nvSpPr>
        <dsp:cNvPr id="0" name=""/>
        <dsp:cNvSpPr/>
      </dsp:nvSpPr>
      <dsp:spPr>
        <a:xfrm>
          <a:off x="4254607" y="952200"/>
          <a:ext cx="3190955" cy="202625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dirty="0"/>
            <a:t>Does </a:t>
          </a:r>
          <a:r>
            <a:rPr lang="en-AU" sz="2000" b="1" kern="1200" dirty="0"/>
            <a:t>not follow precedent …may create a new precedent</a:t>
          </a:r>
          <a:r>
            <a:rPr lang="en-AU" sz="2000" kern="1200" dirty="0"/>
            <a:t>;</a:t>
          </a:r>
          <a:endParaRPr lang="en-US" sz="2000" kern="1200" dirty="0"/>
        </a:p>
      </dsp:txBody>
      <dsp:txXfrm>
        <a:off x="4313954" y="1011547"/>
        <a:ext cx="3072261" cy="1907562"/>
      </dsp:txXfrm>
    </dsp:sp>
    <dsp:sp modelId="{30B6E8EF-E6E4-0440-83A5-00500261A14A}">
      <dsp:nvSpPr>
        <dsp:cNvPr id="0" name=""/>
        <dsp:cNvSpPr/>
      </dsp:nvSpPr>
      <dsp:spPr>
        <a:xfrm>
          <a:off x="7800113" y="615377"/>
          <a:ext cx="3190955" cy="202625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EC09AD5-CC71-1B48-A832-155D445FD2CC}">
      <dsp:nvSpPr>
        <dsp:cNvPr id="0" name=""/>
        <dsp:cNvSpPr/>
      </dsp:nvSpPr>
      <dsp:spPr>
        <a:xfrm>
          <a:off x="8154663" y="952200"/>
          <a:ext cx="3190955" cy="2026256"/>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AU" sz="2000" kern="1200"/>
            <a:t>In the Source – Easton case, it is </a:t>
          </a:r>
          <a:r>
            <a:rPr lang="en-AU" sz="2000" b="1" kern="1200"/>
            <a:t>the 1</a:t>
          </a:r>
          <a:r>
            <a:rPr lang="en-AU" sz="2000" b="1" kern="1200" baseline="30000"/>
            <a:t>st</a:t>
          </a:r>
          <a:r>
            <a:rPr lang="en-AU" sz="2000" b="1" kern="1200"/>
            <a:t> time</a:t>
          </a:r>
          <a:r>
            <a:rPr lang="en-AU" sz="2000" kern="1200"/>
            <a:t> that a s254(14) of the Commonwealth Electoral Act has been considered by a court.</a:t>
          </a:r>
          <a:endParaRPr lang="en-US" sz="2000" kern="1200"/>
        </a:p>
      </dsp:txBody>
      <dsp:txXfrm>
        <a:off x="8214010" y="1011547"/>
        <a:ext cx="3072261" cy="19075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3B8DE5-FF48-4640-88CE-39434798A1A9}">
      <dsp:nvSpPr>
        <dsp:cNvPr id="0" name=""/>
        <dsp:cNvSpPr/>
      </dsp:nvSpPr>
      <dsp:spPr>
        <a:xfrm>
          <a:off x="0" y="5314"/>
          <a:ext cx="6513603" cy="10993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EC7629-6898-4251-A94C-69F36BCDFD37}">
      <dsp:nvSpPr>
        <dsp:cNvPr id="0" name=""/>
        <dsp:cNvSpPr/>
      </dsp:nvSpPr>
      <dsp:spPr>
        <a:xfrm>
          <a:off x="332561" y="252673"/>
          <a:ext cx="605248" cy="60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00A4B0-438D-4DBA-ACB2-111A13563338}">
      <dsp:nvSpPr>
        <dsp:cNvPr id="0" name=""/>
        <dsp:cNvSpPr/>
      </dsp:nvSpPr>
      <dsp:spPr>
        <a:xfrm>
          <a:off x="1270371" y="5314"/>
          <a:ext cx="5166925"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lvl="0" algn="l" defTabSz="622300">
            <a:lnSpc>
              <a:spcPct val="100000"/>
            </a:lnSpc>
            <a:spcBef>
              <a:spcPct val="0"/>
            </a:spcBef>
            <a:spcAft>
              <a:spcPct val="35000"/>
            </a:spcAft>
          </a:pPr>
          <a:r>
            <a:rPr lang="en-US" sz="1400" kern="1200"/>
            <a:t>S73 Appellate Jurisdiction – final court of appeal in Australia;</a:t>
          </a:r>
        </a:p>
      </dsp:txBody>
      <dsp:txXfrm>
        <a:off x="1270371" y="5314"/>
        <a:ext cx="5166925" cy="1236799"/>
      </dsp:txXfrm>
    </dsp:sp>
    <dsp:sp modelId="{A216B6A0-0A62-4196-88B0-2D296CB7D123}">
      <dsp:nvSpPr>
        <dsp:cNvPr id="0" name=""/>
        <dsp:cNvSpPr/>
      </dsp:nvSpPr>
      <dsp:spPr>
        <a:xfrm>
          <a:off x="0" y="1551313"/>
          <a:ext cx="6513603" cy="10993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9FF7C-C087-4F09-9F22-F98D1F0E2DB7}">
      <dsp:nvSpPr>
        <dsp:cNvPr id="0" name=""/>
        <dsp:cNvSpPr/>
      </dsp:nvSpPr>
      <dsp:spPr>
        <a:xfrm>
          <a:off x="332561" y="1798673"/>
          <a:ext cx="605248" cy="60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B7D30B-55B4-417D-89EA-8398A3C4496F}">
      <dsp:nvSpPr>
        <dsp:cNvPr id="0" name=""/>
        <dsp:cNvSpPr/>
      </dsp:nvSpPr>
      <dsp:spPr>
        <a:xfrm>
          <a:off x="1270371" y="1551313"/>
          <a:ext cx="5166925"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lvl="0" algn="l" defTabSz="622300">
            <a:lnSpc>
              <a:spcPct val="100000"/>
            </a:lnSpc>
            <a:spcBef>
              <a:spcPct val="0"/>
            </a:spcBef>
            <a:spcAft>
              <a:spcPct val="35000"/>
            </a:spcAft>
          </a:pPr>
          <a:r>
            <a:rPr lang="en-US" sz="1400" kern="1200" dirty="0"/>
            <a:t>S75 Original Jurisdiction - </a:t>
          </a:r>
          <a:r>
            <a:rPr lang="en-AU" sz="1400" kern="1200" dirty="0"/>
            <a:t>HCA is the court of 1</a:t>
          </a:r>
          <a:r>
            <a:rPr lang="en-AU" sz="1400" kern="1200" baseline="30000" dirty="0"/>
            <a:t>st</a:t>
          </a:r>
          <a:r>
            <a:rPr lang="en-AU" sz="1400" kern="1200" dirty="0"/>
            <a:t> instance including matters arising under any treaty; in which the C/w, or a person suing or being sued on behalf of the C/w, is a party; “inter se” cases that are b/n States, or b/n residents of different States, or b/n a State &amp; a resident of another State;</a:t>
          </a:r>
          <a:endParaRPr lang="en-US" sz="1400" kern="1200" dirty="0"/>
        </a:p>
      </dsp:txBody>
      <dsp:txXfrm>
        <a:off x="1270371" y="1551313"/>
        <a:ext cx="5166925" cy="1236799"/>
      </dsp:txXfrm>
    </dsp:sp>
    <dsp:sp modelId="{6EC7A775-ADD5-4B5F-B2AA-CBF59B4A8188}">
      <dsp:nvSpPr>
        <dsp:cNvPr id="0" name=""/>
        <dsp:cNvSpPr/>
      </dsp:nvSpPr>
      <dsp:spPr>
        <a:xfrm>
          <a:off x="0" y="3097312"/>
          <a:ext cx="6513603" cy="10993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E07FD-C88C-4486-AE0E-AE86E7CB6D40}">
      <dsp:nvSpPr>
        <dsp:cNvPr id="0" name=""/>
        <dsp:cNvSpPr/>
      </dsp:nvSpPr>
      <dsp:spPr>
        <a:xfrm>
          <a:off x="332561" y="3344672"/>
          <a:ext cx="605248" cy="60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4FA013-CBF7-45B1-BAA3-68DB62B305CC}">
      <dsp:nvSpPr>
        <dsp:cNvPr id="0" name=""/>
        <dsp:cNvSpPr/>
      </dsp:nvSpPr>
      <dsp:spPr>
        <a:xfrm>
          <a:off x="1270371" y="3097312"/>
          <a:ext cx="5166925"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lvl="0" algn="l" defTabSz="622300">
            <a:lnSpc>
              <a:spcPct val="100000"/>
            </a:lnSpc>
            <a:spcBef>
              <a:spcPct val="0"/>
            </a:spcBef>
            <a:spcAft>
              <a:spcPct val="35000"/>
            </a:spcAft>
          </a:pPr>
          <a:r>
            <a:rPr lang="en-AU" sz="1400" kern="1200"/>
            <a:t>S76 – Additional Original Jurisdiction: includes matters arising under the Constitution, or involving its interpretation; arising under any laws made by the Parliament;</a:t>
          </a:r>
          <a:endParaRPr lang="en-US" sz="1400" kern="1200"/>
        </a:p>
      </dsp:txBody>
      <dsp:txXfrm>
        <a:off x="1270371" y="3097312"/>
        <a:ext cx="5166925" cy="1236799"/>
      </dsp:txXfrm>
    </dsp:sp>
    <dsp:sp modelId="{9C64DBFE-A7C0-4648-A66C-5EE3275A58A3}">
      <dsp:nvSpPr>
        <dsp:cNvPr id="0" name=""/>
        <dsp:cNvSpPr/>
      </dsp:nvSpPr>
      <dsp:spPr>
        <a:xfrm>
          <a:off x="0" y="4643312"/>
          <a:ext cx="6513603" cy="10993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825571-1FA5-4CC8-88DA-B22F0F5C2291}">
      <dsp:nvSpPr>
        <dsp:cNvPr id="0" name=""/>
        <dsp:cNvSpPr/>
      </dsp:nvSpPr>
      <dsp:spPr>
        <a:xfrm>
          <a:off x="332561" y="4890672"/>
          <a:ext cx="605248" cy="60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68B707-CE29-40C9-8D9B-254302292598}">
      <dsp:nvSpPr>
        <dsp:cNvPr id="0" name=""/>
        <dsp:cNvSpPr/>
      </dsp:nvSpPr>
      <dsp:spPr>
        <a:xfrm>
          <a:off x="1270371" y="4643312"/>
          <a:ext cx="5166925"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lvl="0" algn="l" defTabSz="622300">
            <a:lnSpc>
              <a:spcPct val="100000"/>
            </a:lnSpc>
            <a:spcBef>
              <a:spcPct val="0"/>
            </a:spcBef>
            <a:spcAft>
              <a:spcPct val="35000"/>
            </a:spcAft>
          </a:pPr>
          <a:r>
            <a:rPr lang="en-AU" sz="1400" kern="1200"/>
            <a:t>Use examples to illustrate each power.</a:t>
          </a:r>
          <a:endParaRPr lang="en-US" sz="1400" kern="1200"/>
        </a:p>
      </dsp:txBody>
      <dsp:txXfrm>
        <a:off x="1270371" y="4643312"/>
        <a:ext cx="5166925" cy="12367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FF930-7227-A941-B24E-4E743A1BDADC}">
      <dsp:nvSpPr>
        <dsp:cNvPr id="0" name=""/>
        <dsp:cNvSpPr/>
      </dsp:nvSpPr>
      <dsp:spPr>
        <a:xfrm>
          <a:off x="0" y="0"/>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A8B68D-AA78-D64B-ACD9-1ADF4A0FD1F8}">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a:t>A particular judgment – Williams No 2 (2014);</a:t>
          </a:r>
        </a:p>
      </dsp:txBody>
      <dsp:txXfrm>
        <a:off x="0" y="0"/>
        <a:ext cx="6492875" cy="1276350"/>
      </dsp:txXfrm>
    </dsp:sp>
    <dsp:sp modelId="{511C0696-450D-F64F-A712-653CD53A075C}">
      <dsp:nvSpPr>
        <dsp:cNvPr id="0" name=""/>
        <dsp:cNvSpPr/>
      </dsp:nvSpPr>
      <dsp:spPr>
        <a:xfrm>
          <a:off x="0" y="1276350"/>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E584F1-BC80-9B4C-9968-F96F182063DE}">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a:t>A decision where the HCA decided NOT to hear a case;</a:t>
          </a:r>
        </a:p>
      </dsp:txBody>
      <dsp:txXfrm>
        <a:off x="0" y="1276350"/>
        <a:ext cx="6492875" cy="1276350"/>
      </dsp:txXfrm>
    </dsp:sp>
    <dsp:sp modelId="{48F13B4D-9C78-694A-A004-7135AF476860}">
      <dsp:nvSpPr>
        <dsp:cNvPr id="0" name=""/>
        <dsp:cNvSpPr/>
      </dsp:nvSpPr>
      <dsp:spPr>
        <a:xfrm>
          <a:off x="0" y="2552700"/>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5D7952-3DD2-BA48-86B1-A2FC228D5B07}">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a:t>Citizenship s44i;</a:t>
          </a:r>
        </a:p>
      </dsp:txBody>
      <dsp:txXfrm>
        <a:off x="0" y="2552700"/>
        <a:ext cx="6492875" cy="1276350"/>
      </dsp:txXfrm>
    </dsp:sp>
    <dsp:sp modelId="{57976BEC-A77B-D643-9A23-989D20D8A705}">
      <dsp:nvSpPr>
        <dsp:cNvPr id="0" name=""/>
        <dsp:cNvSpPr/>
      </dsp:nvSpPr>
      <dsp:spPr>
        <a:xfrm>
          <a:off x="0" y="3829050"/>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EA26F-79C5-364B-877A-4EEBC35D734D}">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lvl="0" algn="l" defTabSz="1555750">
            <a:lnSpc>
              <a:spcPct val="90000"/>
            </a:lnSpc>
            <a:spcBef>
              <a:spcPct val="0"/>
            </a:spcBef>
            <a:spcAft>
              <a:spcPct val="35000"/>
            </a:spcAft>
          </a:pPr>
          <a:r>
            <a:rPr lang="en-US" sz="3500" kern="1200"/>
            <a:t>HCA sitting as the Court of Disputed Returns.</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C47FE-F8A2-F341-B7EE-8CCB5F7682AC}" type="datetimeFigureOut">
              <a:rPr lang="en-US" smtClean="0"/>
              <a:t>3/15/2019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60EFC-281F-5D47-8CD5-2051548828F1}" type="slidenum">
              <a:rPr lang="en-US" smtClean="0"/>
              <a:t>‹#›</a:t>
            </a:fld>
            <a:endParaRPr lang="en-US"/>
          </a:p>
        </p:txBody>
      </p:sp>
    </p:spTree>
    <p:extLst>
      <p:ext uri="{BB962C8B-B14F-4D97-AF65-F5344CB8AC3E}">
        <p14:creationId xmlns:p14="http://schemas.microsoft.com/office/powerpoint/2010/main" val="112653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Australian_Conservatives" TargetMode="External"/><Relationship Id="rId3" Type="http://schemas.openxmlformats.org/officeDocument/2006/relationships/hyperlink" Target="https://en.wikipedia.org/wiki/Australian_federal_election,_2016" TargetMode="External"/><Relationship Id="rId7" Type="http://schemas.openxmlformats.org/officeDocument/2006/relationships/hyperlink" Target="https://en.wikipedia.org/wiki/Independent_(politicia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Bob_Day" TargetMode="External"/><Relationship Id="rId5" Type="http://schemas.openxmlformats.org/officeDocument/2006/relationships/hyperlink" Target="https://en.wikipedia.org/wiki/Court_of_Disputed_Returns_(Australia)" TargetMode="External"/><Relationship Id="rId4" Type="http://schemas.openxmlformats.org/officeDocument/2006/relationships/hyperlink" Target="https://en.wikipedia.org/wiki/Family_First_Party" TargetMode="External"/><Relationship Id="rId9" Type="http://schemas.openxmlformats.org/officeDocument/2006/relationships/hyperlink" Target="https://en.wikipedia.org/wiki/Coalition_(Australia)"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AU" sz="1200" b="1" kern="1200" dirty="0">
                <a:solidFill>
                  <a:schemeClr val="tx1"/>
                </a:solidFill>
                <a:effectLst/>
                <a:latin typeface="+mn-lt"/>
                <a:ea typeface="+mn-ea"/>
                <a:cs typeface="+mn-cs"/>
              </a:rPr>
              <a:t>Text </a:t>
            </a:r>
            <a:r>
              <a:rPr lang="en-AU" sz="1200" b="1" kern="1200" dirty="0" err="1">
                <a:solidFill>
                  <a:schemeClr val="tx1"/>
                </a:solidFill>
                <a:effectLst/>
                <a:latin typeface="+mn-lt"/>
                <a:ea typeface="+mn-ea"/>
                <a:cs typeface="+mn-cs"/>
              </a:rPr>
              <a:t>defn</a:t>
            </a:r>
            <a:r>
              <a:rPr lang="en-AU" sz="1200" b="1" kern="1200" dirty="0">
                <a:solidFill>
                  <a:schemeClr val="tx1"/>
                </a:solidFill>
                <a:effectLst/>
                <a:latin typeface="+mn-lt"/>
                <a:ea typeface="+mn-ea"/>
                <a:cs typeface="+mn-cs"/>
              </a:rPr>
              <a:t>:</a:t>
            </a:r>
            <a:r>
              <a:rPr lang="en-AU" sz="1200" kern="1200" dirty="0">
                <a:solidFill>
                  <a:schemeClr val="tx1"/>
                </a:solidFill>
                <a:effectLst/>
                <a:latin typeface="+mn-lt"/>
                <a:ea typeface="+mn-ea"/>
                <a:cs typeface="+mn-cs"/>
              </a:rPr>
              <a:t> A claim to the legitimate exercise of power. In a democratic system such as Australia, the only legitimate claim to power is that which is derived from the people, (sovereignty of the people).</a:t>
            </a:r>
            <a:endParaRPr lang="en-AU" sz="18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2</a:t>
            </a:fld>
            <a:endParaRPr lang="en-US"/>
          </a:p>
        </p:txBody>
      </p:sp>
    </p:spTree>
    <p:extLst>
      <p:ext uri="{BB962C8B-B14F-4D97-AF65-F5344CB8AC3E}">
        <p14:creationId xmlns:p14="http://schemas.microsoft.com/office/powerpoint/2010/main" val="17113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12</a:t>
            </a:fld>
            <a:endParaRPr lang="en-US"/>
          </a:p>
        </p:txBody>
      </p:sp>
    </p:spTree>
    <p:extLst>
      <p:ext uri="{BB962C8B-B14F-4D97-AF65-F5344CB8AC3E}">
        <p14:creationId xmlns:p14="http://schemas.microsoft.com/office/powerpoint/2010/main" val="3063168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13</a:t>
            </a:fld>
            <a:endParaRPr lang="en-US"/>
          </a:p>
        </p:txBody>
      </p:sp>
    </p:spTree>
    <p:extLst>
      <p:ext uri="{BB962C8B-B14F-4D97-AF65-F5344CB8AC3E}">
        <p14:creationId xmlns:p14="http://schemas.microsoft.com/office/powerpoint/2010/main" val="2031547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14</a:t>
            </a:fld>
            <a:endParaRPr lang="en-US"/>
          </a:p>
        </p:txBody>
      </p:sp>
    </p:spTree>
    <p:extLst>
      <p:ext uri="{BB962C8B-B14F-4D97-AF65-F5344CB8AC3E}">
        <p14:creationId xmlns:p14="http://schemas.microsoft.com/office/powerpoint/2010/main" val="2320109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15</a:t>
            </a:fld>
            <a:endParaRPr lang="en-US"/>
          </a:p>
        </p:txBody>
      </p:sp>
    </p:spTree>
    <p:extLst>
      <p:ext uri="{BB962C8B-B14F-4D97-AF65-F5344CB8AC3E}">
        <p14:creationId xmlns:p14="http://schemas.microsoft.com/office/powerpoint/2010/main" val="3629969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16</a:t>
            </a:fld>
            <a:endParaRPr lang="en-US"/>
          </a:p>
        </p:txBody>
      </p:sp>
    </p:spTree>
    <p:extLst>
      <p:ext uri="{BB962C8B-B14F-4D97-AF65-F5344CB8AC3E}">
        <p14:creationId xmlns:p14="http://schemas.microsoft.com/office/powerpoint/2010/main" val="1763818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Court of Disputed Returns – the </a:t>
            </a:r>
            <a:r>
              <a:rPr lang="en-US" dirty="0" err="1"/>
              <a:t>Constn</a:t>
            </a:r>
            <a:r>
              <a:rPr lang="en-US" dirty="0"/>
              <a:t> empowers the C/w parliament to provide additional original jurisdiction (s76). In 1902 the Parliament provided that the HCA would be the federal Court of Disputed Returns. This jurisdiction is now Part XXII of the C/w Electoral Act 1918.</a:t>
            </a:r>
          </a:p>
        </p:txBody>
      </p:sp>
      <p:sp>
        <p:nvSpPr>
          <p:cNvPr id="4" name="Slide Number Placeholder 3"/>
          <p:cNvSpPr>
            <a:spLocks noGrp="1"/>
          </p:cNvSpPr>
          <p:nvPr>
            <p:ph type="sldNum" sz="quarter" idx="5"/>
          </p:nvPr>
        </p:nvSpPr>
        <p:spPr/>
        <p:txBody>
          <a:bodyPr/>
          <a:lstStyle/>
          <a:p>
            <a:fld id="{6CD60EFC-281F-5D47-8CD5-2051548828F1}" type="slidenum">
              <a:rPr lang="en-US" smtClean="0"/>
              <a:t>17</a:t>
            </a:fld>
            <a:endParaRPr lang="en-US"/>
          </a:p>
        </p:txBody>
      </p:sp>
    </p:spTree>
    <p:extLst>
      <p:ext uri="{BB962C8B-B14F-4D97-AF65-F5344CB8AC3E}">
        <p14:creationId xmlns:p14="http://schemas.microsoft.com/office/powerpoint/2010/main" val="2680227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18</a:t>
            </a:fld>
            <a:endParaRPr lang="en-US"/>
          </a:p>
        </p:txBody>
      </p:sp>
    </p:spTree>
    <p:extLst>
      <p:ext uri="{BB962C8B-B14F-4D97-AF65-F5344CB8AC3E}">
        <p14:creationId xmlns:p14="http://schemas.microsoft.com/office/powerpoint/2010/main" val="343010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19</a:t>
            </a:fld>
            <a:endParaRPr lang="en-US"/>
          </a:p>
        </p:txBody>
      </p:sp>
    </p:spTree>
    <p:extLst>
      <p:ext uri="{BB962C8B-B14F-4D97-AF65-F5344CB8AC3E}">
        <p14:creationId xmlns:p14="http://schemas.microsoft.com/office/powerpoint/2010/main" val="1784757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20</a:t>
            </a:fld>
            <a:endParaRPr lang="en-US"/>
          </a:p>
        </p:txBody>
      </p:sp>
    </p:spTree>
    <p:extLst>
      <p:ext uri="{BB962C8B-B14F-4D97-AF65-F5344CB8AC3E}">
        <p14:creationId xmlns:p14="http://schemas.microsoft.com/office/powerpoint/2010/main" val="3792970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21</a:t>
            </a:fld>
            <a:endParaRPr lang="en-US"/>
          </a:p>
        </p:txBody>
      </p:sp>
    </p:spTree>
    <p:extLst>
      <p:ext uri="{BB962C8B-B14F-4D97-AF65-F5344CB8AC3E}">
        <p14:creationId xmlns:p14="http://schemas.microsoft.com/office/powerpoint/2010/main" val="1352418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sz="1200" b="1" kern="1200" dirty="0">
                <a:solidFill>
                  <a:schemeClr val="tx1"/>
                </a:solidFill>
                <a:effectLst/>
                <a:latin typeface="+mn-lt"/>
                <a:ea typeface="+mn-ea"/>
                <a:cs typeface="+mn-cs"/>
              </a:rPr>
              <a:t>Minor party</a:t>
            </a:r>
            <a:r>
              <a:rPr lang="en-AU" sz="1200" kern="1200" dirty="0">
                <a:solidFill>
                  <a:schemeClr val="tx1"/>
                </a:solidFill>
                <a:effectLst/>
                <a:latin typeface="+mn-lt"/>
                <a:ea typeface="+mn-ea"/>
                <a:cs typeface="+mn-cs"/>
              </a:rPr>
              <a:t> – can claim a mandate due to the fact that enough voters either placed them as number one on the ballot paper or gave them preferences so that they achieved a 	‘quota’…~14.3% in a ½ Senate election or ~7.7% in a Double Dissolution.</a:t>
            </a:r>
          </a:p>
          <a:p>
            <a:r>
              <a:rPr lang="en-AU" sz="1200" b="1" kern="1200" dirty="0" err="1">
                <a:solidFill>
                  <a:schemeClr val="tx1"/>
                </a:solidFill>
                <a:effectLst/>
                <a:latin typeface="+mn-lt"/>
                <a:ea typeface="+mn-ea"/>
                <a:cs typeface="+mn-cs"/>
              </a:rPr>
              <a:t>Eg</a:t>
            </a:r>
            <a:r>
              <a:rPr lang="en-AU" sz="1200" b="1" kern="1200" dirty="0">
                <a:solidFill>
                  <a:schemeClr val="tx1"/>
                </a:solidFill>
                <a:effectLst/>
                <a:latin typeface="+mn-lt"/>
                <a:ea typeface="+mn-ea"/>
                <a:cs typeface="+mn-cs"/>
              </a:rPr>
              <a:t>: Greens</a:t>
            </a:r>
            <a:r>
              <a:rPr lang="en-AU" sz="1200" kern="1200" dirty="0">
                <a:solidFill>
                  <a:schemeClr val="tx1"/>
                </a:solidFill>
                <a:effectLst/>
                <a:latin typeface="+mn-lt"/>
                <a:ea typeface="+mn-ea"/>
                <a:cs typeface="+mn-cs"/>
              </a:rPr>
              <a:t> achieved 9 seats in the Senate</a:t>
            </a:r>
          </a:p>
          <a:p>
            <a:r>
              <a:rPr lang="en-AU" sz="1200" kern="1200" dirty="0">
                <a:solidFill>
                  <a:schemeClr val="tx1"/>
                </a:solidFill>
                <a:effectLst/>
                <a:latin typeface="+mn-lt"/>
                <a:ea typeface="+mn-ea"/>
                <a:cs typeface="+mn-cs"/>
              </a:rPr>
              <a:t> </a:t>
            </a:r>
          </a:p>
          <a:p>
            <a:pPr lvl="0"/>
            <a:r>
              <a:rPr lang="en-AU" sz="1200" b="1" kern="1200" dirty="0">
                <a:solidFill>
                  <a:schemeClr val="tx1"/>
                </a:solidFill>
                <a:effectLst/>
                <a:latin typeface="+mn-lt"/>
                <a:ea typeface="+mn-ea"/>
                <a:cs typeface="+mn-cs"/>
              </a:rPr>
              <a:t>Independent</a:t>
            </a:r>
            <a:r>
              <a:rPr lang="en-AU" sz="1200" kern="1200" dirty="0">
                <a:solidFill>
                  <a:schemeClr val="tx1"/>
                </a:solidFill>
                <a:effectLst/>
                <a:latin typeface="+mn-lt"/>
                <a:ea typeface="+mn-ea"/>
                <a:cs typeface="+mn-cs"/>
              </a:rPr>
              <a:t> – though this is a much more difficult task to achieve a ‘quota’ as an independent, and to date there has been no independent who has achieved this. In 2016 ALP’s Lisa Singh was relegated to 6</a:t>
            </a:r>
            <a:r>
              <a:rPr lang="en-AU" sz="1200" kern="1200" baseline="30000" dirty="0">
                <a:solidFill>
                  <a:schemeClr val="tx1"/>
                </a:solidFill>
                <a:effectLst/>
                <a:latin typeface="+mn-lt"/>
                <a:ea typeface="+mn-ea"/>
                <a:cs typeface="+mn-cs"/>
              </a:rPr>
              <a:t>th</a:t>
            </a:r>
            <a:r>
              <a:rPr lang="en-AU" sz="1200" kern="1200" dirty="0">
                <a:solidFill>
                  <a:schemeClr val="tx1"/>
                </a:solidFill>
                <a:effectLst/>
                <a:latin typeface="+mn-lt"/>
                <a:ea typeface="+mn-ea"/>
                <a:cs typeface="+mn-cs"/>
              </a:rPr>
              <a:t> spot on the senate ballot list for her party &amp; so she campaigned to get voters to vote ‘below the line’ for her. This was a success &amp; she achieved a full quota (~20 000 votes, this was in Tasmania where the quota is very small, the whole voting population is only ~370 000). Other Independents in the senate have arrived in their positions on the coat tails of another political party &amp; then resigned from that party to sit as an Independent. Now this is where the idea of them claiming a ‘mandate’ is questionable. </a:t>
            </a:r>
          </a:p>
          <a:p>
            <a:r>
              <a:rPr lang="en-AU" sz="1200" kern="1200" dirty="0">
                <a:solidFill>
                  <a:schemeClr val="tx1"/>
                </a:solidFill>
                <a:effectLst/>
                <a:latin typeface="+mn-lt"/>
                <a:ea typeface="+mn-ea"/>
                <a:cs typeface="+mn-cs"/>
              </a:rPr>
              <a:t> </a:t>
            </a:r>
          </a:p>
          <a:p>
            <a:pPr lvl="0"/>
            <a:r>
              <a:rPr lang="en-AU" sz="1200" b="1" kern="1200" dirty="0" err="1">
                <a:solidFill>
                  <a:schemeClr val="tx1"/>
                </a:solidFill>
                <a:effectLst/>
                <a:latin typeface="+mn-lt"/>
                <a:ea typeface="+mn-ea"/>
                <a:cs typeface="+mn-cs"/>
              </a:rPr>
              <a:t>Eg</a:t>
            </a:r>
            <a:r>
              <a:rPr lang="en-AU" sz="1200" b="1" kern="1200" dirty="0">
                <a:solidFill>
                  <a:schemeClr val="tx1"/>
                </a:solidFill>
                <a:effectLst/>
                <a:latin typeface="+mn-lt"/>
                <a:ea typeface="+mn-ea"/>
                <a:cs typeface="+mn-cs"/>
              </a:rPr>
              <a:t>: Pauline Hanson PHON </a:t>
            </a:r>
            <a:r>
              <a:rPr lang="en-AU" sz="1200" kern="1200" dirty="0">
                <a:solidFill>
                  <a:schemeClr val="tx1"/>
                </a:solidFill>
                <a:effectLst/>
                <a:latin typeface="+mn-lt"/>
                <a:ea typeface="+mn-ea"/>
                <a:cs typeface="+mn-cs"/>
              </a:rPr>
              <a:t>– because she represents a ‘niche’ group, she must let them know what she stands for &amp; this is done by clearly stating her policies </a:t>
            </a:r>
            <a:r>
              <a:rPr lang="en-AU" sz="1200" kern="1200" dirty="0" err="1">
                <a:solidFill>
                  <a:schemeClr val="tx1"/>
                </a:solidFill>
                <a:effectLst/>
                <a:latin typeface="+mn-lt"/>
                <a:ea typeface="+mn-ea"/>
                <a:cs typeface="+mn-cs"/>
              </a:rPr>
              <a:t>ie</a:t>
            </a:r>
            <a:r>
              <a:rPr lang="en-AU" sz="1200" kern="1200" dirty="0">
                <a:solidFill>
                  <a:schemeClr val="tx1"/>
                </a:solidFill>
                <a:effectLst/>
                <a:latin typeface="+mn-lt"/>
                <a:ea typeface="+mn-ea"/>
                <a:cs typeface="+mn-cs"/>
              </a:rPr>
              <a:t>. Treatment of Muslims in </a:t>
            </a:r>
            <a:r>
              <a:rPr lang="en-AU" sz="1200" kern="1200" dirty="0" err="1">
                <a:solidFill>
                  <a:schemeClr val="tx1"/>
                </a:solidFill>
                <a:effectLst/>
                <a:latin typeface="+mn-lt"/>
                <a:ea typeface="+mn-ea"/>
                <a:cs typeface="+mn-cs"/>
              </a:rPr>
              <a:t>Aust</a:t>
            </a:r>
            <a:r>
              <a:rPr lang="en-AU" sz="1200" kern="1200" dirty="0">
                <a:solidFill>
                  <a:schemeClr val="tx1"/>
                </a:solidFill>
                <a:effectLst/>
                <a:latin typeface="+mn-lt"/>
                <a:ea typeface="+mn-ea"/>
                <a:cs typeface="+mn-cs"/>
              </a:rPr>
              <a:t> &amp; banning the wearing of Hijab</a:t>
            </a:r>
          </a:p>
          <a:p>
            <a:r>
              <a:rPr lang="en-AU" sz="1200" b="1" kern="1200" dirty="0">
                <a:solidFill>
                  <a:schemeClr val="tx1"/>
                </a:solidFill>
                <a:effectLst/>
                <a:latin typeface="+mn-lt"/>
                <a:ea typeface="+mn-ea"/>
                <a:cs typeface="+mn-cs"/>
              </a:rPr>
              <a:t> </a:t>
            </a:r>
            <a:endParaRPr lang="en-AU" sz="1200" kern="1200" dirty="0">
              <a:solidFill>
                <a:schemeClr val="tx1"/>
              </a:solidFill>
              <a:effectLst/>
              <a:latin typeface="+mn-lt"/>
              <a:ea typeface="+mn-ea"/>
              <a:cs typeface="+mn-cs"/>
            </a:endParaRPr>
          </a:p>
          <a:p>
            <a:pPr lvl="0"/>
            <a:r>
              <a:rPr lang="en-AU" sz="1200" b="1" kern="1200" dirty="0" err="1">
                <a:solidFill>
                  <a:schemeClr val="tx1"/>
                </a:solidFill>
                <a:effectLst/>
                <a:latin typeface="+mn-lt"/>
                <a:ea typeface="+mn-ea"/>
                <a:cs typeface="+mn-cs"/>
              </a:rPr>
              <a:t>Eg</a:t>
            </a:r>
            <a:r>
              <a:rPr lang="en-AU" sz="1200" b="1" kern="1200" dirty="0">
                <a:solidFill>
                  <a:schemeClr val="tx1"/>
                </a:solidFill>
                <a:effectLst/>
                <a:latin typeface="+mn-lt"/>
                <a:ea typeface="+mn-ea"/>
                <a:cs typeface="+mn-cs"/>
              </a:rPr>
              <a:t>: Lucy </a:t>
            </a:r>
            <a:r>
              <a:rPr lang="en-AU" sz="1200" b="1" kern="1200" dirty="0" err="1">
                <a:solidFill>
                  <a:schemeClr val="tx1"/>
                </a:solidFill>
                <a:effectLst/>
                <a:latin typeface="+mn-lt"/>
                <a:ea typeface="+mn-ea"/>
                <a:cs typeface="+mn-cs"/>
              </a:rPr>
              <a:t>Gichuhi</a:t>
            </a:r>
            <a:r>
              <a:rPr lang="en-AU" sz="1200" kern="1200" dirty="0">
                <a:solidFill>
                  <a:schemeClr val="tx1"/>
                </a:solidFill>
                <a:effectLst/>
                <a:latin typeface="+mn-lt"/>
                <a:ea typeface="+mn-ea"/>
                <a:cs typeface="+mn-cs"/>
              </a:rPr>
              <a:t> was declared to have been elected at the </a:t>
            </a:r>
            <a:r>
              <a:rPr lang="en-AU" sz="1200" u="sng" kern="1200" dirty="0">
                <a:solidFill>
                  <a:schemeClr val="tx1"/>
                </a:solidFill>
                <a:effectLst/>
                <a:latin typeface="+mn-lt"/>
                <a:ea typeface="+mn-ea"/>
                <a:cs typeface="+mn-cs"/>
                <a:hlinkClick r:id="rId3" tooltip="Australian federal election, 2016"/>
              </a:rPr>
              <a:t>2016 election</a:t>
            </a:r>
            <a:r>
              <a:rPr lang="en-AU" sz="1200" kern="1200" dirty="0">
                <a:solidFill>
                  <a:schemeClr val="tx1"/>
                </a:solidFill>
                <a:effectLst/>
                <a:latin typeface="+mn-lt"/>
                <a:ea typeface="+mn-ea"/>
                <a:cs typeface="+mn-cs"/>
              </a:rPr>
              <a:t> for the </a:t>
            </a:r>
            <a:r>
              <a:rPr lang="en-AU" sz="1200" u="none" strike="noStrike" kern="1200" dirty="0">
                <a:solidFill>
                  <a:schemeClr val="tx1"/>
                </a:solidFill>
                <a:effectLst/>
                <a:latin typeface="+mn-lt"/>
                <a:ea typeface="+mn-ea"/>
                <a:cs typeface="+mn-cs"/>
                <a:hlinkClick r:id="rId4" tooltip="Family First Party"/>
              </a:rPr>
              <a:t>Family First Party</a:t>
            </a:r>
            <a:r>
              <a:rPr lang="en-AU" sz="1200" kern="1200" dirty="0">
                <a:solidFill>
                  <a:schemeClr val="tx1"/>
                </a:solidFill>
                <a:effectLst/>
                <a:latin typeface="+mn-lt"/>
                <a:ea typeface="+mn-ea"/>
                <a:cs typeface="+mn-cs"/>
              </a:rPr>
              <a:t> following a special recount on 13 April 2017 ordered by the HCA, sitting as the </a:t>
            </a:r>
            <a:r>
              <a:rPr lang="en-AU" sz="1200" u="sng" kern="1200" dirty="0">
                <a:solidFill>
                  <a:schemeClr val="tx1"/>
                </a:solidFill>
                <a:effectLst/>
                <a:latin typeface="+mn-lt"/>
                <a:ea typeface="+mn-ea"/>
                <a:cs typeface="+mn-cs"/>
                <a:hlinkClick r:id="rId5" tooltip="Court of Disputed Returns (Australia)"/>
              </a:rPr>
              <a:t>Court of Disputed Returns</a:t>
            </a:r>
            <a:r>
              <a:rPr lang="en-AU" sz="1200" kern="1200" dirty="0">
                <a:solidFill>
                  <a:schemeClr val="tx1"/>
                </a:solidFill>
                <a:effectLst/>
                <a:latin typeface="+mn-lt"/>
                <a:ea typeface="+mn-ea"/>
                <a:cs typeface="+mn-cs"/>
              </a:rPr>
              <a:t>, following its decision that </a:t>
            </a:r>
            <a:r>
              <a:rPr lang="en-AU" sz="1200" u="sng" kern="1200" dirty="0">
                <a:solidFill>
                  <a:schemeClr val="tx1"/>
                </a:solidFill>
                <a:effectLst/>
                <a:latin typeface="+mn-lt"/>
                <a:ea typeface="+mn-ea"/>
                <a:cs typeface="+mn-cs"/>
                <a:hlinkClick r:id="rId6" tooltip="Bob Day"/>
              </a:rPr>
              <a:t>Bob Day</a:t>
            </a:r>
            <a:r>
              <a:rPr lang="en-AU" sz="1200" kern="1200" dirty="0">
                <a:solidFill>
                  <a:schemeClr val="tx1"/>
                </a:solidFill>
                <a:effectLst/>
                <a:latin typeface="+mn-lt"/>
                <a:ea typeface="+mn-ea"/>
                <a:cs typeface="+mn-cs"/>
              </a:rPr>
              <a:t> had not been eligible to stand for election (s44). </a:t>
            </a:r>
            <a:r>
              <a:rPr lang="en-AU" sz="1200" kern="1200" dirty="0" err="1">
                <a:solidFill>
                  <a:schemeClr val="tx1"/>
                </a:solidFill>
                <a:effectLst/>
                <a:latin typeface="+mn-lt"/>
                <a:ea typeface="+mn-ea"/>
                <a:cs typeface="+mn-cs"/>
              </a:rPr>
              <a:t>Gichuhi</a:t>
            </a:r>
            <a:r>
              <a:rPr lang="en-AU" sz="1200" kern="1200" dirty="0">
                <a:solidFill>
                  <a:schemeClr val="tx1"/>
                </a:solidFill>
                <a:effectLst/>
                <a:latin typeface="+mn-lt"/>
                <a:ea typeface="+mn-ea"/>
                <a:cs typeface="+mn-cs"/>
              </a:rPr>
              <a:t> originally sat in the Senate as an </a:t>
            </a:r>
            <a:r>
              <a:rPr lang="en-AU" sz="1200" u="sng" kern="1200" dirty="0">
                <a:solidFill>
                  <a:schemeClr val="tx1"/>
                </a:solidFill>
                <a:effectLst/>
                <a:latin typeface="+mn-lt"/>
                <a:ea typeface="+mn-ea"/>
                <a:cs typeface="+mn-cs"/>
                <a:hlinkClick r:id="rId7" tooltip="Independent (politician)"/>
              </a:rPr>
              <a:t>Independent</a:t>
            </a:r>
            <a:r>
              <a:rPr lang="en-AU" sz="1200" kern="1200" dirty="0">
                <a:solidFill>
                  <a:schemeClr val="tx1"/>
                </a:solidFill>
                <a:effectLst/>
                <a:latin typeface="+mn-lt"/>
                <a:ea typeface="+mn-ea"/>
                <a:cs typeface="+mn-cs"/>
              </a:rPr>
              <a:t>, after refusing to join the </a:t>
            </a:r>
            <a:r>
              <a:rPr lang="en-AU" sz="1200" u="sng" kern="1200" dirty="0">
                <a:solidFill>
                  <a:schemeClr val="tx1"/>
                </a:solidFill>
                <a:effectLst/>
                <a:latin typeface="+mn-lt"/>
                <a:ea typeface="+mn-ea"/>
                <a:cs typeface="+mn-cs"/>
                <a:hlinkClick r:id="rId8" tooltip="Australian Conservatives"/>
              </a:rPr>
              <a:t>Australian Conservatives</a:t>
            </a:r>
            <a:r>
              <a:rPr lang="en-AU" sz="1200" kern="1200" dirty="0">
                <a:solidFill>
                  <a:schemeClr val="tx1"/>
                </a:solidFill>
                <a:effectLst/>
                <a:latin typeface="+mn-lt"/>
                <a:ea typeface="+mn-ea"/>
                <a:cs typeface="+mn-cs"/>
              </a:rPr>
              <a:t>, which merged with the Family First Party. In Feb 2018, she announced she had joined the governing </a:t>
            </a:r>
            <a:r>
              <a:rPr lang="en-AU" sz="1200" u="sng" kern="1200" dirty="0">
                <a:solidFill>
                  <a:schemeClr val="tx1"/>
                </a:solidFill>
                <a:effectLst/>
                <a:latin typeface="+mn-lt"/>
                <a:ea typeface="+mn-ea"/>
                <a:cs typeface="+mn-cs"/>
                <a:hlinkClick r:id="rId9" tooltip="Coalition (Australia)"/>
              </a:rPr>
              <a:t>Liberal/National Coalition</a:t>
            </a:r>
            <a:r>
              <a:rPr lang="en-AU" sz="1200" kern="1200" dirty="0">
                <a:solidFill>
                  <a:schemeClr val="tx1"/>
                </a:solidFill>
                <a:effectLst/>
                <a:latin typeface="+mn-lt"/>
                <a:ea typeface="+mn-ea"/>
                <a:cs typeface="+mn-cs"/>
              </a:rPr>
              <a:t>, sitting in the Liberal Party. </a:t>
            </a:r>
          </a:p>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3</a:t>
            </a:fld>
            <a:endParaRPr lang="en-US"/>
          </a:p>
        </p:txBody>
      </p:sp>
    </p:spTree>
    <p:extLst>
      <p:ext uri="{BB962C8B-B14F-4D97-AF65-F5344CB8AC3E}">
        <p14:creationId xmlns:p14="http://schemas.microsoft.com/office/powerpoint/2010/main" val="2470821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22</a:t>
            </a:fld>
            <a:endParaRPr lang="en-US"/>
          </a:p>
        </p:txBody>
      </p:sp>
    </p:spTree>
    <p:extLst>
      <p:ext uri="{BB962C8B-B14F-4D97-AF65-F5344CB8AC3E}">
        <p14:creationId xmlns:p14="http://schemas.microsoft.com/office/powerpoint/2010/main" val="3538502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D60EFC-281F-5D47-8CD5-2051548828F1}" type="slidenum">
              <a:rPr lang="en-US" smtClean="0"/>
              <a:t>32</a:t>
            </a:fld>
            <a:endParaRPr lang="en-US"/>
          </a:p>
        </p:txBody>
      </p:sp>
    </p:spTree>
    <p:extLst>
      <p:ext uri="{BB962C8B-B14F-4D97-AF65-F5344CB8AC3E}">
        <p14:creationId xmlns:p14="http://schemas.microsoft.com/office/powerpoint/2010/main" val="237163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4</a:t>
            </a:fld>
            <a:endParaRPr lang="en-US"/>
          </a:p>
        </p:txBody>
      </p:sp>
    </p:spTree>
    <p:extLst>
      <p:ext uri="{BB962C8B-B14F-4D97-AF65-F5344CB8AC3E}">
        <p14:creationId xmlns:p14="http://schemas.microsoft.com/office/powerpoint/2010/main" val="3754545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6</a:t>
            </a:fld>
            <a:endParaRPr lang="en-US"/>
          </a:p>
        </p:txBody>
      </p:sp>
    </p:spTree>
    <p:extLst>
      <p:ext uri="{BB962C8B-B14F-4D97-AF65-F5344CB8AC3E}">
        <p14:creationId xmlns:p14="http://schemas.microsoft.com/office/powerpoint/2010/main" val="2455178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7</a:t>
            </a:fld>
            <a:endParaRPr lang="en-US"/>
          </a:p>
        </p:txBody>
      </p:sp>
    </p:spTree>
    <p:extLst>
      <p:ext uri="{BB962C8B-B14F-4D97-AF65-F5344CB8AC3E}">
        <p14:creationId xmlns:p14="http://schemas.microsoft.com/office/powerpoint/2010/main" val="1540279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8</a:t>
            </a:fld>
            <a:endParaRPr lang="en-US"/>
          </a:p>
        </p:txBody>
      </p:sp>
    </p:spTree>
    <p:extLst>
      <p:ext uri="{BB962C8B-B14F-4D97-AF65-F5344CB8AC3E}">
        <p14:creationId xmlns:p14="http://schemas.microsoft.com/office/powerpoint/2010/main" val="2052657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kern="1200" dirty="0">
                <a:solidFill>
                  <a:schemeClr val="tx1"/>
                </a:solidFill>
                <a:effectLst/>
                <a:latin typeface="+mn-lt"/>
                <a:ea typeface="+mn-ea"/>
                <a:cs typeface="+mn-cs"/>
              </a:rPr>
              <a:t>2015 Jamie Briggs</a:t>
            </a:r>
            <a:r>
              <a:rPr lang="en-AU" sz="1200" kern="1200" dirty="0">
                <a:solidFill>
                  <a:schemeClr val="tx1"/>
                </a:solidFill>
                <a:effectLst/>
                <a:latin typeface="+mn-lt"/>
                <a:ea typeface="+mn-ea"/>
                <a:cs typeface="+mn-cs"/>
              </a:rPr>
              <a:t> – resigned his ministerial position (Dept of Cities &amp; the Built Environment) after allegations of inappropriate </a:t>
            </a:r>
            <a:r>
              <a:rPr lang="en-AU" sz="1200" kern="1200" dirty="0" err="1">
                <a:solidFill>
                  <a:schemeClr val="tx1"/>
                </a:solidFill>
                <a:effectLst/>
                <a:latin typeface="+mn-lt"/>
                <a:ea typeface="+mn-ea"/>
                <a:cs typeface="+mn-cs"/>
              </a:rPr>
              <a:t>behavior</a:t>
            </a:r>
            <a:r>
              <a:rPr lang="en-AU" sz="1200" kern="1200" dirty="0">
                <a:solidFill>
                  <a:schemeClr val="tx1"/>
                </a:solidFill>
                <a:effectLst/>
                <a:latin typeface="+mn-lt"/>
                <a:ea typeface="+mn-ea"/>
                <a:cs typeface="+mn-cs"/>
              </a:rPr>
              <a:t> with a female staffer while on a govt trip to HK</a:t>
            </a:r>
          </a:p>
          <a:p>
            <a:r>
              <a:rPr lang="en-AU" sz="1200" b="1" kern="1200" dirty="0">
                <a:solidFill>
                  <a:schemeClr val="tx1"/>
                </a:solidFill>
                <a:effectLst/>
                <a:latin typeface="+mn-lt"/>
                <a:ea typeface="+mn-ea"/>
                <a:cs typeface="+mn-cs"/>
              </a:rPr>
              <a:t> </a:t>
            </a:r>
            <a:endParaRPr lang="en-AU" sz="1200" kern="1200" dirty="0">
              <a:solidFill>
                <a:schemeClr val="tx1"/>
              </a:solidFill>
              <a:effectLst/>
              <a:latin typeface="+mn-lt"/>
              <a:ea typeface="+mn-ea"/>
              <a:cs typeface="+mn-cs"/>
            </a:endParaRPr>
          </a:p>
          <a:p>
            <a:r>
              <a:rPr lang="en-AU" sz="1200" b="1" kern="1200" dirty="0">
                <a:solidFill>
                  <a:schemeClr val="tx1"/>
                </a:solidFill>
                <a:effectLst/>
                <a:latin typeface="+mn-lt"/>
                <a:ea typeface="+mn-ea"/>
                <a:cs typeface="+mn-cs"/>
              </a:rPr>
              <a:t>2018 – Deputy PM Barnaby Joyce resigned</a:t>
            </a:r>
            <a:r>
              <a:rPr lang="en-AU" sz="1200" kern="1200" dirty="0">
                <a:solidFill>
                  <a:schemeClr val="tx1"/>
                </a:solidFill>
                <a:effectLst/>
                <a:latin typeface="+mn-lt"/>
                <a:ea typeface="+mn-ea"/>
                <a:cs typeface="+mn-cs"/>
              </a:rPr>
              <a:t> following weeks of controversy over his   affair with a media staffer, his impending fatherhood, misuse of $s for travel…</a:t>
            </a:r>
          </a:p>
          <a:p>
            <a:r>
              <a:rPr lang="en-AU" sz="1200" b="1" kern="1200" dirty="0">
                <a:solidFill>
                  <a:schemeClr val="tx1"/>
                </a:solidFill>
                <a:effectLst/>
                <a:latin typeface="+mn-lt"/>
                <a:ea typeface="+mn-ea"/>
                <a:cs typeface="+mn-cs"/>
              </a:rPr>
              <a:t>2018 – Peter Dutton [Home Affairs Minister] – </a:t>
            </a:r>
            <a:r>
              <a:rPr lang="en-AU" sz="1200" kern="1200" dirty="0">
                <a:solidFill>
                  <a:schemeClr val="tx1"/>
                </a:solidFill>
                <a:effectLst/>
                <a:latin typeface="+mn-lt"/>
                <a:ea typeface="+mn-ea"/>
                <a:cs typeface="+mn-cs"/>
              </a:rPr>
              <a:t>au pair scandal where, as the Minister for Immigration, he used his powers [allowed under the Migration Act 1958] to intervene in immigration matters where several French au pairs wanted to could remain in Australia &amp; they were granted holiday visas. Though he has exercised this power previously, these cases involve special requests from persons known to him &amp; this is the ‘issue’! An inquiry has been launched into this issue resulting in AFP raids on his home &amp; offices to collect evidence. This is the type of circumstance that, if proved, could result in the call for a minister’s resignation.</a:t>
            </a:r>
          </a:p>
          <a:p>
            <a:r>
              <a:rPr lang="en-AU" sz="1200" kern="1200" dirty="0">
                <a:solidFill>
                  <a:schemeClr val="tx1"/>
                </a:solidFill>
                <a:effectLst/>
                <a:latin typeface="+mn-lt"/>
                <a:ea typeface="+mn-ea"/>
                <a:cs typeface="+mn-cs"/>
              </a:rPr>
              <a:t> </a:t>
            </a:r>
          </a:p>
          <a:p>
            <a:r>
              <a:rPr lang="en-AU" sz="1200" i="1" kern="1200" dirty="0">
                <a:solidFill>
                  <a:schemeClr val="tx1"/>
                </a:solidFill>
                <a:effectLst/>
                <a:latin typeface="+mn-lt"/>
                <a:ea typeface="+mn-ea"/>
                <a:cs typeface="+mn-cs"/>
              </a:rPr>
              <a:t>“A minister might face resignation in a situation where they can’t publicly support cabinet decisions or the PM. Example – 2018 leadership challenge where Turnbull’s position as PM came under challenge from Home Affairs Minister, Peter Dutton. Dutton chose to resign the ministry as he could not support the PM publicly.”</a:t>
            </a:r>
          </a:p>
          <a:p>
            <a:endParaRPr lang="en-AU" sz="120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9</a:t>
            </a:fld>
            <a:endParaRPr lang="en-US"/>
          </a:p>
        </p:txBody>
      </p:sp>
    </p:spTree>
    <p:extLst>
      <p:ext uri="{BB962C8B-B14F-4D97-AF65-F5344CB8AC3E}">
        <p14:creationId xmlns:p14="http://schemas.microsoft.com/office/powerpoint/2010/main" val="3466620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sz="1200" kern="1200" dirty="0">
                <a:solidFill>
                  <a:schemeClr val="tx1"/>
                </a:solidFill>
                <a:effectLst/>
                <a:latin typeface="+mn-lt"/>
                <a:ea typeface="+mn-ea"/>
                <a:cs typeface="+mn-cs"/>
              </a:rPr>
              <a:t>e.g. </a:t>
            </a:r>
            <a:r>
              <a:rPr lang="en-AU" sz="1200" b="1" kern="1200" dirty="0">
                <a:solidFill>
                  <a:schemeClr val="tx1"/>
                </a:solidFill>
                <a:effectLst/>
                <a:latin typeface="+mn-lt"/>
                <a:ea typeface="+mn-ea"/>
                <a:cs typeface="+mn-cs"/>
              </a:rPr>
              <a:t>Jamie Briggs</a:t>
            </a:r>
            <a:r>
              <a:rPr lang="en-AU" sz="1200" kern="1200" dirty="0">
                <a:solidFill>
                  <a:schemeClr val="tx1"/>
                </a:solidFill>
                <a:effectLst/>
                <a:latin typeface="+mn-lt"/>
                <a:ea typeface="+mn-ea"/>
                <a:cs typeface="+mn-cs"/>
              </a:rPr>
              <a:t> resigned as Minister for Cities &amp; the Built Environment in 2015 following a late-night incident involving a female public servant in a Hong Kong bar during an official overseas visit. But was it the ‘dancing on the Italian marble table’ in </a:t>
            </a:r>
            <a:r>
              <a:rPr lang="en-AU" sz="1200" kern="1200" dirty="0" err="1">
                <a:solidFill>
                  <a:schemeClr val="tx1"/>
                </a:solidFill>
                <a:effectLst/>
                <a:latin typeface="+mn-lt"/>
                <a:ea typeface="+mn-ea"/>
                <a:cs typeface="+mn-cs"/>
              </a:rPr>
              <a:t>Tonza’s</a:t>
            </a:r>
            <a:r>
              <a:rPr lang="en-AU" sz="1200" kern="1200" dirty="0">
                <a:solidFill>
                  <a:schemeClr val="tx1"/>
                </a:solidFill>
                <a:effectLst/>
                <a:latin typeface="+mn-lt"/>
                <a:ea typeface="+mn-ea"/>
                <a:cs typeface="+mn-cs"/>
              </a:rPr>
              <a:t> office on the night of his farewell drinks, when Turnbull took over the PM role, that really resulted in Briggs’ resignation? Photos of him in a wheelchair the following morning suggest he was the one dancing on the table that got ‘damaged’…see Penny Wong’s questions on this in Senate Estimates </a:t>
            </a:r>
            <a:r>
              <a:rPr lang="en-AU" sz="1200" kern="1200" dirty="0">
                <a:solidFill>
                  <a:schemeClr val="tx1"/>
                </a:solidFill>
                <a:effectLst/>
                <a:latin typeface="+mn-lt"/>
                <a:ea typeface="+mn-ea"/>
                <a:cs typeface="+mn-cs"/>
                <a:sym typeface="Wingdings" pitchFamily="2" charset="2"/>
              </a:rPr>
              <a:t></a:t>
            </a:r>
          </a:p>
          <a:p>
            <a:pPr lvl="0"/>
            <a:endParaRPr lang="en-AU" sz="1200" kern="1200" dirty="0">
              <a:solidFill>
                <a:schemeClr val="tx1"/>
              </a:solidFill>
              <a:effectLst/>
              <a:latin typeface="+mn-lt"/>
              <a:ea typeface="+mn-ea"/>
              <a:cs typeface="+mn-cs"/>
            </a:endParaRPr>
          </a:p>
          <a:p>
            <a:pPr lvl="0"/>
            <a:r>
              <a:rPr lang="en-AU" sz="1200" kern="1200" dirty="0">
                <a:solidFill>
                  <a:schemeClr val="tx1"/>
                </a:solidFill>
                <a:effectLst/>
                <a:latin typeface="+mn-lt"/>
                <a:ea typeface="+mn-ea"/>
                <a:cs typeface="+mn-cs"/>
              </a:rPr>
              <a:t>e.g. In early </a:t>
            </a:r>
            <a:r>
              <a:rPr lang="en-AU" sz="1200" b="1" kern="1200" dirty="0">
                <a:solidFill>
                  <a:schemeClr val="tx1"/>
                </a:solidFill>
                <a:effectLst/>
                <a:latin typeface="+mn-lt"/>
                <a:ea typeface="+mn-ea"/>
                <a:cs typeface="+mn-cs"/>
              </a:rPr>
              <a:t>2016 Mal Brough</a:t>
            </a:r>
            <a:r>
              <a:rPr lang="en-AU" sz="1200" kern="1200" dirty="0">
                <a:solidFill>
                  <a:schemeClr val="tx1"/>
                </a:solidFill>
                <a:effectLst/>
                <a:latin typeface="+mn-lt"/>
                <a:ea typeface="+mn-ea"/>
                <a:cs typeface="+mn-cs"/>
              </a:rPr>
              <a:t> was forced to resign upon being in wrongful behaviour over the copying of former Speaker Peter Slipper’s diary</a:t>
            </a:r>
          </a:p>
          <a:p>
            <a:pPr lvl="0"/>
            <a:r>
              <a:rPr lang="en-AU" sz="1200" kern="1200" dirty="0">
                <a:solidFill>
                  <a:schemeClr val="tx1"/>
                </a:solidFill>
                <a:effectLst/>
                <a:latin typeface="+mn-lt"/>
                <a:ea typeface="+mn-ea"/>
                <a:cs typeface="+mn-cs"/>
              </a:rPr>
              <a:t>e.g. In early </a:t>
            </a:r>
            <a:r>
              <a:rPr lang="en-AU" sz="1200" b="1" kern="1200" dirty="0">
                <a:solidFill>
                  <a:schemeClr val="tx1"/>
                </a:solidFill>
                <a:effectLst/>
                <a:latin typeface="+mn-lt"/>
                <a:ea typeface="+mn-ea"/>
                <a:cs typeface="+mn-cs"/>
              </a:rPr>
              <a:t>2016 Stuart Robert</a:t>
            </a:r>
            <a:r>
              <a:rPr lang="en-AU" sz="1200" kern="1200" dirty="0">
                <a:solidFill>
                  <a:schemeClr val="tx1"/>
                </a:solidFill>
                <a:effectLst/>
                <a:latin typeface="+mn-lt"/>
                <a:ea typeface="+mn-ea"/>
                <a:cs typeface="+mn-cs"/>
              </a:rPr>
              <a:t> misrepresented himself on a personal trip to China.</a:t>
            </a:r>
          </a:p>
          <a:p>
            <a:pPr lvl="0"/>
            <a:r>
              <a:rPr lang="en-AU" sz="1200" kern="1200" dirty="0">
                <a:solidFill>
                  <a:schemeClr val="tx1"/>
                </a:solidFill>
                <a:effectLst/>
                <a:latin typeface="+mn-lt"/>
                <a:ea typeface="+mn-ea"/>
                <a:cs typeface="+mn-cs"/>
              </a:rPr>
              <a:t>e.g. in early </a:t>
            </a:r>
            <a:r>
              <a:rPr lang="en-AU" sz="1200" b="1" kern="1200" dirty="0">
                <a:solidFill>
                  <a:schemeClr val="tx1"/>
                </a:solidFill>
                <a:effectLst/>
                <a:latin typeface="+mn-lt"/>
                <a:ea typeface="+mn-ea"/>
                <a:cs typeface="+mn-cs"/>
              </a:rPr>
              <a:t>2017 </a:t>
            </a:r>
            <a:r>
              <a:rPr lang="en-AU" sz="1200" b="1" kern="1200" dirty="0" err="1">
                <a:solidFill>
                  <a:schemeClr val="tx1"/>
                </a:solidFill>
                <a:effectLst/>
                <a:latin typeface="+mn-lt"/>
                <a:ea typeface="+mn-ea"/>
                <a:cs typeface="+mn-cs"/>
              </a:rPr>
              <a:t>Sussan</a:t>
            </a:r>
            <a:r>
              <a:rPr lang="en-AU" sz="1200" b="1" kern="1200" dirty="0">
                <a:solidFill>
                  <a:schemeClr val="tx1"/>
                </a:solidFill>
                <a:effectLst/>
                <a:latin typeface="+mn-lt"/>
                <a:ea typeface="+mn-ea"/>
                <a:cs typeface="+mn-cs"/>
              </a:rPr>
              <a:t> Ley</a:t>
            </a:r>
            <a:r>
              <a:rPr lang="en-AU" sz="1200" kern="1200" dirty="0">
                <a:solidFill>
                  <a:schemeClr val="tx1"/>
                </a:solidFill>
                <a:effectLst/>
                <a:latin typeface="+mn-lt"/>
                <a:ea typeface="+mn-ea"/>
                <a:cs typeface="+mn-cs"/>
              </a:rPr>
              <a:t> resigned over property purchased while on a govt funded trip to Qld, also misuse of travel expenses.</a:t>
            </a:r>
          </a:p>
          <a:p>
            <a:pPr lvl="0"/>
            <a:endParaRPr lang="en-AU" sz="1200" b="1" kern="1200" dirty="0">
              <a:solidFill>
                <a:schemeClr val="tx1"/>
              </a:solidFill>
              <a:effectLst/>
              <a:latin typeface="+mn-lt"/>
              <a:ea typeface="+mn-ea"/>
              <a:cs typeface="+mn-cs"/>
            </a:endParaRPr>
          </a:p>
          <a:p>
            <a:pPr lvl="0"/>
            <a:r>
              <a:rPr lang="en-AU" sz="1200" b="1" kern="1200" dirty="0" err="1">
                <a:solidFill>
                  <a:schemeClr val="tx1"/>
                </a:solidFill>
                <a:effectLst/>
                <a:latin typeface="+mn-lt"/>
                <a:ea typeface="+mn-ea"/>
                <a:cs typeface="+mn-cs"/>
              </a:rPr>
              <a:t>Michaelia</a:t>
            </a:r>
            <a:r>
              <a:rPr lang="en-AU" sz="1200" b="1" kern="1200" dirty="0">
                <a:solidFill>
                  <a:schemeClr val="tx1"/>
                </a:solidFill>
                <a:effectLst/>
                <a:latin typeface="+mn-lt"/>
                <a:ea typeface="+mn-ea"/>
                <a:cs typeface="+mn-cs"/>
              </a:rPr>
              <a:t> Cash 2017</a:t>
            </a:r>
            <a:r>
              <a:rPr lang="en-AU" sz="1200" kern="1200" dirty="0">
                <a:solidFill>
                  <a:schemeClr val="tx1"/>
                </a:solidFill>
                <a:effectLst/>
                <a:latin typeface="+mn-lt"/>
                <a:ea typeface="+mn-ea"/>
                <a:cs typeface="+mn-cs"/>
              </a:rPr>
              <a:t> – AFP raid of the AWU offices, leaked it to the media who got there before the AFP. Under examination at Senate Estimates, she lied about the tip off, but eventually had to admit that she knew about this, the guy in her office who made the ‘call’, resigned, he had always intended to resign.</a:t>
            </a:r>
          </a:p>
          <a:p>
            <a:pPr lvl="0"/>
            <a:endParaRPr lang="en-AU" sz="1200" kern="1200" dirty="0">
              <a:solidFill>
                <a:schemeClr val="tx1"/>
              </a:solidFill>
              <a:effectLst/>
              <a:latin typeface="+mn-lt"/>
              <a:ea typeface="+mn-ea"/>
              <a:cs typeface="+mn-cs"/>
            </a:endParaRPr>
          </a:p>
          <a:p>
            <a:pPr lvl="0"/>
            <a:endParaRPr lang="en-AU"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10</a:t>
            </a:fld>
            <a:endParaRPr lang="en-US"/>
          </a:p>
        </p:txBody>
      </p:sp>
    </p:spTree>
    <p:extLst>
      <p:ext uri="{BB962C8B-B14F-4D97-AF65-F5344CB8AC3E}">
        <p14:creationId xmlns:p14="http://schemas.microsoft.com/office/powerpoint/2010/main" val="4249894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D60EFC-281F-5D47-8CD5-2051548828F1}" type="slidenum">
              <a:rPr lang="en-US" smtClean="0"/>
              <a:t>11</a:t>
            </a:fld>
            <a:endParaRPr lang="en-US"/>
          </a:p>
        </p:txBody>
      </p:sp>
    </p:spTree>
    <p:extLst>
      <p:ext uri="{BB962C8B-B14F-4D97-AF65-F5344CB8AC3E}">
        <p14:creationId xmlns:p14="http://schemas.microsoft.com/office/powerpoint/2010/main" val="3343901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6FE6-0D27-1E48-9666-BCE164ECF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83E0EF-2AA8-8540-88F9-05BEF596AF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60114C-0D6C-D243-B79E-21360FBA3B7E}"/>
              </a:ext>
            </a:extLst>
          </p:cNvPr>
          <p:cNvSpPr>
            <a:spLocks noGrp="1"/>
          </p:cNvSpPr>
          <p:nvPr>
            <p:ph type="dt" sz="half" idx="10"/>
          </p:nvPr>
        </p:nvSpPr>
        <p:spPr/>
        <p:txBody>
          <a:bodyPr/>
          <a:lstStyle/>
          <a:p>
            <a:fld id="{4AAD347D-5ACD-4C99-B74B-A9C85AD731AF}" type="datetimeFigureOut">
              <a:rPr lang="en-US" smtClean="0"/>
              <a:t>3/15/2019</a:t>
            </a:fld>
            <a:endParaRPr lang="en-US" dirty="0"/>
          </a:p>
        </p:txBody>
      </p:sp>
      <p:sp>
        <p:nvSpPr>
          <p:cNvPr id="5" name="Footer Placeholder 4">
            <a:extLst>
              <a:ext uri="{FF2B5EF4-FFF2-40B4-BE49-F238E27FC236}">
                <a16:creationId xmlns:a16="http://schemas.microsoft.com/office/drawing/2014/main" id="{5A1DBBFD-09E1-5C45-AA19-5C693E0D75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37EFCE-980A-3B40-9770-66EC10303A3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45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0E7D8-15FE-954F-ACE5-78E5D9B0B5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2451A3-8A02-774C-A88D-4258E99ECA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D0977-B839-104D-BFEC-A86B56323394}"/>
              </a:ext>
            </a:extLst>
          </p:cNvPr>
          <p:cNvSpPr>
            <a:spLocks noGrp="1"/>
          </p:cNvSpPr>
          <p:nvPr>
            <p:ph type="dt" sz="half" idx="10"/>
          </p:nvPr>
        </p:nvSpPr>
        <p:spPr/>
        <p:txBody>
          <a:bodyPr/>
          <a:lstStyle/>
          <a:p>
            <a:fld id="{4AAD347D-5ACD-4C99-B74B-A9C85AD731AF}" type="datetimeFigureOut">
              <a:rPr lang="en-US" smtClean="0"/>
              <a:t>3/15/2019</a:t>
            </a:fld>
            <a:endParaRPr lang="en-US" dirty="0"/>
          </a:p>
        </p:txBody>
      </p:sp>
      <p:sp>
        <p:nvSpPr>
          <p:cNvPr id="5" name="Footer Placeholder 4">
            <a:extLst>
              <a:ext uri="{FF2B5EF4-FFF2-40B4-BE49-F238E27FC236}">
                <a16:creationId xmlns:a16="http://schemas.microsoft.com/office/drawing/2014/main" id="{1BCD904E-1E59-4D44-B11E-790C7F99A6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B0B411-8B5F-164A-95A4-0D099CE1E69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486772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27AA1-40B8-E145-93DB-F0D57983C8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3391F5-6B17-954C-BC6B-45256EED10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5F9C4-E3BE-9C45-B2B7-F65F7CB6C504}"/>
              </a:ext>
            </a:extLst>
          </p:cNvPr>
          <p:cNvSpPr>
            <a:spLocks noGrp="1"/>
          </p:cNvSpPr>
          <p:nvPr>
            <p:ph type="dt" sz="half" idx="10"/>
          </p:nvPr>
        </p:nvSpPr>
        <p:spPr/>
        <p:txBody>
          <a:bodyPr/>
          <a:lstStyle/>
          <a:p>
            <a:fld id="{4AAD347D-5ACD-4C99-B74B-A9C85AD731AF}" type="datetimeFigureOut">
              <a:rPr lang="en-US" smtClean="0"/>
              <a:t>3/15/2019</a:t>
            </a:fld>
            <a:endParaRPr lang="en-US" dirty="0"/>
          </a:p>
        </p:txBody>
      </p:sp>
      <p:sp>
        <p:nvSpPr>
          <p:cNvPr id="5" name="Footer Placeholder 4">
            <a:extLst>
              <a:ext uri="{FF2B5EF4-FFF2-40B4-BE49-F238E27FC236}">
                <a16:creationId xmlns:a16="http://schemas.microsoft.com/office/drawing/2014/main" id="{C8DC87A5-EB67-6643-8F36-B64EA56C72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2F8C81-8C68-E548-9C00-EE773933270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3838797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4D60-B247-0D43-97D7-5B9ED1D11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00FCF-68F1-234A-91F9-101D40931F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F4028-89D4-994B-AF37-111F972EA5A4}"/>
              </a:ext>
            </a:extLst>
          </p:cNvPr>
          <p:cNvSpPr>
            <a:spLocks noGrp="1"/>
          </p:cNvSpPr>
          <p:nvPr>
            <p:ph type="dt" sz="half" idx="10"/>
          </p:nvPr>
        </p:nvSpPr>
        <p:spPr/>
        <p:txBody>
          <a:bodyPr/>
          <a:lstStyle/>
          <a:p>
            <a:fld id="{4AAD347D-5ACD-4C99-B74B-A9C85AD731AF}" type="datetimeFigureOut">
              <a:rPr lang="en-US" smtClean="0"/>
              <a:t>3/15/2019</a:t>
            </a:fld>
            <a:endParaRPr lang="en-US" dirty="0"/>
          </a:p>
        </p:txBody>
      </p:sp>
      <p:sp>
        <p:nvSpPr>
          <p:cNvPr id="5" name="Footer Placeholder 4">
            <a:extLst>
              <a:ext uri="{FF2B5EF4-FFF2-40B4-BE49-F238E27FC236}">
                <a16:creationId xmlns:a16="http://schemas.microsoft.com/office/drawing/2014/main" id="{C7660734-B9E7-0E41-98E4-A442235ACF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B52157-8567-6149-BB0E-16DA887B5BB3}"/>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55619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DADA-98BF-7F4B-B1BE-9619553B7C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21EF20-FAC6-B441-8078-99EC450D68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9BB129-534B-9649-8B2C-FF5305191F96}"/>
              </a:ext>
            </a:extLst>
          </p:cNvPr>
          <p:cNvSpPr>
            <a:spLocks noGrp="1"/>
          </p:cNvSpPr>
          <p:nvPr>
            <p:ph type="dt" sz="half" idx="10"/>
          </p:nvPr>
        </p:nvSpPr>
        <p:spPr/>
        <p:txBody>
          <a:bodyPr/>
          <a:lstStyle/>
          <a:p>
            <a:fld id="{9796027F-7875-4030-9381-8BD8C4F21935}" type="datetimeFigureOut">
              <a:rPr lang="en-US" smtClean="0"/>
              <a:t>3/15/2019</a:t>
            </a:fld>
            <a:endParaRPr lang="en-US" dirty="0"/>
          </a:p>
        </p:txBody>
      </p:sp>
      <p:sp>
        <p:nvSpPr>
          <p:cNvPr id="5" name="Footer Placeholder 4">
            <a:extLst>
              <a:ext uri="{FF2B5EF4-FFF2-40B4-BE49-F238E27FC236}">
                <a16:creationId xmlns:a16="http://schemas.microsoft.com/office/drawing/2014/main" id="{D2345B42-C94A-E940-B415-E5FF7374C6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3734BD-384E-DA43-A08D-822CA2BDFF93}"/>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583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6DB1-3224-D041-BA2F-7DF90BD135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65F16B-3F94-9346-87FE-1389F5A7EE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B8DC1E-219D-F142-8EE0-673160A783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A0669E-86DE-354A-821C-02487C7E7E70}"/>
              </a:ext>
            </a:extLst>
          </p:cNvPr>
          <p:cNvSpPr>
            <a:spLocks noGrp="1"/>
          </p:cNvSpPr>
          <p:nvPr>
            <p:ph type="dt" sz="half" idx="10"/>
          </p:nvPr>
        </p:nvSpPr>
        <p:spPr/>
        <p:txBody>
          <a:bodyPr/>
          <a:lstStyle/>
          <a:p>
            <a:fld id="{4AAD347D-5ACD-4C99-B74B-A9C85AD731AF}" type="datetimeFigureOut">
              <a:rPr lang="en-US" smtClean="0"/>
              <a:t>3/15/2019</a:t>
            </a:fld>
            <a:endParaRPr lang="en-US" dirty="0"/>
          </a:p>
        </p:txBody>
      </p:sp>
      <p:sp>
        <p:nvSpPr>
          <p:cNvPr id="6" name="Footer Placeholder 5">
            <a:extLst>
              <a:ext uri="{FF2B5EF4-FFF2-40B4-BE49-F238E27FC236}">
                <a16:creationId xmlns:a16="http://schemas.microsoft.com/office/drawing/2014/main" id="{9525C8DF-6FC7-F94F-A086-DDD357FBA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6DF952-8923-7B4E-965A-307F6A54B2B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096824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2F42-7B9E-DA47-8742-BFDB545454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518BF4-F84F-A34D-8922-113E07D1C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23E2C80-EB9D-994B-865F-3FFA67175F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DC7E30-E325-A44E-AB4D-8AB04D525B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8BDC482-B820-0A47-8815-EC35D63254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7F60D4-3F7C-834F-9E82-CACB4081FCF1}"/>
              </a:ext>
            </a:extLst>
          </p:cNvPr>
          <p:cNvSpPr>
            <a:spLocks noGrp="1"/>
          </p:cNvSpPr>
          <p:nvPr>
            <p:ph type="dt" sz="half" idx="10"/>
          </p:nvPr>
        </p:nvSpPr>
        <p:spPr/>
        <p:txBody>
          <a:bodyPr/>
          <a:lstStyle/>
          <a:p>
            <a:fld id="{4AAD347D-5ACD-4C99-B74B-A9C85AD731AF}" type="datetimeFigureOut">
              <a:rPr lang="en-US" smtClean="0"/>
              <a:t>3/15/2019</a:t>
            </a:fld>
            <a:endParaRPr lang="en-US" dirty="0"/>
          </a:p>
        </p:txBody>
      </p:sp>
      <p:sp>
        <p:nvSpPr>
          <p:cNvPr id="8" name="Footer Placeholder 7">
            <a:extLst>
              <a:ext uri="{FF2B5EF4-FFF2-40B4-BE49-F238E27FC236}">
                <a16:creationId xmlns:a16="http://schemas.microsoft.com/office/drawing/2014/main" id="{43939B6F-7031-8F43-8EBE-14C386979FC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91FBCCA-9E15-5046-A815-E1A106043AE3}"/>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49833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9A8C-EC8A-2747-B2B4-D0A29ED193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16B882-EF07-1E4D-84EB-9B8E039F3FFA}"/>
              </a:ext>
            </a:extLst>
          </p:cNvPr>
          <p:cNvSpPr>
            <a:spLocks noGrp="1"/>
          </p:cNvSpPr>
          <p:nvPr>
            <p:ph type="dt" sz="half" idx="10"/>
          </p:nvPr>
        </p:nvSpPr>
        <p:spPr/>
        <p:txBody>
          <a:bodyPr/>
          <a:lstStyle/>
          <a:p>
            <a:fld id="{4509A250-FF31-4206-8172-F9D3106AACB1}" type="datetimeFigureOut">
              <a:rPr lang="en-US" smtClean="0"/>
              <a:t>3/15/2019</a:t>
            </a:fld>
            <a:endParaRPr lang="en-US" dirty="0"/>
          </a:p>
        </p:txBody>
      </p:sp>
      <p:sp>
        <p:nvSpPr>
          <p:cNvPr id="4" name="Footer Placeholder 3">
            <a:extLst>
              <a:ext uri="{FF2B5EF4-FFF2-40B4-BE49-F238E27FC236}">
                <a16:creationId xmlns:a16="http://schemas.microsoft.com/office/drawing/2014/main" id="{6CAD4B2D-E10A-E946-B268-44E95694DEF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8F7C16E-8778-9942-B176-A66175DCCDE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1964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C09D12-D8D2-6E4F-9E5E-7A9C3D5D5619}"/>
              </a:ext>
            </a:extLst>
          </p:cNvPr>
          <p:cNvSpPr>
            <a:spLocks noGrp="1"/>
          </p:cNvSpPr>
          <p:nvPr>
            <p:ph type="dt" sz="half" idx="10"/>
          </p:nvPr>
        </p:nvSpPr>
        <p:spPr/>
        <p:txBody>
          <a:bodyPr/>
          <a:lstStyle/>
          <a:p>
            <a:fld id="{4509A250-FF31-4206-8172-F9D3106AACB1}" type="datetimeFigureOut">
              <a:rPr lang="en-US" smtClean="0"/>
              <a:t>3/15/2019</a:t>
            </a:fld>
            <a:endParaRPr lang="en-US" dirty="0"/>
          </a:p>
        </p:txBody>
      </p:sp>
      <p:sp>
        <p:nvSpPr>
          <p:cNvPr id="3" name="Footer Placeholder 2">
            <a:extLst>
              <a:ext uri="{FF2B5EF4-FFF2-40B4-BE49-F238E27FC236}">
                <a16:creationId xmlns:a16="http://schemas.microsoft.com/office/drawing/2014/main" id="{F6E22D46-C40F-8C40-8794-A4B57589358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D5461E-B7A1-9B42-BC1C-141D95FDFE0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6882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449F-5257-0B4B-A4C1-0E2EB1F6F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BECC92-42CB-6944-9112-26660AB2DC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F635DF-F3FB-F548-A5AD-575414995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BE2640-755B-C349-A241-22100AAEC354}"/>
              </a:ext>
            </a:extLst>
          </p:cNvPr>
          <p:cNvSpPr>
            <a:spLocks noGrp="1"/>
          </p:cNvSpPr>
          <p:nvPr>
            <p:ph type="dt" sz="half" idx="10"/>
          </p:nvPr>
        </p:nvSpPr>
        <p:spPr/>
        <p:txBody>
          <a:bodyPr/>
          <a:lstStyle/>
          <a:p>
            <a:fld id="{4AAD347D-5ACD-4C99-B74B-A9C85AD731AF}" type="datetimeFigureOut">
              <a:rPr lang="en-US" smtClean="0"/>
              <a:t>3/15/2019</a:t>
            </a:fld>
            <a:endParaRPr lang="en-US" dirty="0"/>
          </a:p>
        </p:txBody>
      </p:sp>
      <p:sp>
        <p:nvSpPr>
          <p:cNvPr id="6" name="Footer Placeholder 5">
            <a:extLst>
              <a:ext uri="{FF2B5EF4-FFF2-40B4-BE49-F238E27FC236}">
                <a16:creationId xmlns:a16="http://schemas.microsoft.com/office/drawing/2014/main" id="{9B7DF16F-419E-9A40-A046-1A4734530C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352A15-DA8B-0644-AB49-3379607FB81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111179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FAD7-E6FE-7C41-B9F5-C36B1874D4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B00EB9-F42F-914A-9170-9E5E18EC4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82AFD7-14D9-B143-B2FD-F06996708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907AE8-544D-534B-9463-43810CD85E31}"/>
              </a:ext>
            </a:extLst>
          </p:cNvPr>
          <p:cNvSpPr>
            <a:spLocks noGrp="1"/>
          </p:cNvSpPr>
          <p:nvPr>
            <p:ph type="dt" sz="half" idx="10"/>
          </p:nvPr>
        </p:nvSpPr>
        <p:spPr/>
        <p:txBody>
          <a:bodyPr/>
          <a:lstStyle/>
          <a:p>
            <a:fld id="{4509A250-FF31-4206-8172-F9D3106AACB1}" type="datetimeFigureOut">
              <a:rPr lang="en-US" smtClean="0"/>
              <a:t>3/15/2019</a:t>
            </a:fld>
            <a:endParaRPr lang="en-US" dirty="0"/>
          </a:p>
        </p:txBody>
      </p:sp>
      <p:sp>
        <p:nvSpPr>
          <p:cNvPr id="6" name="Footer Placeholder 5">
            <a:extLst>
              <a:ext uri="{FF2B5EF4-FFF2-40B4-BE49-F238E27FC236}">
                <a16:creationId xmlns:a16="http://schemas.microsoft.com/office/drawing/2014/main" id="{5C6A6D3F-E667-F548-A14E-9A39D7DA0F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3729CDF-B89D-2049-98B0-9F30FF7BFF1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5327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15B719-AB41-3F45-AC85-B9FE8CFE3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53BC14-AF20-FA4D-92E3-6C7C98F7E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59F43F-DCF7-E847-99B5-DECF04D965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3/15/2019</a:t>
            </a:fld>
            <a:endParaRPr lang="en-US" dirty="0"/>
          </a:p>
        </p:txBody>
      </p:sp>
      <p:sp>
        <p:nvSpPr>
          <p:cNvPr id="5" name="Footer Placeholder 4">
            <a:extLst>
              <a:ext uri="{FF2B5EF4-FFF2-40B4-BE49-F238E27FC236}">
                <a16:creationId xmlns:a16="http://schemas.microsoft.com/office/drawing/2014/main" id="{0BBE4546-E8D0-CA4D-87EC-9711D3DD34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27ADEAC-E8C1-BD49-B26C-5A4651921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894632838"/>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468B99-12EF-464F-8D22-1BB25B50A452}"/>
              </a:ext>
            </a:extLst>
          </p:cNvPr>
          <p:cNvSpPr>
            <a:spLocks noGrp="1"/>
          </p:cNvSpPr>
          <p:nvPr>
            <p:ph type="ctrTitle"/>
          </p:nvPr>
        </p:nvSpPr>
        <p:spPr>
          <a:xfrm>
            <a:off x="3045368" y="2043663"/>
            <a:ext cx="6105194" cy="2031055"/>
          </a:xfrm>
        </p:spPr>
        <p:txBody>
          <a:bodyPr>
            <a:normAutofit/>
          </a:bodyPr>
          <a:lstStyle/>
          <a:p>
            <a:r>
              <a:rPr lang="en-US" sz="5600">
                <a:solidFill>
                  <a:srgbClr val="FFFFFF"/>
                </a:solidFill>
              </a:rPr>
              <a:t>2018 WACE Examination Review</a:t>
            </a:r>
          </a:p>
        </p:txBody>
      </p:sp>
      <p:sp>
        <p:nvSpPr>
          <p:cNvPr id="3" name="Subtitle 2">
            <a:extLst>
              <a:ext uri="{FF2B5EF4-FFF2-40B4-BE49-F238E27FC236}">
                <a16:creationId xmlns:a16="http://schemas.microsoft.com/office/drawing/2014/main" id="{3FFAC0BA-9059-D344-BACB-7EBDA3BEC6F9}"/>
              </a:ext>
            </a:extLst>
          </p:cNvPr>
          <p:cNvSpPr>
            <a:spLocks noGrp="1"/>
          </p:cNvSpPr>
          <p:nvPr>
            <p:ph type="subTitle" idx="1"/>
          </p:nvPr>
        </p:nvSpPr>
        <p:spPr>
          <a:xfrm>
            <a:off x="3045368" y="4074718"/>
            <a:ext cx="6105194" cy="682079"/>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69745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BC558-04F1-3F4E-A38B-1D0EDA072E98}"/>
              </a:ext>
            </a:extLst>
          </p:cNvPr>
          <p:cNvSpPr>
            <a:spLocks noGrp="1"/>
          </p:cNvSpPr>
          <p:nvPr>
            <p:ph type="title"/>
          </p:nvPr>
        </p:nvSpPr>
        <p:spPr>
          <a:xfrm>
            <a:off x="838200" y="631825"/>
            <a:ext cx="10515600" cy="1325563"/>
          </a:xfrm>
        </p:spPr>
        <p:txBody>
          <a:bodyPr>
            <a:normAutofit/>
          </a:bodyPr>
          <a:lstStyle/>
          <a:p>
            <a:r>
              <a:rPr lang="en-AU" sz="4100" b="1"/>
              <a:t>3c. Discuss two reasons why individual Ministers have become less accountable in recent years. </a:t>
            </a:r>
            <a:endParaRPr lang="en-US" sz="4100" b="1"/>
          </a:p>
        </p:txBody>
      </p:sp>
      <p:sp>
        <p:nvSpPr>
          <p:cNvPr id="3" name="Content Placeholder 2">
            <a:extLst>
              <a:ext uri="{FF2B5EF4-FFF2-40B4-BE49-F238E27FC236}">
                <a16:creationId xmlns:a16="http://schemas.microsoft.com/office/drawing/2014/main" id="{82B9B962-8942-4949-971D-4DFEE9585F24}"/>
              </a:ext>
            </a:extLst>
          </p:cNvPr>
          <p:cNvSpPr>
            <a:spLocks noGrp="1"/>
          </p:cNvSpPr>
          <p:nvPr>
            <p:ph idx="1"/>
          </p:nvPr>
        </p:nvSpPr>
        <p:spPr>
          <a:xfrm>
            <a:off x="838200" y="2057400"/>
            <a:ext cx="10515600" cy="3871762"/>
          </a:xfrm>
        </p:spPr>
        <p:txBody>
          <a:bodyPr>
            <a:normAutofit/>
          </a:bodyPr>
          <a:lstStyle/>
          <a:p>
            <a:r>
              <a:rPr lang="en-US" sz="2400"/>
              <a:t>Public Service depts can shield their Ministers with Dept Secretaries taking the fall rather than a minister – 2018 Michaelia Cash;</a:t>
            </a:r>
          </a:p>
          <a:p>
            <a:r>
              <a:rPr lang="en-US" sz="2400"/>
              <a:t>Govt uses its numbers to defeat censure/no-confidence motions;</a:t>
            </a:r>
          </a:p>
          <a:p>
            <a:r>
              <a:rPr lang="en-US" sz="2400"/>
              <a:t>Cabinet reshuffles – it can be difficult to tie a Minister to a dept – 2018 Payne moved into the Foreign Affairs portfolio from the Defence portfolio;</a:t>
            </a:r>
          </a:p>
          <a:p>
            <a:r>
              <a:rPr lang="en-US" sz="2400"/>
              <a:t>News cycle – if a minister can ride out the 24/7 cycle &amp; retain the confidence of the PM/Cabinet – Barnaby Joyce opposition to Shenhua Coal mine decision, PM Turnbull didn’t take any action.</a:t>
            </a:r>
          </a:p>
          <a:p>
            <a:r>
              <a:rPr lang="en-US" sz="2400"/>
              <a:t>Egs: Briggs; Brough; Robert; Ley.</a:t>
            </a:r>
          </a:p>
        </p:txBody>
      </p:sp>
    </p:spTree>
    <p:extLst>
      <p:ext uri="{BB962C8B-B14F-4D97-AF65-F5344CB8AC3E}">
        <p14:creationId xmlns:p14="http://schemas.microsoft.com/office/powerpoint/2010/main" val="282274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BE9D8B4-E796-734C-898D-706155317C97}"/>
              </a:ext>
            </a:extLst>
          </p:cNvPr>
          <p:cNvSpPr>
            <a:spLocks noGrp="1"/>
          </p:cNvSpPr>
          <p:nvPr>
            <p:ph type="title"/>
          </p:nvPr>
        </p:nvSpPr>
        <p:spPr>
          <a:xfrm>
            <a:off x="1179226" y="826680"/>
            <a:ext cx="9833548" cy="1325563"/>
          </a:xfrm>
        </p:spPr>
        <p:txBody>
          <a:bodyPr>
            <a:normAutofit/>
          </a:bodyPr>
          <a:lstStyle/>
          <a:p>
            <a:pPr algn="ctr"/>
            <a:r>
              <a:rPr lang="en-AU" sz="4000" b="1">
                <a:solidFill>
                  <a:srgbClr val="FFFFFF"/>
                </a:solidFill>
              </a:rPr>
              <a:t>4a. Explain the term ‘popular participation’ as it applies to the Australian political system. </a:t>
            </a:r>
            <a:endParaRPr lang="en-US" sz="4000" b="1">
              <a:solidFill>
                <a:srgbClr val="FFFFFF"/>
              </a:solidFill>
            </a:endParaRPr>
          </a:p>
        </p:txBody>
      </p:sp>
      <p:sp>
        <p:nvSpPr>
          <p:cNvPr id="3" name="Content Placeholder 2">
            <a:extLst>
              <a:ext uri="{FF2B5EF4-FFF2-40B4-BE49-F238E27FC236}">
                <a16:creationId xmlns:a16="http://schemas.microsoft.com/office/drawing/2014/main" id="{A0F15793-B64A-1642-9A80-2105254E2610}"/>
              </a:ext>
            </a:extLst>
          </p:cNvPr>
          <p:cNvSpPr>
            <a:spLocks noGrp="1"/>
          </p:cNvSpPr>
          <p:nvPr>
            <p:ph idx="1"/>
          </p:nvPr>
        </p:nvSpPr>
        <p:spPr>
          <a:xfrm>
            <a:off x="1179226" y="2541721"/>
            <a:ext cx="9833548" cy="3921071"/>
          </a:xfrm>
        </p:spPr>
        <p:txBody>
          <a:bodyPr>
            <a:normAutofit/>
          </a:bodyPr>
          <a:lstStyle/>
          <a:p>
            <a:r>
              <a:rPr lang="en-AU" sz="2400" dirty="0">
                <a:solidFill>
                  <a:srgbClr val="000000"/>
                </a:solidFill>
              </a:rPr>
              <a:t>Democratic principle relating to the active involvement of citizens in the political systems which can include: </a:t>
            </a:r>
          </a:p>
          <a:p>
            <a:pPr lvl="1"/>
            <a:r>
              <a:rPr lang="en-AU" dirty="0">
                <a:solidFill>
                  <a:srgbClr val="000000"/>
                </a:solidFill>
              </a:rPr>
              <a:t>Voting in elections (compulsory voting);</a:t>
            </a:r>
          </a:p>
          <a:p>
            <a:pPr lvl="1"/>
            <a:r>
              <a:rPr lang="en-AU" dirty="0">
                <a:solidFill>
                  <a:srgbClr val="000000"/>
                </a:solidFill>
              </a:rPr>
              <a:t>Active involvement in political debate &amp;/or protest (stop Adani);</a:t>
            </a:r>
          </a:p>
          <a:p>
            <a:pPr lvl="1"/>
            <a:r>
              <a:rPr lang="en-AU" dirty="0">
                <a:solidFill>
                  <a:srgbClr val="000000"/>
                </a:solidFill>
              </a:rPr>
              <a:t>Involvement in Pressure Group activity (GetUp! In </a:t>
            </a:r>
            <a:r>
              <a:rPr lang="en-AU" dirty="0" err="1">
                <a:solidFill>
                  <a:srgbClr val="000000"/>
                </a:solidFill>
              </a:rPr>
              <a:t>Tas</a:t>
            </a:r>
            <a:r>
              <a:rPr lang="en-AU" dirty="0">
                <a:solidFill>
                  <a:srgbClr val="000000"/>
                </a:solidFill>
              </a:rPr>
              <a:t> 2016 election); </a:t>
            </a:r>
          </a:p>
          <a:p>
            <a:pPr lvl="1"/>
            <a:r>
              <a:rPr lang="en-AU" dirty="0">
                <a:solidFill>
                  <a:srgbClr val="000000"/>
                </a:solidFill>
              </a:rPr>
              <a:t>Involvement in a political party &amp; its activities;</a:t>
            </a:r>
          </a:p>
          <a:p>
            <a:pPr lvl="1"/>
            <a:r>
              <a:rPr lang="en-AU" dirty="0">
                <a:solidFill>
                  <a:srgbClr val="000000"/>
                </a:solidFill>
              </a:rPr>
              <a:t>Running  for public office;</a:t>
            </a:r>
          </a:p>
          <a:p>
            <a:pPr lvl="1"/>
            <a:r>
              <a:rPr lang="en-AU" dirty="0">
                <a:solidFill>
                  <a:srgbClr val="000000"/>
                </a:solidFill>
              </a:rPr>
              <a:t>The freedoms of speech and assembly.</a:t>
            </a:r>
          </a:p>
          <a:p>
            <a:endParaRPr lang="en-US" sz="2000" dirty="0">
              <a:solidFill>
                <a:srgbClr val="000000"/>
              </a:solidFill>
            </a:endParaRPr>
          </a:p>
        </p:txBody>
      </p:sp>
    </p:spTree>
    <p:extLst>
      <p:ext uri="{BB962C8B-B14F-4D97-AF65-F5344CB8AC3E}">
        <p14:creationId xmlns:p14="http://schemas.microsoft.com/office/powerpoint/2010/main" val="1141638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20460B3-82CA-FC45-AC26-4A3B9D105AB3}"/>
              </a:ext>
            </a:extLst>
          </p:cNvPr>
          <p:cNvSpPr>
            <a:spLocks noGrp="1"/>
          </p:cNvSpPr>
          <p:nvPr>
            <p:ph type="title"/>
          </p:nvPr>
        </p:nvSpPr>
        <p:spPr>
          <a:xfrm>
            <a:off x="640079" y="2053641"/>
            <a:ext cx="3669161" cy="2760098"/>
          </a:xfrm>
        </p:spPr>
        <p:txBody>
          <a:bodyPr>
            <a:normAutofit fontScale="90000"/>
          </a:bodyPr>
          <a:lstStyle/>
          <a:p>
            <a:r>
              <a:rPr lang="en-AU" sz="3400" b="1">
                <a:solidFill>
                  <a:srgbClr val="FFFFFF"/>
                </a:solidFill>
              </a:rPr>
              <a:t>4b. Explain how ‘popular participation’ differs from ‘political representation’. </a:t>
            </a:r>
            <a:endParaRPr lang="en-US" sz="3400" b="1">
              <a:solidFill>
                <a:srgbClr val="FFFFFF"/>
              </a:solidFill>
            </a:endParaRPr>
          </a:p>
        </p:txBody>
      </p:sp>
      <p:sp>
        <p:nvSpPr>
          <p:cNvPr id="3" name="Content Placeholder 2">
            <a:extLst>
              <a:ext uri="{FF2B5EF4-FFF2-40B4-BE49-F238E27FC236}">
                <a16:creationId xmlns:a16="http://schemas.microsoft.com/office/drawing/2014/main" id="{0CC8F97B-1355-B34E-9691-7182EB0FCCE5}"/>
              </a:ext>
            </a:extLst>
          </p:cNvPr>
          <p:cNvSpPr>
            <a:spLocks noGrp="1"/>
          </p:cNvSpPr>
          <p:nvPr>
            <p:ph idx="1"/>
          </p:nvPr>
        </p:nvSpPr>
        <p:spPr>
          <a:xfrm>
            <a:off x="5501898" y="340963"/>
            <a:ext cx="6261316" cy="6338806"/>
          </a:xfrm>
        </p:spPr>
        <p:txBody>
          <a:bodyPr anchor="ctr">
            <a:normAutofit/>
          </a:bodyPr>
          <a:lstStyle/>
          <a:p>
            <a:r>
              <a:rPr lang="en-AU" sz="2400" b="1" dirty="0">
                <a:solidFill>
                  <a:srgbClr val="000000"/>
                </a:solidFill>
              </a:rPr>
              <a:t>Not a </a:t>
            </a:r>
            <a:r>
              <a:rPr lang="en-AU" sz="2400" b="1" dirty="0" err="1">
                <a:solidFill>
                  <a:srgbClr val="000000"/>
                </a:solidFill>
              </a:rPr>
              <a:t>defn</a:t>
            </a:r>
            <a:r>
              <a:rPr lang="en-AU" sz="2400" b="1" dirty="0">
                <a:solidFill>
                  <a:srgbClr val="000000"/>
                </a:solidFill>
              </a:rPr>
              <a:t> of each but emphasis on HOW they differ!</a:t>
            </a:r>
            <a:endParaRPr lang="en-AU" sz="2400" dirty="0">
              <a:solidFill>
                <a:srgbClr val="000000"/>
              </a:solidFill>
            </a:endParaRPr>
          </a:p>
          <a:p>
            <a:r>
              <a:rPr lang="en-AU" sz="2400" b="1" dirty="0">
                <a:solidFill>
                  <a:srgbClr val="000000"/>
                </a:solidFill>
              </a:rPr>
              <a:t>Representation –</a:t>
            </a:r>
            <a:r>
              <a:rPr lang="en-AU" sz="2400" dirty="0">
                <a:solidFill>
                  <a:srgbClr val="000000"/>
                </a:solidFill>
              </a:rPr>
              <a:t> the </a:t>
            </a:r>
            <a:r>
              <a:rPr lang="en-AU" sz="2400" b="1" dirty="0">
                <a:solidFill>
                  <a:srgbClr val="000000"/>
                </a:solidFill>
              </a:rPr>
              <a:t>LINK</a:t>
            </a:r>
            <a:r>
              <a:rPr lang="en-AU" sz="2400" dirty="0">
                <a:solidFill>
                  <a:srgbClr val="000000"/>
                </a:solidFill>
              </a:rPr>
              <a:t> b/n voters &amp; their representatives in the legislature; </a:t>
            </a:r>
            <a:r>
              <a:rPr lang="en-AU" sz="2400" b="1" dirty="0">
                <a:solidFill>
                  <a:srgbClr val="000000"/>
                </a:solidFill>
              </a:rPr>
              <a:t>compared to…</a:t>
            </a:r>
            <a:endParaRPr lang="en-AU" sz="2400" dirty="0">
              <a:solidFill>
                <a:srgbClr val="000000"/>
              </a:solidFill>
            </a:endParaRPr>
          </a:p>
          <a:p>
            <a:r>
              <a:rPr lang="en-AU" sz="2400" b="1" dirty="0">
                <a:solidFill>
                  <a:srgbClr val="000000"/>
                </a:solidFill>
              </a:rPr>
              <a:t>Participation</a:t>
            </a:r>
            <a:r>
              <a:rPr lang="en-AU" sz="2400" dirty="0">
                <a:solidFill>
                  <a:srgbClr val="000000"/>
                </a:solidFill>
              </a:rPr>
              <a:t> – which is focused on how the people are involved in the political system, such as:</a:t>
            </a:r>
          </a:p>
          <a:p>
            <a:pPr lvl="1"/>
            <a:r>
              <a:rPr lang="en-AU" dirty="0">
                <a:solidFill>
                  <a:srgbClr val="000000"/>
                </a:solidFill>
              </a:rPr>
              <a:t>voting in an election; </a:t>
            </a:r>
          </a:p>
          <a:p>
            <a:pPr lvl="1"/>
            <a:r>
              <a:rPr lang="en-AU" dirty="0">
                <a:solidFill>
                  <a:srgbClr val="000000"/>
                </a:solidFill>
              </a:rPr>
              <a:t>demonstrating on a public issue;</a:t>
            </a:r>
          </a:p>
          <a:p>
            <a:pPr lvl="1"/>
            <a:r>
              <a:rPr lang="en-AU" dirty="0">
                <a:solidFill>
                  <a:srgbClr val="000000"/>
                </a:solidFill>
              </a:rPr>
              <a:t>signing a petition either in hard format or online.</a:t>
            </a:r>
          </a:p>
          <a:p>
            <a:r>
              <a:rPr lang="en-AU" sz="2400" dirty="0">
                <a:solidFill>
                  <a:srgbClr val="000000"/>
                </a:solidFill>
              </a:rPr>
              <a:t>An </a:t>
            </a:r>
            <a:r>
              <a:rPr lang="en-AU" sz="2400" dirty="0" err="1">
                <a:solidFill>
                  <a:srgbClr val="000000"/>
                </a:solidFill>
              </a:rPr>
              <a:t>eg.</a:t>
            </a:r>
            <a:r>
              <a:rPr lang="en-AU" sz="2400" dirty="0">
                <a:solidFill>
                  <a:srgbClr val="000000"/>
                </a:solidFill>
              </a:rPr>
              <a:t> to illustrate the difference, can be seen that roughly 50% of the voters in elections are women (participating) while there are ~30% of women elected into parliament (representing), despite the high  participation rate.</a:t>
            </a:r>
          </a:p>
          <a:p>
            <a:endParaRPr lang="en-US" sz="1900" dirty="0">
              <a:solidFill>
                <a:srgbClr val="000000"/>
              </a:solidFill>
            </a:endParaRPr>
          </a:p>
        </p:txBody>
      </p:sp>
    </p:spTree>
    <p:extLst>
      <p:ext uri="{BB962C8B-B14F-4D97-AF65-F5344CB8AC3E}">
        <p14:creationId xmlns:p14="http://schemas.microsoft.com/office/powerpoint/2010/main" val="269969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091012-DFBC-7748-8A89-AFA94BB6B85A}"/>
              </a:ext>
            </a:extLst>
          </p:cNvPr>
          <p:cNvSpPr>
            <a:spLocks noGrp="1"/>
          </p:cNvSpPr>
          <p:nvPr>
            <p:ph type="title"/>
          </p:nvPr>
        </p:nvSpPr>
        <p:spPr>
          <a:xfrm>
            <a:off x="640079" y="2053641"/>
            <a:ext cx="3669161" cy="2760098"/>
          </a:xfrm>
        </p:spPr>
        <p:txBody>
          <a:bodyPr>
            <a:normAutofit/>
          </a:bodyPr>
          <a:lstStyle/>
          <a:p>
            <a:r>
              <a:rPr lang="en-AU" sz="2400" b="1">
                <a:solidFill>
                  <a:srgbClr val="FFFFFF"/>
                </a:solidFill>
              </a:rPr>
              <a:t>4c. Referring to a country other than Australia, discuss two factors that can undermine popular participation in that country. </a:t>
            </a:r>
            <a:endParaRPr lang="en-US" sz="2400" b="1">
              <a:solidFill>
                <a:srgbClr val="FFFFFF"/>
              </a:solidFill>
            </a:endParaRPr>
          </a:p>
        </p:txBody>
      </p:sp>
      <p:sp>
        <p:nvSpPr>
          <p:cNvPr id="3" name="Content Placeholder 2">
            <a:extLst>
              <a:ext uri="{FF2B5EF4-FFF2-40B4-BE49-F238E27FC236}">
                <a16:creationId xmlns:a16="http://schemas.microsoft.com/office/drawing/2014/main" id="{682092D8-222F-5346-A934-F0980D4F6D7C}"/>
              </a:ext>
            </a:extLst>
          </p:cNvPr>
          <p:cNvSpPr>
            <a:spLocks noGrp="1"/>
          </p:cNvSpPr>
          <p:nvPr>
            <p:ph idx="1"/>
          </p:nvPr>
        </p:nvSpPr>
        <p:spPr>
          <a:xfrm>
            <a:off x="5455403" y="801866"/>
            <a:ext cx="6338807" cy="5230634"/>
          </a:xfrm>
        </p:spPr>
        <p:txBody>
          <a:bodyPr anchor="ctr">
            <a:noAutofit/>
          </a:bodyPr>
          <a:lstStyle/>
          <a:p>
            <a:r>
              <a:rPr lang="en-US" dirty="0">
                <a:solidFill>
                  <a:srgbClr val="000000"/>
                </a:solidFill>
              </a:rPr>
              <a:t>Must clearly discuss two factors that undermine popular participation in the other country which could include any of:</a:t>
            </a:r>
          </a:p>
          <a:p>
            <a:pPr lvl="1"/>
            <a:r>
              <a:rPr lang="en-US" sz="2800" dirty="0">
                <a:solidFill>
                  <a:srgbClr val="000000"/>
                </a:solidFill>
              </a:rPr>
              <a:t>Voter apathy;</a:t>
            </a:r>
          </a:p>
          <a:p>
            <a:pPr lvl="1"/>
            <a:r>
              <a:rPr lang="en-US" sz="2800" dirty="0">
                <a:solidFill>
                  <a:srgbClr val="000000"/>
                </a:solidFill>
              </a:rPr>
              <a:t>Restriction of political choice either in candidates or parties;</a:t>
            </a:r>
          </a:p>
          <a:p>
            <a:pPr lvl="1"/>
            <a:r>
              <a:rPr lang="en-US" sz="2800" dirty="0">
                <a:solidFill>
                  <a:srgbClr val="000000"/>
                </a:solidFill>
              </a:rPr>
              <a:t>Electoral registration restrictions;</a:t>
            </a:r>
          </a:p>
          <a:p>
            <a:pPr lvl="1"/>
            <a:r>
              <a:rPr lang="en-US" sz="2800" dirty="0">
                <a:solidFill>
                  <a:srgbClr val="000000"/>
                </a:solidFill>
              </a:rPr>
              <a:t>Date &amp; day of election – USA is on a Tuesday;</a:t>
            </a:r>
          </a:p>
          <a:p>
            <a:pPr lvl="1"/>
            <a:r>
              <a:rPr lang="en-US" sz="2800" dirty="0">
                <a:solidFill>
                  <a:srgbClr val="000000"/>
                </a:solidFill>
              </a:rPr>
              <a:t>Voluntary v compulsory voting;</a:t>
            </a:r>
          </a:p>
        </p:txBody>
      </p:sp>
    </p:spTree>
    <p:extLst>
      <p:ext uri="{BB962C8B-B14F-4D97-AF65-F5344CB8AC3E}">
        <p14:creationId xmlns:p14="http://schemas.microsoft.com/office/powerpoint/2010/main" val="422993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B0E772-F756-C64B-890D-6FE3E0593A3B}"/>
              </a:ext>
            </a:extLst>
          </p:cNvPr>
          <p:cNvSpPr>
            <a:spLocks noGrp="1"/>
          </p:cNvSpPr>
          <p:nvPr>
            <p:ph type="title"/>
          </p:nvPr>
        </p:nvSpPr>
        <p:spPr>
          <a:xfrm>
            <a:off x="640079" y="2053641"/>
            <a:ext cx="3669161" cy="2760098"/>
          </a:xfrm>
        </p:spPr>
        <p:txBody>
          <a:bodyPr>
            <a:normAutofit/>
          </a:bodyPr>
          <a:lstStyle/>
          <a:p>
            <a:r>
              <a:rPr lang="en-US" b="1">
                <a:solidFill>
                  <a:srgbClr val="FFFFFF"/>
                </a:solidFill>
              </a:rPr>
              <a:t>SOURCE ANALYSIS</a:t>
            </a:r>
          </a:p>
        </p:txBody>
      </p:sp>
      <p:sp>
        <p:nvSpPr>
          <p:cNvPr id="3" name="Content Placeholder 2">
            <a:extLst>
              <a:ext uri="{FF2B5EF4-FFF2-40B4-BE49-F238E27FC236}">
                <a16:creationId xmlns:a16="http://schemas.microsoft.com/office/drawing/2014/main" id="{7045B497-2573-514F-AA28-91C473A38455}"/>
              </a:ext>
            </a:extLst>
          </p:cNvPr>
          <p:cNvSpPr>
            <a:spLocks noGrp="1"/>
          </p:cNvSpPr>
          <p:nvPr>
            <p:ph idx="1"/>
          </p:nvPr>
        </p:nvSpPr>
        <p:spPr>
          <a:xfrm>
            <a:off x="6090574" y="801866"/>
            <a:ext cx="5306084" cy="5230634"/>
          </a:xfrm>
        </p:spPr>
        <p:txBody>
          <a:bodyPr anchor="ctr">
            <a:normAutofit/>
          </a:bodyPr>
          <a:lstStyle/>
          <a:p>
            <a:endParaRPr lang="en-US" sz="2400">
              <a:solidFill>
                <a:srgbClr val="000000"/>
              </a:solidFill>
            </a:endParaRPr>
          </a:p>
        </p:txBody>
      </p:sp>
    </p:spTree>
    <p:extLst>
      <p:ext uri="{BB962C8B-B14F-4D97-AF65-F5344CB8AC3E}">
        <p14:creationId xmlns:p14="http://schemas.microsoft.com/office/powerpoint/2010/main" val="222941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B400D4A-B2DC-8B4D-8056-2F94A213BF37}"/>
              </a:ext>
            </a:extLst>
          </p:cNvPr>
          <p:cNvSpPr>
            <a:spLocks noGrp="1"/>
          </p:cNvSpPr>
          <p:nvPr>
            <p:ph type="title"/>
          </p:nvPr>
        </p:nvSpPr>
        <p:spPr>
          <a:xfrm>
            <a:off x="1179226" y="826680"/>
            <a:ext cx="9833548" cy="1325563"/>
          </a:xfrm>
        </p:spPr>
        <p:txBody>
          <a:bodyPr>
            <a:normAutofit/>
          </a:bodyPr>
          <a:lstStyle/>
          <a:p>
            <a:pPr algn="ctr"/>
            <a:r>
              <a:rPr lang="en-AU" sz="4000" b="1">
                <a:solidFill>
                  <a:srgbClr val="FFFFFF"/>
                </a:solidFill>
              </a:rPr>
              <a:t>5a. Explain what is meant by a ‘ground-breaking decision’. </a:t>
            </a:r>
            <a:endParaRPr lang="en-US" sz="4000" b="1">
              <a:solidFill>
                <a:srgbClr val="FFFFFF"/>
              </a:solidFill>
            </a:endParaRPr>
          </a:p>
        </p:txBody>
      </p:sp>
      <p:graphicFrame>
        <p:nvGraphicFramePr>
          <p:cNvPr id="7" name="Content Placeholder 2">
            <a:extLst>
              <a:ext uri="{FF2B5EF4-FFF2-40B4-BE49-F238E27FC236}">
                <a16:creationId xmlns:a16="http://schemas.microsoft.com/office/drawing/2014/main" id="{69E6FD66-8D67-4885-9FEB-2CAF007940C6}"/>
              </a:ext>
            </a:extLst>
          </p:cNvPr>
          <p:cNvGraphicFramePr>
            <a:graphicFrameLocks noGrp="1"/>
          </p:cNvGraphicFramePr>
          <p:nvPr>
            <p:ph idx="1"/>
            <p:extLst>
              <p:ext uri="{D42A27DB-BD31-4B8C-83A1-F6EECF244321}">
                <p14:modId xmlns:p14="http://schemas.microsoft.com/office/powerpoint/2010/main" val="2533586271"/>
              </p:ext>
            </p:extLst>
          </p:nvPr>
        </p:nvGraphicFramePr>
        <p:xfrm>
          <a:off x="355601" y="2899955"/>
          <a:ext cx="11345619" cy="35938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67992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B85EC-883F-4046-82DE-B66B96F13E9B}"/>
              </a:ext>
            </a:extLst>
          </p:cNvPr>
          <p:cNvSpPr>
            <a:spLocks noGrp="1"/>
          </p:cNvSpPr>
          <p:nvPr>
            <p:ph type="title"/>
          </p:nvPr>
        </p:nvSpPr>
        <p:spPr>
          <a:xfrm>
            <a:off x="838200" y="631825"/>
            <a:ext cx="10515600" cy="1325563"/>
          </a:xfrm>
        </p:spPr>
        <p:txBody>
          <a:bodyPr>
            <a:normAutofit/>
          </a:bodyPr>
          <a:lstStyle/>
          <a:p>
            <a:r>
              <a:rPr lang="en-AU" sz="2800" b="1"/>
              <a:t>5b. With reference to Source 1, explain in your own words, two reasons why Magistrate </a:t>
            </a:r>
            <a:r>
              <a:rPr lang="en-AU" sz="2800" b="1" err="1"/>
              <a:t>Heilpern</a:t>
            </a:r>
            <a:r>
              <a:rPr lang="en-AU" sz="2800" b="1"/>
              <a:t> allowed the refusal to vote under the religious exemption. </a:t>
            </a:r>
            <a:endParaRPr lang="en-US" sz="2800" b="1"/>
          </a:p>
        </p:txBody>
      </p:sp>
      <p:sp>
        <p:nvSpPr>
          <p:cNvPr id="3" name="Content Placeholder 2">
            <a:extLst>
              <a:ext uri="{FF2B5EF4-FFF2-40B4-BE49-F238E27FC236}">
                <a16:creationId xmlns:a16="http://schemas.microsoft.com/office/drawing/2014/main" id="{160E442B-B824-8643-A2E2-DCD385D5054C}"/>
              </a:ext>
            </a:extLst>
          </p:cNvPr>
          <p:cNvSpPr>
            <a:spLocks noGrp="1"/>
          </p:cNvSpPr>
          <p:nvPr>
            <p:ph idx="1"/>
          </p:nvPr>
        </p:nvSpPr>
        <p:spPr>
          <a:xfrm>
            <a:off x="838200" y="2057400"/>
            <a:ext cx="10515600" cy="3871762"/>
          </a:xfrm>
        </p:spPr>
        <p:txBody>
          <a:bodyPr>
            <a:normAutofit/>
          </a:bodyPr>
          <a:lstStyle/>
          <a:p>
            <a:r>
              <a:rPr lang="en-US" sz="2200"/>
              <a:t>The response must be primarily in ‘their own words’ with some reference to the source:</a:t>
            </a:r>
          </a:p>
          <a:p>
            <a:pPr lvl="1"/>
            <a:r>
              <a:rPr lang="en-AU" sz="2200"/>
              <a:t>Easton held a </a:t>
            </a:r>
            <a:r>
              <a:rPr lang="en-AU" sz="2200" b="1"/>
              <a:t>well-developed moral code that was similar to that of religious belief</a:t>
            </a:r>
            <a:r>
              <a:rPr lang="en-AU" sz="2200"/>
              <a:t> that required Easton not to vote;</a:t>
            </a:r>
          </a:p>
          <a:p>
            <a:pPr lvl="1"/>
            <a:r>
              <a:rPr lang="en-AU" sz="2200"/>
              <a:t>Easton held a ‘</a:t>
            </a:r>
            <a:r>
              <a:rPr lang="en-AU" sz="2200" b="1"/>
              <a:t>truly held’ view of life</a:t>
            </a:r>
            <a:r>
              <a:rPr lang="en-AU" sz="2200"/>
              <a:t> &amp; his ideological stance which formed the basis for his decision not to vote;</a:t>
            </a:r>
          </a:p>
          <a:p>
            <a:pPr lvl="1"/>
            <a:r>
              <a:rPr lang="en-AU" sz="2200"/>
              <a:t>Easton’s reason for not voting was </a:t>
            </a:r>
            <a:r>
              <a:rPr lang="en-AU" sz="2200" b="1"/>
              <a:t>devout but not religious</a:t>
            </a:r>
            <a:r>
              <a:rPr lang="en-AU" sz="2200"/>
              <a:t> which satisfied the requirements under s14;</a:t>
            </a:r>
          </a:p>
          <a:p>
            <a:pPr lvl="1"/>
            <a:r>
              <a:rPr lang="en-AU" sz="2200"/>
              <a:t>Heilpern believes that the exemption in subsection 14 allows for voters to not vote based on a form of </a:t>
            </a:r>
            <a:r>
              <a:rPr lang="en-AU" sz="2200" b="1"/>
              <a:t>‘conscientious objection’</a:t>
            </a:r>
            <a:r>
              <a:rPr lang="en-AU" sz="2200"/>
              <a:t> which is what Easton enlisted in his decision not to vote.</a:t>
            </a:r>
          </a:p>
          <a:p>
            <a:endParaRPr lang="en-US" sz="2200"/>
          </a:p>
        </p:txBody>
      </p:sp>
    </p:spTree>
    <p:extLst>
      <p:ext uri="{BB962C8B-B14F-4D97-AF65-F5344CB8AC3E}">
        <p14:creationId xmlns:p14="http://schemas.microsoft.com/office/powerpoint/2010/main" val="356474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734666-A8E1-6144-9B04-E8807D92C421}"/>
              </a:ext>
            </a:extLst>
          </p:cNvPr>
          <p:cNvSpPr>
            <a:spLocks noGrp="1"/>
          </p:cNvSpPr>
          <p:nvPr>
            <p:ph type="title"/>
          </p:nvPr>
        </p:nvSpPr>
        <p:spPr>
          <a:xfrm>
            <a:off x="863029" y="1012004"/>
            <a:ext cx="3416158" cy="4795408"/>
          </a:xfrm>
        </p:spPr>
        <p:txBody>
          <a:bodyPr>
            <a:normAutofit/>
          </a:bodyPr>
          <a:lstStyle/>
          <a:p>
            <a:r>
              <a:rPr lang="en-AU" sz="3700" b="1">
                <a:solidFill>
                  <a:srgbClr val="FFFFFF"/>
                </a:solidFill>
              </a:rPr>
              <a:t>5c. With reference to the Commonwealth Constitution, discuss two powers of the High Court of Australia. </a:t>
            </a:r>
            <a:endParaRPr lang="en-US" sz="3700" b="1">
              <a:solidFill>
                <a:srgbClr val="FFFFFF"/>
              </a:solidFill>
            </a:endParaRPr>
          </a:p>
        </p:txBody>
      </p:sp>
      <p:graphicFrame>
        <p:nvGraphicFramePr>
          <p:cNvPr id="5" name="Content Placeholder 2">
            <a:extLst>
              <a:ext uri="{FF2B5EF4-FFF2-40B4-BE49-F238E27FC236}">
                <a16:creationId xmlns:a16="http://schemas.microsoft.com/office/drawing/2014/main" id="{79AE5C42-C3DF-447F-94A9-FBE061E7D0BE}"/>
              </a:ext>
            </a:extLst>
          </p:cNvPr>
          <p:cNvGraphicFramePr>
            <a:graphicFrameLocks noGrp="1"/>
          </p:cNvGraphicFramePr>
          <p:nvPr>
            <p:ph idx="1"/>
            <p:extLst>
              <p:ext uri="{D42A27DB-BD31-4B8C-83A1-F6EECF244321}">
                <p14:modId xmlns:p14="http://schemas.microsoft.com/office/powerpoint/2010/main" val="24505259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5895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BB9C399-A872-1148-A3B7-DBDA1DFFE45A}"/>
              </a:ext>
            </a:extLst>
          </p:cNvPr>
          <p:cNvSpPr>
            <a:spLocks noGrp="1"/>
          </p:cNvSpPr>
          <p:nvPr>
            <p:ph type="title"/>
          </p:nvPr>
        </p:nvSpPr>
        <p:spPr>
          <a:xfrm>
            <a:off x="535020" y="685800"/>
            <a:ext cx="2780271" cy="5105400"/>
          </a:xfrm>
        </p:spPr>
        <p:txBody>
          <a:bodyPr>
            <a:normAutofit/>
          </a:bodyPr>
          <a:lstStyle/>
          <a:p>
            <a:r>
              <a:rPr lang="en-AU" sz="3100" b="1">
                <a:solidFill>
                  <a:srgbClr val="FFFFFF"/>
                </a:solidFill>
              </a:rPr>
              <a:t>5d. Apart from the example in Source 1, outline one contemporary example of the exercise of legal power in Australia and evaluate its implications. </a:t>
            </a:r>
            <a:endParaRPr lang="en-US" sz="3100" b="1">
              <a:solidFill>
                <a:srgbClr val="FFFFFF"/>
              </a:solidFill>
            </a:endParaRPr>
          </a:p>
        </p:txBody>
      </p:sp>
      <p:graphicFrame>
        <p:nvGraphicFramePr>
          <p:cNvPr id="5" name="Content Placeholder 2">
            <a:extLst>
              <a:ext uri="{FF2B5EF4-FFF2-40B4-BE49-F238E27FC236}">
                <a16:creationId xmlns:a16="http://schemas.microsoft.com/office/drawing/2014/main" id="{DF6AB602-17B4-4496-8090-5DE147A3821C}"/>
              </a:ext>
            </a:extLst>
          </p:cNvPr>
          <p:cNvGraphicFramePr>
            <a:graphicFrameLocks noGrp="1"/>
          </p:cNvGraphicFramePr>
          <p:nvPr>
            <p:ph idx="1"/>
            <p:extLst>
              <p:ext uri="{D42A27DB-BD31-4B8C-83A1-F6EECF244321}">
                <p14:modId xmlns:p14="http://schemas.microsoft.com/office/powerpoint/2010/main" val="94497683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2179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CE36F0-2B47-5745-9D00-7A288D6A1BA2}"/>
              </a:ext>
            </a:extLst>
          </p:cNvPr>
          <p:cNvSpPr>
            <a:spLocks noGrp="1"/>
          </p:cNvSpPr>
          <p:nvPr>
            <p:ph type="title"/>
          </p:nvPr>
        </p:nvSpPr>
        <p:spPr>
          <a:xfrm>
            <a:off x="1179226" y="826680"/>
            <a:ext cx="9833548" cy="1325563"/>
          </a:xfrm>
        </p:spPr>
        <p:txBody>
          <a:bodyPr>
            <a:normAutofit/>
          </a:bodyPr>
          <a:lstStyle/>
          <a:p>
            <a:pPr algn="ctr"/>
            <a:r>
              <a:rPr lang="en-AU" sz="4000" b="1">
                <a:solidFill>
                  <a:srgbClr val="FFFFFF"/>
                </a:solidFill>
              </a:rPr>
              <a:t>6a. Explain what is meant by ‘appeal’ as it applies in the Australian legal system. </a:t>
            </a:r>
            <a:endParaRPr lang="en-US" sz="4000" b="1">
              <a:solidFill>
                <a:srgbClr val="FFFFFF"/>
              </a:solidFill>
            </a:endParaRPr>
          </a:p>
        </p:txBody>
      </p:sp>
      <p:sp>
        <p:nvSpPr>
          <p:cNvPr id="3" name="Content Placeholder 2">
            <a:extLst>
              <a:ext uri="{FF2B5EF4-FFF2-40B4-BE49-F238E27FC236}">
                <a16:creationId xmlns:a16="http://schemas.microsoft.com/office/drawing/2014/main" id="{11FDCBE4-AAF0-7148-B422-69C944A7608B}"/>
              </a:ext>
            </a:extLst>
          </p:cNvPr>
          <p:cNvSpPr>
            <a:spLocks noGrp="1"/>
          </p:cNvSpPr>
          <p:nvPr>
            <p:ph idx="1"/>
          </p:nvPr>
        </p:nvSpPr>
        <p:spPr>
          <a:xfrm>
            <a:off x="1179226" y="2572719"/>
            <a:ext cx="9833548" cy="4060556"/>
          </a:xfrm>
        </p:spPr>
        <p:txBody>
          <a:bodyPr>
            <a:normAutofit/>
          </a:bodyPr>
          <a:lstStyle/>
          <a:p>
            <a:pPr lvl="0"/>
            <a:r>
              <a:rPr lang="en-AU" sz="2400" dirty="0">
                <a:solidFill>
                  <a:srgbClr val="000000"/>
                </a:solidFill>
              </a:rPr>
              <a:t>Where a </a:t>
            </a:r>
            <a:r>
              <a:rPr lang="en-AU" sz="2400" b="1" dirty="0">
                <a:solidFill>
                  <a:srgbClr val="000000"/>
                </a:solidFill>
              </a:rPr>
              <a:t>decision is reviewed by a higher court</a:t>
            </a:r>
            <a:r>
              <a:rPr lang="en-AU" sz="2400" dirty="0">
                <a:solidFill>
                  <a:srgbClr val="000000"/>
                </a:solidFill>
              </a:rPr>
              <a:t> – can mention court hierarchy;</a:t>
            </a:r>
          </a:p>
          <a:p>
            <a:pPr lvl="0"/>
            <a:r>
              <a:rPr lang="en-AU" sz="2400" b="1" dirty="0">
                <a:solidFill>
                  <a:srgbClr val="000000"/>
                </a:solidFill>
              </a:rPr>
              <a:t>Limited to those parties involved</a:t>
            </a:r>
            <a:r>
              <a:rPr lang="en-AU" sz="2400" dirty="0">
                <a:solidFill>
                  <a:srgbClr val="000000"/>
                </a:solidFill>
              </a:rPr>
              <a:t> in the original case;</a:t>
            </a:r>
          </a:p>
          <a:p>
            <a:pPr lvl="0"/>
            <a:r>
              <a:rPr lang="en-AU" sz="2400" dirty="0">
                <a:solidFill>
                  <a:srgbClr val="000000"/>
                </a:solidFill>
              </a:rPr>
              <a:t>Appeals can by on the </a:t>
            </a:r>
            <a:r>
              <a:rPr lang="en-AU" sz="2400" b="1" dirty="0">
                <a:solidFill>
                  <a:srgbClr val="000000"/>
                </a:solidFill>
              </a:rPr>
              <a:t>basis of:</a:t>
            </a:r>
            <a:r>
              <a:rPr lang="en-AU" sz="2400" dirty="0">
                <a:solidFill>
                  <a:srgbClr val="000000"/>
                </a:solidFill>
              </a:rPr>
              <a:t> </a:t>
            </a:r>
          </a:p>
          <a:p>
            <a:pPr lvl="1"/>
            <a:r>
              <a:rPr lang="en-AU" dirty="0">
                <a:solidFill>
                  <a:srgbClr val="000000"/>
                </a:solidFill>
              </a:rPr>
              <a:t>A matter of law;</a:t>
            </a:r>
          </a:p>
          <a:p>
            <a:pPr lvl="1"/>
            <a:r>
              <a:rPr lang="en-AU" dirty="0">
                <a:solidFill>
                  <a:srgbClr val="000000"/>
                </a:solidFill>
              </a:rPr>
              <a:t>Error in proceedings.</a:t>
            </a:r>
          </a:p>
          <a:p>
            <a:pPr lvl="0"/>
            <a:r>
              <a:rPr lang="en-AU" sz="2400" b="1" dirty="0">
                <a:solidFill>
                  <a:srgbClr val="000000"/>
                </a:solidFill>
              </a:rPr>
              <a:t>S73</a:t>
            </a:r>
            <a:r>
              <a:rPr lang="en-AU" sz="2400" dirty="0">
                <a:solidFill>
                  <a:srgbClr val="000000"/>
                </a:solidFill>
              </a:rPr>
              <a:t> gives the HCA appellate jurisdiction.</a:t>
            </a:r>
          </a:p>
          <a:p>
            <a:pPr lvl="0"/>
            <a:r>
              <a:rPr lang="en-AU" sz="2400" dirty="0">
                <a:solidFill>
                  <a:srgbClr val="000000"/>
                </a:solidFill>
              </a:rPr>
              <a:t>A means to hold the lower courts &amp; judges to account.</a:t>
            </a:r>
          </a:p>
        </p:txBody>
      </p:sp>
    </p:spTree>
    <p:extLst>
      <p:ext uri="{BB962C8B-B14F-4D97-AF65-F5344CB8AC3E}">
        <p14:creationId xmlns:p14="http://schemas.microsoft.com/office/powerpoint/2010/main" val="272450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029E-B61D-8547-9673-55671DF0AC8D}"/>
              </a:ext>
            </a:extLst>
          </p:cNvPr>
          <p:cNvSpPr>
            <a:spLocks noGrp="1"/>
          </p:cNvSpPr>
          <p:nvPr>
            <p:ph type="title"/>
          </p:nvPr>
        </p:nvSpPr>
        <p:spPr>
          <a:xfrm>
            <a:off x="1571811" y="1573586"/>
            <a:ext cx="9122584" cy="1325563"/>
          </a:xfrm>
          <a:prstGeom prst="rect">
            <a:avLst/>
          </a:prstGeom>
        </p:spPr>
        <p:txBody>
          <a:bodyPr>
            <a:normAutofit/>
          </a:bodyPr>
          <a:lstStyle/>
          <a:p>
            <a:r>
              <a:rPr lang="en-US" b="1"/>
              <a:t>1a. Explain what is meant by a ‘political mandate’.</a:t>
            </a:r>
            <a:r>
              <a:rPr lang="en-AU" b="1"/>
              <a:t> </a:t>
            </a:r>
            <a:endParaRPr lang="en-US" b="1"/>
          </a:p>
        </p:txBody>
      </p:sp>
      <p:sp>
        <p:nvSpPr>
          <p:cNvPr id="3" name="Content Placeholder 2">
            <a:extLst>
              <a:ext uri="{FF2B5EF4-FFF2-40B4-BE49-F238E27FC236}">
                <a16:creationId xmlns:a16="http://schemas.microsoft.com/office/drawing/2014/main" id="{96D1472C-EB92-2B48-BFF0-D253F150581E}"/>
              </a:ext>
            </a:extLst>
          </p:cNvPr>
          <p:cNvSpPr>
            <a:spLocks noGrp="1"/>
          </p:cNvSpPr>
          <p:nvPr>
            <p:ph idx="1"/>
          </p:nvPr>
        </p:nvSpPr>
        <p:spPr>
          <a:xfrm>
            <a:off x="1571811" y="3060017"/>
            <a:ext cx="6066118" cy="2438546"/>
          </a:xfrm>
        </p:spPr>
        <p:txBody>
          <a:bodyPr>
            <a:normAutofit/>
          </a:bodyPr>
          <a:lstStyle/>
          <a:p>
            <a:r>
              <a:rPr lang="en-AU" sz="2400" cap="none" dirty="0"/>
              <a:t>It is the authority </a:t>
            </a:r>
            <a:r>
              <a:rPr lang="en-AU" sz="2400" b="1" cap="none" dirty="0"/>
              <a:t>granted by a constituency</a:t>
            </a:r>
            <a:r>
              <a:rPr lang="en-AU" sz="2400" cap="none" dirty="0"/>
              <a:t> to a political party by gaining a majority in the </a:t>
            </a:r>
            <a:r>
              <a:rPr lang="en-AU" sz="2400" b="1" cap="none" dirty="0"/>
              <a:t>lower house of parliament</a:t>
            </a:r>
            <a:r>
              <a:rPr lang="en-AU" sz="2400" cap="none" dirty="0"/>
              <a:t>, to act as its representative, to implement their </a:t>
            </a:r>
            <a:r>
              <a:rPr lang="en-AU" sz="2400" b="1" cap="none" dirty="0"/>
              <a:t>programs &amp; policies</a:t>
            </a:r>
            <a:r>
              <a:rPr lang="en-AU" sz="2400" cap="none" dirty="0"/>
              <a:t> as outlined in the election platform.</a:t>
            </a:r>
            <a:endParaRPr lang="en-AU" sz="2400" cap="none"/>
          </a:p>
          <a:p>
            <a:endParaRPr lang="en-US" sz="2400" dirty="0"/>
          </a:p>
        </p:txBody>
      </p:sp>
      <p:sp>
        <p:nvSpPr>
          <p:cNvPr id="1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7" name="Graphic 6" descr="Checkmark">
            <a:extLst>
              <a:ext uri="{FF2B5EF4-FFF2-40B4-BE49-F238E27FC236}">
                <a16:creationId xmlns:a16="http://schemas.microsoft.com/office/drawing/2014/main" id="{844D56E2-CC90-40DE-9EC4-8C95D606A2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1896476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917A246-66AA-BB46-835F-26BD9760AE30}"/>
              </a:ext>
            </a:extLst>
          </p:cNvPr>
          <p:cNvSpPr>
            <a:spLocks noGrp="1"/>
          </p:cNvSpPr>
          <p:nvPr>
            <p:ph type="title"/>
          </p:nvPr>
        </p:nvSpPr>
        <p:spPr>
          <a:xfrm>
            <a:off x="640079" y="2053641"/>
            <a:ext cx="3669161" cy="2760098"/>
          </a:xfrm>
        </p:spPr>
        <p:txBody>
          <a:bodyPr>
            <a:normAutofit fontScale="90000"/>
          </a:bodyPr>
          <a:lstStyle/>
          <a:p>
            <a:r>
              <a:rPr lang="en-AU" sz="2800" b="1">
                <a:solidFill>
                  <a:srgbClr val="FFFFFF"/>
                </a:solidFill>
              </a:rPr>
              <a:t>6b. With reference to Source 2, explain in your own words, two reasons why judges are obliged to state the reasons for their decisions. </a:t>
            </a:r>
            <a:endParaRPr lang="en-US" sz="2800" b="1">
              <a:solidFill>
                <a:srgbClr val="FFFFFF"/>
              </a:solidFill>
            </a:endParaRPr>
          </a:p>
        </p:txBody>
      </p:sp>
      <p:sp>
        <p:nvSpPr>
          <p:cNvPr id="3" name="Content Placeholder 2">
            <a:extLst>
              <a:ext uri="{FF2B5EF4-FFF2-40B4-BE49-F238E27FC236}">
                <a16:creationId xmlns:a16="http://schemas.microsoft.com/office/drawing/2014/main" id="{E800CAED-F697-7A42-84CB-FB43FBAA43DF}"/>
              </a:ext>
            </a:extLst>
          </p:cNvPr>
          <p:cNvSpPr>
            <a:spLocks noGrp="1"/>
          </p:cNvSpPr>
          <p:nvPr>
            <p:ph idx="1"/>
          </p:nvPr>
        </p:nvSpPr>
        <p:spPr>
          <a:xfrm>
            <a:off x="6090573" y="294468"/>
            <a:ext cx="5626145" cy="6307810"/>
          </a:xfrm>
        </p:spPr>
        <p:txBody>
          <a:bodyPr anchor="ctr">
            <a:normAutofit/>
          </a:bodyPr>
          <a:lstStyle/>
          <a:p>
            <a:pPr marL="0" indent="0">
              <a:buNone/>
            </a:pPr>
            <a:r>
              <a:rPr lang="en-AU" sz="2400" dirty="0">
                <a:solidFill>
                  <a:srgbClr val="000000"/>
                </a:solidFill>
              </a:rPr>
              <a:t>2 reasons why judges are obliged to state the reasons for their decisions:</a:t>
            </a:r>
          </a:p>
          <a:p>
            <a:pPr lvl="1"/>
            <a:r>
              <a:rPr lang="en-AU" dirty="0">
                <a:solidFill>
                  <a:srgbClr val="000000"/>
                </a:solidFill>
              </a:rPr>
              <a:t>It is an ‘attr</a:t>
            </a:r>
            <a:r>
              <a:rPr lang="en-AU" i="1" dirty="0">
                <a:solidFill>
                  <a:srgbClr val="000000"/>
                </a:solidFill>
              </a:rPr>
              <a:t>ibute of the ‘administration of justice’;</a:t>
            </a:r>
          </a:p>
          <a:p>
            <a:pPr lvl="1"/>
            <a:r>
              <a:rPr lang="en-AU" i="1" dirty="0">
                <a:solidFill>
                  <a:srgbClr val="000000"/>
                </a:solidFill>
              </a:rPr>
              <a:t>‘The obligation to state reasons, &amp; to publish them, is a healthy corrective against the arbitrary exercise of judicial power’;</a:t>
            </a:r>
          </a:p>
          <a:p>
            <a:pPr lvl="1"/>
            <a:r>
              <a:rPr lang="en-AU" dirty="0">
                <a:solidFill>
                  <a:srgbClr val="000000"/>
                </a:solidFill>
              </a:rPr>
              <a:t>It allows for </a:t>
            </a:r>
            <a:r>
              <a:rPr lang="en-AU" i="1" dirty="0">
                <a:solidFill>
                  <a:srgbClr val="000000"/>
                </a:solidFill>
              </a:rPr>
              <a:t>scrutiny &amp; criticism </a:t>
            </a:r>
            <a:r>
              <a:rPr lang="en-AU" dirty="0">
                <a:solidFill>
                  <a:srgbClr val="000000"/>
                </a:solidFill>
              </a:rPr>
              <a:t>by the wider community ‘</a:t>
            </a:r>
            <a:r>
              <a:rPr lang="en-AU" i="1" dirty="0">
                <a:solidFill>
                  <a:srgbClr val="000000"/>
                </a:solidFill>
              </a:rPr>
              <a:t>litigants, colleagues, media &amp;   scholars’</a:t>
            </a:r>
            <a:r>
              <a:rPr lang="en-AU" dirty="0">
                <a:solidFill>
                  <a:srgbClr val="000000"/>
                </a:solidFill>
              </a:rPr>
              <a:t> &amp; thus part of the openness and accountability of the courts.</a:t>
            </a:r>
          </a:p>
          <a:p>
            <a:pPr lvl="0"/>
            <a:r>
              <a:rPr lang="en-AU" sz="2400" b="1" dirty="0">
                <a:solidFill>
                  <a:srgbClr val="000000"/>
                </a:solidFill>
              </a:rPr>
              <a:t>REASONS MUST BE TAKEN FROM THE SOURCE BUT PUT INTO THEIR OWN WORDS.</a:t>
            </a:r>
            <a:endParaRPr lang="en-AU" sz="24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340888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B0D47D8-2072-984F-9A31-DD31C0A0C8E3}"/>
              </a:ext>
            </a:extLst>
          </p:cNvPr>
          <p:cNvSpPr>
            <a:spLocks noGrp="1"/>
          </p:cNvSpPr>
          <p:nvPr>
            <p:ph type="title"/>
          </p:nvPr>
        </p:nvSpPr>
        <p:spPr>
          <a:xfrm>
            <a:off x="640079" y="2053641"/>
            <a:ext cx="3669161" cy="2760098"/>
          </a:xfrm>
        </p:spPr>
        <p:txBody>
          <a:bodyPr>
            <a:normAutofit/>
          </a:bodyPr>
          <a:lstStyle/>
          <a:p>
            <a:r>
              <a:rPr lang="en-AU" sz="3700" b="1">
                <a:solidFill>
                  <a:srgbClr val="FFFFFF"/>
                </a:solidFill>
              </a:rPr>
              <a:t>6c. Discuss two limitations of the appeals process in the Australian court system. </a:t>
            </a:r>
            <a:endParaRPr lang="en-US" sz="3700" b="1">
              <a:solidFill>
                <a:srgbClr val="FFFFFF"/>
              </a:solidFill>
            </a:endParaRPr>
          </a:p>
        </p:txBody>
      </p:sp>
      <p:sp>
        <p:nvSpPr>
          <p:cNvPr id="3" name="Content Placeholder 2">
            <a:extLst>
              <a:ext uri="{FF2B5EF4-FFF2-40B4-BE49-F238E27FC236}">
                <a16:creationId xmlns:a16="http://schemas.microsoft.com/office/drawing/2014/main" id="{EA9C038E-4547-614B-81AE-ED9994ADB649}"/>
              </a:ext>
            </a:extLst>
          </p:cNvPr>
          <p:cNvSpPr>
            <a:spLocks noGrp="1"/>
          </p:cNvSpPr>
          <p:nvPr>
            <p:ph idx="1"/>
          </p:nvPr>
        </p:nvSpPr>
        <p:spPr>
          <a:xfrm>
            <a:off x="5486400" y="246185"/>
            <a:ext cx="6400800" cy="6471137"/>
          </a:xfrm>
        </p:spPr>
        <p:txBody>
          <a:bodyPr anchor="ctr">
            <a:normAutofit/>
          </a:bodyPr>
          <a:lstStyle/>
          <a:p>
            <a:pPr marL="0" indent="0">
              <a:buNone/>
            </a:pPr>
            <a:r>
              <a:rPr lang="en-AU" sz="2000" b="1" u="sng" dirty="0">
                <a:solidFill>
                  <a:srgbClr val="000000"/>
                </a:solidFill>
              </a:rPr>
              <a:t>Two valid</a:t>
            </a:r>
            <a:r>
              <a:rPr lang="en-AU" sz="2000" b="1" dirty="0">
                <a:solidFill>
                  <a:srgbClr val="000000"/>
                </a:solidFill>
              </a:rPr>
              <a:t> limitations of the appeals process include:</a:t>
            </a:r>
            <a:endParaRPr lang="en-AU" sz="2000" dirty="0">
              <a:solidFill>
                <a:srgbClr val="000000"/>
              </a:solidFill>
            </a:endParaRPr>
          </a:p>
          <a:p>
            <a:pPr lvl="1"/>
            <a:r>
              <a:rPr lang="en-AU" sz="2000" dirty="0">
                <a:solidFill>
                  <a:srgbClr val="000000"/>
                </a:solidFill>
              </a:rPr>
              <a:t>Availability of competent representation;</a:t>
            </a:r>
          </a:p>
          <a:p>
            <a:pPr lvl="1"/>
            <a:r>
              <a:rPr lang="en-AU" sz="2000" dirty="0">
                <a:solidFill>
                  <a:srgbClr val="000000"/>
                </a:solidFill>
              </a:rPr>
              <a:t>Rules governing appeals - can only appeal if new evidence arises + misconduct + challenge to the law;</a:t>
            </a:r>
          </a:p>
          <a:p>
            <a:pPr lvl="1"/>
            <a:r>
              <a:rPr lang="en-AU" sz="2000" dirty="0">
                <a:solidFill>
                  <a:srgbClr val="000000"/>
                </a:solidFill>
              </a:rPr>
              <a:t>Courts may be averse to going against what was a discretionary or evaluative decision (</a:t>
            </a:r>
            <a:r>
              <a:rPr lang="en-AU" sz="2000" dirty="0" err="1">
                <a:solidFill>
                  <a:srgbClr val="000000"/>
                </a:solidFill>
              </a:rPr>
              <a:t>eg.</a:t>
            </a:r>
            <a:r>
              <a:rPr lang="en-AU" sz="2000" dirty="0">
                <a:solidFill>
                  <a:srgbClr val="000000"/>
                </a:solidFill>
              </a:rPr>
              <a:t> Jury verdict);</a:t>
            </a:r>
          </a:p>
          <a:p>
            <a:pPr lvl="1"/>
            <a:r>
              <a:rPr lang="en-AU" sz="2000" dirty="0">
                <a:solidFill>
                  <a:srgbClr val="000000"/>
                </a:solidFill>
              </a:rPr>
              <a:t>Appeal must be lodged within 28 days of the decision made;</a:t>
            </a:r>
          </a:p>
          <a:p>
            <a:pPr lvl="1"/>
            <a:r>
              <a:rPr lang="en-AU" sz="2000" dirty="0">
                <a:solidFill>
                  <a:srgbClr val="000000"/>
                </a:solidFill>
              </a:rPr>
              <a:t>The time &amp; cost involved in the appeals process:</a:t>
            </a:r>
          </a:p>
          <a:p>
            <a:pPr lvl="2"/>
            <a:r>
              <a:rPr lang="en-AU" dirty="0">
                <a:solidFill>
                  <a:srgbClr val="000000"/>
                </a:solidFill>
              </a:rPr>
              <a:t>Patrick Waring – the family had exhausted all of their emotional &amp; financial resources, they could not afford to launch an appeal.</a:t>
            </a:r>
          </a:p>
          <a:p>
            <a:pPr lvl="2"/>
            <a:r>
              <a:rPr lang="en-AU" dirty="0">
                <a:solidFill>
                  <a:srgbClr val="000000"/>
                </a:solidFill>
              </a:rPr>
              <a:t>Mabo 1992 - It was not until 3/6/1992 that Mabo No. 2 was decided. By then, 10 years after the case opened, Eddie Mabo had died. 6 of the judges agreed that the Meriam people did have traditional ownership of their land, with Justice Dawson dissenting from the majority judgment.</a:t>
            </a:r>
          </a:p>
          <a:p>
            <a:pPr lvl="1"/>
            <a:r>
              <a:rPr lang="en-AU" sz="2000" dirty="0">
                <a:solidFill>
                  <a:srgbClr val="000000"/>
                </a:solidFill>
              </a:rPr>
              <a:t>HCA can choose which appeals they hear;</a:t>
            </a:r>
          </a:p>
          <a:p>
            <a:pPr lvl="1"/>
            <a:r>
              <a:rPr lang="en-AU" sz="2000" dirty="0">
                <a:solidFill>
                  <a:srgbClr val="000000"/>
                </a:solidFill>
              </a:rPr>
              <a:t>HCA is the final court of appeal since 1986.</a:t>
            </a:r>
          </a:p>
          <a:p>
            <a:endParaRPr lang="en-US" sz="1500" dirty="0">
              <a:solidFill>
                <a:srgbClr val="000000"/>
              </a:solidFill>
            </a:endParaRPr>
          </a:p>
        </p:txBody>
      </p:sp>
    </p:spTree>
    <p:extLst>
      <p:ext uri="{BB962C8B-B14F-4D97-AF65-F5344CB8AC3E}">
        <p14:creationId xmlns:p14="http://schemas.microsoft.com/office/powerpoint/2010/main" val="3315890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76226EE-E15B-2648-BD94-5FF2E4F38862}"/>
              </a:ext>
            </a:extLst>
          </p:cNvPr>
          <p:cNvSpPr>
            <a:spLocks noGrp="1"/>
          </p:cNvSpPr>
          <p:nvPr>
            <p:ph type="title"/>
          </p:nvPr>
        </p:nvSpPr>
        <p:spPr>
          <a:xfrm>
            <a:off x="6065129" y="471953"/>
            <a:ext cx="5647641" cy="1454051"/>
          </a:xfrm>
        </p:spPr>
        <p:txBody>
          <a:bodyPr>
            <a:normAutofit/>
          </a:bodyPr>
          <a:lstStyle/>
          <a:p>
            <a:r>
              <a:rPr lang="en-AU" sz="2400" b="1" dirty="0">
                <a:solidFill>
                  <a:srgbClr val="000000"/>
                </a:solidFill>
              </a:rPr>
              <a:t>6d. Evaluate two factors that have the potential to undermine public confidence in the Australian court system. </a:t>
            </a:r>
            <a:endParaRPr lang="en-US" sz="2400" b="1"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Judge">
            <a:extLst>
              <a:ext uri="{FF2B5EF4-FFF2-40B4-BE49-F238E27FC236}">
                <a16:creationId xmlns:a16="http://schemas.microsoft.com/office/drawing/2014/main" id="{871C9C9E-9EB9-42E3-922E-15FA5E49C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DC5F1F58-A83A-9A46-8584-F8C78400A699}"/>
              </a:ext>
            </a:extLst>
          </p:cNvPr>
          <p:cNvSpPr>
            <a:spLocks noGrp="1"/>
          </p:cNvSpPr>
          <p:nvPr>
            <p:ph idx="1"/>
          </p:nvPr>
        </p:nvSpPr>
        <p:spPr>
          <a:xfrm>
            <a:off x="6090573" y="1926004"/>
            <a:ext cx="5651173" cy="4685811"/>
          </a:xfrm>
        </p:spPr>
        <p:txBody>
          <a:bodyPr anchor="ctr">
            <a:normAutofit lnSpcReduction="10000"/>
          </a:bodyPr>
          <a:lstStyle/>
          <a:p>
            <a:pPr lvl="0"/>
            <a:r>
              <a:rPr lang="en-AU" sz="1800" b="1" dirty="0">
                <a:solidFill>
                  <a:srgbClr val="000000"/>
                </a:solidFill>
              </a:rPr>
              <a:t>Media</a:t>
            </a:r>
            <a:r>
              <a:rPr lang="en-AU" sz="1800" dirty="0">
                <a:solidFill>
                  <a:srgbClr val="000000"/>
                </a:solidFill>
              </a:rPr>
              <a:t> commentary &amp; reporting;</a:t>
            </a:r>
          </a:p>
          <a:p>
            <a:pPr lvl="0"/>
            <a:r>
              <a:rPr lang="en-AU" sz="1800" b="1" dirty="0">
                <a:solidFill>
                  <a:srgbClr val="000000"/>
                </a:solidFill>
              </a:rPr>
              <a:t>Ignorance of the</a:t>
            </a:r>
            <a:r>
              <a:rPr lang="en-AU" sz="1800" dirty="0">
                <a:solidFill>
                  <a:srgbClr val="000000"/>
                </a:solidFill>
              </a:rPr>
              <a:t> law &amp;/or court procedure;</a:t>
            </a:r>
          </a:p>
          <a:p>
            <a:pPr lvl="0"/>
            <a:r>
              <a:rPr lang="en-AU" sz="1800" dirty="0">
                <a:solidFill>
                  <a:srgbClr val="000000"/>
                </a:solidFill>
              </a:rPr>
              <a:t>The lack of a </a:t>
            </a:r>
            <a:r>
              <a:rPr lang="en-AU" sz="1800" b="1" dirty="0">
                <a:solidFill>
                  <a:srgbClr val="000000"/>
                </a:solidFill>
              </a:rPr>
              <a:t>code of conduct</a:t>
            </a:r>
            <a:r>
              <a:rPr lang="en-AU" sz="1800" dirty="0">
                <a:solidFill>
                  <a:srgbClr val="000000"/>
                </a:solidFill>
              </a:rPr>
              <a:t> for judges in some </a:t>
            </a:r>
            <a:r>
              <a:rPr lang="en-AU" sz="1800" dirty="0" err="1">
                <a:solidFill>
                  <a:srgbClr val="000000"/>
                </a:solidFill>
              </a:rPr>
              <a:t>Aust</a:t>
            </a:r>
            <a:r>
              <a:rPr lang="en-AU" sz="1800" dirty="0">
                <a:solidFill>
                  <a:srgbClr val="000000"/>
                </a:solidFill>
              </a:rPr>
              <a:t> jurisdictions;</a:t>
            </a:r>
          </a:p>
          <a:p>
            <a:pPr lvl="0"/>
            <a:r>
              <a:rPr lang="en-AU" sz="1800" b="1" dirty="0">
                <a:solidFill>
                  <a:srgbClr val="000000"/>
                </a:solidFill>
              </a:rPr>
              <a:t>Public perceptions as a result of particular high profile trial</a:t>
            </a:r>
            <a:r>
              <a:rPr lang="en-AU" sz="1800" dirty="0">
                <a:solidFill>
                  <a:srgbClr val="000000"/>
                </a:solidFill>
              </a:rPr>
              <a:t> &amp; the outcome; </a:t>
            </a:r>
          </a:p>
          <a:p>
            <a:pPr lvl="0"/>
            <a:r>
              <a:rPr lang="en-AU" sz="1800" b="1" dirty="0">
                <a:solidFill>
                  <a:srgbClr val="000000"/>
                </a:solidFill>
              </a:rPr>
              <a:t>Age of judges</a:t>
            </a:r>
            <a:r>
              <a:rPr lang="en-AU" sz="1800" dirty="0">
                <a:solidFill>
                  <a:srgbClr val="000000"/>
                </a:solidFill>
              </a:rPr>
              <a:t> – don’t have to retire until 70yrs, for many, they would question how competent a judge is at this age;</a:t>
            </a:r>
          </a:p>
          <a:p>
            <a:pPr lvl="0"/>
            <a:r>
              <a:rPr lang="en-AU" sz="1800" dirty="0">
                <a:solidFill>
                  <a:srgbClr val="000000"/>
                </a:solidFill>
              </a:rPr>
              <a:t>Prolonged time between the close of a trial &amp; the delivery of the decision by the judge.</a:t>
            </a:r>
          </a:p>
          <a:p>
            <a:pPr lvl="0"/>
            <a:r>
              <a:rPr lang="en-AU" sz="1800" b="1" dirty="0">
                <a:solidFill>
                  <a:srgbClr val="000000"/>
                </a:solidFill>
              </a:rPr>
              <a:t>Wrongful convictions</a:t>
            </a:r>
            <a:r>
              <a:rPr lang="en-AU" sz="1800" dirty="0">
                <a:solidFill>
                  <a:srgbClr val="000000"/>
                </a:solidFill>
              </a:rPr>
              <a:t> – Mallard 2005; </a:t>
            </a:r>
          </a:p>
          <a:p>
            <a:pPr lvl="0"/>
            <a:r>
              <a:rPr lang="en-AU" sz="1800" b="1" dirty="0">
                <a:solidFill>
                  <a:srgbClr val="000000"/>
                </a:solidFill>
              </a:rPr>
              <a:t>Judges are appointed and not elected;</a:t>
            </a:r>
            <a:endParaRPr lang="en-AU" sz="1800" dirty="0">
              <a:solidFill>
                <a:srgbClr val="000000"/>
              </a:solidFill>
            </a:endParaRPr>
          </a:p>
          <a:p>
            <a:pPr lvl="0"/>
            <a:r>
              <a:rPr lang="en-AU" sz="1800" b="1" dirty="0">
                <a:solidFill>
                  <a:srgbClr val="000000"/>
                </a:solidFill>
              </a:rPr>
              <a:t>Court decisions may be overturned by a parliament statute.</a:t>
            </a:r>
            <a:r>
              <a:rPr lang="en-AU" sz="1300" b="1" dirty="0">
                <a:solidFill>
                  <a:srgbClr val="000000"/>
                </a:solidFill>
              </a:rPr>
              <a:t/>
            </a:r>
            <a:br>
              <a:rPr lang="en-AU" sz="1300" b="1" dirty="0">
                <a:solidFill>
                  <a:srgbClr val="000000"/>
                </a:solidFill>
              </a:rPr>
            </a:br>
            <a:endParaRPr lang="en-US" sz="1300" dirty="0">
              <a:solidFill>
                <a:srgbClr val="000000"/>
              </a:solidFill>
            </a:endParaRPr>
          </a:p>
        </p:txBody>
      </p:sp>
    </p:spTree>
    <p:extLst>
      <p:ext uri="{BB962C8B-B14F-4D97-AF65-F5344CB8AC3E}">
        <p14:creationId xmlns:p14="http://schemas.microsoft.com/office/powerpoint/2010/main" val="1905962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F442EC-5E20-B445-AFF9-13F9CB1CF1A6}"/>
              </a:ext>
            </a:extLst>
          </p:cNvPr>
          <p:cNvSpPr>
            <a:spLocks noGrp="1"/>
          </p:cNvSpPr>
          <p:nvPr>
            <p:ph type="title"/>
          </p:nvPr>
        </p:nvSpPr>
        <p:spPr>
          <a:xfrm>
            <a:off x="640079" y="2053641"/>
            <a:ext cx="3669161" cy="2760098"/>
          </a:xfrm>
        </p:spPr>
        <p:txBody>
          <a:bodyPr>
            <a:normAutofit/>
          </a:bodyPr>
          <a:lstStyle/>
          <a:p>
            <a:r>
              <a:rPr lang="en-US" b="1">
                <a:solidFill>
                  <a:srgbClr val="FFFFFF"/>
                </a:solidFill>
              </a:rPr>
              <a:t>ESSAYS</a:t>
            </a:r>
          </a:p>
        </p:txBody>
      </p:sp>
      <p:sp>
        <p:nvSpPr>
          <p:cNvPr id="3" name="Content Placeholder 2">
            <a:extLst>
              <a:ext uri="{FF2B5EF4-FFF2-40B4-BE49-F238E27FC236}">
                <a16:creationId xmlns:a16="http://schemas.microsoft.com/office/drawing/2014/main" id="{CCF8AF41-70B5-2341-B89E-B40AA8BC0753}"/>
              </a:ext>
            </a:extLst>
          </p:cNvPr>
          <p:cNvSpPr>
            <a:spLocks noGrp="1"/>
          </p:cNvSpPr>
          <p:nvPr>
            <p:ph idx="1"/>
          </p:nvPr>
        </p:nvSpPr>
        <p:spPr>
          <a:xfrm>
            <a:off x="6090574" y="801866"/>
            <a:ext cx="5306084" cy="5230634"/>
          </a:xfrm>
        </p:spPr>
        <p:txBody>
          <a:bodyPr anchor="ctr">
            <a:normAutofit/>
          </a:bodyPr>
          <a:lstStyle/>
          <a:p>
            <a:endParaRPr lang="en-US" sz="2400">
              <a:solidFill>
                <a:srgbClr val="000000"/>
              </a:solidFill>
            </a:endParaRPr>
          </a:p>
        </p:txBody>
      </p:sp>
    </p:spTree>
    <p:extLst>
      <p:ext uri="{BB962C8B-B14F-4D97-AF65-F5344CB8AC3E}">
        <p14:creationId xmlns:p14="http://schemas.microsoft.com/office/powerpoint/2010/main" val="2954113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3E1C3D-633C-4756-B09B-9AD080714C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295DAF8-54BC-4834-A4B1-7DD2F7AFE5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A3036-6FA8-874F-8051-0BB8B529E1F1}"/>
              </a:ext>
            </a:extLst>
          </p:cNvPr>
          <p:cNvSpPr>
            <a:spLocks noGrp="1"/>
          </p:cNvSpPr>
          <p:nvPr>
            <p:ph type="title"/>
          </p:nvPr>
        </p:nvSpPr>
        <p:spPr>
          <a:xfrm>
            <a:off x="1120624" y="1122807"/>
            <a:ext cx="9954443" cy="4297680"/>
          </a:xfrm>
          <a:noFill/>
          <a:ln>
            <a:noFill/>
          </a:ln>
        </p:spPr>
        <p:txBody>
          <a:bodyPr vert="horz" lIns="91440" tIns="45720" rIns="91440" bIns="45720" rtlCol="0" anchor="ctr">
            <a:normAutofit/>
          </a:bodyPr>
          <a:lstStyle/>
          <a:p>
            <a:pPr algn="ctr"/>
            <a:r>
              <a:rPr lang="en-US" sz="3800" b="1" dirty="0">
                <a:solidFill>
                  <a:srgbClr val="FFFFFF"/>
                </a:solidFill>
              </a:rPr>
              <a:t>7. The </a:t>
            </a:r>
            <a:r>
              <a:rPr lang="en-US" sz="3800" b="1" dirty="0">
                <a:solidFill>
                  <a:srgbClr val="FF0000"/>
                </a:solidFill>
              </a:rPr>
              <a:t>lawmaking</a:t>
            </a:r>
            <a:r>
              <a:rPr lang="en-US" sz="3800" b="1" dirty="0">
                <a:solidFill>
                  <a:srgbClr val="FFFFFF"/>
                </a:solidFill>
              </a:rPr>
              <a:t> process, by both the Commonwealth </a:t>
            </a:r>
            <a:r>
              <a:rPr lang="en-US" sz="3800" b="1" dirty="0">
                <a:solidFill>
                  <a:srgbClr val="FF0000"/>
                </a:solidFill>
              </a:rPr>
              <a:t>Parliament</a:t>
            </a:r>
            <a:r>
              <a:rPr lang="en-US" sz="3800" b="1" dirty="0">
                <a:solidFill>
                  <a:srgbClr val="FFFFFF"/>
                </a:solidFill>
              </a:rPr>
              <a:t> and the Australian </a:t>
            </a:r>
            <a:r>
              <a:rPr lang="en-US" sz="3800" b="1" dirty="0">
                <a:solidFill>
                  <a:srgbClr val="FF0000"/>
                </a:solidFill>
              </a:rPr>
              <a:t>court</a:t>
            </a:r>
            <a:r>
              <a:rPr lang="en-US" sz="3800" b="1" dirty="0">
                <a:solidFill>
                  <a:srgbClr val="FFFFFF"/>
                </a:solidFill>
              </a:rPr>
              <a:t> system, is subject to many influences including those from both </a:t>
            </a:r>
            <a:r>
              <a:rPr lang="en-US" sz="3800" b="1" dirty="0">
                <a:solidFill>
                  <a:srgbClr val="FF0000"/>
                </a:solidFill>
              </a:rPr>
              <a:t>individuals</a:t>
            </a:r>
            <a:r>
              <a:rPr lang="en-US" sz="3800" b="1" dirty="0">
                <a:solidFill>
                  <a:srgbClr val="FFFFFF"/>
                </a:solidFill>
              </a:rPr>
              <a:t> and </a:t>
            </a:r>
            <a:r>
              <a:rPr lang="en-US" sz="3800" b="1" dirty="0">
                <a:solidFill>
                  <a:srgbClr val="FF0000"/>
                </a:solidFill>
              </a:rPr>
              <a:t>pressure groups</a:t>
            </a:r>
            <a:r>
              <a:rPr lang="en-US" sz="3800" b="1" dirty="0">
                <a:solidFill>
                  <a:srgbClr val="FFFFFF"/>
                </a:solidFill>
              </a:rPr>
              <a:t>. </a:t>
            </a:r>
            <a:r>
              <a:rPr lang="en-US" sz="3800" b="1" u="sng" dirty="0">
                <a:solidFill>
                  <a:srgbClr val="FFFFFF"/>
                </a:solidFill>
              </a:rPr>
              <a:t>Evaluate</a:t>
            </a:r>
            <a:r>
              <a:rPr lang="en-US" sz="3800" b="1" dirty="0">
                <a:solidFill>
                  <a:srgbClr val="FFFFFF"/>
                </a:solidFill>
              </a:rPr>
              <a:t> the relative influence of individuals and pressure groups in this process. </a:t>
            </a:r>
            <a:r>
              <a:rPr lang="en-US" sz="3800" dirty="0">
                <a:solidFill>
                  <a:srgbClr val="FFFFFF"/>
                </a:solidFill>
              </a:rPr>
              <a:t/>
            </a:r>
            <a:br>
              <a:rPr lang="en-US" sz="3800" dirty="0">
                <a:solidFill>
                  <a:srgbClr val="FFFFFF"/>
                </a:solidFill>
              </a:rPr>
            </a:br>
            <a:endParaRPr lang="en-US" sz="3800" dirty="0">
              <a:solidFill>
                <a:srgbClr val="FFFFFF"/>
              </a:solidFill>
            </a:endParaRPr>
          </a:p>
        </p:txBody>
      </p:sp>
    </p:spTree>
    <p:extLst>
      <p:ext uri="{BB962C8B-B14F-4D97-AF65-F5344CB8AC3E}">
        <p14:creationId xmlns:p14="http://schemas.microsoft.com/office/powerpoint/2010/main" val="615898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4091-2982-4F43-AACD-CEE85DF55D01}"/>
              </a:ext>
            </a:extLst>
          </p:cNvPr>
          <p:cNvSpPr>
            <a:spLocks noGrp="1"/>
          </p:cNvSpPr>
          <p:nvPr>
            <p:ph type="title"/>
          </p:nvPr>
        </p:nvSpPr>
        <p:spPr>
          <a:xfrm>
            <a:off x="838200" y="365125"/>
            <a:ext cx="10515600" cy="755015"/>
          </a:xfrm>
        </p:spPr>
        <p:txBody>
          <a:bodyPr/>
          <a:lstStyle/>
          <a:p>
            <a:r>
              <a:rPr lang="en-US" b="1" dirty="0"/>
              <a:t>Comments</a:t>
            </a:r>
            <a:r>
              <a:rPr lang="en-US" dirty="0"/>
              <a:t>…</a:t>
            </a:r>
          </a:p>
        </p:txBody>
      </p:sp>
      <p:sp>
        <p:nvSpPr>
          <p:cNvPr id="3" name="Content Placeholder 2">
            <a:extLst>
              <a:ext uri="{FF2B5EF4-FFF2-40B4-BE49-F238E27FC236}">
                <a16:creationId xmlns:a16="http://schemas.microsoft.com/office/drawing/2014/main" id="{39F7B169-2ECC-F943-99AA-22A0506B8CD5}"/>
              </a:ext>
            </a:extLst>
          </p:cNvPr>
          <p:cNvSpPr>
            <a:spLocks noGrp="1"/>
          </p:cNvSpPr>
          <p:nvPr>
            <p:ph idx="1"/>
          </p:nvPr>
        </p:nvSpPr>
        <p:spPr>
          <a:xfrm>
            <a:off x="382771" y="1120140"/>
            <a:ext cx="11525693" cy="5578371"/>
          </a:xfrm>
        </p:spPr>
        <p:txBody>
          <a:bodyPr>
            <a:normAutofit fontScale="92500" lnSpcReduction="10000"/>
          </a:bodyPr>
          <a:lstStyle/>
          <a:p>
            <a:r>
              <a:rPr lang="en-US" dirty="0"/>
              <a:t>Focus is on ‘individuals’ and ‘pressure groups’ so no marks awarded to discussion of political parties;</a:t>
            </a:r>
          </a:p>
          <a:p>
            <a:r>
              <a:rPr lang="en-US" dirty="0"/>
              <a:t>PG – no need to go into elaborate detail on types of… sectional, cause, hybrid.</a:t>
            </a:r>
          </a:p>
          <a:p>
            <a:r>
              <a:rPr lang="en-US" dirty="0"/>
              <a:t>Examples need to cover both parliament and the courts, though this does not have to be equal;</a:t>
            </a:r>
          </a:p>
          <a:p>
            <a:r>
              <a:rPr lang="en-US" dirty="0"/>
              <a:t>Individuals &amp; courts = Williams 2012/14; Roach 2007; Rowe 2010; Mabo 1992; David Manne &amp; M70 2010.</a:t>
            </a:r>
          </a:p>
          <a:p>
            <a:r>
              <a:rPr lang="en-US" dirty="0"/>
              <a:t>Individuals &amp; parliament = Dean Smith – SSM bill; Rosie Batty – domestic violence; running as a candidate (Kerryn Phelps); their role during a minority govt.</a:t>
            </a:r>
          </a:p>
          <a:p>
            <a:r>
              <a:rPr lang="en-US" dirty="0"/>
              <a:t>PG &amp; courts = </a:t>
            </a:r>
            <a:r>
              <a:rPr lang="en-US" dirty="0" err="1"/>
              <a:t>GetUp</a:t>
            </a:r>
            <a:r>
              <a:rPr lang="en-US" dirty="0"/>
              <a:t>! V Electoral Commissioner 2010; Rowe 2010; AMA &amp; child vaccinations.</a:t>
            </a:r>
          </a:p>
          <a:p>
            <a:r>
              <a:rPr lang="en-US" dirty="0"/>
              <a:t>PG &amp; parliament = Live Sheep Trade; </a:t>
            </a:r>
            <a:r>
              <a:rPr lang="en-US" dirty="0" err="1"/>
              <a:t>GetUp</a:t>
            </a:r>
            <a:r>
              <a:rPr lang="en-US" dirty="0"/>
              <a:t>!; Minerals Council of </a:t>
            </a:r>
            <a:r>
              <a:rPr lang="en-US" dirty="0" err="1"/>
              <a:t>Aust</a:t>
            </a:r>
            <a:r>
              <a:rPr lang="en-US" dirty="0"/>
              <a:t> v MRRT.</a:t>
            </a:r>
          </a:p>
          <a:p>
            <a:r>
              <a:rPr lang="en-US" dirty="0"/>
              <a:t>Need to have specific legislation titles &amp; court cases.</a:t>
            </a:r>
          </a:p>
        </p:txBody>
      </p:sp>
      <p:sp>
        <p:nvSpPr>
          <p:cNvPr id="4" name="Title 1">
            <a:extLst>
              <a:ext uri="{FF2B5EF4-FFF2-40B4-BE49-F238E27FC236}">
                <a16:creationId xmlns:a16="http://schemas.microsoft.com/office/drawing/2014/main" id="{BD618367-610B-584A-9B04-B7B7037E4227}"/>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2760247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3E1C3D-633C-4756-B09B-9AD080714C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295DAF8-54BC-4834-A4B1-7DD2F7AFE5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3EFC7DBA-E564-294A-B274-1ED1EBCEED00}"/>
              </a:ext>
            </a:extLst>
          </p:cNvPr>
          <p:cNvSpPr>
            <a:spLocks noGrp="1"/>
          </p:cNvSpPr>
          <p:nvPr>
            <p:ph type="title"/>
          </p:nvPr>
        </p:nvSpPr>
        <p:spPr>
          <a:xfrm>
            <a:off x="1120624" y="1122807"/>
            <a:ext cx="9954443" cy="4297680"/>
          </a:xfrm>
          <a:noFill/>
          <a:ln>
            <a:noFill/>
          </a:ln>
        </p:spPr>
        <p:txBody>
          <a:bodyPr vert="horz" lIns="91440" tIns="45720" rIns="91440" bIns="45720" rtlCol="0" anchor="ctr">
            <a:normAutofit/>
          </a:bodyPr>
          <a:lstStyle/>
          <a:p>
            <a:pPr algn="ctr"/>
            <a:r>
              <a:rPr lang="en-US" sz="4200" b="1" dirty="0">
                <a:solidFill>
                  <a:srgbClr val="FFFFFF"/>
                </a:solidFill>
              </a:rPr>
              <a:t>8. At federation, there was an equitable </a:t>
            </a:r>
            <a:r>
              <a:rPr lang="en-US" sz="4200" b="1" dirty="0">
                <a:solidFill>
                  <a:srgbClr val="FF0000"/>
                </a:solidFill>
              </a:rPr>
              <a:t>financial relationship </a:t>
            </a:r>
            <a:r>
              <a:rPr lang="en-US" sz="4200" b="1" dirty="0">
                <a:solidFill>
                  <a:srgbClr val="FFFFFF"/>
                </a:solidFill>
              </a:rPr>
              <a:t>between the Commonwealth and the States but now, in the twenty-first century, the </a:t>
            </a:r>
            <a:r>
              <a:rPr lang="en-US" sz="4200" b="1" dirty="0">
                <a:solidFill>
                  <a:srgbClr val="FF0000"/>
                </a:solidFill>
              </a:rPr>
              <a:t>Commonwealth</a:t>
            </a:r>
            <a:r>
              <a:rPr lang="en-US" sz="4200" b="1" dirty="0">
                <a:solidFill>
                  <a:srgbClr val="FFFFFF"/>
                </a:solidFill>
              </a:rPr>
              <a:t> </a:t>
            </a:r>
            <a:r>
              <a:rPr lang="en-US" sz="4200" b="1" dirty="0">
                <a:solidFill>
                  <a:srgbClr val="FF0000"/>
                </a:solidFill>
              </a:rPr>
              <a:t>dominates</a:t>
            </a:r>
            <a:r>
              <a:rPr lang="en-US" sz="4200" b="1" dirty="0">
                <a:solidFill>
                  <a:srgbClr val="FFFFFF"/>
                </a:solidFill>
              </a:rPr>
              <a:t> the States financially.</a:t>
            </a:r>
            <a:br>
              <a:rPr lang="en-US" sz="4200" b="1" dirty="0">
                <a:solidFill>
                  <a:srgbClr val="FFFFFF"/>
                </a:solidFill>
              </a:rPr>
            </a:br>
            <a:r>
              <a:rPr lang="en-US" sz="4200" b="1" u="sng" dirty="0">
                <a:solidFill>
                  <a:srgbClr val="FFFFFF"/>
                </a:solidFill>
              </a:rPr>
              <a:t>Evaluate</a:t>
            </a:r>
            <a:r>
              <a:rPr lang="en-US" sz="4200" b="1" dirty="0">
                <a:solidFill>
                  <a:srgbClr val="FFFFFF"/>
                </a:solidFill>
              </a:rPr>
              <a:t> this claim.</a:t>
            </a:r>
            <a:r>
              <a:rPr lang="en-US" sz="4200" dirty="0">
                <a:solidFill>
                  <a:srgbClr val="FFFFFF"/>
                </a:solidFill>
              </a:rPr>
              <a:t/>
            </a:r>
            <a:br>
              <a:rPr lang="en-US" sz="4200" dirty="0">
                <a:solidFill>
                  <a:srgbClr val="FFFFFF"/>
                </a:solidFill>
              </a:rPr>
            </a:br>
            <a:endParaRPr lang="en-US" sz="4200" dirty="0">
              <a:solidFill>
                <a:srgbClr val="FFFFFF"/>
              </a:solidFill>
            </a:endParaRPr>
          </a:p>
        </p:txBody>
      </p:sp>
    </p:spTree>
    <p:extLst>
      <p:ext uri="{BB962C8B-B14F-4D97-AF65-F5344CB8AC3E}">
        <p14:creationId xmlns:p14="http://schemas.microsoft.com/office/powerpoint/2010/main" val="243373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3EC7-DD0C-084C-8D7B-E5FB7E6C87AA}"/>
              </a:ext>
            </a:extLst>
          </p:cNvPr>
          <p:cNvSpPr>
            <a:spLocks noGrp="1"/>
          </p:cNvSpPr>
          <p:nvPr>
            <p:ph type="title"/>
          </p:nvPr>
        </p:nvSpPr>
        <p:spPr>
          <a:xfrm>
            <a:off x="838200" y="365126"/>
            <a:ext cx="10515600" cy="676866"/>
          </a:xfrm>
        </p:spPr>
        <p:txBody>
          <a:bodyPr>
            <a:normAutofit fontScale="90000"/>
          </a:bodyPr>
          <a:lstStyle/>
          <a:p>
            <a:r>
              <a:rPr lang="en-US" b="1" dirty="0"/>
              <a:t>Comments</a:t>
            </a:r>
            <a:r>
              <a:rPr lang="en-US" dirty="0"/>
              <a:t>…</a:t>
            </a:r>
          </a:p>
        </p:txBody>
      </p:sp>
      <p:sp>
        <p:nvSpPr>
          <p:cNvPr id="3" name="Content Placeholder 2">
            <a:extLst>
              <a:ext uri="{FF2B5EF4-FFF2-40B4-BE49-F238E27FC236}">
                <a16:creationId xmlns:a16="http://schemas.microsoft.com/office/drawing/2014/main" id="{90E5E491-396D-3749-BD82-49898A0E2AD2}"/>
              </a:ext>
            </a:extLst>
          </p:cNvPr>
          <p:cNvSpPr>
            <a:spLocks noGrp="1"/>
          </p:cNvSpPr>
          <p:nvPr>
            <p:ph idx="1"/>
          </p:nvPr>
        </p:nvSpPr>
        <p:spPr>
          <a:xfrm>
            <a:off x="361507" y="1041992"/>
            <a:ext cx="11419367" cy="5655988"/>
          </a:xfrm>
        </p:spPr>
        <p:txBody>
          <a:bodyPr>
            <a:normAutofit fontScale="92500" lnSpcReduction="10000"/>
          </a:bodyPr>
          <a:lstStyle/>
          <a:p>
            <a:r>
              <a:rPr lang="en-US" dirty="0"/>
              <a:t>Financial relationship b/n states &amp; C/w at federation – co ordinate, reasonably balanced, however FF’s had predicted an imbalance &amp; thus included sections such as s87 &amp; 96 to address this.</a:t>
            </a:r>
          </a:p>
          <a:p>
            <a:r>
              <a:rPr lang="en-US" dirty="0"/>
              <a:t>Greg Craven – </a:t>
            </a:r>
            <a:r>
              <a:rPr lang="en-US" i="1" dirty="0"/>
              <a:t>‘FFs were good lawyers but poor accountants’.</a:t>
            </a:r>
          </a:p>
          <a:p>
            <a:r>
              <a:rPr lang="en-US" dirty="0"/>
              <a:t>Financial powers – </a:t>
            </a:r>
            <a:r>
              <a:rPr lang="en-US" dirty="0" err="1"/>
              <a:t>ss</a:t>
            </a:r>
            <a:r>
              <a:rPr lang="en-US" dirty="0"/>
              <a:t> 86, 87, 90, 96 [SPPs &amp; GPPs], 51ii, 105A. </a:t>
            </a:r>
          </a:p>
          <a:p>
            <a:r>
              <a:rPr lang="en-US" dirty="0"/>
              <a:t>HCA decisions &amp; their impact on changing financial balance – 1910/28 State debts; 1942/57 Uniform Tax; 1997 Ha and Hammond.</a:t>
            </a:r>
          </a:p>
          <a:p>
            <a:r>
              <a:rPr lang="en-US" dirty="0"/>
              <a:t>VFI – 80% v 20% rev and 50% v 50% expenditure</a:t>
            </a:r>
          </a:p>
          <a:p>
            <a:r>
              <a:rPr lang="en-US" dirty="0"/>
              <a:t>C/w Grants Commission</a:t>
            </a:r>
          </a:p>
          <a:p>
            <a:r>
              <a:rPr lang="en-US" dirty="0"/>
              <a:t>GST 2000 </a:t>
            </a:r>
            <a:r>
              <a:rPr lang="en-US" dirty="0">
                <a:sym typeface="Wingdings" pitchFamily="2" charset="2"/>
              </a:rPr>
              <a:t> HFE</a:t>
            </a:r>
          </a:p>
          <a:p>
            <a:r>
              <a:rPr lang="en-US" dirty="0">
                <a:sym typeface="Wingdings" pitchFamily="2" charset="2"/>
              </a:rPr>
              <a:t>Discussion of other factors are irrelevant – referral of powers, referendum, unchallenged legislation, etc.</a:t>
            </a:r>
          </a:p>
          <a:p>
            <a:r>
              <a:rPr lang="en-US" dirty="0">
                <a:sym typeface="Wingdings" pitchFamily="2" charset="2"/>
              </a:rPr>
              <a:t>Was the relationship equitable in the 1</a:t>
            </a:r>
            <a:r>
              <a:rPr lang="en-US" baseline="30000" dirty="0">
                <a:sym typeface="Wingdings" pitchFamily="2" charset="2"/>
              </a:rPr>
              <a:t>st</a:t>
            </a:r>
            <a:r>
              <a:rPr lang="en-US" dirty="0">
                <a:sym typeface="Wingdings" pitchFamily="2" charset="2"/>
              </a:rPr>
              <a:t> place, comment on the extent of the change.</a:t>
            </a:r>
            <a:endParaRPr lang="en-US" dirty="0"/>
          </a:p>
        </p:txBody>
      </p:sp>
    </p:spTree>
    <p:extLst>
      <p:ext uri="{BB962C8B-B14F-4D97-AF65-F5344CB8AC3E}">
        <p14:creationId xmlns:p14="http://schemas.microsoft.com/office/powerpoint/2010/main" val="2952598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3E1C3D-633C-4756-B09B-9AD080714C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295DAF8-54BC-4834-A4B1-7DD2F7AFE5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C123D-2236-4C42-9207-AA5D791C7B17}"/>
              </a:ext>
            </a:extLst>
          </p:cNvPr>
          <p:cNvSpPr>
            <a:spLocks noGrp="1"/>
          </p:cNvSpPr>
          <p:nvPr>
            <p:ph type="title"/>
          </p:nvPr>
        </p:nvSpPr>
        <p:spPr>
          <a:xfrm>
            <a:off x="1120624" y="1122807"/>
            <a:ext cx="9954443" cy="4297680"/>
          </a:xfrm>
          <a:noFill/>
          <a:ln>
            <a:noFill/>
          </a:ln>
        </p:spPr>
        <p:txBody>
          <a:bodyPr vert="horz" lIns="91440" tIns="45720" rIns="91440" bIns="45720" rtlCol="0" anchor="ctr">
            <a:normAutofit/>
          </a:bodyPr>
          <a:lstStyle/>
          <a:p>
            <a:pPr algn="ctr"/>
            <a:r>
              <a:rPr lang="en-US" sz="5100" b="1" dirty="0">
                <a:solidFill>
                  <a:srgbClr val="FFFFFF"/>
                </a:solidFill>
              </a:rPr>
              <a:t>9. </a:t>
            </a:r>
            <a:r>
              <a:rPr lang="en-US" sz="5100" b="1" u="sng" dirty="0" err="1">
                <a:solidFill>
                  <a:srgbClr val="FFFFFF"/>
                </a:solidFill>
              </a:rPr>
              <a:t>Analyse</a:t>
            </a:r>
            <a:r>
              <a:rPr lang="en-US" sz="5100" b="1" dirty="0">
                <a:solidFill>
                  <a:srgbClr val="FFFFFF"/>
                </a:solidFill>
              </a:rPr>
              <a:t> the extent to which the </a:t>
            </a:r>
            <a:r>
              <a:rPr lang="en-US" sz="5100" b="1" dirty="0">
                <a:solidFill>
                  <a:srgbClr val="FF0000"/>
                </a:solidFill>
              </a:rPr>
              <a:t>procedures and processes </a:t>
            </a:r>
            <a:r>
              <a:rPr lang="en-US" sz="5100" b="1" dirty="0">
                <a:solidFill>
                  <a:srgbClr val="FFFFFF"/>
                </a:solidFill>
              </a:rPr>
              <a:t>of the parliament, compared to </a:t>
            </a:r>
            <a:r>
              <a:rPr lang="en-US" sz="5100" b="1" dirty="0">
                <a:solidFill>
                  <a:srgbClr val="FF0000"/>
                </a:solidFill>
              </a:rPr>
              <a:t>judicial review</a:t>
            </a:r>
            <a:r>
              <a:rPr lang="en-US" sz="5100" b="1" dirty="0">
                <a:solidFill>
                  <a:srgbClr val="FFFFFF"/>
                </a:solidFill>
              </a:rPr>
              <a:t>, keep the Commonwealth </a:t>
            </a:r>
            <a:r>
              <a:rPr lang="en-US" sz="5100" b="1" dirty="0">
                <a:solidFill>
                  <a:srgbClr val="FF0000"/>
                </a:solidFill>
              </a:rPr>
              <a:t>Parliament accountable.</a:t>
            </a:r>
            <a:r>
              <a:rPr lang="en-US" sz="5100" dirty="0">
                <a:solidFill>
                  <a:srgbClr val="FF0000"/>
                </a:solidFill>
              </a:rPr>
              <a:t/>
            </a:r>
            <a:br>
              <a:rPr lang="en-US" sz="5100" dirty="0">
                <a:solidFill>
                  <a:srgbClr val="FF0000"/>
                </a:solidFill>
              </a:rPr>
            </a:br>
            <a:endParaRPr lang="en-US" sz="5100" dirty="0">
              <a:solidFill>
                <a:srgbClr val="FF0000"/>
              </a:solidFill>
            </a:endParaRPr>
          </a:p>
        </p:txBody>
      </p:sp>
    </p:spTree>
    <p:extLst>
      <p:ext uri="{BB962C8B-B14F-4D97-AF65-F5344CB8AC3E}">
        <p14:creationId xmlns:p14="http://schemas.microsoft.com/office/powerpoint/2010/main" val="2588688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4052-B9F2-6340-8584-D87D81784DE2}"/>
              </a:ext>
            </a:extLst>
          </p:cNvPr>
          <p:cNvSpPr>
            <a:spLocks noGrp="1"/>
          </p:cNvSpPr>
          <p:nvPr>
            <p:ph type="title"/>
          </p:nvPr>
        </p:nvSpPr>
        <p:spPr>
          <a:xfrm>
            <a:off x="838200" y="365125"/>
            <a:ext cx="10515600" cy="937895"/>
          </a:xfrm>
        </p:spPr>
        <p:txBody>
          <a:bodyPr/>
          <a:lstStyle/>
          <a:p>
            <a:r>
              <a:rPr lang="en-US" b="1" dirty="0"/>
              <a:t>Comments</a:t>
            </a:r>
            <a:r>
              <a:rPr lang="en-US" dirty="0"/>
              <a:t>…</a:t>
            </a:r>
          </a:p>
        </p:txBody>
      </p:sp>
      <p:sp>
        <p:nvSpPr>
          <p:cNvPr id="3" name="Content Placeholder 2">
            <a:extLst>
              <a:ext uri="{FF2B5EF4-FFF2-40B4-BE49-F238E27FC236}">
                <a16:creationId xmlns:a16="http://schemas.microsoft.com/office/drawing/2014/main" id="{BF00D4D8-D08F-D640-B90A-3B190EA8FE55}"/>
              </a:ext>
            </a:extLst>
          </p:cNvPr>
          <p:cNvSpPr>
            <a:spLocks noGrp="1"/>
          </p:cNvSpPr>
          <p:nvPr>
            <p:ph idx="1"/>
          </p:nvPr>
        </p:nvSpPr>
        <p:spPr>
          <a:xfrm>
            <a:off x="340241" y="1303020"/>
            <a:ext cx="11334307" cy="5374227"/>
          </a:xfrm>
        </p:spPr>
        <p:txBody>
          <a:bodyPr/>
          <a:lstStyle/>
          <a:p>
            <a:r>
              <a:rPr lang="en-US" dirty="0"/>
              <a:t>Straight discussion of C/w parliament accountability with the focus on a comparison of ‘procedures &amp; processes’ v ‘judicial review’… all other points are irrelevant.</a:t>
            </a:r>
          </a:p>
          <a:p>
            <a:r>
              <a:rPr lang="en-US" b="1" dirty="0"/>
              <a:t>P &amp; P </a:t>
            </a:r>
            <a:r>
              <a:rPr lang="en-US" dirty="0"/>
              <a:t>= </a:t>
            </a:r>
            <a:r>
              <a:rPr lang="en-US" dirty="0" err="1"/>
              <a:t>hansard</a:t>
            </a:r>
            <a:r>
              <a:rPr lang="en-US" dirty="0"/>
              <a:t>, committees [privileges, JCHR, Scrutiny of Bills], Standing Orders, censure motions, debates</a:t>
            </a:r>
          </a:p>
          <a:p>
            <a:r>
              <a:rPr lang="en-US" b="1" dirty="0"/>
              <a:t>Judicial Review </a:t>
            </a:r>
            <a:r>
              <a:rPr lang="en-US" dirty="0"/>
              <a:t>= best done through an example such as Williams No 2 (2014); M70; Plain Packaging Act 2011; MRRT 2012; Communist Party 1951; Citizenship Seven s44i 2017/18. </a:t>
            </a:r>
          </a:p>
          <a:p>
            <a:r>
              <a:rPr lang="en-US" b="1" dirty="0"/>
              <a:t>Look at limitations of both </a:t>
            </a:r>
            <a:r>
              <a:rPr lang="en-US" dirty="0"/>
              <a:t>– P&amp;P are internal mechanisms conducted by parliamentarians themselves, while JR is external, but limited by the fact it cant seek legislation to check.</a:t>
            </a:r>
          </a:p>
        </p:txBody>
      </p:sp>
    </p:spTree>
    <p:extLst>
      <p:ext uri="{BB962C8B-B14F-4D97-AF65-F5344CB8AC3E}">
        <p14:creationId xmlns:p14="http://schemas.microsoft.com/office/powerpoint/2010/main" val="311452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8746-BEC8-154F-ABE0-10CCDC4BE2A3}"/>
              </a:ext>
            </a:extLst>
          </p:cNvPr>
          <p:cNvSpPr>
            <a:spLocks noGrp="1"/>
          </p:cNvSpPr>
          <p:nvPr>
            <p:ph type="title"/>
          </p:nvPr>
        </p:nvSpPr>
        <p:spPr>
          <a:xfrm>
            <a:off x="838200" y="365125"/>
            <a:ext cx="10515600" cy="1325563"/>
          </a:xfrm>
        </p:spPr>
        <p:txBody>
          <a:bodyPr>
            <a:normAutofit/>
          </a:bodyPr>
          <a:lstStyle/>
          <a:p>
            <a:r>
              <a:rPr lang="en-US" sz="3100" b="1"/>
              <a:t>1b. Explain one reason why a minor party and/or an Independent in the Australian Senate could argue that they have a mandate. </a:t>
            </a:r>
          </a:p>
        </p:txBody>
      </p:sp>
      <p:graphicFrame>
        <p:nvGraphicFramePr>
          <p:cNvPr id="5" name="Content Placeholder 2">
            <a:extLst>
              <a:ext uri="{FF2B5EF4-FFF2-40B4-BE49-F238E27FC236}">
                <a16:creationId xmlns:a16="http://schemas.microsoft.com/office/drawing/2014/main" id="{91A06E9E-0BD3-475A-832A-E93BD3764755}"/>
              </a:ext>
            </a:extLst>
          </p:cNvPr>
          <p:cNvGraphicFramePr>
            <a:graphicFrameLocks noGrp="1"/>
          </p:cNvGraphicFramePr>
          <p:nvPr>
            <p:ph idx="1"/>
            <p:extLst>
              <p:ext uri="{D42A27DB-BD31-4B8C-83A1-F6EECF244321}">
                <p14:modId xmlns:p14="http://schemas.microsoft.com/office/powerpoint/2010/main" val="15924071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8831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3E1C3D-633C-4756-B09B-9AD080714C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295DAF8-54BC-4834-A4B1-7DD2F7AFE5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2B4F8-328A-D84A-A7AA-D415982C9CB1}"/>
              </a:ext>
            </a:extLst>
          </p:cNvPr>
          <p:cNvSpPr>
            <a:spLocks noGrp="1"/>
          </p:cNvSpPr>
          <p:nvPr>
            <p:ph type="title"/>
          </p:nvPr>
        </p:nvSpPr>
        <p:spPr>
          <a:xfrm>
            <a:off x="1120624" y="1122807"/>
            <a:ext cx="9954443" cy="4297680"/>
          </a:xfrm>
          <a:noFill/>
          <a:ln>
            <a:noFill/>
          </a:ln>
        </p:spPr>
        <p:txBody>
          <a:bodyPr vert="horz" lIns="91440" tIns="45720" rIns="91440" bIns="45720" rtlCol="0" anchor="ctr">
            <a:normAutofit/>
          </a:bodyPr>
          <a:lstStyle/>
          <a:p>
            <a:pPr algn="ctr"/>
            <a:r>
              <a:rPr lang="en-US" sz="6000" b="1">
                <a:solidFill>
                  <a:srgbClr val="FFFFFF"/>
                </a:solidFill>
              </a:rPr>
              <a:t>10. </a:t>
            </a:r>
            <a:r>
              <a:rPr lang="en-US" sz="6000" b="1" u="sng">
                <a:solidFill>
                  <a:srgbClr val="FFFFFF"/>
                </a:solidFill>
              </a:rPr>
              <a:t>Analyse</a:t>
            </a:r>
            <a:r>
              <a:rPr lang="en-US" sz="6000" b="1">
                <a:solidFill>
                  <a:srgbClr val="FFFFFF"/>
                </a:solidFill>
              </a:rPr>
              <a:t> two separate ways human rights are protected in Australia and in one other country.</a:t>
            </a:r>
            <a:r>
              <a:rPr lang="en-US" sz="6000">
                <a:solidFill>
                  <a:srgbClr val="FFFFFF"/>
                </a:solidFill>
              </a:rPr>
              <a:t/>
            </a:r>
            <a:br>
              <a:rPr lang="en-US" sz="6000">
                <a:solidFill>
                  <a:srgbClr val="FFFFFF"/>
                </a:solidFill>
              </a:rPr>
            </a:br>
            <a:endParaRPr lang="en-US" sz="6000">
              <a:solidFill>
                <a:srgbClr val="FFFFFF"/>
              </a:solidFill>
            </a:endParaRPr>
          </a:p>
        </p:txBody>
      </p:sp>
    </p:spTree>
    <p:extLst>
      <p:ext uri="{BB962C8B-B14F-4D97-AF65-F5344CB8AC3E}">
        <p14:creationId xmlns:p14="http://schemas.microsoft.com/office/powerpoint/2010/main" val="3896358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61B2-BDF8-7B49-90B0-057B90943F5C}"/>
              </a:ext>
            </a:extLst>
          </p:cNvPr>
          <p:cNvSpPr>
            <a:spLocks noGrp="1"/>
          </p:cNvSpPr>
          <p:nvPr>
            <p:ph type="title"/>
          </p:nvPr>
        </p:nvSpPr>
        <p:spPr>
          <a:xfrm>
            <a:off x="838200" y="365125"/>
            <a:ext cx="10515600" cy="740661"/>
          </a:xfrm>
        </p:spPr>
        <p:txBody>
          <a:bodyPr/>
          <a:lstStyle/>
          <a:p>
            <a:r>
              <a:rPr lang="en-US" b="1" dirty="0"/>
              <a:t>Comments…</a:t>
            </a:r>
          </a:p>
        </p:txBody>
      </p:sp>
      <p:sp>
        <p:nvSpPr>
          <p:cNvPr id="3" name="Content Placeholder 2">
            <a:extLst>
              <a:ext uri="{FF2B5EF4-FFF2-40B4-BE49-F238E27FC236}">
                <a16:creationId xmlns:a16="http://schemas.microsoft.com/office/drawing/2014/main" id="{EDD0E833-67A7-6D46-A67A-96D5338A8FE7}"/>
              </a:ext>
            </a:extLst>
          </p:cNvPr>
          <p:cNvSpPr>
            <a:spLocks noGrp="1"/>
          </p:cNvSpPr>
          <p:nvPr>
            <p:ph idx="1"/>
          </p:nvPr>
        </p:nvSpPr>
        <p:spPr>
          <a:xfrm>
            <a:off x="838200" y="1105786"/>
            <a:ext cx="10515600" cy="5071177"/>
          </a:xfrm>
        </p:spPr>
        <p:txBody>
          <a:bodyPr/>
          <a:lstStyle/>
          <a:p>
            <a:r>
              <a:rPr lang="en-US" dirty="0"/>
              <a:t>2 ways that HR are protected in </a:t>
            </a:r>
            <a:r>
              <a:rPr lang="en-US" dirty="0" err="1"/>
              <a:t>Aust</a:t>
            </a:r>
            <a:r>
              <a:rPr lang="en-US" dirty="0"/>
              <a:t> &amp; ONE other country – did not have to do the same two for each, so in fact it could be two separate mini essays.</a:t>
            </a:r>
          </a:p>
          <a:p>
            <a:r>
              <a:rPr lang="en-US" dirty="0" err="1"/>
              <a:t>Aust</a:t>
            </a:r>
            <a:r>
              <a:rPr lang="en-US" dirty="0"/>
              <a:t> – Constitution – explicit ss41, 51xxxi, 80, 116, 117 and implied: legal representation – Dietrich 1992; right to vote – Roach 2007 Common law; Statute law – RDA 1975; Sex DA 1984; International law – ICCPR &amp; ICESCR</a:t>
            </a:r>
          </a:p>
          <a:p>
            <a:r>
              <a:rPr lang="en-US" dirty="0"/>
              <a:t>? Nation:</a:t>
            </a:r>
          </a:p>
          <a:p>
            <a:pPr lvl="1"/>
            <a:r>
              <a:rPr lang="en-US" dirty="0"/>
              <a:t>USA – Bill of Rights in Constitution; Statute law – The civil Rights Act 1964; US has not signed any international treaties since 2002…war on terror.</a:t>
            </a:r>
          </a:p>
          <a:p>
            <a:r>
              <a:rPr lang="en-US" dirty="0"/>
              <a:t>Evidence was essential to validate </a:t>
            </a:r>
            <a:r>
              <a:rPr lang="en-US"/>
              <a:t>the discussion.</a:t>
            </a:r>
            <a:endParaRPr lang="en-US" dirty="0"/>
          </a:p>
        </p:txBody>
      </p:sp>
    </p:spTree>
    <p:extLst>
      <p:ext uri="{BB962C8B-B14F-4D97-AF65-F5344CB8AC3E}">
        <p14:creationId xmlns:p14="http://schemas.microsoft.com/office/powerpoint/2010/main" val="3338664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6032702-2E3D-704F-BF26-12A5E8ACEF4D}"/>
              </a:ext>
            </a:extLst>
          </p:cNvPr>
          <p:cNvSpPr>
            <a:spLocks noGrp="1"/>
          </p:cNvSpPr>
          <p:nvPr>
            <p:ph type="title"/>
          </p:nvPr>
        </p:nvSpPr>
        <p:spPr>
          <a:xfrm>
            <a:off x="640079" y="2053641"/>
            <a:ext cx="3669161" cy="2760098"/>
          </a:xfrm>
        </p:spPr>
        <p:txBody>
          <a:bodyPr>
            <a:normAutofit/>
          </a:bodyPr>
          <a:lstStyle/>
          <a:p>
            <a:r>
              <a:rPr lang="en-US">
                <a:solidFill>
                  <a:srgbClr val="FFFFFF"/>
                </a:solidFill>
              </a:rPr>
              <a:t>DISCUSSION!</a:t>
            </a:r>
          </a:p>
        </p:txBody>
      </p:sp>
      <p:sp>
        <p:nvSpPr>
          <p:cNvPr id="3" name="Content Placeholder 2">
            <a:extLst>
              <a:ext uri="{FF2B5EF4-FFF2-40B4-BE49-F238E27FC236}">
                <a16:creationId xmlns:a16="http://schemas.microsoft.com/office/drawing/2014/main" id="{81E7B2AB-D5BC-FF45-815E-50ECBF685663}"/>
              </a:ext>
            </a:extLst>
          </p:cNvPr>
          <p:cNvSpPr>
            <a:spLocks noGrp="1"/>
          </p:cNvSpPr>
          <p:nvPr>
            <p:ph idx="1"/>
          </p:nvPr>
        </p:nvSpPr>
        <p:spPr>
          <a:xfrm>
            <a:off x="6090574" y="801866"/>
            <a:ext cx="5306084" cy="5230634"/>
          </a:xfrm>
        </p:spPr>
        <p:txBody>
          <a:bodyPr anchor="ctr">
            <a:normAutofit/>
          </a:bodyPr>
          <a:lstStyle/>
          <a:p>
            <a:endParaRPr lang="en-US" sz="2400">
              <a:solidFill>
                <a:srgbClr val="000000"/>
              </a:solidFill>
            </a:endParaRPr>
          </a:p>
        </p:txBody>
      </p:sp>
    </p:spTree>
    <p:extLst>
      <p:ext uri="{BB962C8B-B14F-4D97-AF65-F5344CB8AC3E}">
        <p14:creationId xmlns:p14="http://schemas.microsoft.com/office/powerpoint/2010/main" val="49631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6BCE632-295C-E848-A5BB-2455B2F90D33}"/>
              </a:ext>
            </a:extLst>
          </p:cNvPr>
          <p:cNvSpPr>
            <a:spLocks noGrp="1"/>
          </p:cNvSpPr>
          <p:nvPr>
            <p:ph type="title"/>
          </p:nvPr>
        </p:nvSpPr>
        <p:spPr>
          <a:xfrm>
            <a:off x="640079" y="2053641"/>
            <a:ext cx="3669161" cy="2760098"/>
          </a:xfrm>
        </p:spPr>
        <p:txBody>
          <a:bodyPr>
            <a:normAutofit/>
          </a:bodyPr>
          <a:lstStyle/>
          <a:p>
            <a:r>
              <a:rPr lang="en-US" sz="2400" b="1">
                <a:solidFill>
                  <a:srgbClr val="FFFFFF"/>
                </a:solidFill>
              </a:rPr>
              <a:t>1c. Discuss one argument for and one argument against the claim that: ‘in recent years, political mandates no longer have any relevance in Australian federal politics’. </a:t>
            </a:r>
          </a:p>
        </p:txBody>
      </p:sp>
      <p:sp>
        <p:nvSpPr>
          <p:cNvPr id="3" name="Content Placeholder 2">
            <a:extLst>
              <a:ext uri="{FF2B5EF4-FFF2-40B4-BE49-F238E27FC236}">
                <a16:creationId xmlns:a16="http://schemas.microsoft.com/office/drawing/2014/main" id="{1474A4D8-3C0C-304D-9380-411D04E6B05F}"/>
              </a:ext>
            </a:extLst>
          </p:cNvPr>
          <p:cNvSpPr>
            <a:spLocks noGrp="1"/>
          </p:cNvSpPr>
          <p:nvPr>
            <p:ph idx="1"/>
          </p:nvPr>
        </p:nvSpPr>
        <p:spPr>
          <a:xfrm>
            <a:off x="6090573" y="294468"/>
            <a:ext cx="5827623" cy="6292312"/>
          </a:xfrm>
        </p:spPr>
        <p:txBody>
          <a:bodyPr anchor="ctr">
            <a:normAutofit/>
          </a:bodyPr>
          <a:lstStyle/>
          <a:p>
            <a:pPr lvl="0"/>
            <a:r>
              <a:rPr lang="en-AU" sz="2200" b="1" u="sng" dirty="0">
                <a:solidFill>
                  <a:srgbClr val="000000"/>
                </a:solidFill>
              </a:rPr>
              <a:t>FOR</a:t>
            </a:r>
            <a:r>
              <a:rPr lang="en-AU" sz="2200" dirty="0">
                <a:solidFill>
                  <a:srgbClr val="000000"/>
                </a:solidFill>
              </a:rPr>
              <a:t>: Elected govts in recent years have tended to </a:t>
            </a:r>
            <a:r>
              <a:rPr lang="en-AU" sz="2200" b="1" dirty="0">
                <a:solidFill>
                  <a:srgbClr val="000000"/>
                </a:solidFill>
              </a:rPr>
              <a:t>ignore the platform/policy</a:t>
            </a:r>
            <a:r>
              <a:rPr lang="en-AU" sz="2200" dirty="0">
                <a:solidFill>
                  <a:srgbClr val="000000"/>
                </a:solidFill>
              </a:rPr>
              <a:t> on which it was elected.</a:t>
            </a:r>
          </a:p>
          <a:p>
            <a:pPr lvl="1"/>
            <a:r>
              <a:rPr lang="en-AU" sz="2200" b="1" dirty="0" err="1">
                <a:solidFill>
                  <a:srgbClr val="000000"/>
                </a:solidFill>
              </a:rPr>
              <a:t>Eg</a:t>
            </a:r>
            <a:r>
              <a:rPr lang="en-AU" sz="2200" b="1" dirty="0">
                <a:solidFill>
                  <a:srgbClr val="000000"/>
                </a:solidFill>
              </a:rPr>
              <a:t>: Gillard 2010 – promised ‘no carbon tax’, but then ignored that mandate &amp; introduced one.</a:t>
            </a:r>
          </a:p>
          <a:p>
            <a:pPr lvl="1"/>
            <a:r>
              <a:rPr lang="en-AU" sz="2200" b="1" dirty="0" err="1">
                <a:solidFill>
                  <a:srgbClr val="000000"/>
                </a:solidFill>
              </a:rPr>
              <a:t>Eg</a:t>
            </a:r>
            <a:r>
              <a:rPr lang="en-AU" sz="2200" b="1" dirty="0">
                <a:solidFill>
                  <a:srgbClr val="000000"/>
                </a:solidFill>
              </a:rPr>
              <a:t>: Abbott 2013 – no funding cuts to the ABC</a:t>
            </a:r>
          </a:p>
          <a:p>
            <a:r>
              <a:rPr lang="en-AU" sz="2200" b="1" u="sng" dirty="0">
                <a:solidFill>
                  <a:srgbClr val="000000"/>
                </a:solidFill>
              </a:rPr>
              <a:t>AGAINST: </a:t>
            </a:r>
            <a:r>
              <a:rPr lang="en-AU" sz="2200" dirty="0">
                <a:solidFill>
                  <a:srgbClr val="000000"/>
                </a:solidFill>
              </a:rPr>
              <a:t>Validation of MPs in parliament so they can legitimately claim authority to make decisions on behalf of the votes; provides some degree of predictability </a:t>
            </a:r>
          </a:p>
          <a:p>
            <a:pPr lvl="1"/>
            <a:r>
              <a:rPr lang="en-AU" sz="2200" b="1" dirty="0" err="1">
                <a:solidFill>
                  <a:srgbClr val="000000"/>
                </a:solidFill>
              </a:rPr>
              <a:t>Eg</a:t>
            </a:r>
            <a:r>
              <a:rPr lang="en-AU" sz="2200" b="1" dirty="0">
                <a:solidFill>
                  <a:srgbClr val="000000"/>
                </a:solidFill>
              </a:rPr>
              <a:t>: Abbott promised to repeal the Carbon Tax if he won the 2013 election &amp; then went on to take this action.</a:t>
            </a:r>
          </a:p>
          <a:p>
            <a:r>
              <a:rPr lang="en-US" sz="2200" i="1" dirty="0">
                <a:solidFill>
                  <a:srgbClr val="000000"/>
                </a:solidFill>
              </a:rPr>
              <a:t>Note the role of the Senate is significant here.</a:t>
            </a:r>
          </a:p>
        </p:txBody>
      </p:sp>
    </p:spTree>
    <p:extLst>
      <p:ext uri="{BB962C8B-B14F-4D97-AF65-F5344CB8AC3E}">
        <p14:creationId xmlns:p14="http://schemas.microsoft.com/office/powerpoint/2010/main" val="1725785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E2FBC7D-DB7E-CC42-A5BC-DB2745DB1C89}"/>
              </a:ext>
            </a:extLst>
          </p:cNvPr>
          <p:cNvSpPr>
            <a:spLocks noGrp="1"/>
          </p:cNvSpPr>
          <p:nvPr>
            <p:ph type="title"/>
          </p:nvPr>
        </p:nvSpPr>
        <p:spPr>
          <a:xfrm>
            <a:off x="1179226" y="826680"/>
            <a:ext cx="9833548" cy="1325563"/>
          </a:xfrm>
        </p:spPr>
        <p:txBody>
          <a:bodyPr>
            <a:normAutofit/>
          </a:bodyPr>
          <a:lstStyle/>
          <a:p>
            <a:pPr algn="ctr"/>
            <a:r>
              <a:rPr lang="en-AU" sz="4000" b="1">
                <a:solidFill>
                  <a:srgbClr val="FFFFFF"/>
                </a:solidFill>
              </a:rPr>
              <a:t>2a. Explain what ‘the Opposition’ refers to in the Commonwealth Parliament. </a:t>
            </a:r>
            <a:endParaRPr lang="en-US" sz="4000" b="1">
              <a:solidFill>
                <a:srgbClr val="FFFFFF"/>
              </a:solidFill>
            </a:endParaRPr>
          </a:p>
        </p:txBody>
      </p:sp>
      <p:graphicFrame>
        <p:nvGraphicFramePr>
          <p:cNvPr id="5" name="Content Placeholder 2">
            <a:extLst>
              <a:ext uri="{FF2B5EF4-FFF2-40B4-BE49-F238E27FC236}">
                <a16:creationId xmlns:a16="http://schemas.microsoft.com/office/drawing/2014/main" id="{A16C82E8-E100-4E85-AE51-06ADCFD593B6}"/>
              </a:ext>
            </a:extLst>
          </p:cNvPr>
          <p:cNvGraphicFramePr>
            <a:graphicFrameLocks noGrp="1"/>
          </p:cNvGraphicFramePr>
          <p:nvPr>
            <p:ph idx="1"/>
            <p:extLst>
              <p:ext uri="{D42A27DB-BD31-4B8C-83A1-F6EECF244321}">
                <p14:modId xmlns:p14="http://schemas.microsoft.com/office/powerpoint/2010/main" val="1712661536"/>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6549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50F2-232E-754A-B50D-0B9D25FD2733}"/>
              </a:ext>
            </a:extLst>
          </p:cNvPr>
          <p:cNvSpPr>
            <a:spLocks noGrp="1"/>
          </p:cNvSpPr>
          <p:nvPr>
            <p:ph type="title"/>
          </p:nvPr>
        </p:nvSpPr>
        <p:spPr>
          <a:xfrm>
            <a:off x="870204" y="606564"/>
            <a:ext cx="10451592" cy="1325563"/>
          </a:xfrm>
        </p:spPr>
        <p:txBody>
          <a:bodyPr anchor="ctr">
            <a:normAutofit/>
          </a:bodyPr>
          <a:lstStyle/>
          <a:p>
            <a:r>
              <a:rPr lang="en-AU" b="1" dirty="0"/>
              <a:t>2b. Outline </a:t>
            </a:r>
            <a:r>
              <a:rPr lang="en-AU" b="1" u="sng" dirty="0"/>
              <a:t>three</a:t>
            </a:r>
            <a:r>
              <a:rPr lang="en-AU" b="1" dirty="0"/>
              <a:t> roles of the Opposition in the Commonwealth Parliament. </a:t>
            </a:r>
            <a:endParaRPr lang="en-US" b="1" dirty="0"/>
          </a:p>
        </p:txBody>
      </p:sp>
      <p:sp>
        <p:nvSpPr>
          <p:cNvPr id="10" name="Rectangle 9">
            <a:extLst>
              <a:ext uri="{FF2B5EF4-FFF2-40B4-BE49-F238E27FC236}">
                <a16:creationId xmlns:a16="http://schemas.microsoft.com/office/drawing/2014/main" id="{A5711A0E-A428-4ED1-96CB-33D69FD842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FF7BBA5-D4AA-4F8F-AC72-B9BD120BE57E}"/>
              </a:ext>
            </a:extLst>
          </p:cNvPr>
          <p:cNvGraphicFramePr>
            <a:graphicFrameLocks noGrp="1"/>
          </p:cNvGraphicFramePr>
          <p:nvPr>
            <p:ph idx="1"/>
            <p:extLst>
              <p:ext uri="{D42A27DB-BD31-4B8C-83A1-F6EECF244321}">
                <p14:modId xmlns:p14="http://schemas.microsoft.com/office/powerpoint/2010/main" val="683568413"/>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6691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6F400F-DF28-43BC-8D8E-4929793B39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59C20-AEDE-9446-B717-AD91516E00E4}"/>
              </a:ext>
            </a:extLst>
          </p:cNvPr>
          <p:cNvSpPr>
            <a:spLocks noGrp="1"/>
          </p:cNvSpPr>
          <p:nvPr>
            <p:ph type="title"/>
          </p:nvPr>
        </p:nvSpPr>
        <p:spPr>
          <a:xfrm>
            <a:off x="838200" y="668377"/>
            <a:ext cx="10515600" cy="1325563"/>
          </a:xfrm>
        </p:spPr>
        <p:txBody>
          <a:bodyPr>
            <a:normAutofit/>
          </a:bodyPr>
          <a:lstStyle/>
          <a:p>
            <a:r>
              <a:rPr lang="en-AU" sz="2800" b="1"/>
              <a:t>2c. Discuss one factor that enhances the power of the Opposition in the Commonwealth Parliament and one factor that inhibits its power. </a:t>
            </a:r>
            <a:endParaRPr lang="en-US" sz="2800" b="1"/>
          </a:p>
        </p:txBody>
      </p:sp>
      <p:sp>
        <p:nvSpPr>
          <p:cNvPr id="4" name="Content Placeholder 3">
            <a:extLst>
              <a:ext uri="{FF2B5EF4-FFF2-40B4-BE49-F238E27FC236}">
                <a16:creationId xmlns:a16="http://schemas.microsoft.com/office/drawing/2014/main" id="{9F3E2D7B-380F-D248-9D4C-0472E301E056}"/>
              </a:ext>
            </a:extLst>
          </p:cNvPr>
          <p:cNvSpPr>
            <a:spLocks noGrp="1"/>
          </p:cNvSpPr>
          <p:nvPr>
            <p:ph sz="half" idx="1"/>
          </p:nvPr>
        </p:nvSpPr>
        <p:spPr>
          <a:xfrm>
            <a:off x="433953" y="1844298"/>
            <a:ext cx="5502027" cy="4128906"/>
          </a:xfrm>
        </p:spPr>
        <p:txBody>
          <a:bodyPr>
            <a:normAutofit fontScale="92500" lnSpcReduction="10000"/>
          </a:bodyPr>
          <a:lstStyle/>
          <a:p>
            <a:pPr marL="0" indent="0">
              <a:buNone/>
            </a:pPr>
            <a:r>
              <a:rPr lang="en-US" sz="2400" b="1" dirty="0"/>
              <a:t>Enhance</a:t>
            </a:r>
            <a:r>
              <a:rPr lang="en-US" sz="2400" dirty="0"/>
              <a:t>:</a:t>
            </a:r>
          </a:p>
          <a:p>
            <a:r>
              <a:rPr lang="en-US" sz="2400" dirty="0"/>
              <a:t>Working with minor parties in the Senate;</a:t>
            </a:r>
          </a:p>
          <a:p>
            <a:r>
              <a:rPr lang="en-US" sz="2400" dirty="0"/>
              <a:t>Working on Committees – shadow ministers can chair Senate committees;</a:t>
            </a:r>
          </a:p>
          <a:p>
            <a:r>
              <a:rPr lang="en-US" sz="2400" dirty="0"/>
              <a:t>Right to Oppose mandate;</a:t>
            </a:r>
          </a:p>
          <a:p>
            <a:r>
              <a:rPr lang="en-US" sz="2400" dirty="0"/>
              <a:t>When there is a weak minority govt – Gillard 2010; Morrison 2019 when they lost the majority due to Julia Banks leaving the Libs &amp; Kerryn Phelps winning Turnbull’s seat.</a:t>
            </a:r>
          </a:p>
          <a:p>
            <a:endParaRPr lang="en-US" sz="2400" dirty="0"/>
          </a:p>
          <a:p>
            <a:endParaRPr lang="en-US" sz="2400" dirty="0"/>
          </a:p>
        </p:txBody>
      </p:sp>
      <p:sp>
        <p:nvSpPr>
          <p:cNvPr id="5" name="Content Placeholder 4">
            <a:extLst>
              <a:ext uri="{FF2B5EF4-FFF2-40B4-BE49-F238E27FC236}">
                <a16:creationId xmlns:a16="http://schemas.microsoft.com/office/drawing/2014/main" id="{2BABB17D-9387-FF4A-B2B1-26FD5FF4AEB6}"/>
              </a:ext>
            </a:extLst>
          </p:cNvPr>
          <p:cNvSpPr>
            <a:spLocks noGrp="1"/>
          </p:cNvSpPr>
          <p:nvPr>
            <p:ph sz="half" idx="2"/>
          </p:nvPr>
        </p:nvSpPr>
        <p:spPr>
          <a:xfrm>
            <a:off x="6256019" y="1844298"/>
            <a:ext cx="5383207" cy="4128906"/>
          </a:xfrm>
        </p:spPr>
        <p:txBody>
          <a:bodyPr>
            <a:normAutofit fontScale="92500" lnSpcReduction="10000"/>
          </a:bodyPr>
          <a:lstStyle/>
          <a:p>
            <a:pPr marL="0" indent="0">
              <a:buNone/>
            </a:pPr>
            <a:r>
              <a:rPr lang="en-US" sz="2400" b="1" dirty="0"/>
              <a:t>Inhibits:</a:t>
            </a:r>
          </a:p>
          <a:p>
            <a:r>
              <a:rPr lang="en-US" sz="2400" dirty="0"/>
              <a:t>Not having a majority in the lower house;</a:t>
            </a:r>
          </a:p>
          <a:p>
            <a:r>
              <a:rPr lang="en-US" sz="2400" dirty="0"/>
              <a:t>Partisan Speaker who controls the Standing Orders; (Bishop &amp; s94A)</a:t>
            </a:r>
          </a:p>
          <a:p>
            <a:r>
              <a:rPr lang="en-US" sz="2400" dirty="0"/>
              <a:t>Govt sets the parliamentary agenda; filibusters; sitting days. </a:t>
            </a:r>
            <a:r>
              <a:rPr lang="en-US" sz="2400" dirty="0" err="1"/>
              <a:t>Eg</a:t>
            </a:r>
            <a:r>
              <a:rPr lang="en-US" sz="2400" dirty="0"/>
              <a:t>: </a:t>
            </a:r>
            <a:r>
              <a:rPr lang="en-US" sz="2400" dirty="0" err="1"/>
              <a:t>Scomo</a:t>
            </a:r>
            <a:r>
              <a:rPr lang="en-US" sz="2400" dirty="0"/>
              <a:t> extends QT to 2.5hrs on </a:t>
            </a:r>
            <a:r>
              <a:rPr lang="en-US" sz="2400" dirty="0" err="1"/>
              <a:t>Thur</a:t>
            </a:r>
            <a:r>
              <a:rPr lang="en-US" sz="2400" dirty="0"/>
              <a:t> 14</a:t>
            </a:r>
            <a:r>
              <a:rPr lang="en-US" sz="2400" baseline="30000" dirty="0"/>
              <a:t>th</a:t>
            </a:r>
            <a:r>
              <a:rPr lang="en-US" sz="2400" dirty="0"/>
              <a:t> Feb so that he didn’t have to debate legislation that he could lose the vote on the floor of the house.</a:t>
            </a:r>
          </a:p>
          <a:p>
            <a:r>
              <a:rPr lang="en-US" sz="2400" dirty="0"/>
              <a:t>Lack of resources – financial, staff &amp; information.</a:t>
            </a:r>
          </a:p>
        </p:txBody>
      </p:sp>
    </p:spTree>
    <p:extLst>
      <p:ext uri="{BB962C8B-B14F-4D97-AF65-F5344CB8AC3E}">
        <p14:creationId xmlns:p14="http://schemas.microsoft.com/office/powerpoint/2010/main" val="1333062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119B48A-8180-7F41-B903-C7F7112F67B4}"/>
              </a:ext>
            </a:extLst>
          </p:cNvPr>
          <p:cNvSpPr>
            <a:spLocks noGrp="1"/>
          </p:cNvSpPr>
          <p:nvPr>
            <p:ph type="title"/>
          </p:nvPr>
        </p:nvSpPr>
        <p:spPr>
          <a:xfrm>
            <a:off x="1179226" y="826680"/>
            <a:ext cx="9833548" cy="1325563"/>
          </a:xfrm>
        </p:spPr>
        <p:txBody>
          <a:bodyPr>
            <a:normAutofit/>
          </a:bodyPr>
          <a:lstStyle/>
          <a:p>
            <a:pPr algn="ctr"/>
            <a:r>
              <a:rPr lang="en-AU" sz="4000" b="1">
                <a:solidFill>
                  <a:srgbClr val="FFFFFF"/>
                </a:solidFill>
              </a:rPr>
              <a:t>3a. Outline two elements of ‘collective ministerial responsibility’. </a:t>
            </a:r>
            <a:endParaRPr lang="en-US" sz="4000" b="1">
              <a:solidFill>
                <a:srgbClr val="FFFFFF"/>
              </a:solidFill>
            </a:endParaRPr>
          </a:p>
        </p:txBody>
      </p:sp>
      <p:sp>
        <p:nvSpPr>
          <p:cNvPr id="3" name="Content Placeholder 2">
            <a:extLst>
              <a:ext uri="{FF2B5EF4-FFF2-40B4-BE49-F238E27FC236}">
                <a16:creationId xmlns:a16="http://schemas.microsoft.com/office/drawing/2014/main" id="{2884BB9D-B1BA-E34B-AA0A-D9FCCFD50419}"/>
              </a:ext>
            </a:extLst>
          </p:cNvPr>
          <p:cNvSpPr>
            <a:spLocks noGrp="1"/>
          </p:cNvSpPr>
          <p:nvPr>
            <p:ph idx="1"/>
          </p:nvPr>
        </p:nvSpPr>
        <p:spPr>
          <a:xfrm>
            <a:off x="525780" y="2753936"/>
            <a:ext cx="11041380" cy="3805126"/>
          </a:xfrm>
        </p:spPr>
        <p:txBody>
          <a:bodyPr>
            <a:normAutofit/>
          </a:bodyPr>
          <a:lstStyle/>
          <a:p>
            <a:pPr lvl="0"/>
            <a:r>
              <a:rPr lang="en-AU" sz="2400" dirty="0">
                <a:solidFill>
                  <a:srgbClr val="000000"/>
                </a:solidFill>
              </a:rPr>
              <a:t>The Ministry as a whole, is accountable to and requires the confidence of the </a:t>
            </a:r>
            <a:r>
              <a:rPr lang="en-AU" sz="2400" dirty="0" err="1">
                <a:solidFill>
                  <a:srgbClr val="000000"/>
                </a:solidFill>
              </a:rPr>
              <a:t>HofR</a:t>
            </a:r>
            <a:r>
              <a:rPr lang="en-AU" sz="2400" dirty="0">
                <a:solidFill>
                  <a:srgbClr val="000000"/>
                </a:solidFill>
              </a:rPr>
              <a:t> if they fail with this regard, they must resign; the last time a successful motion of no-confidence in the govt occurred was in the Fadden govt 1941;</a:t>
            </a:r>
          </a:p>
          <a:p>
            <a:pPr lvl="0"/>
            <a:r>
              <a:rPr lang="en-AU" sz="2400" dirty="0">
                <a:solidFill>
                  <a:srgbClr val="000000"/>
                </a:solidFill>
              </a:rPr>
              <a:t>The premise that the whole ministry observe the rule of Cabinet secrecy, meetings to be held in secret;</a:t>
            </a:r>
          </a:p>
          <a:p>
            <a:pPr lvl="0"/>
            <a:r>
              <a:rPr lang="en-AU" sz="2400" dirty="0">
                <a:solidFill>
                  <a:srgbClr val="000000"/>
                </a:solidFill>
              </a:rPr>
              <a:t>A minister should resign if he/she can’t support the decisions of the Cabinet/Ministry;</a:t>
            </a:r>
          </a:p>
          <a:p>
            <a:pPr lvl="0"/>
            <a:r>
              <a:rPr lang="en-AU" sz="2400" dirty="0">
                <a:solidFill>
                  <a:srgbClr val="000000"/>
                </a:solidFill>
              </a:rPr>
              <a:t>The Cabinet (up to 30 members) speaks ‘with one voice’ it must appear to be ‘publicly unified’. It is ‘the government’.</a:t>
            </a:r>
          </a:p>
        </p:txBody>
      </p:sp>
    </p:spTree>
    <p:extLst>
      <p:ext uri="{BB962C8B-B14F-4D97-AF65-F5344CB8AC3E}">
        <p14:creationId xmlns:p14="http://schemas.microsoft.com/office/powerpoint/2010/main" val="156718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C0951-07B1-1A4F-A62A-DC4437935995}"/>
              </a:ext>
            </a:extLst>
          </p:cNvPr>
          <p:cNvSpPr>
            <a:spLocks noGrp="1"/>
          </p:cNvSpPr>
          <p:nvPr>
            <p:ph type="title"/>
          </p:nvPr>
        </p:nvSpPr>
        <p:spPr>
          <a:xfrm>
            <a:off x="838200" y="631825"/>
            <a:ext cx="10515600" cy="1325563"/>
          </a:xfrm>
        </p:spPr>
        <p:txBody>
          <a:bodyPr>
            <a:normAutofit fontScale="90000"/>
          </a:bodyPr>
          <a:lstStyle/>
          <a:p>
            <a:r>
              <a:rPr lang="en-AU" sz="3400" b="1"/>
              <a:t>3b. Explain one circumstance in which a Minister might face resignation. Make reference to an example in the response. </a:t>
            </a:r>
            <a:endParaRPr lang="en-US" sz="3400" b="1"/>
          </a:p>
        </p:txBody>
      </p:sp>
      <p:sp>
        <p:nvSpPr>
          <p:cNvPr id="3" name="Content Placeholder 2">
            <a:extLst>
              <a:ext uri="{FF2B5EF4-FFF2-40B4-BE49-F238E27FC236}">
                <a16:creationId xmlns:a16="http://schemas.microsoft.com/office/drawing/2014/main" id="{293C5F6D-91F6-3C4B-A6BD-1E921F3B71B1}"/>
              </a:ext>
            </a:extLst>
          </p:cNvPr>
          <p:cNvSpPr>
            <a:spLocks noGrp="1"/>
          </p:cNvSpPr>
          <p:nvPr>
            <p:ph idx="1"/>
          </p:nvPr>
        </p:nvSpPr>
        <p:spPr>
          <a:xfrm>
            <a:off x="838200" y="1828801"/>
            <a:ext cx="10515600" cy="4541002"/>
          </a:xfrm>
        </p:spPr>
        <p:txBody>
          <a:bodyPr>
            <a:normAutofit/>
          </a:bodyPr>
          <a:lstStyle/>
          <a:p>
            <a:pPr lvl="0"/>
            <a:r>
              <a:rPr lang="en-AU" sz="2400" dirty="0"/>
              <a:t>Failure to meet expected standards of probity &amp; propriety;</a:t>
            </a:r>
          </a:p>
          <a:p>
            <a:pPr lvl="0"/>
            <a:r>
              <a:rPr lang="en-AU" sz="2400" dirty="0"/>
              <a:t>Inappropriate personal/ethical </a:t>
            </a:r>
            <a:r>
              <a:rPr lang="en-AU" sz="2400" dirty="0" err="1"/>
              <a:t>behavior</a:t>
            </a:r>
            <a:r>
              <a:rPr lang="en-AU" sz="2400" dirty="0"/>
              <a:t>, financial impropriety, conflict of interest;</a:t>
            </a:r>
          </a:p>
          <a:p>
            <a:pPr lvl="0"/>
            <a:r>
              <a:rPr lang="en-AU" sz="2400" dirty="0"/>
              <a:t>Inability to support a Cabinet decision, general policy direction of govt/leadership of PM;</a:t>
            </a:r>
          </a:p>
          <a:p>
            <a:pPr lvl="0"/>
            <a:r>
              <a:rPr lang="en-AU" sz="2400" dirty="0"/>
              <a:t>Failure to take direct personal responsibility for the policy or administrative failures of their depts, particularly if these have been ignored / covered up;</a:t>
            </a:r>
          </a:p>
          <a:p>
            <a:pPr lvl="0"/>
            <a:r>
              <a:rPr lang="en-AU" sz="2400" dirty="0"/>
              <a:t>Dual Citizenship s44 – Matt Canavan, he stood aside when he came under the claim of dual citizenship, so it could be seen as an example of a reason for a minister to resign.</a:t>
            </a:r>
          </a:p>
          <a:p>
            <a:r>
              <a:rPr lang="en-US" sz="2400" dirty="0"/>
              <a:t>Specific example must be referred to.</a:t>
            </a:r>
          </a:p>
        </p:txBody>
      </p:sp>
    </p:spTree>
    <p:extLst>
      <p:ext uri="{BB962C8B-B14F-4D97-AF65-F5344CB8AC3E}">
        <p14:creationId xmlns:p14="http://schemas.microsoft.com/office/powerpoint/2010/main" val="2706622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3307</Words>
  <Application>Microsoft Office PowerPoint</Application>
  <PresentationFormat>Widescreen</PresentationFormat>
  <Paragraphs>218</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2018 WACE Examination Review</vt:lpstr>
      <vt:lpstr>1a. Explain what is meant by a ‘political mandate’. </vt:lpstr>
      <vt:lpstr>1b. Explain one reason why a minor party and/or an Independent in the Australian Senate could argue that they have a mandate. </vt:lpstr>
      <vt:lpstr>1c. Discuss one argument for and one argument against the claim that: ‘in recent years, political mandates no longer have any relevance in Australian federal politics’. </vt:lpstr>
      <vt:lpstr>2a. Explain what ‘the Opposition’ refers to in the Commonwealth Parliament. </vt:lpstr>
      <vt:lpstr>2b. Outline three roles of the Opposition in the Commonwealth Parliament. </vt:lpstr>
      <vt:lpstr>2c. Discuss one factor that enhances the power of the Opposition in the Commonwealth Parliament and one factor that inhibits its power. </vt:lpstr>
      <vt:lpstr>3a. Outline two elements of ‘collective ministerial responsibility’. </vt:lpstr>
      <vt:lpstr>3b. Explain one circumstance in which a Minister might face resignation. Make reference to an example in the response. </vt:lpstr>
      <vt:lpstr>3c. Discuss two reasons why individual Ministers have become less accountable in recent years. </vt:lpstr>
      <vt:lpstr>4a. Explain the term ‘popular participation’ as it applies to the Australian political system. </vt:lpstr>
      <vt:lpstr>4b. Explain how ‘popular participation’ differs from ‘political representation’. </vt:lpstr>
      <vt:lpstr>4c. Referring to a country other than Australia, discuss two factors that can undermine popular participation in that country. </vt:lpstr>
      <vt:lpstr>SOURCE ANALYSIS</vt:lpstr>
      <vt:lpstr>5a. Explain what is meant by a ‘ground-breaking decision’. </vt:lpstr>
      <vt:lpstr>5b. With reference to Source 1, explain in your own words, two reasons why Magistrate Heilpern allowed the refusal to vote under the religious exemption. </vt:lpstr>
      <vt:lpstr>5c. With reference to the Commonwealth Constitution, discuss two powers of the High Court of Australia. </vt:lpstr>
      <vt:lpstr>5d. Apart from the example in Source 1, outline one contemporary example of the exercise of legal power in Australia and evaluate its implications. </vt:lpstr>
      <vt:lpstr>6a. Explain what is meant by ‘appeal’ as it applies in the Australian legal system. </vt:lpstr>
      <vt:lpstr>6b. With reference to Source 2, explain in your own words, two reasons why judges are obliged to state the reasons for their decisions. </vt:lpstr>
      <vt:lpstr>6c. Discuss two limitations of the appeals process in the Australian court system. </vt:lpstr>
      <vt:lpstr>6d. Evaluate two factors that have the potential to undermine public confidence in the Australian court system. </vt:lpstr>
      <vt:lpstr>ESSAYS</vt:lpstr>
      <vt:lpstr>7. The lawmaking process, by both the Commonwealth Parliament and the Australian court system, is subject to many influences including those from both individuals and pressure groups. Evaluate the relative influence of individuals and pressure groups in this process.  </vt:lpstr>
      <vt:lpstr>Comments…</vt:lpstr>
      <vt:lpstr>8. At federation, there was an equitable financial relationship between the Commonwealth and the States but now, in the twenty-first century, the Commonwealth dominates the States financially. Evaluate this claim. </vt:lpstr>
      <vt:lpstr>Comments…</vt:lpstr>
      <vt:lpstr>9. Analyse the extent to which the procedures and processes of the parliament, compared to judicial review, keep the Commonwealth Parliament accountable. </vt:lpstr>
      <vt:lpstr>Comments…</vt:lpstr>
      <vt:lpstr>10. Analyse two separate ways human rights are protected in Australia and in one other country. </vt:lpstr>
      <vt:lpstr>Comments…</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 WACE Examination Review</dc:title>
  <dc:creator>Alison Harris</dc:creator>
  <cp:lastModifiedBy>Nicol Davis</cp:lastModifiedBy>
  <cp:revision>14</cp:revision>
  <dcterms:created xsi:type="dcterms:W3CDTF">2018-11-27T11:04:36Z</dcterms:created>
  <dcterms:modified xsi:type="dcterms:W3CDTF">2019-03-15T00:30:18Z</dcterms:modified>
</cp:coreProperties>
</file>