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68" r:id="rId5"/>
    <p:sldId id="269" r:id="rId6"/>
    <p:sldId id="260" r:id="rId7"/>
    <p:sldId id="266" r:id="rId8"/>
    <p:sldId id="261" r:id="rId9"/>
    <p:sldId id="262" r:id="rId10"/>
    <p:sldId id="263" r:id="rId11"/>
    <p:sldId id="264" r:id="rId12"/>
    <p:sldId id="265"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A2BFBC-0B39-415C-AA8F-6551C90A59AC}" type="datetimeFigureOut">
              <a:rPr lang="en-AU" smtClean="0"/>
              <a:t>1/03/2017</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CFEFED-0E44-4641-ADA6-2BFF423F3C8D}" type="slidenum">
              <a:rPr lang="en-AU" smtClean="0"/>
              <a:t>‹#›</a:t>
            </a:fld>
            <a:endParaRPr lang="en-AU"/>
          </a:p>
        </p:txBody>
      </p:sp>
    </p:spTree>
    <p:extLst>
      <p:ext uri="{BB962C8B-B14F-4D97-AF65-F5344CB8AC3E}">
        <p14:creationId xmlns:p14="http://schemas.microsoft.com/office/powerpoint/2010/main" val="308124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Are there any social norms they</a:t>
            </a:r>
            <a:r>
              <a:rPr lang="en-AU" baseline="0" dirty="0" smtClean="0"/>
              <a:t> are aware of at school? Can they identify individuals with certain social roles?</a:t>
            </a:r>
            <a:endParaRPr lang="en-AU" dirty="0"/>
          </a:p>
        </p:txBody>
      </p:sp>
      <p:sp>
        <p:nvSpPr>
          <p:cNvPr id="4" name="Slide Number Placeholder 3"/>
          <p:cNvSpPr>
            <a:spLocks noGrp="1"/>
          </p:cNvSpPr>
          <p:nvPr>
            <p:ph type="sldNum" sz="quarter" idx="10"/>
          </p:nvPr>
        </p:nvSpPr>
        <p:spPr/>
        <p:txBody>
          <a:bodyPr/>
          <a:lstStyle/>
          <a:p>
            <a:fld id="{1FCFEFED-0E44-4641-ADA6-2BFF423F3C8D}" type="slidenum">
              <a:rPr lang="en-AU" smtClean="0"/>
              <a:t>6</a:t>
            </a:fld>
            <a:endParaRPr lang="en-AU"/>
          </a:p>
        </p:txBody>
      </p:sp>
    </p:spTree>
    <p:extLst>
      <p:ext uri="{BB962C8B-B14F-4D97-AF65-F5344CB8AC3E}">
        <p14:creationId xmlns:p14="http://schemas.microsoft.com/office/powerpoint/2010/main" val="261832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Did they answer the question explaining them physically or their personality?</a:t>
            </a:r>
          </a:p>
          <a:p>
            <a:endParaRPr lang="en-AU" dirty="0"/>
          </a:p>
        </p:txBody>
      </p:sp>
      <p:sp>
        <p:nvSpPr>
          <p:cNvPr id="4" name="Slide Number Placeholder 3"/>
          <p:cNvSpPr>
            <a:spLocks noGrp="1"/>
          </p:cNvSpPr>
          <p:nvPr>
            <p:ph type="sldNum" sz="quarter" idx="10"/>
          </p:nvPr>
        </p:nvSpPr>
        <p:spPr/>
        <p:txBody>
          <a:bodyPr/>
          <a:lstStyle/>
          <a:p>
            <a:fld id="{1FCFEFED-0E44-4641-ADA6-2BFF423F3C8D}" type="slidenum">
              <a:rPr lang="en-AU" smtClean="0"/>
              <a:t>7</a:t>
            </a:fld>
            <a:endParaRPr lang="en-AU"/>
          </a:p>
        </p:txBody>
      </p:sp>
    </p:spTree>
    <p:extLst>
      <p:ext uri="{BB962C8B-B14F-4D97-AF65-F5344CB8AC3E}">
        <p14:creationId xmlns:p14="http://schemas.microsoft.com/office/powerpoint/2010/main" val="136679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FCFEFED-0E44-4641-ADA6-2BFF423F3C8D}" type="slidenum">
              <a:rPr lang="en-AU" smtClean="0"/>
              <a:t>8</a:t>
            </a:fld>
            <a:endParaRPr lang="en-AU"/>
          </a:p>
        </p:txBody>
      </p:sp>
    </p:spTree>
    <p:extLst>
      <p:ext uri="{BB962C8B-B14F-4D97-AF65-F5344CB8AC3E}">
        <p14:creationId xmlns:p14="http://schemas.microsoft.com/office/powerpoint/2010/main" val="2461136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Students</a:t>
            </a:r>
            <a:r>
              <a:rPr lang="en-AU" baseline="0" dirty="0" smtClean="0"/>
              <a:t> take a moment to think about whether they have a positive self-concept and why.</a:t>
            </a:r>
            <a:endParaRPr lang="en-AU" dirty="0"/>
          </a:p>
        </p:txBody>
      </p:sp>
      <p:sp>
        <p:nvSpPr>
          <p:cNvPr id="4" name="Slide Number Placeholder 3"/>
          <p:cNvSpPr>
            <a:spLocks noGrp="1"/>
          </p:cNvSpPr>
          <p:nvPr>
            <p:ph type="sldNum" sz="quarter" idx="10"/>
          </p:nvPr>
        </p:nvSpPr>
        <p:spPr/>
        <p:txBody>
          <a:bodyPr/>
          <a:lstStyle/>
          <a:p>
            <a:fld id="{1FCFEFED-0E44-4641-ADA6-2BFF423F3C8D}" type="slidenum">
              <a:rPr lang="en-AU" smtClean="0"/>
              <a:t>10</a:t>
            </a:fld>
            <a:endParaRPr lang="en-AU"/>
          </a:p>
        </p:txBody>
      </p:sp>
    </p:spTree>
    <p:extLst>
      <p:ext uri="{BB962C8B-B14F-4D97-AF65-F5344CB8AC3E}">
        <p14:creationId xmlns:p14="http://schemas.microsoft.com/office/powerpoint/2010/main" val="198637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mtClean="0"/>
              <a:t>http://kwhs.wharton.upenn.edu/term/social-identity/</a:t>
            </a:r>
            <a:endParaRPr lang="en-AU"/>
          </a:p>
        </p:txBody>
      </p:sp>
      <p:sp>
        <p:nvSpPr>
          <p:cNvPr id="4" name="Slide Number Placeholder 3"/>
          <p:cNvSpPr>
            <a:spLocks noGrp="1"/>
          </p:cNvSpPr>
          <p:nvPr>
            <p:ph type="sldNum" sz="quarter" idx="10"/>
          </p:nvPr>
        </p:nvSpPr>
        <p:spPr/>
        <p:txBody>
          <a:bodyPr/>
          <a:lstStyle/>
          <a:p>
            <a:fld id="{1FCFEFED-0E44-4641-ADA6-2BFF423F3C8D}" type="slidenum">
              <a:rPr lang="en-AU" smtClean="0"/>
              <a:t>11</a:t>
            </a:fld>
            <a:endParaRPr lang="en-AU"/>
          </a:p>
        </p:txBody>
      </p:sp>
    </p:spTree>
    <p:extLst>
      <p:ext uri="{BB962C8B-B14F-4D97-AF65-F5344CB8AC3E}">
        <p14:creationId xmlns:p14="http://schemas.microsoft.com/office/powerpoint/2010/main" val="341192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WW2, different school groups,</a:t>
            </a:r>
            <a:r>
              <a:rPr lang="en-AU" baseline="0" dirty="0" smtClean="0"/>
              <a:t> family </a:t>
            </a:r>
            <a:r>
              <a:rPr lang="en-AU" baseline="0" dirty="0" err="1" smtClean="0"/>
              <a:t>vs</a:t>
            </a:r>
            <a:r>
              <a:rPr lang="en-AU" baseline="0" dirty="0" smtClean="0"/>
              <a:t> friends</a:t>
            </a:r>
            <a:endParaRPr lang="en-AU" dirty="0"/>
          </a:p>
        </p:txBody>
      </p:sp>
      <p:sp>
        <p:nvSpPr>
          <p:cNvPr id="4" name="Slide Number Placeholder 3"/>
          <p:cNvSpPr>
            <a:spLocks noGrp="1"/>
          </p:cNvSpPr>
          <p:nvPr>
            <p:ph type="sldNum" sz="quarter" idx="10"/>
          </p:nvPr>
        </p:nvSpPr>
        <p:spPr/>
        <p:txBody>
          <a:bodyPr/>
          <a:lstStyle/>
          <a:p>
            <a:fld id="{1FCFEFED-0E44-4641-ADA6-2BFF423F3C8D}" type="slidenum">
              <a:rPr lang="en-AU" smtClean="0"/>
              <a:t>12</a:t>
            </a:fld>
            <a:endParaRPr lang="en-AU"/>
          </a:p>
        </p:txBody>
      </p:sp>
    </p:spTree>
    <p:extLst>
      <p:ext uri="{BB962C8B-B14F-4D97-AF65-F5344CB8AC3E}">
        <p14:creationId xmlns:p14="http://schemas.microsoft.com/office/powerpoint/2010/main" val="173115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E807479-FF29-44D6-B1C5-7BEAFEA0F3B2}" type="datetimeFigureOut">
              <a:rPr lang="en-AU" smtClean="0"/>
              <a:t>1/03/2017</a:t>
            </a:fld>
            <a:endParaRPr lang="en-AU"/>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AU"/>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950EE85-B0CC-47C3-BD1B-C30C1CE59B02}"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807479-FF29-44D6-B1C5-7BEAFEA0F3B2}" type="datetimeFigureOut">
              <a:rPr lang="en-AU" smtClean="0"/>
              <a:t>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950EE85-B0CC-47C3-BD1B-C30C1CE59B02}"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807479-FF29-44D6-B1C5-7BEAFEA0F3B2}" type="datetimeFigureOut">
              <a:rPr lang="en-AU" smtClean="0"/>
              <a:t>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950EE85-B0CC-47C3-BD1B-C30C1CE59B02}"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E807479-FF29-44D6-B1C5-7BEAFEA0F3B2}" type="datetimeFigureOut">
              <a:rPr lang="en-AU" smtClean="0"/>
              <a:t>1/03/2017</a:t>
            </a:fld>
            <a:endParaRPr lang="en-AU"/>
          </a:p>
        </p:txBody>
      </p:sp>
      <p:sp>
        <p:nvSpPr>
          <p:cNvPr id="9" name="Slide Number Placeholder 8"/>
          <p:cNvSpPr>
            <a:spLocks noGrp="1"/>
          </p:cNvSpPr>
          <p:nvPr>
            <p:ph type="sldNum" sz="quarter" idx="15"/>
          </p:nvPr>
        </p:nvSpPr>
        <p:spPr/>
        <p:txBody>
          <a:bodyPr rtlCol="0"/>
          <a:lstStyle/>
          <a:p>
            <a:fld id="{D950EE85-B0CC-47C3-BD1B-C30C1CE59B02}" type="slidenum">
              <a:rPr lang="en-AU" smtClean="0"/>
              <a:t>‹#›</a:t>
            </a:fld>
            <a:endParaRPr lang="en-AU"/>
          </a:p>
        </p:txBody>
      </p:sp>
      <p:sp>
        <p:nvSpPr>
          <p:cNvPr id="10" name="Footer Placeholder 9"/>
          <p:cNvSpPr>
            <a:spLocks noGrp="1"/>
          </p:cNvSpPr>
          <p:nvPr>
            <p:ph type="ftr" sz="quarter" idx="16"/>
          </p:nvPr>
        </p:nvSpPr>
        <p:spPr/>
        <p:txBody>
          <a:bodyPr rtlCol="0"/>
          <a:lstStyle/>
          <a:p>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807479-FF29-44D6-B1C5-7BEAFEA0F3B2}" type="datetimeFigureOut">
              <a:rPr lang="en-AU" smtClean="0"/>
              <a:t>1/03/2017</a:t>
            </a:fld>
            <a:endParaRPr lang="en-AU"/>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AU"/>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950EE85-B0CC-47C3-BD1B-C30C1CE59B02}" type="slidenum">
              <a:rPr lang="en-AU" smtClean="0"/>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807479-FF29-44D6-B1C5-7BEAFEA0F3B2}" type="datetimeFigureOut">
              <a:rPr lang="en-AU" smtClean="0"/>
              <a:t>1/03/2017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950EE85-B0CC-47C3-BD1B-C30C1CE59B02}" type="slidenum">
              <a:rPr lang="en-AU" smtClean="0"/>
              <a:t>‹#›</a:t>
            </a:fld>
            <a:endParaRPr lang="en-AU"/>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E807479-FF29-44D6-B1C5-7BEAFEA0F3B2}" type="datetimeFigureOut">
              <a:rPr lang="en-AU" smtClean="0"/>
              <a:t>1/03/2017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950EE85-B0CC-47C3-BD1B-C30C1CE59B02}" type="slidenum">
              <a:rPr lang="en-AU" smtClean="0"/>
              <a:t>‹#›</a:t>
            </a:fld>
            <a:endParaRPr lang="en-AU"/>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E807479-FF29-44D6-B1C5-7BEAFEA0F3B2}" type="datetimeFigureOut">
              <a:rPr lang="en-AU" smtClean="0"/>
              <a:t>1/03/2017</a:t>
            </a:fld>
            <a:endParaRPr lang="en-AU"/>
          </a:p>
        </p:txBody>
      </p:sp>
      <p:sp>
        <p:nvSpPr>
          <p:cNvPr id="7" name="Slide Number Placeholder 6"/>
          <p:cNvSpPr>
            <a:spLocks noGrp="1"/>
          </p:cNvSpPr>
          <p:nvPr>
            <p:ph type="sldNum" sz="quarter" idx="11"/>
          </p:nvPr>
        </p:nvSpPr>
        <p:spPr/>
        <p:txBody>
          <a:bodyPr rtlCol="0"/>
          <a:lstStyle/>
          <a:p>
            <a:fld id="{D950EE85-B0CC-47C3-BD1B-C30C1CE59B02}" type="slidenum">
              <a:rPr lang="en-AU" smtClean="0"/>
              <a:t>‹#›</a:t>
            </a:fld>
            <a:endParaRPr lang="en-AU"/>
          </a:p>
        </p:txBody>
      </p:sp>
      <p:sp>
        <p:nvSpPr>
          <p:cNvPr id="8" name="Footer Placeholder 7"/>
          <p:cNvSpPr>
            <a:spLocks noGrp="1"/>
          </p:cNvSpPr>
          <p:nvPr>
            <p:ph type="ftr" sz="quarter" idx="12"/>
          </p:nvPr>
        </p:nvSpPr>
        <p:spPr/>
        <p:txBody>
          <a:bodyPr rtlCol="0"/>
          <a:lstStyle/>
          <a:p>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7479-FF29-44D6-B1C5-7BEAFEA0F3B2}" type="datetimeFigureOut">
              <a:rPr lang="en-AU" smtClean="0"/>
              <a:t>1/03/2017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950EE85-B0CC-47C3-BD1B-C30C1CE59B02}"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E807479-FF29-44D6-B1C5-7BEAFEA0F3B2}" type="datetimeFigureOut">
              <a:rPr lang="en-AU" smtClean="0"/>
              <a:t>1/03/2017</a:t>
            </a:fld>
            <a:endParaRPr lang="en-AU"/>
          </a:p>
        </p:txBody>
      </p:sp>
      <p:sp>
        <p:nvSpPr>
          <p:cNvPr id="22" name="Slide Number Placeholder 21"/>
          <p:cNvSpPr>
            <a:spLocks noGrp="1"/>
          </p:cNvSpPr>
          <p:nvPr>
            <p:ph type="sldNum" sz="quarter" idx="15"/>
          </p:nvPr>
        </p:nvSpPr>
        <p:spPr/>
        <p:txBody>
          <a:bodyPr rtlCol="0"/>
          <a:lstStyle/>
          <a:p>
            <a:fld id="{D950EE85-B0CC-47C3-BD1B-C30C1CE59B02}" type="slidenum">
              <a:rPr lang="en-AU" smtClean="0"/>
              <a:t>‹#›</a:t>
            </a:fld>
            <a:endParaRPr lang="en-AU"/>
          </a:p>
        </p:txBody>
      </p:sp>
      <p:sp>
        <p:nvSpPr>
          <p:cNvPr id="23" name="Footer Placeholder 22"/>
          <p:cNvSpPr>
            <a:spLocks noGrp="1"/>
          </p:cNvSpPr>
          <p:nvPr>
            <p:ph type="ftr" sz="quarter" idx="16"/>
          </p:nvPr>
        </p:nvSpPr>
        <p:spPr/>
        <p:txBody>
          <a:bodyPr rtlCol="0"/>
          <a:lstStyle/>
          <a:p>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E807479-FF29-44D6-B1C5-7BEAFEA0F3B2}" type="datetimeFigureOut">
              <a:rPr lang="en-AU" smtClean="0"/>
              <a:t>1/03/2017</a:t>
            </a:fld>
            <a:endParaRPr lang="en-AU"/>
          </a:p>
        </p:txBody>
      </p:sp>
      <p:sp>
        <p:nvSpPr>
          <p:cNvPr id="18" name="Slide Number Placeholder 17"/>
          <p:cNvSpPr>
            <a:spLocks noGrp="1"/>
          </p:cNvSpPr>
          <p:nvPr>
            <p:ph type="sldNum" sz="quarter" idx="11"/>
          </p:nvPr>
        </p:nvSpPr>
        <p:spPr/>
        <p:txBody>
          <a:bodyPr rtlCol="0"/>
          <a:lstStyle/>
          <a:p>
            <a:fld id="{D950EE85-B0CC-47C3-BD1B-C30C1CE59B02}" type="slidenum">
              <a:rPr lang="en-AU" smtClean="0"/>
              <a:t>‹#›</a:t>
            </a:fld>
            <a:endParaRPr lang="en-AU"/>
          </a:p>
        </p:txBody>
      </p:sp>
      <p:sp>
        <p:nvSpPr>
          <p:cNvPr id="21" name="Footer Placeholder 20"/>
          <p:cNvSpPr>
            <a:spLocks noGrp="1"/>
          </p:cNvSpPr>
          <p:nvPr>
            <p:ph type="ftr" sz="quarter" idx="12"/>
          </p:nvPr>
        </p:nvSpPr>
        <p:spPr/>
        <p:txBody>
          <a:bodyPr rtlCol="0"/>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E807479-FF29-44D6-B1C5-7BEAFEA0F3B2}" type="datetimeFigureOut">
              <a:rPr lang="en-AU" smtClean="0"/>
              <a:t>1/03/2017</a:t>
            </a:fld>
            <a:endParaRPr lang="en-AU"/>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AU"/>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950EE85-B0CC-47C3-BD1B-C30C1CE59B02}"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Individuals and Groups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93595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Individuals and the Group</a:t>
            </a:r>
            <a:endParaRPr lang="en-AU" dirty="0"/>
          </a:p>
        </p:txBody>
      </p:sp>
      <p:sp>
        <p:nvSpPr>
          <p:cNvPr id="3" name="Content Placeholder 2"/>
          <p:cNvSpPr>
            <a:spLocks noGrp="1"/>
          </p:cNvSpPr>
          <p:nvPr>
            <p:ph sz="quarter" idx="1"/>
          </p:nvPr>
        </p:nvSpPr>
        <p:spPr>
          <a:xfrm>
            <a:off x="457200" y="1600200"/>
            <a:ext cx="8003232" cy="4873752"/>
          </a:xfrm>
        </p:spPr>
        <p:txBody>
          <a:bodyPr/>
          <a:lstStyle/>
          <a:p>
            <a:pPr marL="0" indent="0">
              <a:buNone/>
            </a:pPr>
            <a:r>
              <a:rPr lang="en-AU" dirty="0" smtClean="0"/>
              <a:t>As members of social groups, our role and status within the groups we belong to, help shape our self-concept. Having an important role in a group we value, often results in a positive self-concept.</a:t>
            </a:r>
          </a:p>
          <a:p>
            <a:pPr marL="0" indent="0">
              <a:buNone/>
            </a:pPr>
            <a:endParaRPr lang="en-AU" dirty="0"/>
          </a:p>
          <a:p>
            <a:pPr marL="0" indent="0">
              <a:buNone/>
            </a:pPr>
            <a:r>
              <a:rPr lang="en-AU" sz="1800" dirty="0" smtClean="0"/>
              <a:t>Do you have </a:t>
            </a:r>
            <a:r>
              <a:rPr lang="en-AU" sz="1800" dirty="0"/>
              <a:t>a positive </a:t>
            </a:r>
            <a:r>
              <a:rPr lang="en-AU" sz="1800" dirty="0" smtClean="0"/>
              <a:t>self-concept? Why?</a:t>
            </a:r>
            <a:endParaRPr lang="en-AU" sz="1800" dirty="0"/>
          </a:p>
        </p:txBody>
      </p:sp>
    </p:spTree>
    <p:extLst>
      <p:ext uri="{BB962C8B-B14F-4D97-AF65-F5344CB8AC3E}">
        <p14:creationId xmlns:p14="http://schemas.microsoft.com/office/powerpoint/2010/main" val="195566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Social Identity</a:t>
            </a:r>
            <a:endParaRPr lang="en-AU" dirty="0"/>
          </a:p>
        </p:txBody>
      </p:sp>
      <p:sp>
        <p:nvSpPr>
          <p:cNvPr id="3" name="Content Placeholder 2"/>
          <p:cNvSpPr>
            <a:spLocks noGrp="1"/>
          </p:cNvSpPr>
          <p:nvPr>
            <p:ph sz="quarter" idx="1"/>
          </p:nvPr>
        </p:nvSpPr>
        <p:spPr>
          <a:xfrm>
            <a:off x="457200" y="1600200"/>
            <a:ext cx="8291264" cy="4873752"/>
          </a:xfrm>
        </p:spPr>
        <p:txBody>
          <a:bodyPr/>
          <a:lstStyle/>
          <a:p>
            <a:pPr marL="0" indent="0">
              <a:buNone/>
            </a:pPr>
            <a:r>
              <a:rPr lang="en-AU" b="1" dirty="0" smtClean="0"/>
              <a:t>Social identity </a:t>
            </a:r>
            <a:r>
              <a:rPr lang="en-AU" dirty="0" smtClean="0"/>
              <a:t>is that part of our self-concept that is based on our membership in particular groups. ‘I am a Dockers fan’ for example. </a:t>
            </a:r>
          </a:p>
          <a:p>
            <a:pPr marL="0" indent="0">
              <a:buNone/>
            </a:pPr>
            <a:endParaRPr lang="en-AU" dirty="0" smtClean="0"/>
          </a:p>
          <a:p>
            <a:pPr marL="0" indent="0">
              <a:buNone/>
            </a:pPr>
            <a:r>
              <a:rPr lang="en-AU" dirty="0" smtClean="0"/>
              <a:t>It is the ‘we’ aspect of our self-concept; the part of our answer to ‘who am I’ that comes from our group memberships.</a:t>
            </a:r>
          </a:p>
          <a:p>
            <a:pPr marL="0" indent="0">
              <a:buNone/>
            </a:pPr>
            <a:endParaRPr lang="en-AU" dirty="0" smtClean="0"/>
          </a:p>
          <a:p>
            <a:pPr marL="0" indent="0">
              <a:buNone/>
            </a:pPr>
            <a:r>
              <a:rPr lang="en-AU" dirty="0" smtClean="0"/>
              <a:t>Having a sense of ‘we-ness’ strengthens our self concepts, however, seeing our group as superior to others makes us feel even better.</a:t>
            </a:r>
            <a:endParaRPr lang="en-AU" dirty="0"/>
          </a:p>
        </p:txBody>
      </p:sp>
    </p:spTree>
    <p:extLst>
      <p:ext uri="{BB962C8B-B14F-4D97-AF65-F5344CB8AC3E}">
        <p14:creationId xmlns:p14="http://schemas.microsoft.com/office/powerpoint/2010/main" val="134750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Individuals and the Group</a:t>
            </a:r>
            <a:endParaRPr lang="en-AU" dirty="0"/>
          </a:p>
        </p:txBody>
      </p:sp>
      <p:sp>
        <p:nvSpPr>
          <p:cNvPr id="3" name="Content Placeholder 2"/>
          <p:cNvSpPr>
            <a:spLocks noGrp="1"/>
          </p:cNvSpPr>
          <p:nvPr>
            <p:ph sz="quarter" idx="1"/>
          </p:nvPr>
        </p:nvSpPr>
        <p:spPr>
          <a:xfrm>
            <a:off x="457200" y="1600200"/>
            <a:ext cx="8147248" cy="4873752"/>
          </a:xfrm>
        </p:spPr>
        <p:txBody>
          <a:bodyPr/>
          <a:lstStyle/>
          <a:p>
            <a:pPr marL="0" indent="0">
              <a:buNone/>
            </a:pPr>
            <a:r>
              <a:rPr lang="en-AU" dirty="0" smtClean="0"/>
              <a:t>The need to belong to a group is a strong one, and sometimes individuals will sacrifice everything to be a part of one.</a:t>
            </a:r>
          </a:p>
          <a:p>
            <a:pPr marL="0" indent="0">
              <a:buNone/>
            </a:pPr>
            <a:endParaRPr lang="en-AU" dirty="0" smtClean="0"/>
          </a:p>
          <a:p>
            <a:pPr marL="0" indent="0">
              <a:buNone/>
            </a:pPr>
            <a:r>
              <a:rPr lang="en-AU" dirty="0" smtClean="0"/>
              <a:t>Can you think of any situations where people have acted differently depending on what group they were in? (</a:t>
            </a:r>
            <a:r>
              <a:rPr lang="en-AU" sz="1600" dirty="0" smtClean="0"/>
              <a:t>**</a:t>
            </a:r>
            <a:r>
              <a:rPr lang="en-AU" sz="1600" dirty="0"/>
              <a:t>WW2, different school groups, family </a:t>
            </a:r>
            <a:r>
              <a:rPr lang="en-AU" sz="1600" dirty="0" err="1"/>
              <a:t>vs</a:t>
            </a:r>
            <a:r>
              <a:rPr lang="en-AU" sz="1600" dirty="0"/>
              <a:t> </a:t>
            </a:r>
            <a:r>
              <a:rPr lang="en-AU" sz="1600" dirty="0" smtClean="0"/>
              <a:t>friends)</a:t>
            </a:r>
            <a:endParaRPr lang="en-AU" sz="1600" dirty="0"/>
          </a:p>
          <a:p>
            <a:pPr marL="0" indent="0">
              <a:buNone/>
            </a:pPr>
            <a:endParaRPr lang="en-AU" dirty="0"/>
          </a:p>
        </p:txBody>
      </p:sp>
    </p:spTree>
    <p:extLst>
      <p:ext uri="{BB962C8B-B14F-4D97-AF65-F5344CB8AC3E}">
        <p14:creationId xmlns:p14="http://schemas.microsoft.com/office/powerpoint/2010/main" val="52581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 Do:</a:t>
            </a:r>
            <a:endParaRPr lang="en-AU" dirty="0"/>
          </a:p>
        </p:txBody>
      </p:sp>
      <p:sp>
        <p:nvSpPr>
          <p:cNvPr id="3" name="Content Placeholder 2"/>
          <p:cNvSpPr>
            <a:spLocks noGrp="1"/>
          </p:cNvSpPr>
          <p:nvPr>
            <p:ph sz="quarter" idx="1"/>
          </p:nvPr>
        </p:nvSpPr>
        <p:spPr/>
        <p:txBody>
          <a:bodyPr/>
          <a:lstStyle/>
          <a:p>
            <a:pPr marL="0" indent="0">
              <a:buNone/>
            </a:pPr>
            <a:r>
              <a:rPr lang="en-AU" dirty="0" smtClean="0"/>
              <a:t>Complete a visual chart using page 105-109 of your textbook.</a:t>
            </a:r>
            <a:endParaRPr lang="en-AU" dirty="0"/>
          </a:p>
        </p:txBody>
      </p:sp>
    </p:spTree>
    <p:extLst>
      <p:ext uri="{BB962C8B-B14F-4D97-AF65-F5344CB8AC3E}">
        <p14:creationId xmlns:p14="http://schemas.microsoft.com/office/powerpoint/2010/main" val="213438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‘Group’?</a:t>
            </a:r>
            <a:endParaRPr lang="en-AU" dirty="0"/>
          </a:p>
        </p:txBody>
      </p:sp>
      <p:sp>
        <p:nvSpPr>
          <p:cNvPr id="3" name="Content Placeholder 2"/>
          <p:cNvSpPr>
            <a:spLocks noGrp="1"/>
          </p:cNvSpPr>
          <p:nvPr>
            <p:ph sz="quarter" idx="1"/>
          </p:nvPr>
        </p:nvSpPr>
        <p:spPr>
          <a:xfrm>
            <a:off x="457200" y="1600200"/>
            <a:ext cx="8291264" cy="4873752"/>
          </a:xfrm>
        </p:spPr>
        <p:txBody>
          <a:bodyPr/>
          <a:lstStyle/>
          <a:p>
            <a:pPr marL="0" indent="0">
              <a:buNone/>
            </a:pPr>
            <a:r>
              <a:rPr lang="en-AU" dirty="0" smtClean="0"/>
              <a:t>We all spend time with other people, but why are there times when we feel we are part of a group and other times when we feel ‘alone’ even if we are with other people?</a:t>
            </a:r>
          </a:p>
          <a:p>
            <a:endParaRPr lang="en-AU" dirty="0" smtClean="0"/>
          </a:p>
          <a:p>
            <a:pPr marL="0" indent="0">
              <a:buNone/>
            </a:pPr>
            <a:r>
              <a:rPr lang="en-AU" dirty="0" smtClean="0"/>
              <a:t>Social psychologists talk of a </a:t>
            </a:r>
            <a:r>
              <a:rPr lang="en-AU" b="1" dirty="0" smtClean="0"/>
              <a:t>group </a:t>
            </a:r>
            <a:r>
              <a:rPr lang="en-AU" dirty="0" smtClean="0"/>
              <a:t>as being two or more people who interact with and influence each other for more than a few moments. Group members do not have to like each other or be friends.</a:t>
            </a:r>
            <a:endParaRPr lang="en-AU" dirty="0"/>
          </a:p>
        </p:txBody>
      </p:sp>
    </p:spTree>
    <p:extLst>
      <p:ext uri="{BB962C8B-B14F-4D97-AF65-F5344CB8AC3E}">
        <p14:creationId xmlns:p14="http://schemas.microsoft.com/office/powerpoint/2010/main" val="313700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Purpose of a Group</a:t>
            </a:r>
            <a:endParaRPr lang="en-AU" dirty="0"/>
          </a:p>
        </p:txBody>
      </p:sp>
      <p:sp>
        <p:nvSpPr>
          <p:cNvPr id="3" name="Content Placeholder 2"/>
          <p:cNvSpPr>
            <a:spLocks noGrp="1"/>
          </p:cNvSpPr>
          <p:nvPr>
            <p:ph sz="quarter" idx="1"/>
          </p:nvPr>
        </p:nvSpPr>
        <p:spPr>
          <a:xfrm>
            <a:off x="457200" y="1600200"/>
            <a:ext cx="8219256" cy="4873752"/>
          </a:xfrm>
        </p:spPr>
        <p:txBody>
          <a:bodyPr/>
          <a:lstStyle/>
          <a:p>
            <a:r>
              <a:rPr lang="en-AU" dirty="0" smtClean="0"/>
              <a:t>Humans seem to have a </a:t>
            </a:r>
            <a:r>
              <a:rPr lang="en-AU" b="1" dirty="0" smtClean="0"/>
              <a:t>basic need to be with people</a:t>
            </a:r>
            <a:r>
              <a:rPr lang="en-AU" dirty="0" smtClean="0"/>
              <a:t>. We enjoy the company of other members of the group and find it rewarding. Being separated from other people for long periods of time can be highly disturbing for many people.</a:t>
            </a:r>
          </a:p>
          <a:p>
            <a:r>
              <a:rPr lang="en-AU" dirty="0" smtClean="0"/>
              <a:t>Joining groups can be </a:t>
            </a:r>
            <a:r>
              <a:rPr lang="en-AU" b="1" dirty="0" smtClean="0"/>
              <a:t>beneficial</a:t>
            </a:r>
            <a:r>
              <a:rPr lang="en-AU" dirty="0" smtClean="0"/>
              <a:t> to its members. For example, it can increase self-knowledge, enhance status, and help to progress towards important goals.</a:t>
            </a:r>
          </a:p>
          <a:p>
            <a:r>
              <a:rPr lang="en-AU" dirty="0" smtClean="0"/>
              <a:t>Group membership can also lead to certain costs, such as loss of personal freedom and heavy demands on time, energy and resources, </a:t>
            </a:r>
            <a:endParaRPr lang="en-AU" dirty="0"/>
          </a:p>
        </p:txBody>
      </p:sp>
    </p:spTree>
    <p:extLst>
      <p:ext uri="{BB962C8B-B14F-4D97-AF65-F5344CB8AC3E}">
        <p14:creationId xmlns:p14="http://schemas.microsoft.com/office/powerpoint/2010/main" val="346473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have ‘Study’ groups?</a:t>
            </a:r>
            <a:endParaRPr lang="en-AU" dirty="0"/>
          </a:p>
        </p:txBody>
      </p:sp>
      <p:sp>
        <p:nvSpPr>
          <p:cNvPr id="3" name="Content Placeholder 2"/>
          <p:cNvSpPr>
            <a:spLocks noGrp="1"/>
          </p:cNvSpPr>
          <p:nvPr>
            <p:ph sz="quarter" idx="1"/>
          </p:nvPr>
        </p:nvSpPr>
        <p:spPr>
          <a:xfrm>
            <a:off x="457200" y="1600200"/>
            <a:ext cx="8147248" cy="4873752"/>
          </a:xfrm>
        </p:spPr>
        <p:txBody>
          <a:bodyPr/>
          <a:lstStyle/>
          <a:p>
            <a:pPr marL="457200" indent="-457200">
              <a:buFont typeface="+mj-lt"/>
              <a:buAutoNum type="arabicPeriod"/>
            </a:pPr>
            <a:r>
              <a:rPr lang="en-AU" dirty="0" smtClean="0"/>
              <a:t>To </a:t>
            </a:r>
            <a:r>
              <a:rPr lang="en-AU" dirty="0"/>
              <a:t>be exposed to other points of view. </a:t>
            </a:r>
          </a:p>
          <a:p>
            <a:pPr marL="457200" indent="-457200">
              <a:buFont typeface="+mj-lt"/>
              <a:buAutoNum type="arabicPeriod"/>
            </a:pPr>
            <a:r>
              <a:rPr lang="en-AU" dirty="0"/>
              <a:t>To develop a wider and deeper understanding of a topic. </a:t>
            </a:r>
          </a:p>
          <a:p>
            <a:pPr marL="457200" indent="-457200">
              <a:buFont typeface="+mj-lt"/>
              <a:buAutoNum type="arabicPeriod"/>
            </a:pPr>
            <a:r>
              <a:rPr lang="en-AU" dirty="0"/>
              <a:t>To question ideas. </a:t>
            </a:r>
          </a:p>
          <a:p>
            <a:pPr marL="457200" indent="-457200">
              <a:buFont typeface="+mj-lt"/>
              <a:buAutoNum type="arabicPeriod"/>
            </a:pPr>
            <a:r>
              <a:rPr lang="en-AU" dirty="0"/>
              <a:t>To improve your exam answers (as you often have to justify your position on a topic). </a:t>
            </a:r>
          </a:p>
          <a:p>
            <a:pPr marL="457200" indent="-457200">
              <a:buFont typeface="+mj-lt"/>
              <a:buAutoNum type="arabicPeriod"/>
            </a:pPr>
            <a:r>
              <a:rPr lang="en-AU" dirty="0"/>
              <a:t>To analyse a subject. </a:t>
            </a:r>
          </a:p>
          <a:p>
            <a:pPr marL="457200" indent="-457200">
              <a:buFont typeface="+mj-lt"/>
              <a:buAutoNum type="arabicPeriod"/>
            </a:pPr>
            <a:r>
              <a:rPr lang="en-AU" dirty="0"/>
              <a:t>Some students may require more time for study. </a:t>
            </a:r>
          </a:p>
          <a:p>
            <a:pPr marL="457200" indent="-457200">
              <a:buFont typeface="+mj-lt"/>
              <a:buAutoNum type="arabicPeriod"/>
            </a:pPr>
            <a:r>
              <a:rPr lang="en-AU" dirty="0"/>
              <a:t>“Synergy” makes the group more productive. </a:t>
            </a:r>
          </a:p>
          <a:p>
            <a:endParaRPr lang="en-AU" dirty="0"/>
          </a:p>
        </p:txBody>
      </p:sp>
    </p:spTree>
    <p:extLst>
      <p:ext uri="{BB962C8B-B14F-4D97-AF65-F5344CB8AC3E}">
        <p14:creationId xmlns:p14="http://schemas.microsoft.com/office/powerpoint/2010/main" val="405628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Purpose of A Study group</a:t>
            </a:r>
            <a:endParaRPr lang="en-AU" dirty="0"/>
          </a:p>
        </p:txBody>
      </p:sp>
      <p:sp>
        <p:nvSpPr>
          <p:cNvPr id="3" name="Content Placeholder 2"/>
          <p:cNvSpPr>
            <a:spLocks noGrp="1"/>
          </p:cNvSpPr>
          <p:nvPr>
            <p:ph sz="quarter" idx="1"/>
          </p:nvPr>
        </p:nvSpPr>
        <p:spPr>
          <a:xfrm>
            <a:off x="457200" y="1600200"/>
            <a:ext cx="8147248" cy="4873752"/>
          </a:xfrm>
        </p:spPr>
        <p:txBody>
          <a:bodyPr>
            <a:normAutofit lnSpcReduction="10000"/>
          </a:bodyPr>
          <a:lstStyle/>
          <a:p>
            <a:pPr marL="457200" indent="-457200">
              <a:buFont typeface="+mj-lt"/>
              <a:buAutoNum type="arabicPeriod"/>
            </a:pPr>
            <a:r>
              <a:rPr lang="en-AU" dirty="0" smtClean="0"/>
              <a:t>To </a:t>
            </a:r>
            <a:r>
              <a:rPr lang="en-AU" dirty="0"/>
              <a:t>support and encourage one another. </a:t>
            </a:r>
          </a:p>
          <a:p>
            <a:pPr marL="457200" indent="-457200">
              <a:buFont typeface="+mj-lt"/>
              <a:buAutoNum type="arabicPeriod"/>
            </a:pPr>
            <a:r>
              <a:rPr lang="en-AU" dirty="0"/>
              <a:t>To make learning more fun. </a:t>
            </a:r>
          </a:p>
          <a:p>
            <a:pPr marL="457200" indent="-457200">
              <a:buFont typeface="+mj-lt"/>
              <a:buAutoNum type="arabicPeriod"/>
            </a:pPr>
            <a:r>
              <a:rPr lang="en-AU" dirty="0"/>
              <a:t>To develop/improve own study/learning skills. </a:t>
            </a:r>
          </a:p>
          <a:p>
            <a:pPr marL="457200" indent="-457200">
              <a:buFont typeface="+mj-lt"/>
              <a:buAutoNum type="arabicPeriod"/>
            </a:pPr>
            <a:r>
              <a:rPr lang="en-AU" dirty="0"/>
              <a:t>Preparing for tests or individual assignments. </a:t>
            </a:r>
          </a:p>
          <a:p>
            <a:pPr marL="457200" indent="-457200">
              <a:buFont typeface="+mj-lt"/>
              <a:buAutoNum type="arabicPeriod"/>
            </a:pPr>
            <a:r>
              <a:rPr lang="en-AU" dirty="0"/>
              <a:t>Test one another within the group. </a:t>
            </a:r>
          </a:p>
          <a:p>
            <a:pPr marL="457200" indent="-457200">
              <a:buFont typeface="+mj-lt"/>
              <a:buAutoNum type="arabicPeriod"/>
            </a:pPr>
            <a:r>
              <a:rPr lang="en-AU" dirty="0"/>
              <a:t>Share ideas and help one another understand content. </a:t>
            </a:r>
          </a:p>
          <a:p>
            <a:pPr marL="457200" indent="-457200">
              <a:buFont typeface="+mj-lt"/>
              <a:buAutoNum type="arabicPeriod"/>
            </a:pPr>
            <a:r>
              <a:rPr lang="en-AU" dirty="0"/>
              <a:t>Go over main ideas from notes. </a:t>
            </a:r>
          </a:p>
          <a:p>
            <a:pPr marL="457200" indent="-457200">
              <a:buFont typeface="+mj-lt"/>
              <a:buAutoNum type="arabicPeriod"/>
            </a:pPr>
            <a:r>
              <a:rPr lang="en-AU" dirty="0"/>
              <a:t>Compare amounts of study done with others. </a:t>
            </a:r>
          </a:p>
          <a:p>
            <a:pPr marL="457200" indent="-457200">
              <a:buFont typeface="+mj-lt"/>
              <a:buAutoNum type="arabicPeriod"/>
            </a:pPr>
            <a:r>
              <a:rPr lang="en-AU" dirty="0"/>
              <a:t>Target specific areas of study in conjunction with tutor. </a:t>
            </a:r>
          </a:p>
          <a:p>
            <a:pPr marL="457200" indent="-457200">
              <a:buFont typeface="+mj-lt"/>
              <a:buAutoNum type="arabicPeriod"/>
            </a:pPr>
            <a:r>
              <a:rPr lang="en-AU" dirty="0"/>
              <a:t>A fun (but not social) work time. </a:t>
            </a:r>
          </a:p>
          <a:p>
            <a:pPr marL="457200" indent="-457200">
              <a:buFont typeface="+mj-lt"/>
              <a:buAutoNum type="arabicPeriod"/>
            </a:pPr>
            <a:endParaRPr lang="en-AU" dirty="0"/>
          </a:p>
        </p:txBody>
      </p:sp>
    </p:spTree>
    <p:extLst>
      <p:ext uri="{BB962C8B-B14F-4D97-AF65-F5344CB8AC3E}">
        <p14:creationId xmlns:p14="http://schemas.microsoft.com/office/powerpoint/2010/main" val="343855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Group Membership</a:t>
            </a:r>
            <a:endParaRPr lang="en-AU" dirty="0"/>
          </a:p>
        </p:txBody>
      </p:sp>
      <p:sp>
        <p:nvSpPr>
          <p:cNvPr id="3" name="Content Placeholder 2"/>
          <p:cNvSpPr>
            <a:spLocks noGrp="1"/>
          </p:cNvSpPr>
          <p:nvPr>
            <p:ph sz="quarter" idx="1"/>
          </p:nvPr>
        </p:nvSpPr>
        <p:spPr>
          <a:xfrm>
            <a:off x="457200" y="1600200"/>
            <a:ext cx="8219256" cy="4873752"/>
          </a:xfrm>
        </p:spPr>
        <p:txBody>
          <a:bodyPr>
            <a:normAutofit lnSpcReduction="10000"/>
          </a:bodyPr>
          <a:lstStyle/>
          <a:p>
            <a:r>
              <a:rPr lang="en-AU" dirty="0" smtClean="0"/>
              <a:t>Group members have shared rules or expectations about how to behave. These rules or expectations are known as </a:t>
            </a:r>
            <a:r>
              <a:rPr lang="en-AU" b="1" dirty="0" smtClean="0"/>
              <a:t>social norms</a:t>
            </a:r>
            <a:r>
              <a:rPr lang="en-AU" dirty="0" smtClean="0"/>
              <a:t>. Breaking these rules can lead to punishment by the group or being thrown out of the group.</a:t>
            </a:r>
          </a:p>
          <a:p>
            <a:endParaRPr lang="en-AU" dirty="0" smtClean="0"/>
          </a:p>
          <a:p>
            <a:r>
              <a:rPr lang="en-AU" dirty="0" smtClean="0"/>
              <a:t>Members within groups have </a:t>
            </a:r>
            <a:r>
              <a:rPr lang="en-AU" b="1" dirty="0" smtClean="0"/>
              <a:t>social roles</a:t>
            </a:r>
            <a:r>
              <a:rPr lang="en-AU" dirty="0" smtClean="0"/>
              <a:t>. These are activities taken on by individuals for the benefit of the group. For example, captains and coaches of a sporting team. Sometimes, members play a role without even realising it, ‘the organiser’ or ‘the clown’ for example.</a:t>
            </a:r>
          </a:p>
          <a:p>
            <a:endParaRPr lang="en-AU" dirty="0"/>
          </a:p>
          <a:p>
            <a:pPr marL="0" indent="0">
              <a:buNone/>
            </a:pPr>
            <a:r>
              <a:rPr lang="en-AU" sz="1600" dirty="0" smtClean="0"/>
              <a:t>** are there any social norms at school?  Does anyone have a certain social role?</a:t>
            </a:r>
            <a:endParaRPr lang="en-AU" sz="1600" dirty="0"/>
          </a:p>
        </p:txBody>
      </p:sp>
    </p:spTree>
    <p:extLst>
      <p:ext uri="{BB962C8B-B14F-4D97-AF65-F5344CB8AC3E}">
        <p14:creationId xmlns:p14="http://schemas.microsoft.com/office/powerpoint/2010/main" val="2576898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Who Am I?</a:t>
            </a:r>
            <a:endParaRPr lang="en-AU" dirty="0"/>
          </a:p>
        </p:txBody>
      </p:sp>
      <p:sp>
        <p:nvSpPr>
          <p:cNvPr id="3" name="Content Placeholder 2"/>
          <p:cNvSpPr>
            <a:spLocks noGrp="1"/>
          </p:cNvSpPr>
          <p:nvPr>
            <p:ph sz="quarter" idx="1"/>
          </p:nvPr>
        </p:nvSpPr>
        <p:spPr/>
        <p:txBody>
          <a:bodyPr/>
          <a:lstStyle/>
          <a:p>
            <a:pPr marL="0" indent="0">
              <a:buNone/>
            </a:pPr>
            <a:r>
              <a:rPr lang="en-AU" dirty="0" smtClean="0"/>
              <a:t>Answer the following question:</a:t>
            </a:r>
          </a:p>
          <a:p>
            <a:pPr marL="0" indent="0">
              <a:buNone/>
            </a:pPr>
            <a:endParaRPr lang="en-AU" dirty="0"/>
          </a:p>
          <a:p>
            <a:pPr marL="0" indent="0">
              <a:buNone/>
            </a:pPr>
            <a:r>
              <a:rPr lang="en-AU" dirty="0" smtClean="0"/>
              <a:t>“Who am I?”</a:t>
            </a:r>
          </a:p>
          <a:p>
            <a:pPr marL="0" indent="0">
              <a:buNone/>
            </a:pPr>
            <a:endParaRPr lang="en-AU" dirty="0"/>
          </a:p>
          <a:p>
            <a:endParaRPr lang="en-AU" dirty="0"/>
          </a:p>
        </p:txBody>
      </p:sp>
    </p:spTree>
    <p:extLst>
      <p:ext uri="{BB962C8B-B14F-4D97-AF65-F5344CB8AC3E}">
        <p14:creationId xmlns:p14="http://schemas.microsoft.com/office/powerpoint/2010/main" val="3044451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Individuals and the Group</a:t>
            </a:r>
            <a:endParaRPr lang="en-AU" dirty="0"/>
          </a:p>
        </p:txBody>
      </p:sp>
      <p:sp>
        <p:nvSpPr>
          <p:cNvPr id="3" name="Content Placeholder 2"/>
          <p:cNvSpPr>
            <a:spLocks noGrp="1"/>
          </p:cNvSpPr>
          <p:nvPr>
            <p:ph sz="quarter" idx="1"/>
          </p:nvPr>
        </p:nvSpPr>
        <p:spPr>
          <a:xfrm>
            <a:off x="457200" y="1600200"/>
            <a:ext cx="8363272" cy="4873752"/>
          </a:xfrm>
        </p:spPr>
        <p:txBody>
          <a:bodyPr/>
          <a:lstStyle/>
          <a:p>
            <a:pPr marL="0" indent="0">
              <a:buNone/>
            </a:pPr>
            <a:r>
              <a:rPr lang="en-AU" dirty="0" smtClean="0"/>
              <a:t>As individuals, we are influenced by the groups we belong to. Our </a:t>
            </a:r>
            <a:r>
              <a:rPr lang="en-AU" b="1" dirty="0" smtClean="0"/>
              <a:t>self concept </a:t>
            </a:r>
            <a:r>
              <a:rPr lang="en-AU" dirty="0" smtClean="0"/>
              <a:t>is our definition of ourselves, or who we consider ourselves to be.</a:t>
            </a:r>
          </a:p>
          <a:p>
            <a:pPr marL="0" indent="0">
              <a:buNone/>
            </a:pPr>
            <a:endParaRPr lang="en-AU" dirty="0" smtClean="0"/>
          </a:p>
          <a:p>
            <a:pPr marL="0" indent="0">
              <a:buNone/>
            </a:pPr>
            <a:r>
              <a:rPr lang="en-AU" b="1" dirty="0" smtClean="0"/>
              <a:t>Self –concept </a:t>
            </a:r>
            <a:r>
              <a:rPr lang="en-AU" dirty="0" smtClean="0"/>
              <a:t>is a persons answer to the question ‘who am I?’ Your description is part of how you see yourself, part of your self concept.</a:t>
            </a:r>
            <a:endParaRPr lang="en-AU" dirty="0"/>
          </a:p>
        </p:txBody>
      </p:sp>
    </p:spTree>
    <p:extLst>
      <p:ext uri="{BB962C8B-B14F-4D97-AF65-F5344CB8AC3E}">
        <p14:creationId xmlns:p14="http://schemas.microsoft.com/office/powerpoint/2010/main" val="325081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Individuals and the Group</a:t>
            </a:r>
            <a:endParaRPr lang="en-AU" dirty="0"/>
          </a:p>
        </p:txBody>
      </p:sp>
      <p:sp>
        <p:nvSpPr>
          <p:cNvPr id="3" name="Content Placeholder 2"/>
          <p:cNvSpPr>
            <a:spLocks noGrp="1"/>
          </p:cNvSpPr>
          <p:nvPr>
            <p:ph sz="quarter" idx="1"/>
          </p:nvPr>
        </p:nvSpPr>
        <p:spPr>
          <a:xfrm>
            <a:off x="457200" y="1600200"/>
            <a:ext cx="8219256" cy="4873752"/>
          </a:xfrm>
        </p:spPr>
        <p:txBody>
          <a:bodyPr/>
          <a:lstStyle/>
          <a:p>
            <a:pPr marL="0" indent="0">
              <a:buNone/>
            </a:pPr>
            <a:r>
              <a:rPr lang="en-AU" dirty="0" smtClean="0"/>
              <a:t>Our </a:t>
            </a:r>
            <a:r>
              <a:rPr lang="en-AU" b="1" dirty="0" smtClean="0"/>
              <a:t>self concept </a:t>
            </a:r>
            <a:r>
              <a:rPr lang="en-AU" dirty="0" smtClean="0"/>
              <a:t>develops as we mix with others and get their reactions to us. People in groups that are important to us, such as our families and close friendship groups, play a major role in shaping our self-concepts.</a:t>
            </a:r>
          </a:p>
          <a:p>
            <a:pPr marL="0" indent="0">
              <a:buNone/>
            </a:pPr>
            <a:endParaRPr lang="en-AU" dirty="0" smtClean="0"/>
          </a:p>
          <a:p>
            <a:pPr marL="0" indent="0">
              <a:buNone/>
            </a:pPr>
            <a:r>
              <a:rPr lang="en-AU" dirty="0" smtClean="0"/>
              <a:t>They tell us what they like and dislike about us and provide feedback on our abilities, skills and personalities. Where do you stand in terms of math skill, running ability, popularity? We often evaluate ones abilities and opinions by comparing ourselves with others.</a:t>
            </a:r>
            <a:endParaRPr lang="en-AU" dirty="0"/>
          </a:p>
        </p:txBody>
      </p:sp>
    </p:spTree>
    <p:extLst>
      <p:ext uri="{BB962C8B-B14F-4D97-AF65-F5344CB8AC3E}">
        <p14:creationId xmlns:p14="http://schemas.microsoft.com/office/powerpoint/2010/main" val="2353336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1227</TotalTime>
  <Words>913</Words>
  <Application>Microsoft Office PowerPoint</Application>
  <PresentationFormat>On-screen Show (4:3)</PresentationFormat>
  <Paragraphs>73</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Individuals and Groups</vt:lpstr>
      <vt:lpstr>What is a ‘Group’?</vt:lpstr>
      <vt:lpstr>The Purpose of a Group</vt:lpstr>
      <vt:lpstr>Why have ‘Study’ groups?</vt:lpstr>
      <vt:lpstr>The Purpose of A Study group</vt:lpstr>
      <vt:lpstr>Group Membership</vt:lpstr>
      <vt:lpstr>Who Am I?</vt:lpstr>
      <vt:lpstr>Individuals and the Group</vt:lpstr>
      <vt:lpstr>Individuals and the Group</vt:lpstr>
      <vt:lpstr>Individuals and the Group</vt:lpstr>
      <vt:lpstr>Social Identity</vt:lpstr>
      <vt:lpstr>Individuals and the Group</vt:lpstr>
      <vt:lpstr>To 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Individuals and Groups</dc:title>
  <dc:creator>Alex McKinnon</dc:creator>
  <cp:lastModifiedBy>Alex McKinnon</cp:lastModifiedBy>
  <cp:revision>27</cp:revision>
  <dcterms:created xsi:type="dcterms:W3CDTF">2015-03-03T00:24:41Z</dcterms:created>
  <dcterms:modified xsi:type="dcterms:W3CDTF">2017-03-01T01:16:41Z</dcterms:modified>
</cp:coreProperties>
</file>