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256" r:id="rId2"/>
    <p:sldId id="274" r:id="rId3"/>
    <p:sldId id="273" r:id="rId4"/>
    <p:sldId id="257" r:id="rId5"/>
    <p:sldId id="260" r:id="rId6"/>
    <p:sldId id="272" r:id="rId7"/>
    <p:sldId id="261" r:id="rId8"/>
    <p:sldId id="262" r:id="rId9"/>
    <p:sldId id="263" r:id="rId10"/>
    <p:sldId id="265" r:id="rId11"/>
    <p:sldId id="271" r:id="rId12"/>
    <p:sldId id="268"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22" autoAdjust="0"/>
  </p:normalViewPr>
  <p:slideViewPr>
    <p:cSldViewPr snapToGrid="0" snapToObjects="1">
      <p:cViewPr varScale="1">
        <p:scale>
          <a:sx n="64" d="100"/>
          <a:sy n="64" d="100"/>
        </p:scale>
        <p:origin x="-155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939F80-EF19-C643-8FCB-CC8515485DCA}" type="datetimeFigureOut">
              <a:rPr lang="en-US" smtClean="0"/>
              <a:t>3/8/2017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584A2F-12D2-EA48-8CB1-980B285CDDD4}" type="slidenum">
              <a:rPr lang="en-US" smtClean="0"/>
              <a:t>‹#›</a:t>
            </a:fld>
            <a:endParaRPr lang="en-US"/>
          </a:p>
        </p:txBody>
      </p:sp>
    </p:spTree>
    <p:extLst>
      <p:ext uri="{BB962C8B-B14F-4D97-AF65-F5344CB8AC3E}">
        <p14:creationId xmlns:p14="http://schemas.microsoft.com/office/powerpoint/2010/main" val="4310064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Energizer - </a:t>
            </a:r>
            <a:r>
              <a:rPr lang="en-AU" dirty="0" smtClean="0"/>
              <a:t>Prisoners Dilemma/</a:t>
            </a:r>
            <a:r>
              <a:rPr lang="en-AU" baseline="0" dirty="0" smtClean="0"/>
              <a:t> split or steal</a:t>
            </a:r>
            <a:endParaRPr lang="en-US" b="1" dirty="0"/>
          </a:p>
        </p:txBody>
      </p:sp>
      <p:sp>
        <p:nvSpPr>
          <p:cNvPr id="4" name="Slide Number Placeholder 3"/>
          <p:cNvSpPr>
            <a:spLocks noGrp="1"/>
          </p:cNvSpPr>
          <p:nvPr>
            <p:ph type="sldNum" sz="quarter" idx="10"/>
          </p:nvPr>
        </p:nvSpPr>
        <p:spPr/>
        <p:txBody>
          <a:bodyPr/>
          <a:lstStyle/>
          <a:p>
            <a:fld id="{F4584A2F-12D2-EA48-8CB1-980B285CDDD4}" type="slidenum">
              <a:rPr lang="en-US" smtClean="0"/>
              <a:t>1</a:t>
            </a:fld>
            <a:endParaRPr lang="en-US"/>
          </a:p>
        </p:txBody>
      </p:sp>
    </p:spTree>
    <p:extLst>
      <p:ext uri="{BB962C8B-B14F-4D97-AF65-F5344CB8AC3E}">
        <p14:creationId xmlns:p14="http://schemas.microsoft.com/office/powerpoint/2010/main" val="1460576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desire</a:t>
            </a:r>
            <a:r>
              <a:rPr lang="en-US" baseline="0" dirty="0" smtClean="0"/>
              <a:t> to compete or work together.</a:t>
            </a:r>
            <a:endParaRPr lang="en-US" dirty="0"/>
          </a:p>
        </p:txBody>
      </p:sp>
      <p:sp>
        <p:nvSpPr>
          <p:cNvPr id="4" name="Slide Number Placeholder 3"/>
          <p:cNvSpPr>
            <a:spLocks noGrp="1"/>
          </p:cNvSpPr>
          <p:nvPr>
            <p:ph type="sldNum" sz="quarter" idx="10"/>
          </p:nvPr>
        </p:nvSpPr>
        <p:spPr/>
        <p:txBody>
          <a:bodyPr/>
          <a:lstStyle/>
          <a:p>
            <a:fld id="{F4584A2F-12D2-EA48-8CB1-980B285CDDD4}" type="slidenum">
              <a:rPr lang="en-US" smtClean="0"/>
              <a:t>4</a:t>
            </a:fld>
            <a:endParaRPr lang="en-US"/>
          </a:p>
        </p:txBody>
      </p:sp>
    </p:spTree>
    <p:extLst>
      <p:ext uri="{BB962C8B-B14F-4D97-AF65-F5344CB8AC3E}">
        <p14:creationId xmlns:p14="http://schemas.microsoft.com/office/powerpoint/2010/main" val="150730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584A2F-12D2-EA48-8CB1-980B285CDDD4}" type="slidenum">
              <a:rPr lang="en-US" smtClean="0"/>
              <a:t>5</a:t>
            </a:fld>
            <a:endParaRPr lang="en-US"/>
          </a:p>
        </p:txBody>
      </p:sp>
    </p:spTree>
    <p:extLst>
      <p:ext uri="{BB962C8B-B14F-4D97-AF65-F5344CB8AC3E}">
        <p14:creationId xmlns:p14="http://schemas.microsoft.com/office/powerpoint/2010/main" val="413878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charset="0"/>
                <a:ea typeface="ＭＳ Ｐゴシック" charset="0"/>
                <a:cs typeface="ＭＳ Ｐゴシック" charset="0"/>
              </a:defRPr>
            </a:lvl1pPr>
            <a:lvl2pPr marL="37931725" indent="-37474525" eaLnBrk="0" hangingPunct="0">
              <a:defRPr sz="3600">
                <a:solidFill>
                  <a:schemeClr val="tx1"/>
                </a:solidFill>
                <a:latin typeface="Times New Roman" charset="0"/>
                <a:ea typeface="ＭＳ Ｐゴシック" charset="0"/>
                <a:cs typeface="ＭＳ Ｐゴシック" charset="0"/>
              </a:defRPr>
            </a:lvl2pPr>
            <a:lvl3pPr eaLnBrk="0" hangingPunct="0">
              <a:defRPr sz="3600">
                <a:solidFill>
                  <a:schemeClr val="tx1"/>
                </a:solidFill>
                <a:latin typeface="Times New Roman" charset="0"/>
                <a:ea typeface="ＭＳ Ｐゴシック" charset="0"/>
                <a:cs typeface="ＭＳ Ｐゴシック" charset="0"/>
              </a:defRPr>
            </a:lvl3pPr>
            <a:lvl4pPr eaLnBrk="0" hangingPunct="0">
              <a:defRPr sz="3600">
                <a:solidFill>
                  <a:schemeClr val="tx1"/>
                </a:solidFill>
                <a:latin typeface="Times New Roman" charset="0"/>
                <a:ea typeface="ＭＳ Ｐゴシック" charset="0"/>
                <a:cs typeface="ＭＳ Ｐゴシック" charset="0"/>
              </a:defRPr>
            </a:lvl4pPr>
            <a:lvl5pPr eaLnBrk="0" hangingPunct="0">
              <a:defRPr sz="3600">
                <a:solidFill>
                  <a:schemeClr val="tx1"/>
                </a:solidFill>
                <a:latin typeface="Times New Roman" charset="0"/>
                <a:ea typeface="ＭＳ Ｐゴシック" charset="0"/>
                <a:cs typeface="ＭＳ Ｐゴシック" charset="0"/>
              </a:defRPr>
            </a:lvl5pPr>
            <a:lvl6pPr marL="457200" eaLnBrk="0" fontAlgn="base" hangingPunct="0">
              <a:spcBef>
                <a:spcPct val="0"/>
              </a:spcBef>
              <a:spcAft>
                <a:spcPct val="0"/>
              </a:spcAft>
              <a:defRPr sz="3600">
                <a:solidFill>
                  <a:schemeClr val="tx1"/>
                </a:solidFill>
                <a:latin typeface="Times New Roman" charset="0"/>
                <a:ea typeface="ＭＳ Ｐゴシック" charset="0"/>
                <a:cs typeface="ＭＳ Ｐゴシック" charset="0"/>
              </a:defRPr>
            </a:lvl6pPr>
            <a:lvl7pPr marL="914400" eaLnBrk="0" fontAlgn="base" hangingPunct="0">
              <a:spcBef>
                <a:spcPct val="0"/>
              </a:spcBef>
              <a:spcAft>
                <a:spcPct val="0"/>
              </a:spcAft>
              <a:defRPr sz="3600">
                <a:solidFill>
                  <a:schemeClr val="tx1"/>
                </a:solidFill>
                <a:latin typeface="Times New Roman" charset="0"/>
                <a:ea typeface="ＭＳ Ｐゴシック" charset="0"/>
                <a:cs typeface="ＭＳ Ｐゴシック" charset="0"/>
              </a:defRPr>
            </a:lvl7pPr>
            <a:lvl8pPr marL="1371600" eaLnBrk="0" fontAlgn="base" hangingPunct="0">
              <a:spcBef>
                <a:spcPct val="0"/>
              </a:spcBef>
              <a:spcAft>
                <a:spcPct val="0"/>
              </a:spcAft>
              <a:defRPr sz="3600">
                <a:solidFill>
                  <a:schemeClr val="tx1"/>
                </a:solidFill>
                <a:latin typeface="Times New Roman" charset="0"/>
                <a:ea typeface="ＭＳ Ｐゴシック" charset="0"/>
                <a:cs typeface="ＭＳ Ｐゴシック" charset="0"/>
              </a:defRPr>
            </a:lvl8pPr>
            <a:lvl9pPr marL="1828800" eaLnBrk="0" fontAlgn="base" hangingPunct="0">
              <a:spcBef>
                <a:spcPct val="0"/>
              </a:spcBef>
              <a:spcAft>
                <a:spcPct val="0"/>
              </a:spcAft>
              <a:defRPr sz="3600">
                <a:solidFill>
                  <a:schemeClr val="tx1"/>
                </a:solidFill>
                <a:latin typeface="Times New Roman" charset="0"/>
                <a:ea typeface="ＭＳ Ｐゴシック" charset="0"/>
                <a:cs typeface="ＭＳ Ｐゴシック" charset="0"/>
              </a:defRPr>
            </a:lvl9pPr>
          </a:lstStyle>
          <a:p>
            <a:pPr eaLnBrk="1" hangingPunct="1"/>
            <a:fld id="{A7B85898-08D2-B343-98E9-FDAA557B376C}" type="slidenum">
              <a:rPr lang="en-US" sz="1200"/>
              <a:pPr eaLnBrk="1" hangingPunct="1"/>
              <a:t>6</a:t>
            </a:fld>
            <a:endParaRPr lang="en-US" sz="1200"/>
          </a:p>
        </p:txBody>
      </p:sp>
      <p:sp>
        <p:nvSpPr>
          <p:cNvPr id="40963"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0964"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t>13</a:t>
            </a:r>
          </a:p>
        </p:txBody>
      </p:sp>
      <p:sp>
        <p:nvSpPr>
          <p:cNvPr id="40965"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0966"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0967" name="Rectangle 6"/>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0968" name="Rectangle 7"/>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t>12</a:t>
            </a:r>
          </a:p>
        </p:txBody>
      </p:sp>
      <p:sp>
        <p:nvSpPr>
          <p:cNvPr id="40969" name="Rectangle 8"/>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0970" name="Rectangle 9"/>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0971" name="Rectangle 10"/>
          <p:cNvSpPr>
            <a:spLocks noChangeArrowheads="1"/>
          </p:cNvSpPr>
          <p:nvPr/>
        </p:nvSpPr>
        <p:spPr bwMode="auto">
          <a:xfrm>
            <a:off x="3884613" y="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0972" name="Rectangle 11"/>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t>4</a:t>
            </a:r>
          </a:p>
        </p:txBody>
      </p:sp>
      <p:sp>
        <p:nvSpPr>
          <p:cNvPr id="40973" name="Rectangle 12"/>
          <p:cNvSpPr>
            <a:spLocks noChangeArrowheads="1"/>
          </p:cNvSpPr>
          <p:nvPr/>
        </p:nvSpPr>
        <p:spPr bwMode="auto">
          <a:xfrm>
            <a:off x="-1588" y="8685213"/>
            <a:ext cx="2971801"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0974" name="Rectangle 13"/>
          <p:cNvSpPr>
            <a:spLocks noChangeArrowheads="1"/>
          </p:cNvSpPr>
          <p:nvPr/>
        </p:nvSpPr>
        <p:spPr bwMode="auto">
          <a:xfrm>
            <a:off x="-1588" y="0"/>
            <a:ext cx="29718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0975" name="Rectangle 14"/>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40976" name="Rectangle 15"/>
          <p:cNvSpPr>
            <a:spLocks noGrp="1" noChangeArrowheads="1"/>
          </p:cNvSpPr>
          <p:nvPr>
            <p:ph type="body" idx="1"/>
          </p:nvPr>
        </p:nvSpPr>
        <p:spPr>
          <a:xfrm>
            <a:off x="912813"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0488" tIns="44450" rIns="90488" bIns="44450"/>
          <a:lstStyle/>
          <a:p>
            <a:pPr eaLnBrk="1" hangingPunct="1"/>
            <a:endParaRPr lang="en-AU">
              <a:latin typeface="Times New Roman"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4584A2F-12D2-EA48-8CB1-980B285CDDD4}" type="slidenum">
              <a:rPr lang="en-US" smtClean="0"/>
              <a:t>7</a:t>
            </a:fld>
            <a:endParaRPr lang="en-US"/>
          </a:p>
        </p:txBody>
      </p:sp>
    </p:spTree>
    <p:extLst>
      <p:ext uri="{BB962C8B-B14F-4D97-AF65-F5344CB8AC3E}">
        <p14:creationId xmlns:p14="http://schemas.microsoft.com/office/powerpoint/2010/main" val="1432075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584A2F-12D2-EA48-8CB1-980B285CDDD4}" type="slidenum">
              <a:rPr lang="en-US" smtClean="0"/>
              <a:t>9</a:t>
            </a:fld>
            <a:endParaRPr lang="en-US"/>
          </a:p>
        </p:txBody>
      </p:sp>
    </p:spTree>
    <p:extLst>
      <p:ext uri="{BB962C8B-B14F-4D97-AF65-F5344CB8AC3E}">
        <p14:creationId xmlns:p14="http://schemas.microsoft.com/office/powerpoint/2010/main" val="238842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Cohesion – working together, unity, structure</a:t>
            </a:r>
          </a:p>
          <a:p>
            <a:r>
              <a:rPr lang="en-US" dirty="0" smtClean="0"/>
              <a:t>Hinders – delays, stops, get</a:t>
            </a:r>
            <a:r>
              <a:rPr lang="en-US" baseline="0" dirty="0" smtClean="0"/>
              <a:t> in the way of</a:t>
            </a:r>
            <a:endParaRPr lang="en-US" dirty="0"/>
          </a:p>
        </p:txBody>
      </p:sp>
      <p:sp>
        <p:nvSpPr>
          <p:cNvPr id="4" name="Slide Number Placeholder 3"/>
          <p:cNvSpPr>
            <a:spLocks noGrp="1"/>
          </p:cNvSpPr>
          <p:nvPr>
            <p:ph type="sldNum" sz="quarter" idx="10"/>
          </p:nvPr>
        </p:nvSpPr>
        <p:spPr/>
        <p:txBody>
          <a:bodyPr/>
          <a:lstStyle/>
          <a:p>
            <a:fld id="{F4584A2F-12D2-EA48-8CB1-980B285CDDD4}" type="slidenum">
              <a:rPr lang="en-US" smtClean="0"/>
              <a:t>10</a:t>
            </a:fld>
            <a:endParaRPr lang="en-US"/>
          </a:p>
        </p:txBody>
      </p:sp>
    </p:spTree>
    <p:extLst>
      <p:ext uri="{BB962C8B-B14F-4D97-AF65-F5344CB8AC3E}">
        <p14:creationId xmlns:p14="http://schemas.microsoft.com/office/powerpoint/2010/main" val="3667093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charset="0"/>
                <a:ea typeface="ＭＳ Ｐゴシック" charset="0"/>
                <a:cs typeface="ＭＳ Ｐゴシック" charset="0"/>
              </a:defRPr>
            </a:lvl1pPr>
            <a:lvl2pPr marL="37931725" indent="-37474525" eaLnBrk="0" hangingPunct="0">
              <a:defRPr sz="3600">
                <a:solidFill>
                  <a:schemeClr val="tx1"/>
                </a:solidFill>
                <a:latin typeface="Times New Roman" charset="0"/>
                <a:ea typeface="ＭＳ Ｐゴシック" charset="0"/>
                <a:cs typeface="ＭＳ Ｐゴシック" charset="0"/>
              </a:defRPr>
            </a:lvl2pPr>
            <a:lvl3pPr eaLnBrk="0" hangingPunct="0">
              <a:defRPr sz="3600">
                <a:solidFill>
                  <a:schemeClr val="tx1"/>
                </a:solidFill>
                <a:latin typeface="Times New Roman" charset="0"/>
                <a:ea typeface="ＭＳ Ｐゴシック" charset="0"/>
                <a:cs typeface="ＭＳ Ｐゴシック" charset="0"/>
              </a:defRPr>
            </a:lvl3pPr>
            <a:lvl4pPr eaLnBrk="0" hangingPunct="0">
              <a:defRPr sz="3600">
                <a:solidFill>
                  <a:schemeClr val="tx1"/>
                </a:solidFill>
                <a:latin typeface="Times New Roman" charset="0"/>
                <a:ea typeface="ＭＳ Ｐゴシック" charset="0"/>
                <a:cs typeface="ＭＳ Ｐゴシック" charset="0"/>
              </a:defRPr>
            </a:lvl4pPr>
            <a:lvl5pPr eaLnBrk="0" hangingPunct="0">
              <a:defRPr sz="3600">
                <a:solidFill>
                  <a:schemeClr val="tx1"/>
                </a:solidFill>
                <a:latin typeface="Times New Roman" charset="0"/>
                <a:ea typeface="ＭＳ Ｐゴシック" charset="0"/>
                <a:cs typeface="ＭＳ Ｐゴシック" charset="0"/>
              </a:defRPr>
            </a:lvl5pPr>
            <a:lvl6pPr marL="457200" eaLnBrk="0" fontAlgn="base" hangingPunct="0">
              <a:spcBef>
                <a:spcPct val="0"/>
              </a:spcBef>
              <a:spcAft>
                <a:spcPct val="0"/>
              </a:spcAft>
              <a:defRPr sz="3600">
                <a:solidFill>
                  <a:schemeClr val="tx1"/>
                </a:solidFill>
                <a:latin typeface="Times New Roman" charset="0"/>
                <a:ea typeface="ＭＳ Ｐゴシック" charset="0"/>
                <a:cs typeface="ＭＳ Ｐゴシック" charset="0"/>
              </a:defRPr>
            </a:lvl6pPr>
            <a:lvl7pPr marL="914400" eaLnBrk="0" fontAlgn="base" hangingPunct="0">
              <a:spcBef>
                <a:spcPct val="0"/>
              </a:spcBef>
              <a:spcAft>
                <a:spcPct val="0"/>
              </a:spcAft>
              <a:defRPr sz="3600">
                <a:solidFill>
                  <a:schemeClr val="tx1"/>
                </a:solidFill>
                <a:latin typeface="Times New Roman" charset="0"/>
                <a:ea typeface="ＭＳ Ｐゴシック" charset="0"/>
                <a:cs typeface="ＭＳ Ｐゴシック" charset="0"/>
              </a:defRPr>
            </a:lvl7pPr>
            <a:lvl8pPr marL="1371600" eaLnBrk="0" fontAlgn="base" hangingPunct="0">
              <a:spcBef>
                <a:spcPct val="0"/>
              </a:spcBef>
              <a:spcAft>
                <a:spcPct val="0"/>
              </a:spcAft>
              <a:defRPr sz="3600">
                <a:solidFill>
                  <a:schemeClr val="tx1"/>
                </a:solidFill>
                <a:latin typeface="Times New Roman" charset="0"/>
                <a:ea typeface="ＭＳ Ｐゴシック" charset="0"/>
                <a:cs typeface="ＭＳ Ｐゴシック" charset="0"/>
              </a:defRPr>
            </a:lvl8pPr>
            <a:lvl9pPr marL="1828800" eaLnBrk="0" fontAlgn="base" hangingPunct="0">
              <a:spcBef>
                <a:spcPct val="0"/>
              </a:spcBef>
              <a:spcAft>
                <a:spcPct val="0"/>
              </a:spcAft>
              <a:defRPr sz="3600">
                <a:solidFill>
                  <a:schemeClr val="tx1"/>
                </a:solidFill>
                <a:latin typeface="Times New Roman" charset="0"/>
                <a:ea typeface="ＭＳ Ｐゴシック" charset="0"/>
                <a:cs typeface="ＭＳ Ｐゴシック" charset="0"/>
              </a:defRPr>
            </a:lvl9pPr>
          </a:lstStyle>
          <a:p>
            <a:pPr eaLnBrk="1" hangingPunct="1"/>
            <a:fld id="{E227C085-616B-2643-A03E-F552809C996B}" type="slidenum">
              <a:rPr lang="en-US" sz="1200"/>
              <a:pPr eaLnBrk="1" hangingPunct="1"/>
              <a:t>11</a:t>
            </a:fld>
            <a:endParaRPr lang="en-US" sz="1200"/>
          </a:p>
        </p:txBody>
      </p:sp>
      <p:sp>
        <p:nvSpPr>
          <p:cNvPr id="45059" name="Rectangle 2"/>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5060" name="Rectangle 3"/>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t>13</a:t>
            </a:r>
          </a:p>
        </p:txBody>
      </p:sp>
      <p:sp>
        <p:nvSpPr>
          <p:cNvPr id="45061" name="Rectangle 4"/>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5062" name="Rectangle 5"/>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5063" name="Rectangle 6"/>
          <p:cNvSpPr>
            <a:spLocks noChangeArrowheads="1"/>
          </p:cNvSpPr>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5064" name="Rectangle 7"/>
          <p:cNvSpPr>
            <a:spLocks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t>12</a:t>
            </a:r>
          </a:p>
        </p:txBody>
      </p:sp>
      <p:sp>
        <p:nvSpPr>
          <p:cNvPr id="45065" name="Rectangle 8"/>
          <p:cNvSpPr>
            <a:spLocks noChangeArrowheads="1"/>
          </p:cNvSpPr>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5066" name="Rectangle 9"/>
          <p:cNvSpPr>
            <a:spLocks noChangeArrowheads="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5067" name="Rectangle 10"/>
          <p:cNvSpPr>
            <a:spLocks noChangeArrowheads="1"/>
          </p:cNvSpPr>
          <p:nvPr/>
        </p:nvSpPr>
        <p:spPr bwMode="auto">
          <a:xfrm>
            <a:off x="3884613" y="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5068" name="Rectangle 11"/>
          <p:cNvSpPr>
            <a:spLocks noChangeArrowheads="1"/>
          </p:cNvSpPr>
          <p:nvPr/>
        </p:nvSpPr>
        <p:spPr bwMode="auto">
          <a:xfrm>
            <a:off x="3884613" y="8685213"/>
            <a:ext cx="2973387"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t>4</a:t>
            </a:r>
          </a:p>
        </p:txBody>
      </p:sp>
      <p:sp>
        <p:nvSpPr>
          <p:cNvPr id="45069" name="Rectangle 12"/>
          <p:cNvSpPr>
            <a:spLocks noChangeArrowheads="1"/>
          </p:cNvSpPr>
          <p:nvPr/>
        </p:nvSpPr>
        <p:spPr bwMode="auto">
          <a:xfrm>
            <a:off x="-1588" y="8685213"/>
            <a:ext cx="2971801"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5070" name="Rectangle 13"/>
          <p:cNvSpPr>
            <a:spLocks noChangeArrowheads="1"/>
          </p:cNvSpPr>
          <p:nvPr/>
        </p:nvSpPr>
        <p:spPr bwMode="auto">
          <a:xfrm>
            <a:off x="-1588" y="0"/>
            <a:ext cx="29718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5071" name="Rectangle 14"/>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45072" name="Rectangle 15"/>
          <p:cNvSpPr>
            <a:spLocks noGrp="1" noChangeArrowheads="1"/>
          </p:cNvSpPr>
          <p:nvPr>
            <p:ph type="body" idx="1"/>
          </p:nvPr>
        </p:nvSpPr>
        <p:spPr>
          <a:xfrm>
            <a:off x="912813"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0488" tIns="44450" rIns="90488" bIns="44450"/>
          <a:lstStyle/>
          <a:p>
            <a:pPr eaLnBrk="1" hangingPunct="1"/>
            <a:endParaRPr lang="en-AU">
              <a:latin typeface="Times New Roman"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Journal Article - ????</a:t>
            </a:r>
            <a:endParaRPr lang="en-AU" dirty="0"/>
          </a:p>
        </p:txBody>
      </p:sp>
      <p:sp>
        <p:nvSpPr>
          <p:cNvPr id="4" name="Slide Number Placeholder 3"/>
          <p:cNvSpPr>
            <a:spLocks noGrp="1"/>
          </p:cNvSpPr>
          <p:nvPr>
            <p:ph type="sldNum" sz="quarter" idx="10"/>
          </p:nvPr>
        </p:nvSpPr>
        <p:spPr/>
        <p:txBody>
          <a:bodyPr/>
          <a:lstStyle/>
          <a:p>
            <a:fld id="{F4584A2F-12D2-EA48-8CB1-980B285CDDD4}" type="slidenum">
              <a:rPr lang="en-US" smtClean="0"/>
              <a:t>12</a:t>
            </a:fld>
            <a:endParaRPr lang="en-US"/>
          </a:p>
        </p:txBody>
      </p:sp>
    </p:spTree>
    <p:extLst>
      <p:ext uri="{BB962C8B-B14F-4D97-AF65-F5344CB8AC3E}">
        <p14:creationId xmlns:p14="http://schemas.microsoft.com/office/powerpoint/2010/main" val="749263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E34D07E-B4E5-564A-B166-9B945CB22121}" type="datetimeFigureOut">
              <a:rPr lang="en-US" smtClean="0"/>
              <a:t>3/8/2017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F58A366-92AC-2941-814F-B93078C7597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34D07E-B4E5-564A-B166-9B945CB22121}"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8A366-92AC-2941-814F-B93078C759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34D07E-B4E5-564A-B166-9B945CB22121}" type="datetimeFigureOut">
              <a:rPr lang="en-US" smtClean="0"/>
              <a:t>3/8/2017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58A366-92AC-2941-814F-B93078C759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E34D07E-B4E5-564A-B166-9B945CB22121}" type="datetimeFigureOut">
              <a:rPr lang="en-US" smtClean="0"/>
              <a:t>3/8/2017</a:t>
            </a:fld>
            <a:endParaRPr lang="en-US"/>
          </a:p>
        </p:txBody>
      </p:sp>
      <p:sp>
        <p:nvSpPr>
          <p:cNvPr id="9" name="Slide Number Placeholder 8"/>
          <p:cNvSpPr>
            <a:spLocks noGrp="1"/>
          </p:cNvSpPr>
          <p:nvPr>
            <p:ph type="sldNum" sz="quarter" idx="15"/>
          </p:nvPr>
        </p:nvSpPr>
        <p:spPr/>
        <p:txBody>
          <a:bodyPr rtlCol="0"/>
          <a:lstStyle/>
          <a:p>
            <a:fld id="{4F58A366-92AC-2941-814F-B93078C7597C}"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E34D07E-B4E5-564A-B166-9B945CB22121}" type="datetimeFigureOut">
              <a:rPr lang="en-US" smtClean="0"/>
              <a:t>3/8/2017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F58A366-92AC-2941-814F-B93078C7597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34D07E-B4E5-564A-B166-9B945CB22121}" type="datetimeFigureOut">
              <a:rPr lang="en-US" smtClean="0"/>
              <a:t>3/8/2017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58A366-92AC-2941-814F-B93078C7597C}"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E34D07E-B4E5-564A-B166-9B945CB22121}" type="datetimeFigureOut">
              <a:rPr lang="en-US" smtClean="0"/>
              <a:t>3/8/2017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58A366-92AC-2941-814F-B93078C7597C}"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E34D07E-B4E5-564A-B166-9B945CB22121}" type="datetimeFigureOut">
              <a:rPr lang="en-US" smtClean="0"/>
              <a:t>3/8/2017</a:t>
            </a:fld>
            <a:endParaRPr lang="en-US"/>
          </a:p>
        </p:txBody>
      </p:sp>
      <p:sp>
        <p:nvSpPr>
          <p:cNvPr id="7" name="Slide Number Placeholder 6"/>
          <p:cNvSpPr>
            <a:spLocks noGrp="1"/>
          </p:cNvSpPr>
          <p:nvPr>
            <p:ph type="sldNum" sz="quarter" idx="11"/>
          </p:nvPr>
        </p:nvSpPr>
        <p:spPr/>
        <p:txBody>
          <a:bodyPr rtlCol="0"/>
          <a:lstStyle/>
          <a:p>
            <a:fld id="{4F58A366-92AC-2941-814F-B93078C7597C}"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4D07E-B4E5-564A-B166-9B945CB22121}" type="datetimeFigureOut">
              <a:rPr lang="en-US" smtClean="0"/>
              <a:t>3/8/2017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58A366-92AC-2941-814F-B93078C759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E34D07E-B4E5-564A-B166-9B945CB22121}" type="datetimeFigureOut">
              <a:rPr lang="en-US" smtClean="0"/>
              <a:t>3/8/2017</a:t>
            </a:fld>
            <a:endParaRPr lang="en-US"/>
          </a:p>
        </p:txBody>
      </p:sp>
      <p:sp>
        <p:nvSpPr>
          <p:cNvPr id="22" name="Slide Number Placeholder 21"/>
          <p:cNvSpPr>
            <a:spLocks noGrp="1"/>
          </p:cNvSpPr>
          <p:nvPr>
            <p:ph type="sldNum" sz="quarter" idx="15"/>
          </p:nvPr>
        </p:nvSpPr>
        <p:spPr/>
        <p:txBody>
          <a:bodyPr rtlCol="0"/>
          <a:lstStyle/>
          <a:p>
            <a:fld id="{4F58A366-92AC-2941-814F-B93078C7597C}"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E34D07E-B4E5-564A-B166-9B945CB22121}" type="datetimeFigureOut">
              <a:rPr lang="en-US" smtClean="0"/>
              <a:t>3/8/2017</a:t>
            </a:fld>
            <a:endParaRPr lang="en-US"/>
          </a:p>
        </p:txBody>
      </p:sp>
      <p:sp>
        <p:nvSpPr>
          <p:cNvPr id="18" name="Slide Number Placeholder 17"/>
          <p:cNvSpPr>
            <a:spLocks noGrp="1"/>
          </p:cNvSpPr>
          <p:nvPr>
            <p:ph type="sldNum" sz="quarter" idx="11"/>
          </p:nvPr>
        </p:nvSpPr>
        <p:spPr/>
        <p:txBody>
          <a:bodyPr rtlCol="0"/>
          <a:lstStyle/>
          <a:p>
            <a:fld id="{4F58A366-92AC-2941-814F-B93078C7597C}"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E34D07E-B4E5-564A-B166-9B945CB22121}" type="datetimeFigureOut">
              <a:rPr lang="en-US" smtClean="0"/>
              <a:t>3/8/2017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F58A366-92AC-2941-814F-B93078C759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Psychology</a:t>
            </a:r>
            <a:endParaRPr lang="en-US" dirty="0"/>
          </a:p>
        </p:txBody>
      </p:sp>
      <p:sp>
        <p:nvSpPr>
          <p:cNvPr id="3" name="Subtitle 2"/>
          <p:cNvSpPr>
            <a:spLocks noGrp="1"/>
          </p:cNvSpPr>
          <p:nvPr>
            <p:ph type="subTitle" idx="1"/>
          </p:nvPr>
        </p:nvSpPr>
        <p:spPr/>
        <p:txBody>
          <a:bodyPr/>
          <a:lstStyle/>
          <a:p>
            <a:r>
              <a:rPr lang="en-US" dirty="0"/>
              <a:t>Cooperation </a:t>
            </a:r>
            <a:r>
              <a:rPr lang="en-US" dirty="0" err="1"/>
              <a:t>vs</a:t>
            </a:r>
            <a:r>
              <a:rPr lang="en-US" dirty="0"/>
              <a:t> Competition</a:t>
            </a:r>
          </a:p>
          <a:p>
            <a:endParaRPr lang="en-US" dirty="0"/>
          </a:p>
        </p:txBody>
      </p:sp>
    </p:spTree>
    <p:extLst>
      <p:ext uri="{BB962C8B-B14F-4D97-AF65-F5344CB8AC3E}">
        <p14:creationId xmlns:p14="http://schemas.microsoft.com/office/powerpoint/2010/main" val="370356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Competition </a:t>
            </a:r>
            <a:r>
              <a:rPr lang="en-US" dirty="0" err="1" smtClean="0"/>
              <a:t>vs</a:t>
            </a:r>
            <a:r>
              <a:rPr lang="en-US" dirty="0" smtClean="0"/>
              <a:t> Cooperation</a:t>
            </a:r>
            <a:endParaRPr lang="en-US" dirty="0"/>
          </a:p>
        </p:txBody>
      </p:sp>
      <p:sp>
        <p:nvSpPr>
          <p:cNvPr id="3" name="Content Placeholder 2"/>
          <p:cNvSpPr>
            <a:spLocks noGrp="1"/>
          </p:cNvSpPr>
          <p:nvPr>
            <p:ph sz="quarter" idx="1"/>
          </p:nvPr>
        </p:nvSpPr>
        <p:spPr>
          <a:xfrm>
            <a:off x="457200" y="1600200"/>
            <a:ext cx="8102184" cy="4873752"/>
          </a:xfrm>
        </p:spPr>
        <p:txBody>
          <a:bodyPr>
            <a:normAutofit/>
          </a:bodyPr>
          <a:lstStyle/>
          <a:p>
            <a:pPr marL="0" indent="0">
              <a:buNone/>
            </a:pPr>
            <a:r>
              <a:rPr lang="en-US" sz="2800" dirty="0" smtClean="0"/>
              <a:t>Competition </a:t>
            </a:r>
            <a:r>
              <a:rPr lang="en-US" sz="2800" b="1" dirty="0" smtClean="0"/>
              <a:t>within</a:t>
            </a:r>
            <a:r>
              <a:rPr lang="en-US" sz="2800" dirty="0" smtClean="0"/>
              <a:t> groups reduces group cohesion and hinders efforts to achieve group goals.</a:t>
            </a:r>
          </a:p>
          <a:p>
            <a:pPr marL="0" indent="0">
              <a:buNone/>
            </a:pPr>
            <a:endParaRPr lang="en-US" sz="2800" dirty="0" smtClean="0"/>
          </a:p>
          <a:p>
            <a:pPr marL="0" indent="0">
              <a:buNone/>
            </a:pPr>
            <a:r>
              <a:rPr lang="en-US" sz="2800" dirty="0" smtClean="0"/>
              <a:t>Competition </a:t>
            </a:r>
            <a:r>
              <a:rPr lang="en-US" sz="2800" b="1" dirty="0" smtClean="0"/>
              <a:t>between</a:t>
            </a:r>
            <a:r>
              <a:rPr lang="en-US" sz="2800" dirty="0" smtClean="0"/>
              <a:t> groups increases group unity. It also leads to inter-group hostility.</a:t>
            </a:r>
            <a:endParaRPr lang="en-US" sz="2800" dirty="0"/>
          </a:p>
        </p:txBody>
      </p:sp>
    </p:spTree>
    <p:extLst>
      <p:ext uri="{BB962C8B-B14F-4D97-AF65-F5344CB8AC3E}">
        <p14:creationId xmlns:p14="http://schemas.microsoft.com/office/powerpoint/2010/main" val="1230732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8" name="Rectangle 2054"/>
          <p:cNvSpPr>
            <a:spLocks noGrp="1" noChangeArrowheads="1"/>
          </p:cNvSpPr>
          <p:nvPr>
            <p:ph type="title"/>
          </p:nvPr>
        </p:nvSpPr>
        <p:spPr>
          <a:xfrm>
            <a:off x="609600" y="381000"/>
            <a:ext cx="7543800" cy="895350"/>
          </a:xfrm>
        </p:spPr>
        <p:txBody>
          <a:bodyPr lIns="90488" tIns="44450" rIns="90488" bIns="44450"/>
          <a:lstStyle/>
          <a:p>
            <a:r>
              <a:rPr lang="en-US" dirty="0" smtClean="0">
                <a:latin typeface="Times New Roman" charset="0"/>
                <a:ea typeface="ＭＳ Ｐゴシック" charset="0"/>
                <a:cs typeface="ＭＳ Ｐゴシック" charset="0"/>
              </a:rPr>
              <a:t>Increasing Cooperation </a:t>
            </a:r>
            <a:r>
              <a:rPr lang="en-US" dirty="0">
                <a:latin typeface="Times New Roman" charset="0"/>
                <a:ea typeface="ＭＳ Ｐゴシック" charset="0"/>
                <a:cs typeface="ＭＳ Ｐゴシック" charset="0"/>
              </a:rPr>
              <a:t>in Groups</a:t>
            </a:r>
          </a:p>
        </p:txBody>
      </p:sp>
      <p:sp>
        <p:nvSpPr>
          <p:cNvPr id="100359" name="Rectangle 2055"/>
          <p:cNvSpPr>
            <a:spLocks noGrp="1" noChangeArrowheads="1"/>
          </p:cNvSpPr>
          <p:nvPr>
            <p:ph idx="1"/>
          </p:nvPr>
        </p:nvSpPr>
        <p:spPr>
          <a:xfrm>
            <a:off x="-374754" y="1676400"/>
            <a:ext cx="9039069" cy="3690079"/>
          </a:xfrm>
          <a:noFill/>
        </p:spPr>
        <p:txBody>
          <a:bodyPr lIns="90488" tIns="44450" rIns="90488" bIns="44450">
            <a:normAutofit/>
          </a:bodyPr>
          <a:lstStyle/>
          <a:p>
            <a:pPr marL="731520" lvl="2" indent="0">
              <a:lnSpc>
                <a:spcPct val="90000"/>
              </a:lnSpc>
              <a:buNone/>
            </a:pPr>
            <a:r>
              <a:rPr lang="en-US" sz="3200" dirty="0" smtClean="0">
                <a:latin typeface="Times New Roman" charset="0"/>
                <a:ea typeface="ＭＳ Ｐゴシック" charset="0"/>
              </a:rPr>
              <a:t>Create a </a:t>
            </a:r>
            <a:r>
              <a:rPr lang="en-US" sz="3200" b="1" dirty="0">
                <a:solidFill>
                  <a:srgbClr val="FF0000"/>
                </a:solidFill>
                <a:latin typeface="Times New Roman" charset="0"/>
                <a:ea typeface="ＭＳ Ｐゴシック" charset="0"/>
              </a:rPr>
              <a:t>superordinate </a:t>
            </a:r>
            <a:r>
              <a:rPr lang="en-US" sz="3200" b="1" dirty="0" smtClean="0">
                <a:solidFill>
                  <a:srgbClr val="FF0000"/>
                </a:solidFill>
                <a:latin typeface="Times New Roman" charset="0"/>
                <a:ea typeface="ＭＳ Ｐゴシック" charset="0"/>
              </a:rPr>
              <a:t>goal</a:t>
            </a:r>
            <a:r>
              <a:rPr lang="en-US" sz="3200" dirty="0" smtClean="0">
                <a:latin typeface="Times New Roman" charset="0"/>
                <a:ea typeface="Geneva" charset="0"/>
                <a:cs typeface="Times New Roman" charset="0"/>
              </a:rPr>
              <a:t>—goals </a:t>
            </a:r>
            <a:r>
              <a:rPr lang="en-US" sz="3200" dirty="0">
                <a:latin typeface="Times New Roman" charset="0"/>
                <a:ea typeface="Geneva" charset="0"/>
                <a:cs typeface="Times New Roman" charset="0"/>
              </a:rPr>
              <a:t>that both sides seek that tie their interests </a:t>
            </a:r>
            <a:r>
              <a:rPr lang="en-US" sz="3200" dirty="0" smtClean="0">
                <a:latin typeface="Times New Roman" charset="0"/>
                <a:ea typeface="Geneva" charset="0"/>
                <a:cs typeface="Times New Roman" charset="0"/>
              </a:rPr>
              <a:t>together. A task that both groups need to complete together to get the task done.</a:t>
            </a:r>
          </a:p>
          <a:p>
            <a:pPr marL="731520" lvl="2" indent="0">
              <a:lnSpc>
                <a:spcPct val="90000"/>
              </a:lnSpc>
              <a:buNone/>
            </a:pPr>
            <a:endParaRPr lang="en-US" sz="3200" dirty="0">
              <a:latin typeface="Times New Roman" charset="0"/>
              <a:ea typeface="Geneva" charset="0"/>
              <a:cs typeface="Times New Roman" charset="0"/>
            </a:endParaRPr>
          </a:p>
          <a:p>
            <a:pPr marL="731520" lvl="2" indent="0">
              <a:lnSpc>
                <a:spcPct val="90000"/>
              </a:lnSpc>
              <a:buNone/>
            </a:pPr>
            <a:r>
              <a:rPr lang="en-US" sz="3200" dirty="0" smtClean="0">
                <a:latin typeface="Times New Roman" charset="0"/>
                <a:ea typeface="Geneva" charset="0"/>
                <a:cs typeface="Times New Roman" charset="0"/>
              </a:rPr>
              <a:t>This c</a:t>
            </a:r>
            <a:r>
              <a:rPr lang="en-US" sz="2800" dirty="0" smtClean="0">
                <a:latin typeface="Times New Roman" charset="0"/>
                <a:ea typeface="Geneva" charset="0"/>
                <a:cs typeface="Times New Roman" charset="0"/>
              </a:rPr>
              <a:t>an </a:t>
            </a:r>
            <a:r>
              <a:rPr lang="en-US" sz="2800" dirty="0">
                <a:latin typeface="Times New Roman" charset="0"/>
                <a:ea typeface="Geneva" charset="0"/>
                <a:cs typeface="Times New Roman" charset="0"/>
              </a:rPr>
              <a:t>reduce tendencies to exaggerate differences between one</a:t>
            </a:r>
            <a:r>
              <a:rPr lang="ja-JP" altLang="en-US" sz="2800" dirty="0">
                <a:latin typeface="Times New Roman" charset="0"/>
                <a:ea typeface="Geneva" charset="0"/>
                <a:cs typeface="Times New Roman" charset="0"/>
              </a:rPr>
              <a:t>’</a:t>
            </a:r>
            <a:r>
              <a:rPr lang="en-US" sz="2800" dirty="0">
                <a:latin typeface="Times New Roman" charset="0"/>
                <a:ea typeface="Geneva" charset="0"/>
                <a:cs typeface="Times New Roman" charset="0"/>
              </a:rPr>
              <a:t>s group and the opposing side and </a:t>
            </a:r>
            <a:r>
              <a:rPr lang="en-US" sz="2800" dirty="0" smtClean="0">
                <a:latin typeface="Times New Roman" charset="0"/>
                <a:ea typeface="Geneva" charset="0"/>
                <a:cs typeface="Times New Roman" charset="0"/>
              </a:rPr>
              <a:t>get </a:t>
            </a:r>
            <a:r>
              <a:rPr lang="en-US" sz="2800" dirty="0">
                <a:latin typeface="Times New Roman" charset="0"/>
                <a:ea typeface="Geneva" charset="0"/>
                <a:cs typeface="Times New Roman" charset="0"/>
              </a:rPr>
              <a:t>members of outside </a:t>
            </a:r>
            <a:r>
              <a:rPr lang="en-US" sz="2800" dirty="0" smtClean="0">
                <a:latin typeface="Times New Roman" charset="0"/>
                <a:ea typeface="Geneva" charset="0"/>
                <a:cs typeface="Times New Roman" charset="0"/>
              </a:rPr>
              <a:t>groups to work together. </a:t>
            </a:r>
            <a:endParaRPr lang="en-US" sz="2800" b="1" i="1" dirty="0">
              <a:latin typeface="Times New Roman" charset="0"/>
              <a:ea typeface="Geneva" charset="0"/>
              <a:cs typeface="Times New Roman" charset="0"/>
            </a:endParaRPr>
          </a:p>
          <a:p>
            <a:pPr lvl="2">
              <a:lnSpc>
                <a:spcPct val="90000"/>
              </a:lnSpc>
            </a:pPr>
            <a:endParaRPr lang="en-US" sz="3200" dirty="0">
              <a:latin typeface="Times New Roman" charset="0"/>
              <a:ea typeface="ＭＳ Ｐゴシック" charset="0"/>
            </a:endParaRPr>
          </a:p>
        </p:txBody>
      </p:sp>
      <p:sp>
        <p:nvSpPr>
          <p:cNvPr id="44034" name="Footer Placeholder 4"/>
          <p:cNvSpPr>
            <a:spLocks noGrp="1"/>
          </p:cNvSpPr>
          <p:nvPr>
            <p:ph type="ftr" sz="quarter" idx="4294967295"/>
          </p:nvPr>
        </p:nvSpPr>
        <p:spPr>
          <a:xfrm>
            <a:off x="3124200"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charset="0"/>
                <a:ea typeface="ＭＳ Ｐゴシック" charset="0"/>
                <a:cs typeface="ＭＳ Ｐゴシック" charset="0"/>
              </a:defRPr>
            </a:lvl1pPr>
            <a:lvl2pPr marL="37931725" indent="-37474525" eaLnBrk="0" hangingPunct="0">
              <a:defRPr sz="3600">
                <a:solidFill>
                  <a:schemeClr val="tx1"/>
                </a:solidFill>
                <a:latin typeface="Times New Roman" charset="0"/>
                <a:ea typeface="ＭＳ Ｐゴシック" charset="0"/>
                <a:cs typeface="ＭＳ Ｐゴシック" charset="0"/>
              </a:defRPr>
            </a:lvl2pPr>
            <a:lvl3pPr eaLnBrk="0" hangingPunct="0">
              <a:defRPr sz="3600">
                <a:solidFill>
                  <a:schemeClr val="tx1"/>
                </a:solidFill>
                <a:latin typeface="Times New Roman" charset="0"/>
                <a:ea typeface="ＭＳ Ｐゴシック" charset="0"/>
                <a:cs typeface="ＭＳ Ｐゴシック" charset="0"/>
              </a:defRPr>
            </a:lvl3pPr>
            <a:lvl4pPr eaLnBrk="0" hangingPunct="0">
              <a:defRPr sz="3600">
                <a:solidFill>
                  <a:schemeClr val="tx1"/>
                </a:solidFill>
                <a:latin typeface="Times New Roman" charset="0"/>
                <a:ea typeface="ＭＳ Ｐゴシック" charset="0"/>
                <a:cs typeface="ＭＳ Ｐゴシック" charset="0"/>
              </a:defRPr>
            </a:lvl4pPr>
            <a:lvl5pPr eaLnBrk="0" hangingPunct="0">
              <a:defRPr sz="3600">
                <a:solidFill>
                  <a:schemeClr val="tx1"/>
                </a:solidFill>
                <a:latin typeface="Times New Roman" charset="0"/>
                <a:ea typeface="ＭＳ Ｐゴシック" charset="0"/>
                <a:cs typeface="ＭＳ Ｐゴシック" charset="0"/>
              </a:defRPr>
            </a:lvl5pPr>
            <a:lvl6pPr marL="457200" eaLnBrk="0" fontAlgn="base" hangingPunct="0">
              <a:spcBef>
                <a:spcPct val="0"/>
              </a:spcBef>
              <a:spcAft>
                <a:spcPct val="0"/>
              </a:spcAft>
              <a:defRPr sz="3600">
                <a:solidFill>
                  <a:schemeClr val="tx1"/>
                </a:solidFill>
                <a:latin typeface="Times New Roman" charset="0"/>
                <a:ea typeface="ＭＳ Ｐゴシック" charset="0"/>
                <a:cs typeface="ＭＳ Ｐゴシック" charset="0"/>
              </a:defRPr>
            </a:lvl6pPr>
            <a:lvl7pPr marL="914400" eaLnBrk="0" fontAlgn="base" hangingPunct="0">
              <a:spcBef>
                <a:spcPct val="0"/>
              </a:spcBef>
              <a:spcAft>
                <a:spcPct val="0"/>
              </a:spcAft>
              <a:defRPr sz="3600">
                <a:solidFill>
                  <a:schemeClr val="tx1"/>
                </a:solidFill>
                <a:latin typeface="Times New Roman" charset="0"/>
                <a:ea typeface="ＭＳ Ｐゴシック" charset="0"/>
                <a:cs typeface="ＭＳ Ｐゴシック" charset="0"/>
              </a:defRPr>
            </a:lvl7pPr>
            <a:lvl8pPr marL="1371600" eaLnBrk="0" fontAlgn="base" hangingPunct="0">
              <a:spcBef>
                <a:spcPct val="0"/>
              </a:spcBef>
              <a:spcAft>
                <a:spcPct val="0"/>
              </a:spcAft>
              <a:defRPr sz="3600">
                <a:solidFill>
                  <a:schemeClr val="tx1"/>
                </a:solidFill>
                <a:latin typeface="Times New Roman" charset="0"/>
                <a:ea typeface="ＭＳ Ｐゴシック" charset="0"/>
                <a:cs typeface="ＭＳ Ｐゴシック" charset="0"/>
              </a:defRPr>
            </a:lvl8pPr>
            <a:lvl9pPr marL="1828800" eaLnBrk="0" fontAlgn="base" hangingPunct="0">
              <a:spcBef>
                <a:spcPct val="0"/>
              </a:spcBef>
              <a:spcAft>
                <a:spcPct val="0"/>
              </a:spcAft>
              <a:defRPr sz="3600">
                <a:solidFill>
                  <a:schemeClr val="tx1"/>
                </a:solidFill>
                <a:latin typeface="Times New Roman" charset="0"/>
                <a:ea typeface="ＭＳ Ｐゴシック" charset="0"/>
                <a:cs typeface="ＭＳ Ｐゴシック" charset="0"/>
              </a:defRPr>
            </a:lvl9pPr>
          </a:lstStyle>
          <a:p>
            <a:pPr eaLnBrk="1" hangingPunct="1"/>
            <a:r>
              <a:rPr lang="en-US" sz="1000"/>
              <a:t>       Copyright 2006, Allyn and Bacon</a:t>
            </a:r>
            <a:endParaRPr lang="en-US" sz="1400"/>
          </a:p>
        </p:txBody>
      </p:sp>
      <p:sp>
        <p:nvSpPr>
          <p:cNvPr id="44035" name="Rectangle 2050"/>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4036" name="Rectangle 2051"/>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4037" name="Rectangle 205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44038" name="Rectangle 205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Tree>
    <p:extLst>
      <p:ext uri="{BB962C8B-B14F-4D97-AF65-F5344CB8AC3E}">
        <p14:creationId xmlns:p14="http://schemas.microsoft.com/office/powerpoint/2010/main" val="18996139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0359">
                                            <p:txEl>
                                              <p:pRg st="0" end="0"/>
                                            </p:txEl>
                                          </p:spTgt>
                                        </p:tgtEl>
                                        <p:attrNameLst>
                                          <p:attrName>style.visibility</p:attrName>
                                        </p:attrNameLst>
                                      </p:cBhvr>
                                      <p:to>
                                        <p:strVal val="visible"/>
                                      </p:to>
                                    </p:set>
                                    <p:animEffect transition="in" filter="slide(fromLeft)">
                                      <p:cBhvr>
                                        <p:cTn id="7" dur="500"/>
                                        <p:tgtEl>
                                          <p:spTgt spid="1003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00359">
                                            <p:txEl>
                                              <p:pRg st="2" end="2"/>
                                            </p:txEl>
                                          </p:spTgt>
                                        </p:tgtEl>
                                        <p:attrNameLst>
                                          <p:attrName>style.visibility</p:attrName>
                                        </p:attrNameLst>
                                      </p:cBhvr>
                                      <p:to>
                                        <p:strVal val="visible"/>
                                      </p:to>
                                    </p:set>
                                    <p:animEffect transition="in" filter="slide(fromLeft)">
                                      <p:cBhvr>
                                        <p:cTn id="12" dur="500"/>
                                        <p:tgtEl>
                                          <p:spTgt spid="1003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9" grpId="0" build="p" bldLvl="5"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Do: </a:t>
            </a:r>
            <a:endParaRPr lang="en-US" dirty="0"/>
          </a:p>
        </p:txBody>
      </p:sp>
      <p:sp>
        <p:nvSpPr>
          <p:cNvPr id="3" name="Content Placeholder 2"/>
          <p:cNvSpPr>
            <a:spLocks noGrp="1"/>
          </p:cNvSpPr>
          <p:nvPr>
            <p:ph sz="quarter" idx="1"/>
          </p:nvPr>
        </p:nvSpPr>
        <p:spPr/>
        <p:txBody>
          <a:bodyPr>
            <a:normAutofit/>
          </a:bodyPr>
          <a:lstStyle/>
          <a:p>
            <a:pPr marL="0" indent="0">
              <a:buNone/>
            </a:pPr>
            <a:r>
              <a:rPr lang="en-US" sz="2800" dirty="0" smtClean="0"/>
              <a:t>Read your text book (</a:t>
            </a:r>
            <a:r>
              <a:rPr lang="en-US" sz="2800" dirty="0" err="1" smtClean="0"/>
              <a:t>pg</a:t>
            </a:r>
            <a:r>
              <a:rPr lang="en-US" sz="2800" dirty="0" smtClean="0"/>
              <a:t> 109-110) and add any information possible to your notes.</a:t>
            </a:r>
            <a:endParaRPr lang="en-US" sz="2800" dirty="0"/>
          </a:p>
        </p:txBody>
      </p:sp>
    </p:spTree>
    <p:extLst>
      <p:ext uri="{BB962C8B-B14F-4D97-AF65-F5344CB8AC3E}">
        <p14:creationId xmlns:p14="http://schemas.microsoft.com/office/powerpoint/2010/main" val="867987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04735" y="558335"/>
            <a:ext cx="8506918" cy="5874720"/>
          </a:xfrm>
        </p:spPr>
        <p:txBody>
          <a:bodyPr>
            <a:normAutofit lnSpcReduction="10000"/>
          </a:bodyPr>
          <a:lstStyle/>
          <a:p>
            <a:pPr marL="0" indent="0">
              <a:buNone/>
            </a:pPr>
            <a:r>
              <a:rPr lang="en-US" sz="2600" b="1" dirty="0" smtClean="0"/>
              <a:t>Realistic group conflict </a:t>
            </a:r>
            <a:r>
              <a:rPr lang="en-US" sz="2600" b="1" dirty="0" smtClean="0"/>
              <a:t>Theory - </a:t>
            </a:r>
            <a:endParaRPr lang="en-US" sz="2600" b="1" dirty="0" smtClean="0"/>
          </a:p>
          <a:p>
            <a:pPr marL="0" indent="0">
              <a:buNone/>
            </a:pPr>
            <a:r>
              <a:rPr lang="en-US" sz="2600" dirty="0" smtClean="0"/>
              <a:t>This suggests that inter-group hostility arises because of competition </a:t>
            </a:r>
            <a:r>
              <a:rPr lang="en-US" sz="2600" b="1" dirty="0" smtClean="0"/>
              <a:t>between</a:t>
            </a:r>
            <a:r>
              <a:rPr lang="en-US" sz="2600" dirty="0" smtClean="0"/>
              <a:t> groups for scarce but valued resources</a:t>
            </a:r>
            <a:r>
              <a:rPr lang="en-US" sz="2600" dirty="0">
                <a:latin typeface="+mj-lt"/>
              </a:rPr>
              <a:t> </a:t>
            </a:r>
            <a:r>
              <a:rPr lang="en-US" sz="2600" dirty="0" smtClean="0">
                <a:latin typeface="+mj-lt"/>
                <a:ea typeface="ＭＳ Ｐゴシック" charset="0"/>
              </a:rPr>
              <a:t>(e.g</a:t>
            </a:r>
            <a:r>
              <a:rPr lang="en-US" sz="2600" dirty="0">
                <a:latin typeface="+mj-lt"/>
                <a:ea typeface="ＭＳ Ｐゴシック" charset="0"/>
              </a:rPr>
              <a:t>., good jobs, nice homes, college educations), they threaten each other in a very negative </a:t>
            </a:r>
            <a:r>
              <a:rPr lang="en-US" sz="2600" dirty="0" smtClean="0">
                <a:latin typeface="+mj-lt"/>
                <a:ea typeface="ＭＳ Ｐゴシック" charset="0"/>
              </a:rPr>
              <a:t>manner.</a:t>
            </a:r>
            <a:r>
              <a:rPr lang="ja-JP" altLang="en-US" sz="2600" dirty="0" smtClean="0">
                <a:latin typeface="+mj-lt"/>
                <a:ea typeface="ＭＳ Ｐゴシック" charset="0"/>
              </a:rPr>
              <a:t>‘</a:t>
            </a:r>
            <a:r>
              <a:rPr lang="en-US" sz="2600" dirty="0">
                <a:latin typeface="+mj-lt"/>
                <a:ea typeface="ＭＳ Ｐゴシック" charset="0"/>
              </a:rPr>
              <a:t>Our group is better than yours</a:t>
            </a:r>
            <a:r>
              <a:rPr lang="ja-JP" altLang="en-US" sz="2600" dirty="0">
                <a:latin typeface="+mj-lt"/>
                <a:ea typeface="ＭＳ Ｐゴシック" charset="0"/>
              </a:rPr>
              <a:t>’</a:t>
            </a:r>
            <a:r>
              <a:rPr lang="en-US" sz="2600" dirty="0">
                <a:latin typeface="+mj-lt"/>
                <a:ea typeface="ＭＳ Ｐゴシック" charset="0"/>
              </a:rPr>
              <a:t> becomes justification for greater access to these positive </a:t>
            </a:r>
            <a:r>
              <a:rPr lang="en-US" sz="2600" dirty="0" smtClean="0">
                <a:latin typeface="+mj-lt"/>
                <a:ea typeface="ＭＳ Ｐゴシック" charset="0"/>
              </a:rPr>
              <a:t>resources</a:t>
            </a:r>
          </a:p>
          <a:p>
            <a:pPr marL="0" indent="0">
              <a:buNone/>
            </a:pPr>
            <a:endParaRPr lang="en-US" sz="2600" dirty="0">
              <a:latin typeface="+mj-lt"/>
              <a:ea typeface="ＭＳ Ｐゴシック" charset="0"/>
            </a:endParaRPr>
          </a:p>
          <a:p>
            <a:pPr marL="0" indent="0">
              <a:buNone/>
            </a:pPr>
            <a:r>
              <a:rPr lang="en-US" sz="2600" b="1" dirty="0"/>
              <a:t>Theory of Relative </a:t>
            </a:r>
            <a:r>
              <a:rPr lang="en-US" sz="2600" b="1" dirty="0" smtClean="0"/>
              <a:t>Deprivation – </a:t>
            </a:r>
          </a:p>
          <a:p>
            <a:pPr marL="0" indent="0">
              <a:buNone/>
            </a:pPr>
            <a:r>
              <a:rPr lang="en-US" sz="2600" dirty="0" smtClean="0"/>
              <a:t>Once </a:t>
            </a:r>
            <a:r>
              <a:rPr lang="en-US" sz="2600" dirty="0"/>
              <a:t>groups have the basic necessities, they start comparing themselves with other groups to determine how they are </a:t>
            </a:r>
            <a:r>
              <a:rPr lang="en-US" sz="2600" dirty="0" smtClean="0"/>
              <a:t>going. It </a:t>
            </a:r>
            <a:r>
              <a:rPr lang="en-US" sz="2600" dirty="0"/>
              <a:t>suggests that feelings of discontent arise from the belief that others are better off.</a:t>
            </a:r>
          </a:p>
          <a:p>
            <a:pPr marL="0" indent="0">
              <a:buNone/>
            </a:pPr>
            <a:endParaRPr lang="en-US" sz="2800" dirty="0" smtClean="0">
              <a:latin typeface="+mj-lt"/>
            </a:endParaRPr>
          </a:p>
          <a:p>
            <a:pPr marL="0" indent="0">
              <a:buNone/>
            </a:pPr>
            <a:endParaRPr lang="en-US" sz="2800" dirty="0"/>
          </a:p>
        </p:txBody>
      </p:sp>
    </p:spTree>
    <p:extLst>
      <p:ext uri="{BB962C8B-B14F-4D97-AF65-F5344CB8AC3E}">
        <p14:creationId xmlns:p14="http://schemas.microsoft.com/office/powerpoint/2010/main" val="2514930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Working in Groups</a:t>
            </a:r>
            <a:endParaRPr lang="en-AU" dirty="0"/>
          </a:p>
        </p:txBody>
      </p:sp>
      <p:sp>
        <p:nvSpPr>
          <p:cNvPr id="3" name="Content Placeholder 2"/>
          <p:cNvSpPr>
            <a:spLocks noGrp="1"/>
          </p:cNvSpPr>
          <p:nvPr>
            <p:ph sz="quarter" idx="1"/>
          </p:nvPr>
        </p:nvSpPr>
        <p:spPr>
          <a:xfrm>
            <a:off x="457200" y="1600200"/>
            <a:ext cx="8177134" cy="4873752"/>
          </a:xfrm>
        </p:spPr>
        <p:txBody>
          <a:bodyPr>
            <a:normAutofit/>
          </a:bodyPr>
          <a:lstStyle/>
          <a:p>
            <a:pPr marL="0" indent="0">
              <a:buNone/>
            </a:pPr>
            <a:r>
              <a:rPr lang="en-US" dirty="0"/>
              <a:t>The most basic lesson that students must learn when working in groups is to be sensitive and responsive to the  needs of other members of the group. They must also learn that they are part of an interdependent group. What happens in the group is important for them. There are two specific norms that express these ideas simply:</a:t>
            </a:r>
            <a:endParaRPr lang="en-AU" dirty="0"/>
          </a:p>
          <a:p>
            <a:pPr marL="457200" indent="-457200">
              <a:buFont typeface="+mj-lt"/>
              <a:buAutoNum type="arabicPeriod"/>
            </a:pPr>
            <a:endParaRPr lang="en-AU" dirty="0"/>
          </a:p>
          <a:p>
            <a:pPr marL="457200" indent="-457200">
              <a:buFont typeface="+mj-lt"/>
              <a:buAutoNum type="arabicPeriod"/>
            </a:pPr>
            <a:r>
              <a:rPr lang="en-US" dirty="0"/>
              <a:t>PAY ATTENTION TO WHAT OTHER GROUP MEMBERS NEED</a:t>
            </a:r>
            <a:endParaRPr lang="en-AU" dirty="0"/>
          </a:p>
          <a:p>
            <a:pPr marL="457200" indent="-457200">
              <a:buFont typeface="+mj-lt"/>
              <a:buAutoNum type="arabicPeriod"/>
            </a:pPr>
            <a:endParaRPr lang="en-AU" dirty="0"/>
          </a:p>
          <a:p>
            <a:pPr marL="457200" indent="-457200">
              <a:buFont typeface="+mj-lt"/>
              <a:buAutoNum type="arabicPeriod"/>
            </a:pPr>
            <a:r>
              <a:rPr lang="en-US" dirty="0"/>
              <a:t>NO ONE IS DONE UNTIL EVERYONE IS DONE</a:t>
            </a:r>
            <a:endParaRPr lang="en-AU" dirty="0"/>
          </a:p>
          <a:p>
            <a:endParaRPr lang="en-AU" dirty="0"/>
          </a:p>
        </p:txBody>
      </p:sp>
    </p:spTree>
    <p:extLst>
      <p:ext uri="{BB962C8B-B14F-4D97-AF65-F5344CB8AC3E}">
        <p14:creationId xmlns:p14="http://schemas.microsoft.com/office/powerpoint/2010/main" val="852775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Do</a:t>
            </a:r>
            <a:r>
              <a:rPr lang="en-AU" dirty="0"/>
              <a:t> </a:t>
            </a:r>
            <a:r>
              <a:rPr lang="en-AU" dirty="0" smtClean="0"/>
              <a:t>Now</a:t>
            </a:r>
            <a:endParaRPr lang="en-AU" dirty="0"/>
          </a:p>
        </p:txBody>
      </p:sp>
      <p:sp>
        <p:nvSpPr>
          <p:cNvPr id="3" name="Content Placeholder 2"/>
          <p:cNvSpPr>
            <a:spLocks noGrp="1"/>
          </p:cNvSpPr>
          <p:nvPr>
            <p:ph sz="quarter" idx="1"/>
          </p:nvPr>
        </p:nvSpPr>
        <p:spPr/>
        <p:txBody>
          <a:bodyPr/>
          <a:lstStyle/>
          <a:p>
            <a:pPr marL="0" indent="0">
              <a:buNone/>
            </a:pPr>
            <a:r>
              <a:rPr lang="en-AU" dirty="0" smtClean="0"/>
              <a:t>Complete activity in </a:t>
            </a:r>
            <a:r>
              <a:rPr lang="en-AU" dirty="0" smtClean="0"/>
              <a:t>teams:</a:t>
            </a:r>
          </a:p>
          <a:p>
            <a:r>
              <a:rPr lang="en-AU" dirty="0" smtClean="0"/>
              <a:t>Jigsaw</a:t>
            </a:r>
            <a:endParaRPr lang="en-AU" dirty="0"/>
          </a:p>
        </p:txBody>
      </p:sp>
    </p:spTree>
    <p:extLst>
      <p:ext uri="{BB962C8B-B14F-4D97-AF65-F5344CB8AC3E}">
        <p14:creationId xmlns:p14="http://schemas.microsoft.com/office/powerpoint/2010/main" val="330047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202"/>
            <a:ext cx="8229600" cy="953332"/>
          </a:xfrm>
        </p:spPr>
        <p:txBody>
          <a:bodyPr/>
          <a:lstStyle/>
          <a:p>
            <a:r>
              <a:rPr lang="en-US" dirty="0" smtClean="0"/>
              <a:t>C </a:t>
            </a:r>
            <a:r>
              <a:rPr lang="en-US" dirty="0" err="1" smtClean="0"/>
              <a:t>vs</a:t>
            </a:r>
            <a:r>
              <a:rPr lang="en-US" dirty="0" smtClean="0"/>
              <a:t> C</a:t>
            </a:r>
            <a:endParaRPr lang="en-US" dirty="0"/>
          </a:p>
        </p:txBody>
      </p:sp>
      <p:sp>
        <p:nvSpPr>
          <p:cNvPr id="3" name="Content Placeholder 2"/>
          <p:cNvSpPr>
            <a:spLocks noGrp="1"/>
          </p:cNvSpPr>
          <p:nvPr>
            <p:ph sz="quarter" idx="1"/>
          </p:nvPr>
        </p:nvSpPr>
        <p:spPr>
          <a:xfrm>
            <a:off x="457200" y="1190416"/>
            <a:ext cx="8229600" cy="5667583"/>
          </a:xfrm>
        </p:spPr>
        <p:txBody>
          <a:bodyPr>
            <a:normAutofit/>
          </a:bodyPr>
          <a:lstStyle/>
          <a:p>
            <a:pPr marL="0" indent="0">
              <a:buNone/>
            </a:pPr>
            <a:r>
              <a:rPr lang="en-US" sz="2800" dirty="0" smtClean="0"/>
              <a:t>When it comes to interaction and group dynamics, there are two particular factors that can hinder or facilitate group achievement.</a:t>
            </a:r>
          </a:p>
          <a:p>
            <a:pPr marL="0" indent="0">
              <a:buNone/>
            </a:pPr>
            <a:endParaRPr lang="en-US" sz="2800" dirty="0" smtClean="0"/>
          </a:p>
          <a:p>
            <a:pPr marL="0" indent="0" algn="ctr">
              <a:buNone/>
            </a:pPr>
            <a:r>
              <a:rPr lang="en-US" sz="2800" dirty="0" smtClean="0"/>
              <a:t>COOPERATION and COMPETITION</a:t>
            </a:r>
          </a:p>
          <a:p>
            <a:endParaRPr lang="en-US" sz="2800" dirty="0" smtClean="0"/>
          </a:p>
          <a:p>
            <a:pPr marL="0" indent="0">
              <a:buNone/>
            </a:pPr>
            <a:r>
              <a:rPr lang="en-US" sz="2800" dirty="0"/>
              <a:t>Within a group or team setting, the two factors can either propel the team to success or lead the group’s effort to failure. It depends on which factor is dominant</a:t>
            </a:r>
            <a:r>
              <a:rPr lang="en-US" sz="2800" dirty="0" smtClean="0"/>
              <a:t>. Is the desire to compete stronger or the desire to work together?</a:t>
            </a:r>
            <a:endParaRPr lang="en-US" sz="2800" dirty="0"/>
          </a:p>
          <a:p>
            <a:pPr marL="0" indent="0">
              <a:buNone/>
            </a:pPr>
            <a:endParaRPr lang="en-US" sz="2800" dirty="0"/>
          </a:p>
        </p:txBody>
      </p:sp>
    </p:spTree>
    <p:extLst>
      <p:ext uri="{BB962C8B-B14F-4D97-AF65-F5344CB8AC3E}">
        <p14:creationId xmlns:p14="http://schemas.microsoft.com/office/powerpoint/2010/main" val="2133434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Cooperation </a:t>
            </a:r>
            <a:r>
              <a:rPr lang="en-US" dirty="0" err="1" smtClean="0"/>
              <a:t>vs</a:t>
            </a:r>
            <a:r>
              <a:rPr lang="en-US" dirty="0" smtClean="0"/>
              <a:t> Competition</a:t>
            </a:r>
            <a:endParaRPr lang="en-US" dirty="0"/>
          </a:p>
        </p:txBody>
      </p:sp>
      <p:sp>
        <p:nvSpPr>
          <p:cNvPr id="3" name="Content Placeholder 2"/>
          <p:cNvSpPr>
            <a:spLocks noGrp="1"/>
          </p:cNvSpPr>
          <p:nvPr>
            <p:ph sz="quarter" idx="1"/>
          </p:nvPr>
        </p:nvSpPr>
        <p:spPr>
          <a:xfrm>
            <a:off x="329784" y="1600200"/>
            <a:ext cx="8104681" cy="4873752"/>
          </a:xfrm>
        </p:spPr>
        <p:txBody>
          <a:bodyPr>
            <a:normAutofit/>
          </a:bodyPr>
          <a:lstStyle/>
          <a:p>
            <a:pPr marL="0" indent="0">
              <a:buNone/>
            </a:pPr>
            <a:r>
              <a:rPr lang="en-US" sz="2800" b="1" dirty="0" smtClean="0"/>
              <a:t>Competition</a:t>
            </a:r>
            <a:r>
              <a:rPr lang="en-US" sz="2800" dirty="0" smtClean="0"/>
              <a:t> takes place when people strive to gain or win something by defeating or establishing superiority over others who are trying to do the same thing</a:t>
            </a:r>
            <a:r>
              <a:rPr lang="en-US" sz="2800" dirty="0" smtClean="0"/>
              <a:t>.</a:t>
            </a:r>
          </a:p>
          <a:p>
            <a:pPr marL="0" indent="0">
              <a:buNone/>
            </a:pPr>
            <a:endParaRPr lang="en-US" sz="2800" dirty="0"/>
          </a:p>
          <a:p>
            <a:pPr marL="0" indent="0">
              <a:buNone/>
            </a:pPr>
            <a:r>
              <a:rPr lang="en-US" sz="2800" b="1" dirty="0"/>
              <a:t>Cooperation</a:t>
            </a:r>
            <a:r>
              <a:rPr lang="en-US" sz="2800" dirty="0"/>
              <a:t> is working or acting together for a common purpose or benefit. It is a behaviour in which groups work together to attain shared goals. </a:t>
            </a:r>
            <a:r>
              <a:rPr lang="en-US" sz="2800" dirty="0">
                <a:latin typeface="Times New Roman" charset="0"/>
                <a:ea typeface="ＭＳ Ｐゴシック" charset="0"/>
              </a:rPr>
              <a:t>It often provides benefits to group members, but does not always happen</a:t>
            </a:r>
          </a:p>
          <a:p>
            <a:pPr marL="0" indent="0">
              <a:buNone/>
            </a:pPr>
            <a:endParaRPr lang="en-US" sz="2800" dirty="0"/>
          </a:p>
        </p:txBody>
      </p:sp>
    </p:spTree>
    <p:extLst>
      <p:ext uri="{BB962C8B-B14F-4D97-AF65-F5344CB8AC3E}">
        <p14:creationId xmlns:p14="http://schemas.microsoft.com/office/powerpoint/2010/main" val="4142195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90" name="Rectangle 2054"/>
          <p:cNvSpPr>
            <a:spLocks noGrp="1" noChangeArrowheads="1"/>
          </p:cNvSpPr>
          <p:nvPr>
            <p:ph type="title"/>
          </p:nvPr>
        </p:nvSpPr>
        <p:spPr>
          <a:xfrm>
            <a:off x="489679" y="2186"/>
            <a:ext cx="7543800" cy="895350"/>
          </a:xfrm>
        </p:spPr>
        <p:txBody>
          <a:bodyPr lIns="90488" tIns="44450" rIns="90488" bIns="44450"/>
          <a:lstStyle/>
          <a:p>
            <a:r>
              <a:rPr lang="en-US" dirty="0" smtClean="0">
                <a:latin typeface="Times New Roman" charset="0"/>
                <a:ea typeface="ＭＳ Ｐゴシック" charset="0"/>
                <a:cs typeface="ＭＳ Ｐゴシック" charset="0"/>
              </a:rPr>
              <a:t>What effects cooperation in Groups?</a:t>
            </a:r>
            <a:endParaRPr lang="en-US" dirty="0">
              <a:latin typeface="Times New Roman" charset="0"/>
              <a:ea typeface="ＭＳ Ｐゴシック" charset="0"/>
              <a:cs typeface="ＭＳ Ｐゴシック" charset="0"/>
            </a:endParaRPr>
          </a:p>
        </p:txBody>
      </p:sp>
      <p:sp>
        <p:nvSpPr>
          <p:cNvPr id="67591" name="Rectangle 2055"/>
          <p:cNvSpPr>
            <a:spLocks noGrp="1" noChangeArrowheads="1"/>
          </p:cNvSpPr>
          <p:nvPr>
            <p:ph idx="1"/>
          </p:nvPr>
        </p:nvSpPr>
        <p:spPr>
          <a:xfrm>
            <a:off x="228600" y="1416050"/>
            <a:ext cx="8686800" cy="4832350"/>
          </a:xfrm>
          <a:noFill/>
        </p:spPr>
        <p:txBody>
          <a:bodyPr lIns="90488" tIns="44450" rIns="90488" bIns="44450">
            <a:normAutofit/>
          </a:bodyPr>
          <a:lstStyle/>
          <a:p>
            <a:pPr marL="0" indent="0">
              <a:lnSpc>
                <a:spcPct val="90000"/>
              </a:lnSpc>
              <a:buNone/>
            </a:pPr>
            <a:r>
              <a:rPr lang="en-US" sz="3000" b="1" dirty="0">
                <a:solidFill>
                  <a:srgbClr val="FF0000"/>
                </a:solidFill>
                <a:latin typeface="Times New Roman" charset="0"/>
                <a:ea typeface="ＭＳ Ｐゴシック" charset="0"/>
                <a:cs typeface="ＭＳ Ｐゴシック" charset="0"/>
              </a:rPr>
              <a:t>Conflict</a:t>
            </a:r>
            <a:r>
              <a:rPr lang="en-US" sz="3000" dirty="0">
                <a:latin typeface="Times New Roman" charset="0"/>
                <a:ea typeface="ＭＳ Ｐゴシック" charset="0"/>
                <a:cs typeface="Times New Roman" charset="0"/>
              </a:rPr>
              <a:t>—individuals or groups </a:t>
            </a:r>
            <a:r>
              <a:rPr lang="en-US" sz="3000" dirty="0">
                <a:latin typeface="Times New Roman" charset="0"/>
                <a:ea typeface="ＭＳ Ｐゴシック" charset="0"/>
                <a:cs typeface="ＭＳ Ｐゴシック" charset="0"/>
              </a:rPr>
              <a:t>perceive that others have taken or will soon take actions incompatible with their own interests</a:t>
            </a:r>
          </a:p>
          <a:p>
            <a:pPr lvl="1"/>
            <a:r>
              <a:rPr lang="en-US" dirty="0">
                <a:latin typeface="Times New Roman" charset="0"/>
                <a:ea typeface="ＭＳ Ｐゴシック" charset="0"/>
              </a:rPr>
              <a:t>Causes of conflict (both social and cognitive)</a:t>
            </a:r>
            <a:endParaRPr lang="en-US" sz="2400" b="1" dirty="0">
              <a:latin typeface="Times New Roman" charset="0"/>
              <a:ea typeface="ＭＳ Ｐゴシック" charset="0"/>
            </a:endParaRPr>
          </a:p>
          <a:p>
            <a:pPr lvl="2"/>
            <a:r>
              <a:rPr lang="en-US" sz="2200" dirty="0">
                <a:latin typeface="Times New Roman" charset="0"/>
                <a:ea typeface="ＭＳ Ｐゴシック" charset="0"/>
              </a:rPr>
              <a:t>Faulty attributions</a:t>
            </a:r>
            <a:r>
              <a:rPr lang="en-US" sz="2200" dirty="0">
                <a:latin typeface="Times New Roman" charset="0"/>
                <a:ea typeface="Geneva" charset="0"/>
                <a:cs typeface="Times New Roman" charset="0"/>
              </a:rPr>
              <a:t>—</a:t>
            </a:r>
            <a:r>
              <a:rPr lang="en-US" sz="2200" dirty="0">
                <a:latin typeface="Times New Roman" charset="0"/>
                <a:ea typeface="ＭＳ Ｐゴシック" charset="0"/>
              </a:rPr>
              <a:t>incorrectly blame others for negative outcome</a:t>
            </a:r>
          </a:p>
          <a:p>
            <a:pPr lvl="2"/>
            <a:r>
              <a:rPr lang="en-US" sz="2200" dirty="0">
                <a:latin typeface="Times New Roman" charset="0"/>
                <a:ea typeface="ＭＳ Ｐゴシック" charset="0"/>
              </a:rPr>
              <a:t>Faulty communication</a:t>
            </a:r>
            <a:r>
              <a:rPr lang="en-US" sz="2200" dirty="0">
                <a:latin typeface="Times New Roman" charset="0"/>
                <a:ea typeface="Geneva" charset="0"/>
                <a:cs typeface="Times New Roman" charset="0"/>
              </a:rPr>
              <a:t>—receiving </a:t>
            </a:r>
            <a:r>
              <a:rPr lang="en-US" sz="2200" dirty="0">
                <a:latin typeface="Times New Roman" charset="0"/>
                <a:ea typeface="ＭＳ Ｐゴシック" charset="0"/>
              </a:rPr>
              <a:t>destructive criticism</a:t>
            </a:r>
          </a:p>
          <a:p>
            <a:pPr lvl="2"/>
            <a:r>
              <a:rPr lang="en-US" sz="2200" dirty="0">
                <a:latin typeface="Times New Roman" charset="0"/>
                <a:ea typeface="ＭＳ Ｐゴシック" charset="0"/>
              </a:rPr>
              <a:t>Belief that own views are objective, while others</a:t>
            </a:r>
            <a:r>
              <a:rPr lang="ja-JP" altLang="en-US" sz="2200" dirty="0">
                <a:latin typeface="Times New Roman" charset="0"/>
                <a:ea typeface="ＭＳ Ｐゴシック" charset="0"/>
              </a:rPr>
              <a:t>’</a:t>
            </a:r>
            <a:r>
              <a:rPr lang="en-US" sz="2200" dirty="0">
                <a:latin typeface="Times New Roman" charset="0"/>
                <a:ea typeface="ＭＳ Ｐゴシック" charset="0"/>
              </a:rPr>
              <a:t> are biased, which is more likely in powerful groups</a:t>
            </a:r>
          </a:p>
          <a:p>
            <a:pPr lvl="2"/>
            <a:r>
              <a:rPr lang="en-US" sz="2200" dirty="0">
                <a:latin typeface="Times New Roman" charset="0"/>
                <a:ea typeface="ＭＳ Ｐゴシック" charset="0"/>
              </a:rPr>
              <a:t>Type A personality (individuals who are highly competitive and irritable)</a:t>
            </a:r>
          </a:p>
          <a:p>
            <a:pPr lvl="2"/>
            <a:r>
              <a:rPr lang="en-US" sz="2200" dirty="0">
                <a:latin typeface="Times New Roman" charset="0"/>
                <a:ea typeface="ＭＳ Ｐゴシック" charset="0"/>
              </a:rPr>
              <a:t>When initial group performance is poor and negatively evaluated</a:t>
            </a:r>
            <a:endParaRPr lang="en-US" dirty="0">
              <a:latin typeface="Times New Roman" charset="0"/>
              <a:ea typeface="ＭＳ Ｐゴシック" charset="0"/>
            </a:endParaRPr>
          </a:p>
        </p:txBody>
      </p:sp>
      <p:sp>
        <p:nvSpPr>
          <p:cNvPr id="39938" name="Footer Placeholder 4"/>
          <p:cNvSpPr>
            <a:spLocks noGrp="1"/>
          </p:cNvSpPr>
          <p:nvPr>
            <p:ph type="ftr" sz="quarter" idx="4294967295"/>
          </p:nvPr>
        </p:nvSpPr>
        <p:spPr>
          <a:xfrm>
            <a:off x="3124200"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charset="0"/>
                <a:ea typeface="ＭＳ Ｐゴシック" charset="0"/>
                <a:cs typeface="ＭＳ Ｐゴシック" charset="0"/>
              </a:defRPr>
            </a:lvl1pPr>
            <a:lvl2pPr marL="37931725" indent="-37474525" eaLnBrk="0" hangingPunct="0">
              <a:defRPr sz="3600">
                <a:solidFill>
                  <a:schemeClr val="tx1"/>
                </a:solidFill>
                <a:latin typeface="Times New Roman" charset="0"/>
                <a:ea typeface="ＭＳ Ｐゴシック" charset="0"/>
                <a:cs typeface="ＭＳ Ｐゴシック" charset="0"/>
              </a:defRPr>
            </a:lvl2pPr>
            <a:lvl3pPr eaLnBrk="0" hangingPunct="0">
              <a:defRPr sz="3600">
                <a:solidFill>
                  <a:schemeClr val="tx1"/>
                </a:solidFill>
                <a:latin typeface="Times New Roman" charset="0"/>
                <a:ea typeface="ＭＳ Ｐゴシック" charset="0"/>
                <a:cs typeface="ＭＳ Ｐゴシック" charset="0"/>
              </a:defRPr>
            </a:lvl3pPr>
            <a:lvl4pPr eaLnBrk="0" hangingPunct="0">
              <a:defRPr sz="3600">
                <a:solidFill>
                  <a:schemeClr val="tx1"/>
                </a:solidFill>
                <a:latin typeface="Times New Roman" charset="0"/>
                <a:ea typeface="ＭＳ Ｐゴシック" charset="0"/>
                <a:cs typeface="ＭＳ Ｐゴシック" charset="0"/>
              </a:defRPr>
            </a:lvl4pPr>
            <a:lvl5pPr eaLnBrk="0" hangingPunct="0">
              <a:defRPr sz="3600">
                <a:solidFill>
                  <a:schemeClr val="tx1"/>
                </a:solidFill>
                <a:latin typeface="Times New Roman" charset="0"/>
                <a:ea typeface="ＭＳ Ｐゴシック" charset="0"/>
                <a:cs typeface="ＭＳ Ｐゴシック" charset="0"/>
              </a:defRPr>
            </a:lvl5pPr>
            <a:lvl6pPr marL="457200" eaLnBrk="0" fontAlgn="base" hangingPunct="0">
              <a:spcBef>
                <a:spcPct val="0"/>
              </a:spcBef>
              <a:spcAft>
                <a:spcPct val="0"/>
              </a:spcAft>
              <a:defRPr sz="3600">
                <a:solidFill>
                  <a:schemeClr val="tx1"/>
                </a:solidFill>
                <a:latin typeface="Times New Roman" charset="0"/>
                <a:ea typeface="ＭＳ Ｐゴシック" charset="0"/>
                <a:cs typeface="ＭＳ Ｐゴシック" charset="0"/>
              </a:defRPr>
            </a:lvl6pPr>
            <a:lvl7pPr marL="914400" eaLnBrk="0" fontAlgn="base" hangingPunct="0">
              <a:spcBef>
                <a:spcPct val="0"/>
              </a:spcBef>
              <a:spcAft>
                <a:spcPct val="0"/>
              </a:spcAft>
              <a:defRPr sz="3600">
                <a:solidFill>
                  <a:schemeClr val="tx1"/>
                </a:solidFill>
                <a:latin typeface="Times New Roman" charset="0"/>
                <a:ea typeface="ＭＳ Ｐゴシック" charset="0"/>
                <a:cs typeface="ＭＳ Ｐゴシック" charset="0"/>
              </a:defRPr>
            </a:lvl7pPr>
            <a:lvl8pPr marL="1371600" eaLnBrk="0" fontAlgn="base" hangingPunct="0">
              <a:spcBef>
                <a:spcPct val="0"/>
              </a:spcBef>
              <a:spcAft>
                <a:spcPct val="0"/>
              </a:spcAft>
              <a:defRPr sz="3600">
                <a:solidFill>
                  <a:schemeClr val="tx1"/>
                </a:solidFill>
                <a:latin typeface="Times New Roman" charset="0"/>
                <a:ea typeface="ＭＳ Ｐゴシック" charset="0"/>
                <a:cs typeface="ＭＳ Ｐゴシック" charset="0"/>
              </a:defRPr>
            </a:lvl8pPr>
            <a:lvl9pPr marL="1828800" eaLnBrk="0" fontAlgn="base" hangingPunct="0">
              <a:spcBef>
                <a:spcPct val="0"/>
              </a:spcBef>
              <a:spcAft>
                <a:spcPct val="0"/>
              </a:spcAft>
              <a:defRPr sz="3600">
                <a:solidFill>
                  <a:schemeClr val="tx1"/>
                </a:solidFill>
                <a:latin typeface="Times New Roman" charset="0"/>
                <a:ea typeface="ＭＳ Ｐゴシック" charset="0"/>
                <a:cs typeface="ＭＳ Ｐゴシック" charset="0"/>
              </a:defRPr>
            </a:lvl9pPr>
          </a:lstStyle>
          <a:p>
            <a:pPr eaLnBrk="1" hangingPunct="1"/>
            <a:r>
              <a:rPr lang="en-US" sz="1000"/>
              <a:t>       Copyright 2006, Allyn and Bacon</a:t>
            </a:r>
            <a:endParaRPr lang="en-US" sz="1400"/>
          </a:p>
        </p:txBody>
      </p:sp>
      <p:sp>
        <p:nvSpPr>
          <p:cNvPr id="39939" name="Rectangle 2050"/>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39940" name="Rectangle 2051"/>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39941" name="Rectangle 205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
        <p:nvSpPr>
          <p:cNvPr id="39942" name="Rectangle 205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AU"/>
          </a:p>
        </p:txBody>
      </p:sp>
    </p:spTree>
    <p:extLst>
      <p:ext uri="{BB962C8B-B14F-4D97-AF65-F5344CB8AC3E}">
        <p14:creationId xmlns:p14="http://schemas.microsoft.com/office/powerpoint/2010/main" val="90079396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7591">
                                            <p:txEl>
                                              <p:pRg st="0" end="0"/>
                                            </p:txEl>
                                          </p:spTgt>
                                        </p:tgtEl>
                                        <p:attrNameLst>
                                          <p:attrName>style.visibility</p:attrName>
                                        </p:attrNameLst>
                                      </p:cBhvr>
                                      <p:to>
                                        <p:strVal val="visible"/>
                                      </p:to>
                                    </p:set>
                                    <p:animEffect transition="in" filter="slide(fromLeft)">
                                      <p:cBhvr>
                                        <p:cTn id="7" dur="500"/>
                                        <p:tgtEl>
                                          <p:spTgt spid="675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7591">
                                            <p:txEl>
                                              <p:pRg st="1" end="1"/>
                                            </p:txEl>
                                          </p:spTgt>
                                        </p:tgtEl>
                                        <p:attrNameLst>
                                          <p:attrName>style.visibility</p:attrName>
                                        </p:attrNameLst>
                                      </p:cBhvr>
                                      <p:to>
                                        <p:strVal val="visible"/>
                                      </p:to>
                                    </p:set>
                                    <p:animEffect transition="in" filter="slide(fromLeft)">
                                      <p:cBhvr>
                                        <p:cTn id="12" dur="500"/>
                                        <p:tgtEl>
                                          <p:spTgt spid="675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67591">
                                            <p:txEl>
                                              <p:pRg st="2" end="2"/>
                                            </p:txEl>
                                          </p:spTgt>
                                        </p:tgtEl>
                                        <p:attrNameLst>
                                          <p:attrName>style.visibility</p:attrName>
                                        </p:attrNameLst>
                                      </p:cBhvr>
                                      <p:to>
                                        <p:strVal val="visible"/>
                                      </p:to>
                                    </p:set>
                                    <p:animEffect transition="in" filter="slide(fromLeft)">
                                      <p:cBhvr>
                                        <p:cTn id="17" dur="500"/>
                                        <p:tgtEl>
                                          <p:spTgt spid="675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67591">
                                            <p:txEl>
                                              <p:pRg st="3" end="3"/>
                                            </p:txEl>
                                          </p:spTgt>
                                        </p:tgtEl>
                                        <p:attrNameLst>
                                          <p:attrName>style.visibility</p:attrName>
                                        </p:attrNameLst>
                                      </p:cBhvr>
                                      <p:to>
                                        <p:strVal val="visible"/>
                                      </p:to>
                                    </p:set>
                                    <p:animEffect transition="in" filter="slide(fromLeft)">
                                      <p:cBhvr>
                                        <p:cTn id="22" dur="500"/>
                                        <p:tgtEl>
                                          <p:spTgt spid="675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67591">
                                            <p:txEl>
                                              <p:pRg st="4" end="4"/>
                                            </p:txEl>
                                          </p:spTgt>
                                        </p:tgtEl>
                                        <p:attrNameLst>
                                          <p:attrName>style.visibility</p:attrName>
                                        </p:attrNameLst>
                                      </p:cBhvr>
                                      <p:to>
                                        <p:strVal val="visible"/>
                                      </p:to>
                                    </p:set>
                                    <p:animEffect transition="in" filter="slide(fromLeft)">
                                      <p:cBhvr>
                                        <p:cTn id="27" dur="500"/>
                                        <p:tgtEl>
                                          <p:spTgt spid="675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67591">
                                            <p:txEl>
                                              <p:pRg st="5" end="5"/>
                                            </p:txEl>
                                          </p:spTgt>
                                        </p:tgtEl>
                                        <p:attrNameLst>
                                          <p:attrName>style.visibility</p:attrName>
                                        </p:attrNameLst>
                                      </p:cBhvr>
                                      <p:to>
                                        <p:strVal val="visible"/>
                                      </p:to>
                                    </p:set>
                                    <p:animEffect transition="in" filter="slide(fromLeft)">
                                      <p:cBhvr>
                                        <p:cTn id="32" dur="500"/>
                                        <p:tgtEl>
                                          <p:spTgt spid="675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67591">
                                            <p:txEl>
                                              <p:pRg st="6" end="6"/>
                                            </p:txEl>
                                          </p:spTgt>
                                        </p:tgtEl>
                                        <p:attrNameLst>
                                          <p:attrName>style.visibility</p:attrName>
                                        </p:attrNameLst>
                                      </p:cBhvr>
                                      <p:to>
                                        <p:strVal val="visible"/>
                                      </p:to>
                                    </p:set>
                                    <p:animEffect transition="in" filter="slide(fromLeft)">
                                      <p:cBhvr>
                                        <p:cTn id="37" dur="500"/>
                                        <p:tgtEl>
                                          <p:spTgt spid="675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build="p" bldLvl="5"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70003"/>
            <a:ext cx="8229600" cy="5994511"/>
          </a:xfrm>
        </p:spPr>
        <p:txBody>
          <a:bodyPr>
            <a:normAutofit/>
          </a:bodyPr>
          <a:lstStyle/>
          <a:p>
            <a:pPr marL="0" indent="0">
              <a:buNone/>
            </a:pPr>
            <a:r>
              <a:rPr lang="en-US" sz="2800" b="1" dirty="0" smtClean="0"/>
              <a:t>Cooperation</a:t>
            </a:r>
            <a:r>
              <a:rPr lang="en-US" sz="2800" dirty="0" smtClean="0"/>
              <a:t> is often highly beneficial to the people involved, however, some goals that people seek cannot be shared. The rewards can go to only one. </a:t>
            </a:r>
          </a:p>
          <a:p>
            <a:pPr marL="0" indent="0">
              <a:buNone/>
            </a:pPr>
            <a:endParaRPr lang="en-US" sz="2800" dirty="0"/>
          </a:p>
          <a:p>
            <a:pPr marL="0" indent="0">
              <a:buNone/>
            </a:pPr>
            <a:r>
              <a:rPr lang="en-US" sz="2800" dirty="0" smtClean="0"/>
              <a:t>For example:</a:t>
            </a:r>
          </a:p>
          <a:p>
            <a:r>
              <a:rPr lang="en-US" sz="2800" dirty="0" smtClean="0"/>
              <a:t>Several people seeking the same job.</a:t>
            </a:r>
          </a:p>
          <a:p>
            <a:r>
              <a:rPr lang="en-US" sz="2800" dirty="0" smtClean="0"/>
              <a:t>Several people seeking the same romantic partner.</a:t>
            </a:r>
          </a:p>
          <a:p>
            <a:endParaRPr lang="en-US" sz="2800" dirty="0" smtClean="0"/>
          </a:p>
          <a:p>
            <a:pPr marL="0" indent="0">
              <a:buNone/>
            </a:pPr>
            <a:r>
              <a:rPr lang="en-US" sz="2800" dirty="0" smtClean="0"/>
              <a:t>If someone wants to look ‘good/impressive’ they may not want to cooperate and share the glory.</a:t>
            </a:r>
          </a:p>
          <a:p>
            <a:endParaRPr lang="en-US" sz="2800" dirty="0"/>
          </a:p>
        </p:txBody>
      </p:sp>
    </p:spTree>
    <p:extLst>
      <p:ext uri="{BB962C8B-B14F-4D97-AF65-F5344CB8AC3E}">
        <p14:creationId xmlns:p14="http://schemas.microsoft.com/office/powerpoint/2010/main" val="3616144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279" y="-130097"/>
            <a:ext cx="7467600" cy="1143000"/>
          </a:xfrm>
        </p:spPr>
        <p:txBody>
          <a:bodyPr/>
          <a:lstStyle/>
          <a:p>
            <a:r>
              <a:rPr lang="en-US" dirty="0" smtClean="0"/>
              <a:t>Social Dilemma</a:t>
            </a:r>
            <a:endParaRPr lang="en-US" dirty="0"/>
          </a:p>
        </p:txBody>
      </p:sp>
      <p:sp>
        <p:nvSpPr>
          <p:cNvPr id="3" name="Content Placeholder 2"/>
          <p:cNvSpPr>
            <a:spLocks noGrp="1"/>
          </p:cNvSpPr>
          <p:nvPr>
            <p:ph sz="quarter" idx="1"/>
          </p:nvPr>
        </p:nvSpPr>
        <p:spPr>
          <a:xfrm>
            <a:off x="172387" y="1012903"/>
            <a:ext cx="8521908" cy="5282966"/>
          </a:xfrm>
        </p:spPr>
        <p:txBody>
          <a:bodyPr>
            <a:normAutofit/>
          </a:bodyPr>
          <a:lstStyle/>
          <a:p>
            <a:pPr marL="0" indent="0">
              <a:buNone/>
            </a:pPr>
            <a:r>
              <a:rPr lang="en-US" sz="2800" dirty="0" smtClean="0"/>
              <a:t>These are </a:t>
            </a:r>
            <a:r>
              <a:rPr lang="en-US" sz="2800" dirty="0" smtClean="0"/>
              <a:t>situations where each person can increase his or her individual gains by acting in a purely selfish </a:t>
            </a:r>
            <a:r>
              <a:rPr lang="en-US" sz="2800" dirty="0" smtClean="0"/>
              <a:t>manner. If </a:t>
            </a:r>
            <a:r>
              <a:rPr lang="en-US" sz="2800" dirty="0" smtClean="0"/>
              <a:t>all, or most, people do the same thing, the outcomes experienced by all are </a:t>
            </a:r>
            <a:r>
              <a:rPr lang="en-US" sz="2800" dirty="0" smtClean="0"/>
              <a:t>reduced. It i</a:t>
            </a:r>
            <a:r>
              <a:rPr lang="en-US" sz="2800" dirty="0" smtClean="0">
                <a:latin typeface="Times New Roman" charset="0"/>
                <a:ea typeface="Geneva" charset="0"/>
                <a:cs typeface="Times New Roman" charset="0"/>
              </a:rPr>
              <a:t>nvolves </a:t>
            </a:r>
            <a:r>
              <a:rPr lang="en-US" sz="2800" dirty="0">
                <a:latin typeface="Times New Roman" charset="0"/>
                <a:ea typeface="Geneva" charset="0"/>
                <a:cs typeface="Times New Roman" charset="0"/>
              </a:rPr>
              <a:t>mixed </a:t>
            </a:r>
            <a:r>
              <a:rPr lang="en-US" sz="2800" dirty="0" smtClean="0">
                <a:latin typeface="Times New Roman" charset="0"/>
                <a:ea typeface="Geneva" charset="0"/>
                <a:cs typeface="Times New Roman" charset="0"/>
              </a:rPr>
              <a:t>motives, for example to cooperate </a:t>
            </a:r>
            <a:r>
              <a:rPr lang="en-US" sz="2800" dirty="0">
                <a:latin typeface="Times New Roman" charset="0"/>
                <a:ea typeface="Geneva" charset="0"/>
                <a:cs typeface="Times New Roman" charset="0"/>
              </a:rPr>
              <a:t>or </a:t>
            </a:r>
            <a:r>
              <a:rPr lang="en-US" sz="2800" dirty="0" smtClean="0">
                <a:latin typeface="Times New Roman" charset="0"/>
                <a:ea typeface="Geneva" charset="0"/>
                <a:cs typeface="Times New Roman" charset="0"/>
              </a:rPr>
              <a:t>compete.</a:t>
            </a:r>
          </a:p>
          <a:p>
            <a:pPr marL="0" indent="0">
              <a:buNone/>
            </a:pPr>
            <a:endParaRPr lang="en-US" b="1" i="1" dirty="0">
              <a:latin typeface="Times New Roman" charset="0"/>
              <a:ea typeface="Geneva" charset="0"/>
              <a:cs typeface="Times New Roman" charset="0"/>
            </a:endParaRPr>
          </a:p>
          <a:p>
            <a:pPr marL="0" indent="0">
              <a:buNone/>
            </a:pPr>
            <a:r>
              <a:rPr lang="en-US" b="1" dirty="0" smtClean="0"/>
              <a:t>Examples of Social Dilemma:</a:t>
            </a:r>
          </a:p>
          <a:p>
            <a:pPr marL="0" indent="0">
              <a:buNone/>
            </a:pPr>
            <a:r>
              <a:rPr lang="en-US" b="1" dirty="0" smtClean="0"/>
              <a:t>1) Survivor – </a:t>
            </a:r>
            <a:r>
              <a:rPr lang="en-US" b="1" i="1" dirty="0" err="1" smtClean="0"/>
              <a:t>tv</a:t>
            </a:r>
            <a:r>
              <a:rPr lang="en-US" b="1" i="1" dirty="0" smtClean="0"/>
              <a:t> show</a:t>
            </a:r>
          </a:p>
          <a:p>
            <a:pPr marL="0" indent="0">
              <a:buNone/>
            </a:pPr>
            <a:r>
              <a:rPr lang="en-US" b="1" dirty="0" smtClean="0"/>
              <a:t>Cooperate</a:t>
            </a:r>
            <a:r>
              <a:rPr lang="en-US" dirty="0" smtClean="0"/>
              <a:t> </a:t>
            </a:r>
            <a:r>
              <a:rPr lang="en-US" dirty="0"/>
              <a:t>during group challenges. When they are in </a:t>
            </a:r>
            <a:r>
              <a:rPr lang="en-US" dirty="0" smtClean="0"/>
              <a:t>tribes. </a:t>
            </a:r>
            <a:r>
              <a:rPr lang="en-US" b="1" dirty="0" smtClean="0"/>
              <a:t>Compete</a:t>
            </a:r>
            <a:r>
              <a:rPr lang="en-US" dirty="0" smtClean="0"/>
              <a:t> </a:t>
            </a:r>
            <a:r>
              <a:rPr lang="en-US" dirty="0"/>
              <a:t>when there are less competitors. When it becomes an individual game.</a:t>
            </a:r>
          </a:p>
          <a:p>
            <a:pPr marL="0" indent="0">
              <a:buNone/>
            </a:pPr>
            <a:endParaRPr lang="en-US" sz="2400" b="1" i="1" dirty="0">
              <a:latin typeface="Times New Roman" charset="0"/>
              <a:ea typeface="Geneva" charset="0"/>
              <a:cs typeface="Times New Roman" charset="0"/>
            </a:endParaRPr>
          </a:p>
          <a:p>
            <a:pPr marL="0" indent="0">
              <a:buNone/>
            </a:pPr>
            <a:endParaRPr lang="en-US" sz="2800" dirty="0"/>
          </a:p>
        </p:txBody>
      </p:sp>
    </p:spTree>
    <p:extLst>
      <p:ext uri="{BB962C8B-B14F-4D97-AF65-F5344CB8AC3E}">
        <p14:creationId xmlns:p14="http://schemas.microsoft.com/office/powerpoint/2010/main" val="110377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980"/>
            <a:ext cx="7467600" cy="1374280"/>
          </a:xfrm>
        </p:spPr>
        <p:txBody>
          <a:bodyPr>
            <a:normAutofit/>
          </a:bodyPr>
          <a:lstStyle/>
          <a:p>
            <a:r>
              <a:rPr lang="en-US" dirty="0" smtClean="0"/>
              <a:t>Examples </a:t>
            </a:r>
            <a:r>
              <a:rPr lang="en-US" dirty="0" smtClean="0"/>
              <a:t>of Social Dilemma:</a:t>
            </a:r>
            <a:br>
              <a:rPr lang="en-US" dirty="0" smtClean="0"/>
            </a:br>
            <a:endParaRPr lang="en-US" dirty="0"/>
          </a:p>
        </p:txBody>
      </p:sp>
      <p:sp>
        <p:nvSpPr>
          <p:cNvPr id="3" name="Content Placeholder 2"/>
          <p:cNvSpPr>
            <a:spLocks noGrp="1"/>
          </p:cNvSpPr>
          <p:nvPr>
            <p:ph sz="quarter" idx="1"/>
          </p:nvPr>
        </p:nvSpPr>
        <p:spPr>
          <a:xfrm>
            <a:off x="239843" y="1242990"/>
            <a:ext cx="8446957" cy="4525963"/>
          </a:xfrm>
        </p:spPr>
        <p:txBody>
          <a:bodyPr>
            <a:normAutofit/>
          </a:bodyPr>
          <a:lstStyle/>
          <a:p>
            <a:pPr marL="0" indent="0">
              <a:buNone/>
            </a:pPr>
            <a:r>
              <a:rPr lang="en-US" sz="2800" b="1" dirty="0" smtClean="0"/>
              <a:t>2) The Prisoners Dilemma </a:t>
            </a:r>
            <a:r>
              <a:rPr lang="en-US" sz="2800" dirty="0" smtClean="0"/>
              <a:t>- Inmates </a:t>
            </a:r>
            <a:r>
              <a:rPr lang="en-US" sz="2800" dirty="0" smtClean="0"/>
              <a:t>can choose to </a:t>
            </a:r>
            <a:r>
              <a:rPr lang="en-US" sz="2800" b="1" dirty="0" smtClean="0"/>
              <a:t>cooperate</a:t>
            </a:r>
            <a:r>
              <a:rPr lang="en-US" sz="2800" dirty="0" smtClean="0"/>
              <a:t> (stay quiet and not confess) or </a:t>
            </a:r>
            <a:r>
              <a:rPr lang="en-US" sz="2800" b="1" dirty="0" smtClean="0"/>
              <a:t>compete</a:t>
            </a:r>
            <a:r>
              <a:rPr lang="en-US" sz="2800" dirty="0" smtClean="0"/>
              <a:t> (rat the other person out</a:t>
            </a:r>
            <a:r>
              <a:rPr lang="en-US" sz="2800" dirty="0" smtClean="0"/>
              <a:t>).</a:t>
            </a:r>
          </a:p>
          <a:p>
            <a:pPr marL="0" indent="0">
              <a:buNone/>
            </a:pPr>
            <a:endParaRPr lang="en-US" sz="2800" dirty="0"/>
          </a:p>
          <a:p>
            <a:pPr marL="0" indent="0">
              <a:buNone/>
            </a:pPr>
            <a:r>
              <a:rPr lang="en-US" sz="2800" b="1" dirty="0" smtClean="0"/>
              <a:t>3) Split or Steal - </a:t>
            </a:r>
            <a:r>
              <a:rPr lang="en-US" sz="2800" b="1" i="1" dirty="0" smtClean="0"/>
              <a:t>Radio </a:t>
            </a:r>
            <a:r>
              <a:rPr lang="en-US" sz="2800" b="1" i="1" dirty="0"/>
              <a:t>game to win money</a:t>
            </a:r>
            <a:r>
              <a:rPr lang="en-US" sz="2800" b="1" i="1" dirty="0" smtClean="0"/>
              <a:t>.</a:t>
            </a:r>
            <a:endParaRPr lang="en-US" sz="2800" b="1" i="1" dirty="0"/>
          </a:p>
          <a:p>
            <a:pPr marL="0" indent="0">
              <a:buNone/>
            </a:pPr>
            <a:r>
              <a:rPr lang="en-US" sz="2800" dirty="0"/>
              <a:t>Social psychologists have used this type of situation (</a:t>
            </a:r>
            <a:r>
              <a:rPr lang="en-US" sz="2800" i="1" dirty="0"/>
              <a:t>Prisoners Dilemma),</a:t>
            </a:r>
            <a:r>
              <a:rPr lang="en-US" sz="2800" dirty="0"/>
              <a:t> to examine the factors that tip the balance towards trust and cooperation OR mistrust and competition.</a:t>
            </a:r>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1982919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406</TotalTime>
  <Words>834</Words>
  <Application>Microsoft Office PowerPoint</Application>
  <PresentationFormat>On-screen Show (4:3)</PresentationFormat>
  <Paragraphs>84</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Social Psychology</vt:lpstr>
      <vt:lpstr>Working in Groups</vt:lpstr>
      <vt:lpstr>Do Now</vt:lpstr>
      <vt:lpstr>C vs C</vt:lpstr>
      <vt:lpstr>Cooperation vs Competition</vt:lpstr>
      <vt:lpstr>What effects cooperation in Groups?</vt:lpstr>
      <vt:lpstr>PowerPoint Presentation</vt:lpstr>
      <vt:lpstr>Social Dilemma</vt:lpstr>
      <vt:lpstr>Examples of Social Dilemma: </vt:lpstr>
      <vt:lpstr>Competition vs Cooperation</vt:lpstr>
      <vt:lpstr>Increasing Cooperation in Groups</vt:lpstr>
      <vt:lpstr>To Do: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McKinnon</dc:creator>
  <cp:lastModifiedBy>Alex McKinnon</cp:lastModifiedBy>
  <cp:revision>41</cp:revision>
  <dcterms:created xsi:type="dcterms:W3CDTF">2013-11-04T11:48:26Z</dcterms:created>
  <dcterms:modified xsi:type="dcterms:W3CDTF">2017-03-08T08:21:53Z</dcterms:modified>
</cp:coreProperties>
</file>