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8" r:id="rId3"/>
    <p:sldId id="279" r:id="rId4"/>
    <p:sldId id="261" r:id="rId5"/>
    <p:sldId id="281" r:id="rId6"/>
    <p:sldId id="282" r:id="rId7"/>
    <p:sldId id="276" r:id="rId8"/>
    <p:sldId id="263" r:id="rId9"/>
    <p:sldId id="264" r:id="rId10"/>
    <p:sldId id="267" r:id="rId11"/>
    <p:sldId id="268" r:id="rId12"/>
    <p:sldId id="280" r:id="rId13"/>
    <p:sldId id="285" r:id="rId14"/>
    <p:sldId id="260" r:id="rId15"/>
    <p:sldId id="277" r:id="rId16"/>
    <p:sldId id="284" r:id="rId17"/>
    <p:sldId id="273" r:id="rId18"/>
    <p:sldId id="274" r:id="rId19"/>
    <p:sldId id="275" r:id="rId20"/>
    <p:sldId id="283" r:id="rId21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C65EF-8109-49A3-8E9A-2EB8F1F501DE}" type="datetimeFigureOut">
              <a:rPr lang="en-AU" smtClean="0"/>
              <a:t>10/03/2017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1BDB7-1CD9-4CEB-B988-1C1A600A4C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370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DE2B5-8FE3-074E-B7EC-8D77564566F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2FEF5-51F2-DA4A-BF2A-1214252D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8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Tug of war,</a:t>
            </a:r>
            <a:r>
              <a:rPr lang="en-US" baseline="0" dirty="0" smtClean="0"/>
              <a:t> bystander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2FEF5-51F2-DA4A-BF2A-1214252DDA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64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Students complete</a:t>
            </a:r>
            <a:r>
              <a:rPr lang="en-AU" baseline="0" dirty="0" smtClean="0"/>
              <a:t> write-up using </a:t>
            </a:r>
            <a:r>
              <a:rPr lang="en-AU" baseline="0" dirty="0" err="1" smtClean="0"/>
              <a:t>proforma</a:t>
            </a:r>
            <a:r>
              <a:rPr lang="en-AU" baseline="0" dirty="0" smtClean="0"/>
              <a:t> (variables, </a:t>
            </a:r>
            <a:r>
              <a:rPr lang="en-AU" baseline="0" dirty="0" err="1" smtClean="0"/>
              <a:t>hyp</a:t>
            </a:r>
            <a:r>
              <a:rPr lang="en-AU" baseline="0" dirty="0" smtClean="0"/>
              <a:t>, </a:t>
            </a:r>
            <a:r>
              <a:rPr lang="en-AU" baseline="0" dirty="0" err="1" smtClean="0"/>
              <a:t>etc</a:t>
            </a:r>
            <a:r>
              <a:rPr lang="en-AU" baseline="0" dirty="0" smtClean="0"/>
              <a:t>).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2FEF5-51F2-DA4A-BF2A-1214252DDA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76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fld id="{F142ADDD-8F1A-2547-AC40-8C535A94E7E3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13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12</a:t>
            </a: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3850443" y="0"/>
            <a:ext cx="2947232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3850443" y="9428584"/>
            <a:ext cx="2947232" cy="4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4</a:t>
            </a:r>
          </a:p>
        </p:txBody>
      </p:sp>
      <p:sp>
        <p:nvSpPr>
          <p:cNvPr id="31757" name="Rectangle 12"/>
          <p:cNvSpPr>
            <a:spLocks noChangeArrowheads="1"/>
          </p:cNvSpPr>
          <p:nvPr/>
        </p:nvSpPr>
        <p:spPr bwMode="auto">
          <a:xfrm>
            <a:off x="-1573" y="9428584"/>
            <a:ext cx="2945660" cy="4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58" name="Rectangle 13"/>
          <p:cNvSpPr>
            <a:spLocks noChangeArrowheads="1"/>
          </p:cNvSpPr>
          <p:nvPr/>
        </p:nvSpPr>
        <p:spPr bwMode="auto">
          <a:xfrm>
            <a:off x="-1573" y="0"/>
            <a:ext cx="2945660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59" name="Rectangle 1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 w="12700" cap="flat">
            <a:solidFill>
              <a:schemeClr val="tx1"/>
            </a:solidFill>
          </a:ln>
        </p:spPr>
      </p:sp>
      <p:sp>
        <p:nvSpPr>
          <p:cNvPr id="31760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04783" y="4713431"/>
            <a:ext cx="4984962" cy="446871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AU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7651954-25BA-A342-AAF2-A319B48680A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D76026F-E85A-BD44-A9F7-5F89D6E874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1954-25BA-A342-AAF2-A319B48680A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26F-E85A-BD44-A9F7-5F89D6E87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1954-25BA-A342-AAF2-A319B48680A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26F-E85A-BD44-A9F7-5F89D6E87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7651954-25BA-A342-AAF2-A319B48680A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D76026F-E85A-BD44-A9F7-5F89D6E874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7651954-25BA-A342-AAF2-A319B48680A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D76026F-E85A-BD44-A9F7-5F89D6E874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1954-25BA-A342-AAF2-A319B48680A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26F-E85A-BD44-A9F7-5F89D6E87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1954-25BA-A342-AAF2-A319B48680A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26F-E85A-BD44-A9F7-5F89D6E874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651954-25BA-A342-AAF2-A319B48680A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76026F-E85A-BD44-A9F7-5F89D6E87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1954-25BA-A342-AAF2-A319B48680A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26F-E85A-BD44-A9F7-5F89D6E87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7651954-25BA-A342-AAF2-A319B48680A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D76026F-E85A-BD44-A9F7-5F89D6E8749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651954-25BA-A342-AAF2-A319B48680A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76026F-E85A-BD44-A9F7-5F89D6E8749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7651954-25BA-A342-AAF2-A319B48680A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D76026F-E85A-BD44-A9F7-5F89D6E874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Behaviour's within groups.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Social </a:t>
            </a:r>
            <a:r>
              <a:rPr lang="en-US" dirty="0" smtClean="0"/>
              <a:t>Loafing</a:t>
            </a:r>
            <a:r>
              <a:rPr lang="en-US" dirty="0"/>
              <a:t> </a:t>
            </a:r>
            <a:r>
              <a:rPr lang="en-US" dirty="0" smtClean="0"/>
              <a:t>&amp; Brainstorming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326160" y="364924"/>
            <a:ext cx="7772400" cy="711200"/>
          </a:xfrm>
          <a:noFill/>
        </p:spPr>
        <p:txBody>
          <a:bodyPr anchor="b">
            <a:normAutofit fontScale="90000"/>
          </a:bodyPr>
          <a:lstStyle/>
          <a:p>
            <a:pPr eaLnBrk="1" hangingPunct="1"/>
            <a:r>
              <a:rPr lang="en-GB" dirty="0">
                <a:latin typeface="Arial" charset="0"/>
              </a:rPr>
              <a:t>Evaluating the Evidence for Social Loafing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86171" y="1340195"/>
            <a:ext cx="8785225" cy="4400923"/>
          </a:xfrm>
        </p:spPr>
        <p:txBody>
          <a:bodyPr>
            <a:normAutofit fontScale="92500"/>
          </a:bodyPr>
          <a:lstStyle/>
          <a:p>
            <a:pPr marL="0" indent="0" eaLnBrk="1" hangingPunct="1">
              <a:buNone/>
            </a:pPr>
            <a:r>
              <a:rPr lang="en-GB" sz="2800" dirty="0" smtClean="0">
                <a:solidFill>
                  <a:schemeClr val="tx1"/>
                </a:solidFill>
                <a:latin typeface="Arial" charset="0"/>
              </a:rPr>
              <a:t>Reasons </a:t>
            </a:r>
            <a:r>
              <a:rPr lang="en-GB" sz="2800" dirty="0">
                <a:solidFill>
                  <a:schemeClr val="tx1"/>
                </a:solidFill>
                <a:latin typeface="Arial" charset="0"/>
              </a:rPr>
              <a:t>for loafing?</a:t>
            </a:r>
          </a:p>
          <a:p>
            <a:pPr marL="1011555" lvl="1" indent="-457200" eaLnBrk="1" hangingPunct="1">
              <a:buFont typeface="+mj-lt"/>
              <a:buAutoNum type="arabicPeriod"/>
            </a:pPr>
            <a:r>
              <a:rPr lang="en-GB" sz="2400" u="sng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Output equity</a:t>
            </a:r>
            <a:r>
              <a:rPr lang="en-GB" sz="2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: People expect others to loaf, so do so accordingly (Jackson &amp; Harkins, 1985</a:t>
            </a:r>
            <a:r>
              <a:rPr lang="en-GB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)</a:t>
            </a:r>
          </a:p>
          <a:p>
            <a:pPr marL="1011555" lvl="1" indent="-457200" eaLnBrk="1" hangingPunct="1">
              <a:buFont typeface="+mj-lt"/>
              <a:buAutoNum type="arabicPeriod"/>
            </a:pPr>
            <a:endParaRPr lang="en-GB" sz="24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marL="1011555" lvl="1" indent="-457200" eaLnBrk="1" hangingPunct="1">
              <a:buFont typeface="+mj-lt"/>
              <a:buAutoNum type="arabicPeriod"/>
            </a:pPr>
            <a:r>
              <a:rPr lang="en-GB" sz="2400" u="sng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Evaluation apprehension</a:t>
            </a:r>
            <a:r>
              <a:rPr lang="en-GB" sz="2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: Group provides anonymity but when performance is measured (or individual or coactive) they overcome their tendency to loaf (Harkins, 1987</a:t>
            </a:r>
            <a:r>
              <a:rPr lang="en-GB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)</a:t>
            </a:r>
          </a:p>
          <a:p>
            <a:pPr marL="1000125" lvl="1" indent="-457200" eaLnBrk="1" hangingPunct="1">
              <a:buFont typeface="+mj-lt"/>
              <a:buAutoNum type="arabicPeriod"/>
            </a:pPr>
            <a:endParaRPr lang="en-GB" sz="24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marL="1011555" lvl="1" indent="-457200" eaLnBrk="1" hangingPunct="1">
              <a:buFont typeface="+mj-lt"/>
              <a:buAutoNum type="arabicPeriod"/>
            </a:pPr>
            <a:r>
              <a:rPr lang="en-GB" sz="2400" u="sng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Matching standards</a:t>
            </a:r>
            <a:r>
              <a:rPr lang="en-GB" sz="2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: People loaf because they have no clear performance standard (Szymanski &amp; Harkins, 1987)</a:t>
            </a:r>
          </a:p>
        </p:txBody>
      </p:sp>
    </p:spTree>
    <p:extLst>
      <p:ext uri="{BB962C8B-B14F-4D97-AF65-F5344CB8AC3E}">
        <p14:creationId xmlns:p14="http://schemas.microsoft.com/office/powerpoint/2010/main" val="129942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2" name="Rectangle 2054"/>
          <p:cNvSpPr>
            <a:spLocks noGrp="1" noChangeArrowheads="1"/>
          </p:cNvSpPr>
          <p:nvPr>
            <p:ph type="title"/>
          </p:nvPr>
        </p:nvSpPr>
        <p:spPr>
          <a:xfrm>
            <a:off x="249382" y="0"/>
            <a:ext cx="7543800" cy="1047750"/>
          </a:xfrm>
        </p:spPr>
        <p:txBody>
          <a:bodyPr lIns="90488" tIns="44450" rIns="90488" bIns="44450"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Decreasing Social Loafing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263" name="Rectangle 2055"/>
          <p:cNvSpPr>
            <a:spLocks noGrp="1" noChangeArrowheads="1"/>
          </p:cNvSpPr>
          <p:nvPr>
            <p:ph sz="quarter" idx="1"/>
          </p:nvPr>
        </p:nvSpPr>
        <p:spPr>
          <a:xfrm>
            <a:off x="-227314" y="1146356"/>
            <a:ext cx="8872550" cy="4908079"/>
          </a:xfrm>
          <a:noFill/>
        </p:spPr>
        <p:txBody>
          <a:bodyPr lIns="90488" tIns="44450" rIns="90488" bIns="44450">
            <a:noAutofit/>
          </a:bodyPr>
          <a:lstStyle/>
          <a:p>
            <a:pPr marL="1188720" lvl="2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Increase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accountability by making contributions identifiable</a:t>
            </a:r>
          </a:p>
          <a:p>
            <a:pPr marL="1188720" lvl="2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Increase commitment to the success of the group</a:t>
            </a:r>
            <a:r>
              <a:rPr lang="ja-JP" altLang="en-US" sz="2400" dirty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s task </a:t>
            </a:r>
          </a:p>
          <a:p>
            <a:pPr marL="1188720" lvl="2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Increase the importance of the task</a:t>
            </a:r>
          </a:p>
          <a:p>
            <a:pPr marL="1188720" lvl="2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Increase the perception that contributions of each member are unique and necessary</a:t>
            </a:r>
          </a:p>
          <a:p>
            <a:pPr marL="1188720" lvl="2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Divide tasks</a:t>
            </a:r>
          </a:p>
          <a:p>
            <a:pPr marL="1188720" lvl="2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Assign roles</a:t>
            </a:r>
          </a:p>
          <a:p>
            <a:pPr marL="1188720" lvl="2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Measure individual inputs</a:t>
            </a:r>
          </a:p>
          <a:p>
            <a:pPr marL="1188720" lvl="2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Limit group size</a:t>
            </a:r>
          </a:p>
          <a:p>
            <a:pPr lvl="2">
              <a:spcBef>
                <a:spcPct val="50000"/>
              </a:spcBef>
            </a:pPr>
            <a:endParaRPr lang="en-US" sz="2400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  <a:p>
            <a:pPr lvl="1"/>
            <a:endParaRPr lang="en-US" sz="2400" b="1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529250" y="6340475"/>
            <a:ext cx="2895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000" dirty="0"/>
              <a:t>       Copyright 2006, </a:t>
            </a:r>
            <a:r>
              <a:rPr lang="en-US" sz="1000" dirty="0" err="1"/>
              <a:t>Allyn</a:t>
            </a:r>
            <a:r>
              <a:rPr lang="en-US" sz="1000" dirty="0"/>
              <a:t> and Bacon</a:t>
            </a:r>
            <a:endParaRPr lang="en-US" sz="1400" dirty="0"/>
          </a:p>
        </p:txBody>
      </p:sp>
      <p:sp>
        <p:nvSpPr>
          <p:cNvPr id="30723" name="Rectangle 2050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724" name="Rectangle 2051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726" name="Rectangle 205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2546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MOTIVATING TEAM PERFORMANCE:</a:t>
            </a:r>
            <a:br>
              <a:rPr lang="en-US" dirty="0">
                <a:ea typeface="ＭＳ Ｐゴシック" charset="0"/>
              </a:rPr>
            </a:b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198418"/>
            <a:ext cx="7952509" cy="487375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 smtClean="0">
                <a:ea typeface="ＭＳ Ｐゴシック" charset="0"/>
              </a:rPr>
              <a:t>A practical example of how to reduce social loafing.</a:t>
            </a:r>
          </a:p>
          <a:p>
            <a:pPr marL="0" indent="0" eaLnBrk="1" hangingPunct="1">
              <a:buNone/>
              <a:defRPr/>
            </a:pPr>
            <a:endParaRPr lang="en-US" dirty="0" smtClean="0">
              <a:ea typeface="ＭＳ Ｐゴシック" charset="0"/>
            </a:endParaRP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People </a:t>
            </a:r>
            <a:r>
              <a:rPr lang="en-US" dirty="0">
                <a:ea typeface="ＭＳ Ｐゴシック" charset="0"/>
              </a:rPr>
              <a:t>shout louder when each group member is wearing a microphone and believe that their personal output can be measured.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Football coaches individually film and evaluate each player.</a:t>
            </a:r>
          </a:p>
          <a:p>
            <a:pPr eaLnBrk="1" hangingPunct="1">
              <a:defRPr/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1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6416"/>
            <a:ext cx="7467600" cy="1143000"/>
          </a:xfrm>
        </p:spPr>
        <p:txBody>
          <a:bodyPr/>
          <a:lstStyle/>
          <a:p>
            <a:r>
              <a:rPr lang="en-AU" dirty="0" smtClean="0"/>
              <a:t>Group Decision Making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9381" y="1117313"/>
            <a:ext cx="8354292" cy="54220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smtClean="0"/>
              <a:t>It is important, as a group, to reach a collaborative decision through discussion, from an initial diversity of views.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GROUP POLARISATION</a:t>
            </a:r>
          </a:p>
          <a:p>
            <a:r>
              <a:rPr lang="en-AU" dirty="0" smtClean="0"/>
              <a:t>This is the tendency for a group discussion to produce more extreme group decisions, than would be indicated by the mean of members’ pre-discussion opinions.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GROUP THINK</a:t>
            </a:r>
          </a:p>
          <a:p>
            <a:r>
              <a:rPr lang="en-AU" dirty="0" smtClean="0"/>
              <a:t>A mode of thinking in highly cohesive groups, in which the desire to reach unanimous agreements overrides the motivation to adopt appropriate, rational decision-making procedures</a:t>
            </a:r>
            <a:r>
              <a:rPr lang="en-AU" dirty="0" smtClean="0"/>
              <a:t>. It is w</a:t>
            </a:r>
            <a:r>
              <a:rPr lang="en-AU" dirty="0" smtClean="0"/>
              <a:t>hen </a:t>
            </a:r>
            <a:r>
              <a:rPr lang="en-AU" dirty="0"/>
              <a:t>a group makes faulty decisions because group pressures lead to a deterioration of “mental efficiency, reality testing, and moral judgment”.  </a:t>
            </a:r>
            <a:r>
              <a:rPr lang="en-AU" dirty="0" err="1" smtClean="0"/>
              <a:t>Eg</a:t>
            </a:r>
            <a:r>
              <a:rPr lang="en-AU" dirty="0" smtClean="0"/>
              <a:t>. Pearl Harbour attack (‘no-one will attack us’ mentality)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8179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Are two heads better than 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3289"/>
            <a:ext cx="7467600" cy="1143000"/>
          </a:xfrm>
        </p:spPr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9381" y="1181873"/>
            <a:ext cx="8562109" cy="513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/>
              <a:t>This is a process in which </a:t>
            </a:r>
            <a:r>
              <a:rPr lang="en-US" sz="2300" b="1" dirty="0" smtClean="0"/>
              <a:t>people meet as a group to generate new ideas</a:t>
            </a:r>
            <a:r>
              <a:rPr lang="en-US" sz="2300" dirty="0" smtClean="0"/>
              <a:t>.</a:t>
            </a:r>
            <a:r>
              <a:rPr lang="en-AU" sz="2300" dirty="0"/>
              <a:t>  </a:t>
            </a:r>
            <a:r>
              <a:rPr lang="en-AU" sz="2300" dirty="0" smtClean="0"/>
              <a:t>It is </a:t>
            </a:r>
            <a:r>
              <a:rPr lang="en-AU" sz="2300" dirty="0"/>
              <a:t>an individual or group process for generating alternative ideas or solutions for a specific topic</a:t>
            </a:r>
            <a:r>
              <a:rPr lang="en-AU" sz="2300" dirty="0" smtClean="0"/>
              <a:t>.</a:t>
            </a:r>
          </a:p>
          <a:p>
            <a:pPr marL="0" indent="0">
              <a:buNone/>
            </a:pPr>
            <a:endParaRPr lang="en-AU" sz="2300" dirty="0"/>
          </a:p>
          <a:p>
            <a:pPr marL="0" indent="0">
              <a:buNone/>
            </a:pPr>
            <a:r>
              <a:rPr lang="en-AU" sz="2300" dirty="0"/>
              <a:t>Good brainstorming focuses on the </a:t>
            </a:r>
            <a:r>
              <a:rPr lang="en-AU" sz="2300" b="1" dirty="0"/>
              <a:t>quantity and creativity of ideas</a:t>
            </a:r>
            <a:r>
              <a:rPr lang="en-AU" sz="2300" dirty="0"/>
              <a:t>: the quality of ideas is much less important than the sheer quantity. After ideas are generated, they are often grouped into categories and </a:t>
            </a:r>
            <a:r>
              <a:rPr lang="en-AU" sz="2300" dirty="0" smtClean="0"/>
              <a:t>prioritised </a:t>
            </a:r>
            <a:r>
              <a:rPr lang="en-AU" sz="2300" dirty="0"/>
              <a:t>for subsequent research or application. </a:t>
            </a:r>
            <a:endParaRPr lang="en-AU" sz="2300" dirty="0" smtClean="0"/>
          </a:p>
          <a:p>
            <a:pPr marL="0" indent="0">
              <a:buNone/>
            </a:pPr>
            <a:endParaRPr lang="en-AU" sz="2300" dirty="0" smtClean="0"/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</a:rPr>
              <a:t>Brainstorming groups are an important source of creativity in organizations.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goal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</a:rPr>
              <a:t> of brainstorming is to come up with as many different ideas as possible in a set amount of time.</a:t>
            </a:r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6553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5864"/>
            <a:ext cx="9171708" cy="1143000"/>
          </a:xfrm>
        </p:spPr>
        <p:txBody>
          <a:bodyPr/>
          <a:lstStyle/>
          <a:p>
            <a:r>
              <a:rPr lang="en-AU" dirty="0" smtClean="0"/>
              <a:t>Brainstorming Advantages </a:t>
            </a:r>
            <a:r>
              <a:rPr lang="en-AU" dirty="0" err="1" smtClean="0"/>
              <a:t>vs</a:t>
            </a:r>
            <a:r>
              <a:rPr lang="en-AU" dirty="0" smtClean="0"/>
              <a:t> Disadvantages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39981"/>
            <a:ext cx="8382000" cy="5299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b="1" dirty="0"/>
              <a:t>Benefits</a:t>
            </a:r>
            <a:endParaRPr lang="en-AU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Many ideas can be generated in a short time.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Requires few material resources.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The results can be used immediately or "preserved" for possible use in other projects. </a:t>
            </a:r>
          </a:p>
          <a:p>
            <a:pPr marL="0" indent="0">
              <a:buNone/>
            </a:pPr>
            <a:r>
              <a:rPr lang="en-AU" b="1" dirty="0"/>
              <a:t>Advantages</a:t>
            </a:r>
            <a:endParaRPr lang="en-AU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Is a "democratic" way of generating ideas (assuming a good facilitator).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Is a useful way to get over "design" blocks that are slowing development.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The concept of brainstorming is easy to understand. </a:t>
            </a:r>
          </a:p>
          <a:p>
            <a:pPr marL="0" indent="0">
              <a:buNone/>
            </a:pPr>
            <a:r>
              <a:rPr lang="en-AU" b="1" dirty="0"/>
              <a:t>Disadvantages</a:t>
            </a:r>
            <a:endParaRPr lang="en-AU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Requires an experienced and sensitive facilitator who understands the social psychology of small groups.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Requires a dedication to quantity rather than quality.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Can be chaotic and intimidating to introverts.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May not be appropriate for some business or international cultures. 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817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Garamond" charset="0"/>
              </a:rPr>
              <a:t>Increasing Group Size, Increasing Group Output</a:t>
            </a:r>
          </a:p>
        </p:txBody>
      </p:sp>
      <p:pic>
        <p:nvPicPr>
          <p:cNvPr id="24579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600200"/>
            <a:ext cx="75438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0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Garamond" charset="0"/>
              </a:rPr>
              <a:t>…But Decreasing Individual Input</a:t>
            </a:r>
          </a:p>
        </p:txBody>
      </p:sp>
      <p:pic>
        <p:nvPicPr>
          <p:cNvPr id="25603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5" y="1870364"/>
            <a:ext cx="5781968" cy="43929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86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Production Blocking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199" y="1600200"/>
            <a:ext cx="8049491" cy="4873752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000000"/>
                </a:solidFill>
                <a:latin typeface="Garamond" charset="0"/>
              </a:rPr>
              <a:t>Compared with working alone</a:t>
            </a:r>
            <a:r>
              <a:rPr lang="en-US" dirty="0" smtClean="0">
                <a:solidFill>
                  <a:srgbClr val="000000"/>
                </a:solidFill>
                <a:latin typeface="Garamond" charset="0"/>
              </a:rPr>
              <a:t>, an individuals</a:t>
            </a:r>
            <a:r>
              <a:rPr lang="en-AU" dirty="0" smtClean="0">
                <a:solidFill>
                  <a:srgbClr val="000000"/>
                </a:solidFill>
                <a:latin typeface="Garamond" charset="0"/>
              </a:rPr>
              <a:t>’</a:t>
            </a:r>
            <a:r>
              <a:rPr lang="en-US" dirty="0" smtClean="0">
                <a:solidFill>
                  <a:srgbClr val="000000"/>
                </a:solidFill>
                <a:latin typeface="Garamond" charset="0"/>
              </a:rPr>
              <a:t> idea generation is </a:t>
            </a:r>
            <a:r>
              <a:rPr lang="en-AU" dirty="0" smtClean="0">
                <a:solidFill>
                  <a:srgbClr val="000000"/>
                </a:solidFill>
                <a:latin typeface="Garamond" charset="0"/>
              </a:rPr>
              <a:t>“</a:t>
            </a:r>
            <a:r>
              <a:rPr lang="en-US" dirty="0" smtClean="0">
                <a:solidFill>
                  <a:srgbClr val="000000"/>
                </a:solidFill>
                <a:latin typeface="Garamond" charset="0"/>
              </a:rPr>
              <a:t>blocked</a:t>
            </a:r>
            <a:r>
              <a:rPr lang="en-AU" dirty="0" smtClean="0">
                <a:solidFill>
                  <a:srgbClr val="000000"/>
                </a:solidFill>
                <a:latin typeface="Garamond" charset="0"/>
              </a:rPr>
              <a:t>” in a group. They must </a:t>
            </a:r>
            <a:r>
              <a:rPr lang="en-US" dirty="0" smtClean="0">
                <a:solidFill>
                  <a:srgbClr val="000000"/>
                </a:solidFill>
                <a:latin typeface="Garamond" charset="0"/>
              </a:rPr>
              <a:t>wait </a:t>
            </a:r>
            <a:r>
              <a:rPr lang="en-US" dirty="0">
                <a:solidFill>
                  <a:srgbClr val="000000"/>
                </a:solidFill>
                <a:latin typeface="Garamond" charset="0"/>
              </a:rPr>
              <a:t>their turn to talk </a:t>
            </a:r>
            <a:r>
              <a:rPr lang="en-US" dirty="0" smtClean="0">
                <a:solidFill>
                  <a:srgbClr val="000000"/>
                </a:solidFill>
                <a:latin typeface="Garamond" charset="0"/>
              </a:rPr>
              <a:t>because not everyone can </a:t>
            </a:r>
            <a:r>
              <a:rPr lang="en-US" dirty="0">
                <a:solidFill>
                  <a:srgbClr val="000000"/>
                </a:solidFill>
                <a:latin typeface="Garamond" charset="0"/>
              </a:rPr>
              <a:t>talk at </a:t>
            </a:r>
            <a:r>
              <a:rPr lang="en-US" dirty="0" smtClean="0">
                <a:solidFill>
                  <a:srgbClr val="000000"/>
                </a:solidFill>
                <a:latin typeface="Garamond" charset="0"/>
              </a:rPr>
              <a:t>once. </a:t>
            </a:r>
            <a:r>
              <a:rPr lang="en-US" dirty="0">
                <a:solidFill>
                  <a:srgbClr val="000000"/>
                </a:solidFill>
                <a:latin typeface="Garamond" charset="0"/>
              </a:rPr>
              <a:t>L</a:t>
            </a:r>
            <a:r>
              <a:rPr lang="en-US" dirty="0" smtClean="0">
                <a:solidFill>
                  <a:srgbClr val="000000"/>
                </a:solidFill>
                <a:latin typeface="Garamond" charset="0"/>
              </a:rPr>
              <a:t>istening </a:t>
            </a:r>
            <a:r>
              <a:rPr lang="en-US" dirty="0">
                <a:solidFill>
                  <a:srgbClr val="000000"/>
                </a:solidFill>
                <a:latin typeface="Garamond" charset="0"/>
              </a:rPr>
              <a:t>to other people </a:t>
            </a:r>
            <a:r>
              <a:rPr lang="en-US" dirty="0" smtClean="0">
                <a:solidFill>
                  <a:srgbClr val="000000"/>
                </a:solidFill>
                <a:latin typeface="Garamond" charset="0"/>
              </a:rPr>
              <a:t>can also be </a:t>
            </a:r>
            <a:r>
              <a:rPr lang="en-US" dirty="0">
                <a:solidFill>
                  <a:srgbClr val="000000"/>
                </a:solidFill>
                <a:latin typeface="Garamond" charset="0"/>
              </a:rPr>
              <a:t>distracting.</a:t>
            </a:r>
          </a:p>
          <a:p>
            <a:pPr eaLnBrk="1" hangingPunct="1">
              <a:buFontTx/>
              <a:buNone/>
            </a:pPr>
            <a:endParaRPr lang="en-US" dirty="0">
              <a:solidFill>
                <a:srgbClr val="000000"/>
              </a:solidFill>
              <a:latin typeface="Garamond" charset="0"/>
            </a:endParaRPr>
          </a:p>
          <a:p>
            <a:pPr marL="0" indent="0" eaLnBrk="1" hangingPunct="1">
              <a:buNone/>
            </a:pPr>
            <a:r>
              <a:rPr lang="en-US" dirty="0">
                <a:solidFill>
                  <a:srgbClr val="000000"/>
                </a:solidFill>
                <a:latin typeface="Garamond" charset="0"/>
              </a:rPr>
              <a:t>Did your group experience production blocking?</a:t>
            </a: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  <a:latin typeface="Garamond" charset="0"/>
                <a:ea typeface="ＭＳ Ｐゴシック" charset="0"/>
              </a:rPr>
              <a:t>Based on the </a:t>
            </a:r>
            <a:r>
              <a:rPr lang="en-US" sz="2400" dirty="0" smtClean="0">
                <a:solidFill>
                  <a:srgbClr val="000000"/>
                </a:solidFill>
                <a:latin typeface="Garamond" charset="0"/>
                <a:ea typeface="ＭＳ Ｐゴシック" charset="0"/>
              </a:rPr>
              <a:t>individual</a:t>
            </a:r>
            <a:r>
              <a:rPr lang="en-AU" sz="2400" dirty="0" smtClean="0">
                <a:solidFill>
                  <a:srgbClr val="000000"/>
                </a:solidFill>
                <a:latin typeface="Garamond" charset="0"/>
                <a:ea typeface="ＭＳ Ｐゴシック" charset="0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  <a:latin typeface="Garamond" charset="0"/>
                <a:ea typeface="ＭＳ Ｐゴシック" charset="0"/>
              </a:rPr>
              <a:t>s </a:t>
            </a:r>
            <a:r>
              <a:rPr lang="en-US" sz="2400" dirty="0">
                <a:solidFill>
                  <a:srgbClr val="000000"/>
                </a:solidFill>
                <a:latin typeface="Garamond" charset="0"/>
                <a:ea typeface="ＭＳ Ｐゴシック" charset="0"/>
              </a:rPr>
              <a:t>output, group productivity should have been much higher.</a:t>
            </a:r>
          </a:p>
        </p:txBody>
      </p:sp>
    </p:spTree>
    <p:extLst>
      <p:ext uri="{BB962C8B-B14F-4D97-AF65-F5344CB8AC3E}">
        <p14:creationId xmlns:p14="http://schemas.microsoft.com/office/powerpoint/2010/main" val="28941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Do: 	Puppy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18764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G</a:t>
            </a:r>
            <a:r>
              <a:rPr lang="en-US" sz="2800" dirty="0" smtClean="0">
                <a:solidFill>
                  <a:srgbClr val="000000"/>
                </a:solidFill>
              </a:rPr>
              <a:t>roups: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2 x groups of 5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The remainder work individually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Must generate (brainstorm) a list of possible names for dogs.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Note: no names can be used twice!</a:t>
            </a:r>
          </a:p>
        </p:txBody>
      </p:sp>
    </p:spTree>
    <p:extLst>
      <p:ext uri="{BB962C8B-B14F-4D97-AF65-F5344CB8AC3E}">
        <p14:creationId xmlns:p14="http://schemas.microsoft.com/office/powerpoint/2010/main" val="6840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 Do: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Read textbook, </a:t>
            </a:r>
            <a:r>
              <a:rPr lang="en-AU" dirty="0" err="1" smtClean="0"/>
              <a:t>pg</a:t>
            </a:r>
            <a:r>
              <a:rPr lang="en-AU" dirty="0" smtClean="0"/>
              <a:t> 112-114 and add any extra info to your notes.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289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Class Demonstration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latin typeface="Garamond" charset="0"/>
              </a:rPr>
              <a:t>Prediction</a:t>
            </a:r>
            <a:r>
              <a:rPr lang="en-US" sz="2800" dirty="0">
                <a:solidFill>
                  <a:schemeClr val="tx1"/>
                </a:solidFill>
                <a:latin typeface="Garamond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Garamond" charset="0"/>
                <a:ea typeface="ＭＳ Ｐゴシック" charset="0"/>
              </a:rPr>
              <a:t>Total group output </a:t>
            </a:r>
            <a:r>
              <a:rPr lang="en-US" sz="2800" dirty="0" smtClean="0">
                <a:solidFill>
                  <a:schemeClr val="tx1"/>
                </a:solidFill>
                <a:latin typeface="Garamond" charset="0"/>
                <a:ea typeface="ＭＳ Ｐゴシック" charset="0"/>
              </a:rPr>
              <a:t>should have </a:t>
            </a:r>
            <a:r>
              <a:rPr lang="en-US" sz="2800" dirty="0">
                <a:solidFill>
                  <a:schemeClr val="tx1"/>
                </a:solidFill>
                <a:latin typeface="Garamond" charset="0"/>
                <a:ea typeface="ＭＳ Ｐゴシック" charset="0"/>
              </a:rPr>
              <a:t>increased with </a:t>
            </a:r>
            <a:r>
              <a:rPr lang="en-US" sz="2800" dirty="0" smtClean="0">
                <a:solidFill>
                  <a:schemeClr val="tx1"/>
                </a:solidFill>
                <a:latin typeface="Garamond" charset="0"/>
                <a:ea typeface="ＭＳ Ｐゴシック" charset="0"/>
              </a:rPr>
              <a:t>an increasing </a:t>
            </a:r>
            <a:r>
              <a:rPr lang="en-US" sz="2800" dirty="0">
                <a:solidFill>
                  <a:schemeClr val="tx1"/>
                </a:solidFill>
                <a:latin typeface="Garamond" charset="0"/>
                <a:ea typeface="ＭＳ Ｐゴシック" charset="0"/>
              </a:rPr>
              <a:t>group size</a:t>
            </a:r>
            <a:r>
              <a:rPr lang="en-US" sz="2800" dirty="0" smtClean="0">
                <a:solidFill>
                  <a:schemeClr val="tx1"/>
                </a:solidFill>
                <a:latin typeface="Garamond" charset="0"/>
                <a:ea typeface="ＭＳ Ｐゴシック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  <a:latin typeface="Garamond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Garamond" charset="0"/>
                <a:ea typeface="ＭＳ Ｐゴシック" charset="0"/>
              </a:rPr>
              <a:t>Number of ideas generated </a:t>
            </a:r>
            <a:r>
              <a:rPr lang="en-US" sz="2800" u="sng" dirty="0">
                <a:solidFill>
                  <a:schemeClr val="tx1"/>
                </a:solidFill>
                <a:latin typeface="Garamond" charset="0"/>
                <a:ea typeface="ＭＳ Ｐゴシック" charset="0"/>
              </a:rPr>
              <a:t>per person</a:t>
            </a:r>
            <a:r>
              <a:rPr lang="en-US" sz="2800" dirty="0">
                <a:solidFill>
                  <a:schemeClr val="tx1"/>
                </a:solidFill>
                <a:latin typeface="Garamond" charset="0"/>
                <a:ea typeface="ＭＳ Ｐゴシック" charset="0"/>
              </a:rPr>
              <a:t> should </a:t>
            </a:r>
            <a:r>
              <a:rPr lang="en-US" sz="2800" u="sng" dirty="0">
                <a:solidFill>
                  <a:schemeClr val="tx1"/>
                </a:solidFill>
                <a:latin typeface="Garamond" charset="0"/>
                <a:ea typeface="ＭＳ Ｐゴシック" charset="0"/>
              </a:rPr>
              <a:t>decrease</a:t>
            </a:r>
            <a:r>
              <a:rPr lang="en-US" sz="2800" dirty="0">
                <a:solidFill>
                  <a:schemeClr val="tx1"/>
                </a:solidFill>
                <a:latin typeface="Garamond" charset="0"/>
                <a:ea typeface="ＭＳ Ｐゴシック" charset="0"/>
              </a:rPr>
              <a:t> with increasing group size.</a:t>
            </a:r>
          </a:p>
        </p:txBody>
      </p:sp>
    </p:spTree>
    <p:extLst>
      <p:ext uri="{BB962C8B-B14F-4D97-AF65-F5344CB8AC3E}">
        <p14:creationId xmlns:p14="http://schemas.microsoft.com/office/powerpoint/2010/main" val="39248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Social Loafing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3964" y="1600200"/>
            <a:ext cx="8395854" cy="4873752"/>
          </a:xfrm>
        </p:spPr>
        <p:txBody>
          <a:bodyPr>
            <a:normAutofit/>
          </a:bodyPr>
          <a:lstStyle/>
          <a:p>
            <a:pPr indent="0" eaLnBrk="1" hangingPunct="1"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reduction in motivation and effort when individuals work in a group, compared to when they work individually.</a:t>
            </a:r>
          </a:p>
          <a:p>
            <a:pPr indent="0" eaLnBrk="1" hangingPunct="1">
              <a:buFontTx/>
              <a:buNone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0" eaLnBrk="1" hangingPunct="1"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 is the tendency for people in a group to exert less effort when pooling their efforts toward attaining a common goal than when individually accountable.</a:t>
            </a:r>
          </a:p>
          <a:p>
            <a:pPr indent="0" eaLnBrk="1" hangingPunct="1">
              <a:buFontTx/>
              <a:buNone/>
            </a:pP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lvl="2" indent="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SL occurs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with both cognitive and physical tasks, and in children and adults .</a:t>
            </a:r>
          </a:p>
          <a:p>
            <a:pPr indent="0" eaLnBrk="1" hangingPunct="1">
              <a:buFontTx/>
              <a:buNone/>
            </a:pPr>
            <a:endParaRPr lang="en-US" sz="2800" dirty="0">
              <a:solidFill>
                <a:srgbClr val="000000"/>
              </a:solidFill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1673" y="226362"/>
            <a:ext cx="8742217" cy="79418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Does The Presence of Other people Help?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673" y="1316182"/>
            <a:ext cx="8285018" cy="487375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/>
              <a:t>Social Facilitation:</a:t>
            </a:r>
          </a:p>
          <a:p>
            <a:pPr marL="365760" lvl="1" indent="0" eaLnBrk="1" hangingPunct="1">
              <a:buNone/>
            </a:pPr>
            <a:r>
              <a:rPr lang="en-US" dirty="0" smtClean="0"/>
              <a:t>The presence of an audience increases arousal which facilitates performance on problems that are well-learned and therefore simple</a:t>
            </a:r>
            <a:r>
              <a:rPr lang="en-US" dirty="0"/>
              <a:t>;</a:t>
            </a:r>
            <a:r>
              <a:rPr lang="en-US" dirty="0" smtClean="0"/>
              <a:t> but diminishes performance on tasks that are not well-learned and therefore difficult.</a:t>
            </a:r>
          </a:p>
          <a:p>
            <a:pPr lvl="1" eaLnBrk="1" hangingPunct="1"/>
            <a:endParaRPr lang="en-US" dirty="0" smtClean="0"/>
          </a:p>
          <a:p>
            <a:pPr marL="0" indent="0" eaLnBrk="1" hangingPunct="1">
              <a:buNone/>
            </a:pPr>
            <a:r>
              <a:rPr lang="en-US" b="1" dirty="0" smtClean="0"/>
              <a:t>Social facilitation </a:t>
            </a:r>
            <a:r>
              <a:rPr lang="en-US" dirty="0" smtClean="0"/>
              <a:t>occurs when people are working </a:t>
            </a:r>
            <a:r>
              <a:rPr lang="en-US" u="sng" dirty="0" smtClean="0"/>
              <a:t>alone</a:t>
            </a:r>
            <a:r>
              <a:rPr lang="en-US" dirty="0" smtClean="0"/>
              <a:t>, but in the presence of an audience.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 smtClean="0"/>
              <a:t>It suggests that a person will have a stronger response n a simple or well-learned task in the presence of others.</a:t>
            </a:r>
          </a:p>
        </p:txBody>
      </p:sp>
    </p:spTree>
    <p:extLst>
      <p:ext uri="{BB962C8B-B14F-4D97-AF65-F5344CB8AC3E}">
        <p14:creationId xmlns:p14="http://schemas.microsoft.com/office/powerpoint/2010/main" val="345806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401780"/>
            <a:ext cx="7467600" cy="877311"/>
          </a:xfrm>
        </p:spPr>
        <p:txBody>
          <a:bodyPr>
            <a:normAutofit/>
          </a:bodyPr>
          <a:lstStyle/>
          <a:p>
            <a:r>
              <a:rPr lang="en-US" dirty="0" smtClean="0"/>
              <a:t>Social Loafing – the Basic principle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4" y="1004455"/>
            <a:ext cx="8520545" cy="5271654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i="1" dirty="0" smtClean="0"/>
              <a:t>The larger the number of individuals whose work is combined on a group task, the smaller is each individual</a:t>
            </a:r>
            <a:r>
              <a:rPr lang="ja-JP" altLang="en-US" i="1" dirty="0" smtClean="0"/>
              <a:t>’</a:t>
            </a:r>
            <a:r>
              <a:rPr lang="en-US" altLang="ja-JP" i="1" dirty="0" smtClean="0"/>
              <a:t>s contribution.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ea typeface="ＭＳ Ｐゴシック" charset="0"/>
              </a:rPr>
              <a:t>Is social facilitation observed when people are working as a member of a team</a:t>
            </a:r>
            <a:r>
              <a:rPr lang="en-US" dirty="0" smtClean="0">
                <a:ea typeface="ＭＳ Ｐゴシック" charset="0"/>
              </a:rPr>
              <a:t>? </a:t>
            </a:r>
            <a:r>
              <a:rPr lang="en-US" i="1" dirty="0" smtClean="0">
                <a:ea typeface="ＭＳ Ｐゴシック" charset="0"/>
              </a:rPr>
              <a:t>Yes! </a:t>
            </a:r>
          </a:p>
          <a:p>
            <a:pPr marL="0" indent="0">
              <a:buNone/>
            </a:pPr>
            <a:endParaRPr lang="en-US" i="1" dirty="0">
              <a:ea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Example: Tug-of-war</a:t>
            </a: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As </a:t>
            </a:r>
            <a:r>
              <a:rPr lang="en-US" dirty="0">
                <a:ea typeface="ＭＳ Ｐゴシック" charset="0"/>
              </a:rPr>
              <a:t>you add more and more people to a group pulling on a rope, the total force exerted by the group rose, but the average force exerted by each group member declined.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694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89754"/>
            <a:ext cx="8229600" cy="925561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Arial" charset="0"/>
              </a:rPr>
              <a:t>Basic Principle Known as: </a:t>
            </a:r>
            <a:br>
              <a:rPr lang="en-GB" dirty="0" smtClean="0">
                <a:latin typeface="Arial" charset="0"/>
              </a:rPr>
            </a:br>
            <a:r>
              <a:rPr lang="en-GB" dirty="0" smtClean="0">
                <a:latin typeface="Arial" charset="0"/>
              </a:rPr>
              <a:t>The </a:t>
            </a:r>
            <a:r>
              <a:rPr lang="en-GB" dirty="0" err="1">
                <a:latin typeface="Arial" charset="0"/>
              </a:rPr>
              <a:t>Ringelmann</a:t>
            </a:r>
            <a:r>
              <a:rPr lang="en-GB" dirty="0">
                <a:latin typeface="Arial" charset="0"/>
              </a:rPr>
              <a:t> </a:t>
            </a:r>
            <a:r>
              <a:rPr lang="en-GB" dirty="0" smtClean="0">
                <a:latin typeface="Arial" charset="0"/>
              </a:rPr>
              <a:t>effect.</a:t>
            </a:r>
            <a:endParaRPr lang="en-US" dirty="0"/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22725098"/>
              </p:ext>
            </p:extLst>
          </p:nvPr>
        </p:nvGraphicFramePr>
        <p:xfrm>
          <a:off x="457200" y="1531381"/>
          <a:ext cx="6447085" cy="4947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Chart" r:id="rId3" imgW="7096206" imgH="5457787" progId="MSGraph.Chart.8">
                  <p:embed followColorScheme="full"/>
                </p:oleObj>
              </mc:Choice>
              <mc:Fallback>
                <p:oleObj name="Chart" r:id="rId3" imgW="7096206" imgH="5457787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31381"/>
                        <a:ext cx="6447085" cy="4947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372225" y="2060575"/>
            <a:ext cx="2771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1800" b="1" dirty="0">
                <a:latin typeface="Tahoma" charset="0"/>
              </a:rPr>
              <a:t>Expected performance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011863" y="4005263"/>
            <a:ext cx="243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1800" b="1">
                <a:latin typeface="Tahoma" charset="0"/>
              </a:rPr>
              <a:t>Actual performance</a:t>
            </a:r>
          </a:p>
        </p:txBody>
      </p:sp>
    </p:spTree>
    <p:extLst>
      <p:ext uri="{BB962C8B-B14F-4D97-AF65-F5344CB8AC3E}">
        <p14:creationId xmlns:p14="http://schemas.microsoft.com/office/powerpoint/2010/main" val="131613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5"/>
          <p:cNvSpPr>
            <a:spLocks noGrp="1" noChangeArrowheads="1"/>
          </p:cNvSpPr>
          <p:nvPr>
            <p:ph type="title"/>
          </p:nvPr>
        </p:nvSpPr>
        <p:spPr>
          <a:xfrm>
            <a:off x="358775" y="404813"/>
            <a:ext cx="7772400" cy="711200"/>
          </a:xfrm>
          <a:noFill/>
        </p:spPr>
        <p:txBody>
          <a:bodyPr anchor="b">
            <a:normAutofit/>
          </a:bodyPr>
          <a:lstStyle/>
          <a:p>
            <a:pPr eaLnBrk="1" hangingPunct="1"/>
            <a:r>
              <a:rPr lang="en-GB" dirty="0">
                <a:latin typeface="Arial" charset="0"/>
              </a:rPr>
              <a:t>Social </a:t>
            </a:r>
            <a:r>
              <a:rPr lang="en-GB" dirty="0" smtClean="0">
                <a:latin typeface="Arial" charset="0"/>
              </a:rPr>
              <a:t>Loafing and </a:t>
            </a:r>
            <a:r>
              <a:rPr lang="en-GB" dirty="0" err="1" smtClean="0">
                <a:latin typeface="Arial" charset="0"/>
              </a:rPr>
              <a:t>Ringelmann</a:t>
            </a:r>
            <a:endParaRPr lang="en-GB" dirty="0">
              <a:latin typeface="Arial" charset="0"/>
            </a:endParaRPr>
          </a:p>
        </p:txBody>
      </p:sp>
      <p:sp>
        <p:nvSpPr>
          <p:cNvPr id="491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8775" y="1412875"/>
            <a:ext cx="8480425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</a:rPr>
              <a:t>Ringelmann</a:t>
            </a:r>
            <a:r>
              <a:rPr lang="en-GB" dirty="0">
                <a:solidFill>
                  <a:srgbClr val="000000"/>
                </a:solidFill>
              </a:rPr>
              <a:t> (1913, 1927) observed that men pulling on a rope exerted less force in proportion to the number of people in the group.</a:t>
            </a:r>
          </a:p>
          <a:p>
            <a:pPr marL="0" indent="0" eaLnBrk="1" hangingPunct="1">
              <a:buNone/>
            </a:pPr>
            <a:endParaRPr lang="en-GB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GB" b="1" dirty="0" smtClean="0">
                <a:solidFill>
                  <a:srgbClr val="000000"/>
                </a:solidFill>
              </a:rPr>
              <a:t>Reasons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for </a:t>
            </a:r>
            <a:r>
              <a:rPr lang="en-GB" dirty="0" err="1">
                <a:solidFill>
                  <a:srgbClr val="000000"/>
                </a:solidFill>
              </a:rPr>
              <a:t>Ringelmann</a:t>
            </a:r>
            <a:r>
              <a:rPr lang="en-GB" dirty="0">
                <a:solidFill>
                  <a:srgbClr val="000000"/>
                </a:solidFill>
              </a:rPr>
              <a:t> effect:</a:t>
            </a:r>
          </a:p>
          <a:p>
            <a:pPr marL="1236663" lvl="2" eaLnBrk="1" hangingPunct="1"/>
            <a:r>
              <a:rPr lang="en-GB" sz="2400" u="sng" dirty="0">
                <a:solidFill>
                  <a:srgbClr val="000000"/>
                </a:solidFill>
                <a:ea typeface="ＭＳ Ｐゴシック" charset="0"/>
              </a:rPr>
              <a:t>Coordination loss</a:t>
            </a:r>
            <a:r>
              <a:rPr lang="en-GB" sz="2400" dirty="0">
                <a:solidFill>
                  <a:srgbClr val="000000"/>
                </a:solidFill>
                <a:ea typeface="ＭＳ Ｐゴシック" charset="0"/>
              </a:rPr>
              <a:t>: as group size inhibits movement, distraction, jostling</a:t>
            </a:r>
          </a:p>
          <a:p>
            <a:pPr marL="1236663" lvl="2" eaLnBrk="1" hangingPunct="1"/>
            <a:r>
              <a:rPr lang="en-GB" sz="2400" u="sng" dirty="0">
                <a:solidFill>
                  <a:srgbClr val="000000"/>
                </a:solidFill>
                <a:ea typeface="ＭＳ Ｐゴシック" charset="0"/>
              </a:rPr>
              <a:t>Motivation loss</a:t>
            </a:r>
            <a:r>
              <a:rPr lang="en-GB" sz="2400" dirty="0">
                <a:solidFill>
                  <a:srgbClr val="000000"/>
                </a:solidFill>
                <a:ea typeface="ＭＳ Ｐゴシック" charset="0"/>
              </a:rPr>
              <a:t>: participants did not try as </a:t>
            </a:r>
            <a:r>
              <a:rPr lang="en-GB" sz="2400" dirty="0" smtClean="0">
                <a:solidFill>
                  <a:srgbClr val="000000"/>
                </a:solidFill>
                <a:ea typeface="ＭＳ Ｐゴシック" charset="0"/>
              </a:rPr>
              <a:t>hard</a:t>
            </a:r>
            <a:endParaRPr lang="en-GB" sz="2400" dirty="0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358775" y="404813"/>
            <a:ext cx="7772400" cy="711200"/>
          </a:xfrm>
          <a:noFill/>
        </p:spPr>
        <p:txBody>
          <a:bodyPr anchor="b">
            <a:normAutofit/>
          </a:bodyPr>
          <a:lstStyle/>
          <a:p>
            <a:pPr eaLnBrk="1" hangingPunct="1"/>
            <a:r>
              <a:rPr lang="en-GB" dirty="0">
                <a:latin typeface="Arial" charset="0"/>
              </a:rPr>
              <a:t>Social </a:t>
            </a:r>
            <a:r>
              <a:rPr lang="en-GB" dirty="0" smtClean="0">
                <a:latin typeface="Arial" charset="0"/>
              </a:rPr>
              <a:t>Loafing Supported</a:t>
            </a:r>
            <a:endParaRPr lang="en-GB" dirty="0">
              <a:latin typeface="Arial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58776" y="1412875"/>
            <a:ext cx="8508134" cy="52578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GB" dirty="0" err="1" smtClean="0">
                <a:solidFill>
                  <a:srgbClr val="000000"/>
                </a:solidFill>
                <a:latin typeface="Arial" charset="0"/>
              </a:rPr>
              <a:t>Latan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  <a:cs typeface="Tahoma" charset="0"/>
              </a:rPr>
              <a:t>é</a:t>
            </a:r>
            <a:r>
              <a:rPr lang="en-GB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Arial" charset="0"/>
              </a:rPr>
              <a:t>et al. (1979) </a:t>
            </a:r>
            <a:r>
              <a:rPr lang="en-GB" dirty="0" smtClean="0">
                <a:solidFill>
                  <a:srgbClr val="000000"/>
                </a:solidFill>
                <a:latin typeface="Arial" charset="0"/>
              </a:rPr>
              <a:t>supported </a:t>
            </a:r>
            <a:r>
              <a:rPr lang="en-GB" dirty="0" err="1" smtClean="0">
                <a:solidFill>
                  <a:srgbClr val="000000"/>
                </a:solidFill>
                <a:latin typeface="Arial" charset="0"/>
              </a:rPr>
              <a:t>Ringelmann’s</a:t>
            </a:r>
            <a:r>
              <a:rPr lang="en-GB" dirty="0" smtClean="0">
                <a:solidFill>
                  <a:srgbClr val="000000"/>
                </a:solidFill>
                <a:latin typeface="Arial" charset="0"/>
              </a:rPr>
              <a:t> findings through a </a:t>
            </a:r>
            <a:r>
              <a:rPr lang="en-GB" dirty="0">
                <a:solidFill>
                  <a:srgbClr val="000000"/>
                </a:solidFill>
                <a:latin typeface="Arial" charset="0"/>
              </a:rPr>
              <a:t>clapping, shouting, and cheering </a:t>
            </a:r>
            <a:r>
              <a:rPr lang="en-GB" dirty="0" smtClean="0">
                <a:solidFill>
                  <a:srgbClr val="000000"/>
                </a:solidFill>
                <a:latin typeface="Arial" charset="0"/>
              </a:rPr>
              <a:t>tasks.</a:t>
            </a:r>
          </a:p>
          <a:p>
            <a:pPr marL="0" indent="0" eaLnBrk="1" hangingPunct="1">
              <a:buNone/>
            </a:pPr>
            <a:endParaRPr lang="en-GB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Arial" charset="0"/>
              </a:rPr>
              <a:t>Latan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ahoma" charset="0"/>
              </a:rPr>
              <a:t>é</a:t>
            </a:r>
            <a:r>
              <a:rPr lang="en-GB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Arial" charset="0"/>
              </a:rPr>
              <a:t>et al. (1979) recorded </a:t>
            </a:r>
            <a:r>
              <a:rPr lang="en-GB" dirty="0">
                <a:solidFill>
                  <a:srgbClr val="000000"/>
                </a:solidFill>
                <a:latin typeface="Arial" charset="0"/>
              </a:rPr>
              <a:t>amount of cheering/clapping noise made per person </a:t>
            </a:r>
            <a:r>
              <a:rPr lang="en-GB" b="1" dirty="0">
                <a:solidFill>
                  <a:srgbClr val="000000"/>
                </a:solidFill>
                <a:latin typeface="Arial" charset="0"/>
              </a:rPr>
              <a:t>reduced</a:t>
            </a:r>
            <a:r>
              <a:rPr lang="en-GB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Arial" charset="0"/>
              </a:rPr>
              <a:t>by:</a:t>
            </a:r>
            <a:endParaRPr lang="en-GB" dirty="0">
              <a:solidFill>
                <a:srgbClr val="000000"/>
              </a:solidFill>
              <a:latin typeface="Arial" charset="0"/>
            </a:endParaRPr>
          </a:p>
          <a:p>
            <a:pPr marL="1236663" lvl="2" eaLnBrk="1" hangingPunct="1"/>
            <a:r>
              <a:rPr lang="en-GB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29% in </a:t>
            </a:r>
            <a:r>
              <a:rPr lang="en-GB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 2</a:t>
            </a:r>
            <a:r>
              <a:rPr lang="en-GB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-person </a:t>
            </a:r>
            <a:r>
              <a:rPr lang="en-GB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group</a:t>
            </a:r>
            <a:endParaRPr lang="en-GB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1236663" lvl="2" eaLnBrk="1" hangingPunct="1"/>
            <a:r>
              <a:rPr lang="en-GB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49% in </a:t>
            </a:r>
            <a:r>
              <a:rPr lang="en-GB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a 4</a:t>
            </a:r>
            <a:r>
              <a:rPr lang="en-GB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-person </a:t>
            </a:r>
            <a:r>
              <a:rPr lang="en-GB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group</a:t>
            </a:r>
            <a:endParaRPr lang="en-GB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1236663" lvl="2" eaLnBrk="1" hangingPunct="1"/>
            <a:r>
              <a:rPr lang="en-GB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60% in </a:t>
            </a:r>
            <a:r>
              <a:rPr lang="en-GB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a 6-</a:t>
            </a:r>
            <a:r>
              <a:rPr lang="en-GB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person </a:t>
            </a:r>
            <a:r>
              <a:rPr lang="en-GB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group</a:t>
            </a:r>
            <a:endParaRPr lang="en-GB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1920</TotalTime>
  <Words>956</Words>
  <Application>Microsoft Office PowerPoint</Application>
  <PresentationFormat>On-screen Show (4:3)</PresentationFormat>
  <Paragraphs>122</Paragraphs>
  <Slides>20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Oriel</vt:lpstr>
      <vt:lpstr>Chart</vt:lpstr>
      <vt:lpstr>Behaviour's within groups. </vt:lpstr>
      <vt:lpstr>To Do:  Puppy Names</vt:lpstr>
      <vt:lpstr>Class Demonstration</vt:lpstr>
      <vt:lpstr>Social Loafing</vt:lpstr>
      <vt:lpstr>Does The Presence of Other people Help?</vt:lpstr>
      <vt:lpstr>Social Loafing – the Basic principle</vt:lpstr>
      <vt:lpstr>Basic Principle Known as:  The Ringelmann effect.</vt:lpstr>
      <vt:lpstr>Social Loafing and Ringelmann</vt:lpstr>
      <vt:lpstr>Social Loafing Supported</vt:lpstr>
      <vt:lpstr>Evaluating the Evidence for Social Loafing</vt:lpstr>
      <vt:lpstr>Decreasing Social Loafing</vt:lpstr>
      <vt:lpstr>MOTIVATING TEAM PERFORMANCE: </vt:lpstr>
      <vt:lpstr>Group Decision Making</vt:lpstr>
      <vt:lpstr>Brainstorming</vt:lpstr>
      <vt:lpstr>Brainstorming</vt:lpstr>
      <vt:lpstr>Brainstorming Advantages vs Disadvantages</vt:lpstr>
      <vt:lpstr>Increasing Group Size, Increasing Group Output</vt:lpstr>
      <vt:lpstr>…But Decreasing Individual Input</vt:lpstr>
      <vt:lpstr>Production Blocking</vt:lpstr>
      <vt:lpstr>To Do: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Loafing</dc:title>
  <dc:creator>Alex McKinnon</dc:creator>
  <cp:lastModifiedBy>Alex McKinnon</cp:lastModifiedBy>
  <cp:revision>35</cp:revision>
  <cp:lastPrinted>2016-03-03T06:57:39Z</cp:lastPrinted>
  <dcterms:created xsi:type="dcterms:W3CDTF">2013-11-06T10:17:47Z</dcterms:created>
  <dcterms:modified xsi:type="dcterms:W3CDTF">2017-03-10T06:58:43Z</dcterms:modified>
</cp:coreProperties>
</file>