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73" r:id="rId4"/>
    <p:sldId id="274" r:id="rId5"/>
    <p:sldId id="269" r:id="rId6"/>
    <p:sldId id="270" r:id="rId7"/>
    <p:sldId id="271" r:id="rId8"/>
    <p:sldId id="272" r:id="rId9"/>
    <p:sldId id="257" r:id="rId10"/>
    <p:sldId id="26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9" d="100"/>
          <a:sy n="69" d="100"/>
        </p:scale>
        <p:origin x="-140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216C5678-EE20-4FA5-88E2-6E0BD67A2E26}" type="datetime1">
              <a:rPr lang="en-US" smtClean="0"/>
              <a:t>3/16/2017</a:t>
            </a:fld>
            <a:endParaRPr lang="en-US" dirty="0"/>
          </a:p>
        </p:txBody>
      </p:sp>
      <p:sp>
        <p:nvSpPr>
          <p:cNvPr id="17" name="Footer Placeholder 16"/>
          <p:cNvSpPr>
            <a:spLocks noGrp="1"/>
          </p:cNvSpPr>
          <p:nvPr>
            <p:ph type="ftr" sz="quarter" idx="11"/>
          </p:nvPr>
        </p:nvSpPr>
        <p:spPr bwMode="auto">
          <a:xfrm rot="5400000">
            <a:off x="7077269" y="4181669"/>
            <a:ext cx="3657600" cy="384048"/>
          </a:xfrm>
        </p:spPr>
        <p:txBody>
          <a:bodyPr/>
          <a:lstStyle/>
          <a:p>
            <a:r>
              <a:rPr lang="en-US" smtClean="0"/>
              <a:t>Footer Text</a:t>
            </a:r>
            <a:endParaRPr lang="en-US"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A9B540C-44DA-4F69-89C9-7C84606640D3}"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A051B39-B140-43FE-96DB-472A2B59CE7C}" type="datetime1">
              <a:rPr lang="en-US" smtClean="0"/>
              <a:t>3/16/2017</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A600BB2-27C5-458B-ABCE-839C88CF47CE}" type="datetime1">
              <a:rPr lang="en-US" smtClean="0"/>
              <a:t>3/16/2017</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B11D738E-8962-435F-8C43-147B8DD7E819}" type="datetime1">
              <a:rPr lang="en-US" smtClean="0"/>
              <a:t>3/16/2017</a:t>
            </a:fld>
            <a:endParaRPr lang="en-US"/>
          </a:p>
        </p:txBody>
      </p:sp>
      <p:sp>
        <p:nvSpPr>
          <p:cNvPr id="9" name="Slide Number Placeholder 8"/>
          <p:cNvSpPr>
            <a:spLocks noGrp="1"/>
          </p:cNvSpPr>
          <p:nvPr>
            <p:ph type="sldNum" sz="quarter" idx="15"/>
          </p:nvPr>
        </p:nvSpPr>
        <p:spPr/>
        <p:txBody>
          <a:bodyPr rtlCol="0"/>
          <a:lstStyle/>
          <a:p>
            <a:fld id="{BA9B540C-44DA-4F69-89C9-7C84606640D3}" type="slidenum">
              <a:rPr lang="en-US" smtClean="0"/>
              <a:pPr/>
              <a:t>‹#›</a:t>
            </a:fld>
            <a:endParaRPr lang="en-US"/>
          </a:p>
        </p:txBody>
      </p:sp>
      <p:sp>
        <p:nvSpPr>
          <p:cNvPr id="10" name="Footer Placeholder 9"/>
          <p:cNvSpPr>
            <a:spLocks noGrp="1"/>
          </p:cNvSpPr>
          <p:nvPr>
            <p:ph type="ftr" sz="quarter" idx="16"/>
          </p:nvPr>
        </p:nvSpPr>
        <p:spPr/>
        <p:txBody>
          <a:bodyPr rtlCol="0"/>
          <a:lstStyle/>
          <a:p>
            <a:r>
              <a:rPr lang="en-US" smtClean="0"/>
              <a:t>Footer Text</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09CAEA93-55E7-4DA9-90C2-089A26EEFEC4}" type="datetime1">
              <a:rPr lang="en-US" smtClean="0"/>
              <a:t>3/16/2017</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r>
              <a:rPr lang="en-US" smtClean="0"/>
              <a:t>Footer Text</a:t>
            </a:r>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A9B540C-44DA-4F69-89C9-7C84606640D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34CF3C7-6809-4F39-BD67-A75817BDDE0A}" type="datetime1">
              <a:rPr lang="en-US" smtClean="0"/>
              <a:t>3/16/2017</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F7EAEB24-CE78-465C-A726-91D0868FA48F}" type="datetime1">
              <a:rPr lang="en-US" smtClean="0"/>
              <a:t>3/16/2017</a:t>
            </a:fld>
            <a:endParaRPr lang="en-US"/>
          </a:p>
        </p:txBody>
      </p:sp>
      <p:sp>
        <p:nvSpPr>
          <p:cNvPr id="8" name="Footer Placeholder 7"/>
          <p:cNvSpPr>
            <a:spLocks noGrp="1"/>
          </p:cNvSpPr>
          <p:nvPr>
            <p:ph type="ftr" sz="quarter" idx="11"/>
          </p:nvPr>
        </p:nvSpPr>
        <p:spPr/>
        <p:txBody>
          <a:bodyPr/>
          <a:lstStyle/>
          <a:p>
            <a:r>
              <a:rPr lang="en-US" smtClean="0"/>
              <a:t>Footer Text</a:t>
            </a:r>
            <a:endParaRPr lang="en-US"/>
          </a:p>
        </p:txBody>
      </p:sp>
      <p:sp>
        <p:nvSpPr>
          <p:cNvPr id="9" name="Slide Number Placeholder 8"/>
          <p:cNvSpPr>
            <a:spLocks noGrp="1"/>
          </p:cNvSpPr>
          <p:nvPr>
            <p:ph type="sldNum" sz="quarter" idx="12"/>
          </p:nvPr>
        </p:nvSpPr>
        <p:spPr/>
        <p:txBody>
          <a:bodyPr/>
          <a:lstStyle/>
          <a:p>
            <a:fld id="{BA9B540C-44DA-4F69-89C9-7C84606640D3}"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40BAADF0-1749-4E8B-9691-B44A5F8C0895}" type="datetime1">
              <a:rPr lang="en-US" smtClean="0"/>
              <a:t>3/16/2017</a:t>
            </a:fld>
            <a:endParaRPr lang="en-US"/>
          </a:p>
        </p:txBody>
      </p:sp>
      <p:sp>
        <p:nvSpPr>
          <p:cNvPr id="7" name="Slide Number Placeholder 6"/>
          <p:cNvSpPr>
            <a:spLocks noGrp="1"/>
          </p:cNvSpPr>
          <p:nvPr>
            <p:ph type="sldNum" sz="quarter" idx="11"/>
          </p:nvPr>
        </p:nvSpPr>
        <p:spPr/>
        <p:txBody>
          <a:bodyPr rtlCol="0"/>
          <a:lstStyle/>
          <a:p>
            <a:fld id="{BA9B540C-44DA-4F69-89C9-7C84606640D3}" type="slidenum">
              <a:rPr lang="en-US" smtClean="0"/>
              <a:pPr/>
              <a:t>‹#›</a:t>
            </a:fld>
            <a:endParaRPr lang="en-US"/>
          </a:p>
        </p:txBody>
      </p:sp>
      <p:sp>
        <p:nvSpPr>
          <p:cNvPr id="8" name="Footer Placeholder 7"/>
          <p:cNvSpPr>
            <a:spLocks noGrp="1"/>
          </p:cNvSpPr>
          <p:nvPr>
            <p:ph type="ftr" sz="quarter" idx="12"/>
          </p:nvPr>
        </p:nvSpPr>
        <p:spPr/>
        <p:txBody>
          <a:bodyPr rtlCol="0"/>
          <a:lstStyle/>
          <a:p>
            <a:r>
              <a:rPr lang="en-US" smtClean="0"/>
              <a:t>Footer Text</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AF628A-A867-4937-BBE5-207DB6F9C51A}" type="datetime1">
              <a:rPr lang="en-US" smtClean="0"/>
              <a:t>3/16/2017</a:t>
            </a:fld>
            <a:endParaRPr lang="en-US"/>
          </a:p>
        </p:txBody>
      </p:sp>
      <p:sp>
        <p:nvSpPr>
          <p:cNvPr id="3" name="Footer Placeholder 2"/>
          <p:cNvSpPr>
            <a:spLocks noGrp="1"/>
          </p:cNvSpPr>
          <p:nvPr>
            <p:ph type="ftr" sz="quarter" idx="11"/>
          </p:nvPr>
        </p:nvSpPr>
        <p:spPr/>
        <p:txBody>
          <a:bodyPr/>
          <a:lstStyle/>
          <a:p>
            <a:r>
              <a:rPr lang="en-US" smtClean="0"/>
              <a:t>Footer Text</a:t>
            </a:r>
            <a:endParaRPr lang="en-US"/>
          </a:p>
        </p:txBody>
      </p:sp>
      <p:sp>
        <p:nvSpPr>
          <p:cNvPr id="4" name="Slide Number Placeholder 3"/>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18BBB94-68E6-4675-A946-F1C5994EDBD7}" type="datetime1">
              <a:rPr lang="en-US" smtClean="0"/>
              <a:t>3/16/2017</a:t>
            </a:fld>
            <a:endParaRPr lang="en-US"/>
          </a:p>
        </p:txBody>
      </p:sp>
      <p:sp>
        <p:nvSpPr>
          <p:cNvPr id="22" name="Slide Number Placeholder 21"/>
          <p:cNvSpPr>
            <a:spLocks noGrp="1"/>
          </p:cNvSpPr>
          <p:nvPr>
            <p:ph type="sldNum" sz="quarter" idx="15"/>
          </p:nvPr>
        </p:nvSpPr>
        <p:spPr/>
        <p:txBody>
          <a:bodyPr rtlCol="0"/>
          <a:lstStyle/>
          <a:p>
            <a:fld id="{BA9B540C-44DA-4F69-89C9-7C84606640D3}" type="slidenum">
              <a:rPr lang="en-US" smtClean="0"/>
              <a:pPr/>
              <a:t>‹#›</a:t>
            </a:fld>
            <a:endParaRPr lang="en-US"/>
          </a:p>
        </p:txBody>
      </p:sp>
      <p:sp>
        <p:nvSpPr>
          <p:cNvPr id="23" name="Footer Placeholder 22"/>
          <p:cNvSpPr>
            <a:spLocks noGrp="1"/>
          </p:cNvSpPr>
          <p:nvPr>
            <p:ph type="ftr" sz="quarter" idx="16"/>
          </p:nvPr>
        </p:nvSpPr>
        <p:spPr/>
        <p:txBody>
          <a:bodyPr rtlCol="0"/>
          <a:lstStyle/>
          <a:p>
            <a:r>
              <a:rPr lang="en-US" smtClean="0"/>
              <a:t>Footer Text</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DC3B8377-21E3-4835-B75D-4E2847E2750F}" type="datetime1">
              <a:rPr lang="en-US" smtClean="0"/>
              <a:t>3/16/2017</a:t>
            </a:fld>
            <a:endParaRPr lang="en-US"/>
          </a:p>
        </p:txBody>
      </p:sp>
      <p:sp>
        <p:nvSpPr>
          <p:cNvPr id="18" name="Slide Number Placeholder 17"/>
          <p:cNvSpPr>
            <a:spLocks noGrp="1"/>
          </p:cNvSpPr>
          <p:nvPr>
            <p:ph type="sldNum" sz="quarter" idx="11"/>
          </p:nvPr>
        </p:nvSpPr>
        <p:spPr/>
        <p:txBody>
          <a:bodyPr rtlCol="0"/>
          <a:lstStyle/>
          <a:p>
            <a:fld id="{BA9B540C-44DA-4F69-89C9-7C84606640D3}" type="slidenum">
              <a:rPr lang="en-US" smtClean="0"/>
              <a:pPr/>
              <a:t>‹#›</a:t>
            </a:fld>
            <a:endParaRPr lang="en-US"/>
          </a:p>
        </p:txBody>
      </p:sp>
      <p:sp>
        <p:nvSpPr>
          <p:cNvPr id="21" name="Footer Placeholder 20"/>
          <p:cNvSpPr>
            <a:spLocks noGrp="1"/>
          </p:cNvSpPr>
          <p:nvPr>
            <p:ph type="ftr" sz="quarter" idx="12"/>
          </p:nvPr>
        </p:nvSpPr>
        <p:spPr/>
        <p:txBody>
          <a:bodyPr rtlCol="0"/>
          <a:lstStyle/>
          <a:p>
            <a:r>
              <a:rPr lang="en-US" smtClean="0"/>
              <a:t>Footer Text</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B0C4986D-6BE9-4264-908F-02DB36FD8D6C}" type="datetime1">
              <a:rPr lang="en-US" smtClean="0"/>
              <a:t>3/16/2017</a:t>
            </a:fld>
            <a:endParaRPr lang="en-US" dirty="0"/>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r>
              <a:rPr lang="en-US" smtClean="0"/>
              <a:t>Footer Text</a:t>
            </a:r>
            <a:endParaRPr lang="en-US" dirty="0"/>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A9B540C-44DA-4F69-89C9-7C84606640D3}"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Social Psychology</a:t>
            </a:r>
            <a:endParaRPr lang="en-US" dirty="0"/>
          </a:p>
        </p:txBody>
      </p:sp>
      <p:sp>
        <p:nvSpPr>
          <p:cNvPr id="3" name="Subtitle 2"/>
          <p:cNvSpPr>
            <a:spLocks noGrp="1"/>
          </p:cNvSpPr>
          <p:nvPr>
            <p:ph type="subTitle" idx="1"/>
          </p:nvPr>
        </p:nvSpPr>
        <p:spPr/>
        <p:txBody>
          <a:bodyPr/>
          <a:lstStyle/>
          <a:p>
            <a:r>
              <a:rPr lang="en-US" dirty="0" smtClean="0"/>
              <a:t>Floyd </a:t>
            </a:r>
            <a:r>
              <a:rPr lang="en-US" dirty="0" err="1" smtClean="0"/>
              <a:t>Allport</a:t>
            </a:r>
            <a:endParaRPr lang="en-US" dirty="0"/>
          </a:p>
        </p:txBody>
      </p:sp>
    </p:spTree>
    <p:extLst>
      <p:ext uri="{BB962C8B-B14F-4D97-AF65-F5344CB8AC3E}">
        <p14:creationId xmlns:p14="http://schemas.microsoft.com/office/powerpoint/2010/main" val="132324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93906"/>
            <a:ext cx="8229600" cy="5782203"/>
          </a:xfrm>
        </p:spPr>
        <p:txBody>
          <a:bodyPr>
            <a:normAutofit/>
          </a:bodyPr>
          <a:lstStyle/>
          <a:p>
            <a:pPr marL="0" indent="0">
              <a:buNone/>
            </a:pPr>
            <a:r>
              <a:rPr lang="en-AU" sz="3600" dirty="0" smtClean="0"/>
              <a:t>He found that</a:t>
            </a:r>
            <a:endParaRPr lang="en-AU" dirty="0" smtClean="0"/>
          </a:p>
          <a:p>
            <a:pPr marL="0" indent="0">
              <a:buNone/>
            </a:pPr>
            <a:r>
              <a:rPr lang="en-AU" dirty="0"/>
              <a:t>W</a:t>
            </a:r>
            <a:r>
              <a:rPr lang="en-AU" dirty="0" smtClean="0"/>
              <a:t>hen </a:t>
            </a:r>
            <a:r>
              <a:rPr lang="en-AU" dirty="0"/>
              <a:t>individuals work side-by-side in groups rather then in isolation, speed and quantity of work increase, especially when the task involves an overt, physical reaction rather then simply an intellectual response. </a:t>
            </a:r>
            <a:endParaRPr lang="en-AU" dirty="0" smtClean="0"/>
          </a:p>
          <a:p>
            <a:pPr marL="0" indent="0">
              <a:buNone/>
            </a:pPr>
            <a:endParaRPr lang="en-AU" dirty="0" smtClean="0"/>
          </a:p>
          <a:p>
            <a:pPr marL="0" indent="0">
              <a:buNone/>
            </a:pPr>
            <a:r>
              <a:rPr lang="en-AU" dirty="0" smtClean="0"/>
              <a:t>The </a:t>
            </a:r>
            <a:r>
              <a:rPr lang="en-AU" dirty="0"/>
              <a:t>extent of any increase varies by age, ability, and personality of the subjects and is generally greatest for the least able and least for the most able. </a:t>
            </a:r>
            <a:endParaRPr lang="en-AU" dirty="0" smtClean="0"/>
          </a:p>
          <a:p>
            <a:pPr marL="0" indent="0">
              <a:buNone/>
            </a:pPr>
            <a:endParaRPr lang="en-AU" dirty="0" smtClean="0"/>
          </a:p>
          <a:p>
            <a:pPr marL="0" indent="0">
              <a:buNone/>
            </a:pPr>
            <a:r>
              <a:rPr lang="en-AU" dirty="0" smtClean="0"/>
              <a:t>Quality </a:t>
            </a:r>
            <a:r>
              <a:rPr lang="en-AU" dirty="0"/>
              <a:t>of work, on the other hand, generally shows no average improvement and in some tasks (e.g., reasoning) may even decline. </a:t>
            </a:r>
            <a:endParaRPr lang="en-US" dirty="0"/>
          </a:p>
        </p:txBody>
      </p:sp>
    </p:spTree>
    <p:extLst>
      <p:ext uri="{BB962C8B-B14F-4D97-AF65-F5344CB8AC3E}">
        <p14:creationId xmlns:p14="http://schemas.microsoft.com/office/powerpoint/2010/main" val="20789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Psychology Defined</a:t>
            </a:r>
            <a:endParaRPr lang="en-US" dirty="0"/>
          </a:p>
        </p:txBody>
      </p:sp>
      <p:sp>
        <p:nvSpPr>
          <p:cNvPr id="3" name="Content Placeholder 2"/>
          <p:cNvSpPr>
            <a:spLocks noGrp="1"/>
          </p:cNvSpPr>
          <p:nvPr>
            <p:ph sz="quarter" idx="1"/>
          </p:nvPr>
        </p:nvSpPr>
        <p:spPr>
          <a:xfrm>
            <a:off x="457200" y="2009939"/>
            <a:ext cx="8229600" cy="3781262"/>
          </a:xfrm>
        </p:spPr>
        <p:txBody>
          <a:bodyPr>
            <a:normAutofit/>
          </a:bodyPr>
          <a:lstStyle/>
          <a:p>
            <a:pPr marL="0" indent="0">
              <a:buNone/>
            </a:pPr>
            <a:r>
              <a:rPr lang="en-US" sz="3200" dirty="0"/>
              <a:t>The scientific study of how we think about, influence, and relate to one </a:t>
            </a:r>
            <a:r>
              <a:rPr lang="en-US" sz="3200" dirty="0" smtClean="0"/>
              <a:t>another</a:t>
            </a:r>
            <a:r>
              <a:rPr lang="en-AU" sz="3200" dirty="0" smtClean="0"/>
              <a:t>.</a:t>
            </a:r>
            <a:endParaRPr lang="en-US" sz="3200" dirty="0"/>
          </a:p>
        </p:txBody>
      </p:sp>
    </p:spTree>
    <p:extLst>
      <p:ext uri="{BB962C8B-B14F-4D97-AF65-F5344CB8AC3E}">
        <p14:creationId xmlns:p14="http://schemas.microsoft.com/office/powerpoint/2010/main" val="1300079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Theories</a:t>
            </a:r>
            <a:endParaRPr lang="en-US" dirty="0"/>
          </a:p>
        </p:txBody>
      </p:sp>
      <p:sp>
        <p:nvSpPr>
          <p:cNvPr id="3" name="Content Placeholder 2"/>
          <p:cNvSpPr>
            <a:spLocks noGrp="1"/>
          </p:cNvSpPr>
          <p:nvPr>
            <p:ph sz="quarter" idx="1"/>
          </p:nvPr>
        </p:nvSpPr>
        <p:spPr/>
        <p:txBody>
          <a:bodyPr/>
          <a:lstStyle/>
          <a:p>
            <a:pPr marL="0" indent="0">
              <a:buNone/>
            </a:pPr>
            <a:r>
              <a:rPr lang="en-US" dirty="0" smtClean="0"/>
              <a:t>Theories of social psychology are often grouped into five main categories:</a:t>
            </a:r>
          </a:p>
          <a:p>
            <a:pPr marL="0" indent="0">
              <a:buNone/>
            </a:pPr>
            <a:endParaRPr lang="en-US" dirty="0" smtClean="0"/>
          </a:p>
          <a:p>
            <a:pPr marL="457200" indent="-457200">
              <a:buFont typeface="+mj-lt"/>
              <a:buAutoNum type="arabicPeriod"/>
            </a:pPr>
            <a:r>
              <a:rPr lang="en-US" dirty="0" smtClean="0"/>
              <a:t>The behaviour of others</a:t>
            </a:r>
          </a:p>
          <a:p>
            <a:pPr marL="457200" indent="-457200">
              <a:buFont typeface="+mj-lt"/>
              <a:buAutoNum type="arabicPeriod"/>
            </a:pPr>
            <a:r>
              <a:rPr lang="en-US" dirty="0" smtClean="0"/>
              <a:t>Cognitive processes</a:t>
            </a:r>
          </a:p>
          <a:p>
            <a:pPr marL="457200" indent="-457200">
              <a:buFont typeface="+mj-lt"/>
              <a:buAutoNum type="arabicPeriod"/>
            </a:pPr>
            <a:r>
              <a:rPr lang="en-US" dirty="0" smtClean="0"/>
              <a:t>Ecological variables</a:t>
            </a:r>
          </a:p>
          <a:p>
            <a:pPr marL="457200" indent="-457200">
              <a:buFont typeface="+mj-lt"/>
              <a:buAutoNum type="arabicPeriod"/>
            </a:pPr>
            <a:r>
              <a:rPr lang="en-US" dirty="0" smtClean="0"/>
              <a:t>Cultural and biological processes, and</a:t>
            </a:r>
          </a:p>
          <a:p>
            <a:pPr marL="457200" indent="-457200">
              <a:buFont typeface="+mj-lt"/>
              <a:buAutoNum type="arabicPeriod"/>
            </a:pPr>
            <a:r>
              <a:rPr lang="en-US" dirty="0" smtClean="0"/>
              <a:t>Personality </a:t>
            </a:r>
            <a:endParaRPr lang="en-US" dirty="0"/>
          </a:p>
        </p:txBody>
      </p:sp>
    </p:spTree>
    <p:extLst>
      <p:ext uri="{BB962C8B-B14F-4D97-AF65-F5344CB8AC3E}">
        <p14:creationId xmlns:p14="http://schemas.microsoft.com/office/powerpoint/2010/main" val="691807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Psychology</a:t>
            </a:r>
            <a:endParaRPr lang="en-US" dirty="0"/>
          </a:p>
        </p:txBody>
      </p:sp>
      <p:sp>
        <p:nvSpPr>
          <p:cNvPr id="3" name="Content Placeholder 2"/>
          <p:cNvSpPr>
            <a:spLocks noGrp="1"/>
          </p:cNvSpPr>
          <p:nvPr>
            <p:ph sz="quarter" idx="1"/>
          </p:nvPr>
        </p:nvSpPr>
        <p:spPr>
          <a:xfrm>
            <a:off x="457200" y="1866530"/>
            <a:ext cx="8229600" cy="4525963"/>
          </a:xfrm>
        </p:spPr>
        <p:txBody>
          <a:bodyPr/>
          <a:lstStyle/>
          <a:p>
            <a:pPr marL="0" indent="0">
              <a:buNone/>
            </a:pPr>
            <a:r>
              <a:rPr lang="en-US" dirty="0" smtClean="0"/>
              <a:t>As well as controlled </a:t>
            </a:r>
            <a:r>
              <a:rPr lang="en-US" b="1" dirty="0" smtClean="0"/>
              <a:t>experiments</a:t>
            </a:r>
            <a:r>
              <a:rPr lang="en-US" dirty="0" smtClean="0"/>
              <a:t>, social psychologists conduct studies in more </a:t>
            </a:r>
            <a:r>
              <a:rPr lang="en-US" b="1" dirty="0" smtClean="0"/>
              <a:t>naturalistic</a:t>
            </a:r>
            <a:r>
              <a:rPr lang="en-US" dirty="0" smtClean="0"/>
              <a:t> settings outside the laboratory. </a:t>
            </a:r>
          </a:p>
          <a:p>
            <a:endParaRPr lang="en-US" dirty="0" smtClean="0"/>
          </a:p>
          <a:p>
            <a:pPr marL="0" indent="0">
              <a:buNone/>
            </a:pPr>
            <a:r>
              <a:rPr lang="en-US" dirty="0" smtClean="0"/>
              <a:t>Other methods for study available for social psychology include </a:t>
            </a:r>
            <a:r>
              <a:rPr lang="en-US" b="1" dirty="0" smtClean="0"/>
              <a:t>observations</a:t>
            </a:r>
            <a:r>
              <a:rPr lang="en-US" dirty="0" smtClean="0"/>
              <a:t> of behaviour made in field studies, the use of </a:t>
            </a:r>
            <a:r>
              <a:rPr lang="en-US" b="1" dirty="0" smtClean="0"/>
              <a:t>case studies</a:t>
            </a:r>
            <a:r>
              <a:rPr lang="en-US" dirty="0" smtClean="0"/>
              <a:t>, the use of </a:t>
            </a:r>
            <a:r>
              <a:rPr lang="en-US" b="1" dirty="0" smtClean="0"/>
              <a:t>surveys</a:t>
            </a:r>
            <a:r>
              <a:rPr lang="en-US" dirty="0" smtClean="0"/>
              <a:t>, and the use of </a:t>
            </a:r>
            <a:r>
              <a:rPr lang="en-US" b="1" dirty="0" smtClean="0"/>
              <a:t>archival</a:t>
            </a:r>
            <a:r>
              <a:rPr lang="en-US" dirty="0" smtClean="0"/>
              <a:t> data.</a:t>
            </a:r>
            <a:endParaRPr lang="en-US" dirty="0"/>
          </a:p>
        </p:txBody>
      </p:sp>
    </p:spTree>
    <p:extLst>
      <p:ext uri="{BB962C8B-B14F-4D97-AF65-F5344CB8AC3E}">
        <p14:creationId xmlns:p14="http://schemas.microsoft.com/office/powerpoint/2010/main" val="939770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a:t>
            </a:r>
            <a:endParaRPr lang="en-US" dirty="0"/>
          </a:p>
        </p:txBody>
      </p:sp>
      <p:sp>
        <p:nvSpPr>
          <p:cNvPr id="3" name="Content Placeholder 2"/>
          <p:cNvSpPr>
            <a:spLocks noGrp="1"/>
          </p:cNvSpPr>
          <p:nvPr>
            <p:ph sz="quarter" idx="1"/>
          </p:nvPr>
        </p:nvSpPr>
        <p:spPr>
          <a:xfrm>
            <a:off x="457200" y="1692464"/>
            <a:ext cx="8229600" cy="4708336"/>
          </a:xfrm>
        </p:spPr>
        <p:txBody>
          <a:bodyPr/>
          <a:lstStyle/>
          <a:p>
            <a:pPr marL="0" indent="0">
              <a:buNone/>
            </a:pPr>
            <a:r>
              <a:rPr lang="en-US" dirty="0" smtClean="0"/>
              <a:t>Social psychology grew out of the German discipline of ‘folk psychology’, in the mid 1800s which studied the collective, or group, mind. Meaning a societal way of thinking and behaving.</a:t>
            </a:r>
          </a:p>
          <a:p>
            <a:endParaRPr lang="en-US" dirty="0"/>
          </a:p>
          <a:p>
            <a:pPr marL="0" indent="0">
              <a:buNone/>
            </a:pPr>
            <a:r>
              <a:rPr lang="en-US" dirty="0" smtClean="0"/>
              <a:t>William McDougall, 1908.</a:t>
            </a:r>
          </a:p>
          <a:p>
            <a:r>
              <a:rPr lang="en-US" dirty="0" smtClean="0"/>
              <a:t>McDougall sparked a debate about the role of instincts in social life, as well as, what constituted the ‘group mind’.</a:t>
            </a:r>
            <a:endParaRPr lang="en-US" dirty="0"/>
          </a:p>
        </p:txBody>
      </p:sp>
    </p:spTree>
    <p:extLst>
      <p:ext uri="{BB962C8B-B14F-4D97-AF65-F5344CB8AC3E}">
        <p14:creationId xmlns:p14="http://schemas.microsoft.com/office/powerpoint/2010/main" val="3566629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is Floyd </a:t>
            </a:r>
            <a:r>
              <a:rPr lang="en-US" dirty="0" err="1" smtClean="0"/>
              <a:t>Allport</a:t>
            </a:r>
            <a:r>
              <a:rPr lang="en-US" dirty="0" smtClean="0"/>
              <a:t>?</a:t>
            </a:r>
            <a:endParaRPr lang="en-US" dirty="0"/>
          </a:p>
        </p:txBody>
      </p:sp>
      <p:sp>
        <p:nvSpPr>
          <p:cNvPr id="3" name="Content Placeholder 2"/>
          <p:cNvSpPr>
            <a:spLocks noGrp="1"/>
          </p:cNvSpPr>
          <p:nvPr>
            <p:ph sz="quarter" idx="1"/>
          </p:nvPr>
        </p:nvSpPr>
        <p:spPr>
          <a:xfrm>
            <a:off x="457200" y="1600200"/>
            <a:ext cx="8035636" cy="4873752"/>
          </a:xfrm>
        </p:spPr>
        <p:txBody>
          <a:bodyPr/>
          <a:lstStyle/>
          <a:p>
            <a:pPr marL="0" indent="0">
              <a:buNone/>
            </a:pPr>
            <a:r>
              <a:rPr lang="en-US" dirty="0" smtClean="0"/>
              <a:t>In 1924 Allport wrote a book that attacked McDougall’s view of the origins of social psychology, and argued for social psychology to be concerned with the scientific study of individual human behaviour.</a:t>
            </a:r>
          </a:p>
          <a:p>
            <a:endParaRPr lang="en-US" dirty="0"/>
          </a:p>
          <a:p>
            <a:pPr marL="0" indent="0">
              <a:buNone/>
            </a:pPr>
            <a:r>
              <a:rPr lang="en-US" dirty="0" smtClean="0"/>
              <a:t>He advocated the use of a behaviourist approach to the study of social psychology. This was the start of experimental social psychology as we currently know it.</a:t>
            </a:r>
            <a:endParaRPr lang="en-US" dirty="0"/>
          </a:p>
        </p:txBody>
      </p:sp>
    </p:spTree>
    <p:extLst>
      <p:ext uri="{BB962C8B-B14F-4D97-AF65-F5344CB8AC3E}">
        <p14:creationId xmlns:p14="http://schemas.microsoft.com/office/powerpoint/2010/main" val="4070488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Allport</a:t>
            </a:r>
            <a:endParaRPr lang="en-US" dirty="0"/>
          </a:p>
        </p:txBody>
      </p:sp>
      <p:sp>
        <p:nvSpPr>
          <p:cNvPr id="3" name="Content Placeholder 2"/>
          <p:cNvSpPr>
            <a:spLocks noGrp="1"/>
          </p:cNvSpPr>
          <p:nvPr>
            <p:ph sz="quarter" idx="1"/>
          </p:nvPr>
        </p:nvSpPr>
        <p:spPr>
          <a:xfrm>
            <a:off x="457199" y="1600200"/>
            <a:ext cx="7938655" cy="4873752"/>
          </a:xfrm>
        </p:spPr>
        <p:txBody>
          <a:bodyPr>
            <a:normAutofit/>
          </a:bodyPr>
          <a:lstStyle/>
          <a:p>
            <a:pPr marL="0" indent="0">
              <a:buNone/>
            </a:pPr>
            <a:r>
              <a:rPr lang="en-US" sz="2800" dirty="0" smtClean="0"/>
              <a:t>Floyd Allport argued that social behaviour is derived from the behaviour and actions of others, and introduced such ideas as social conformity, the facial expression of emotions and the influence of an audience on individual </a:t>
            </a:r>
            <a:r>
              <a:rPr lang="en-US" sz="2800" dirty="0" err="1" smtClean="0"/>
              <a:t>behaviour</a:t>
            </a:r>
            <a:r>
              <a:rPr lang="en-US" sz="2800" dirty="0" smtClean="0"/>
              <a:t>.</a:t>
            </a:r>
          </a:p>
          <a:p>
            <a:pPr marL="0" indent="0">
              <a:buNone/>
            </a:pPr>
            <a:endParaRPr lang="en-US" sz="2800" dirty="0" smtClean="0"/>
          </a:p>
          <a:p>
            <a:pPr marL="0" indent="0">
              <a:buNone/>
            </a:pPr>
            <a:r>
              <a:rPr lang="en-US" sz="2800" dirty="0" smtClean="0"/>
              <a:t>The American </a:t>
            </a:r>
            <a:r>
              <a:rPr lang="en-US" sz="2800" dirty="0"/>
              <a:t>psychologist, is often considered the father of “social psychology</a:t>
            </a:r>
            <a:r>
              <a:rPr lang="en-US" sz="2800" dirty="0" smtClean="0"/>
              <a:t>” due to his contribution to the field of study.</a:t>
            </a:r>
            <a:endParaRPr lang="en-US" sz="2800" dirty="0"/>
          </a:p>
          <a:p>
            <a:pPr marL="0" indent="0">
              <a:buNone/>
            </a:pPr>
            <a:endParaRPr lang="en-US" sz="2800" dirty="0"/>
          </a:p>
        </p:txBody>
      </p:sp>
    </p:spTree>
    <p:extLst>
      <p:ext uri="{BB962C8B-B14F-4D97-AF65-F5344CB8AC3E}">
        <p14:creationId xmlns:p14="http://schemas.microsoft.com/office/powerpoint/2010/main" val="324274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Allport</a:t>
            </a:r>
            <a:endParaRPr lang="en-US" dirty="0"/>
          </a:p>
        </p:txBody>
      </p:sp>
      <p:sp>
        <p:nvSpPr>
          <p:cNvPr id="3" name="Content Placeholder 2"/>
          <p:cNvSpPr>
            <a:spLocks noGrp="1"/>
          </p:cNvSpPr>
          <p:nvPr>
            <p:ph sz="quarter" idx="1"/>
          </p:nvPr>
        </p:nvSpPr>
        <p:spPr>
          <a:xfrm>
            <a:off x="457200" y="1600200"/>
            <a:ext cx="8132618" cy="4873752"/>
          </a:xfrm>
        </p:spPr>
        <p:txBody>
          <a:bodyPr/>
          <a:lstStyle/>
          <a:p>
            <a:pPr marL="0" indent="0">
              <a:buNone/>
            </a:pPr>
            <a:r>
              <a:rPr lang="en-US" dirty="0" smtClean="0"/>
              <a:t>After the publication of Allport’s book, social psychology was a recognised area of study and important new theoretical developments including the study of:</a:t>
            </a:r>
          </a:p>
          <a:p>
            <a:r>
              <a:rPr lang="en-US" dirty="0" smtClean="0"/>
              <a:t>Social norms, and</a:t>
            </a:r>
          </a:p>
          <a:p>
            <a:r>
              <a:rPr lang="en-US" dirty="0" smtClean="0"/>
              <a:t>Conformity</a:t>
            </a:r>
          </a:p>
          <a:p>
            <a:endParaRPr lang="en-US" dirty="0"/>
          </a:p>
          <a:p>
            <a:pPr marL="0" indent="0">
              <a:buNone/>
            </a:pPr>
            <a:r>
              <a:rPr lang="en-US" dirty="0" smtClean="0"/>
              <a:t>Social psychology expanded rapidly in the 1950s, when social psychologists started looking at groups and group membership.</a:t>
            </a:r>
          </a:p>
          <a:p>
            <a:endParaRPr lang="en-US" dirty="0"/>
          </a:p>
        </p:txBody>
      </p:sp>
    </p:spTree>
    <p:extLst>
      <p:ext uri="{BB962C8B-B14F-4D97-AF65-F5344CB8AC3E}">
        <p14:creationId xmlns:p14="http://schemas.microsoft.com/office/powerpoint/2010/main" val="2322832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7661"/>
            <a:ext cx="8229600" cy="936406"/>
          </a:xfrm>
        </p:spPr>
        <p:txBody>
          <a:bodyPr/>
          <a:lstStyle/>
          <a:p>
            <a:r>
              <a:rPr lang="en-US" dirty="0" smtClean="0"/>
              <a:t>OVERALL</a:t>
            </a:r>
            <a:endParaRPr lang="en-US" dirty="0"/>
          </a:p>
        </p:txBody>
      </p:sp>
      <p:sp>
        <p:nvSpPr>
          <p:cNvPr id="3" name="Content Placeholder 2"/>
          <p:cNvSpPr>
            <a:spLocks noGrp="1"/>
          </p:cNvSpPr>
          <p:nvPr>
            <p:ph sz="quarter" idx="1"/>
          </p:nvPr>
        </p:nvSpPr>
        <p:spPr>
          <a:xfrm>
            <a:off x="457200" y="1185970"/>
            <a:ext cx="8229600" cy="5257800"/>
          </a:xfrm>
        </p:spPr>
        <p:txBody>
          <a:bodyPr>
            <a:normAutofit/>
          </a:bodyPr>
          <a:lstStyle/>
          <a:p>
            <a:pPr marL="0" indent="0">
              <a:buNone/>
            </a:pPr>
            <a:r>
              <a:rPr lang="en-US" sz="2800" dirty="0" smtClean="0"/>
              <a:t>He played a key role in bringing about the acceptance of social psychology as a legitimate field of </a:t>
            </a:r>
            <a:r>
              <a:rPr lang="en-US" sz="2800" dirty="0" err="1" smtClean="0"/>
              <a:t>behavioural</a:t>
            </a:r>
            <a:r>
              <a:rPr lang="en-US" sz="2800" dirty="0" smtClean="0"/>
              <a:t> science. His book, Social Psychology (1924), impacted all future writings in the field. </a:t>
            </a:r>
          </a:p>
          <a:p>
            <a:pPr marL="0" indent="0">
              <a:buNone/>
            </a:pPr>
            <a:endParaRPr lang="en-US" sz="2800" dirty="0"/>
          </a:p>
          <a:p>
            <a:pPr marL="0" indent="0">
              <a:buNone/>
            </a:pPr>
            <a:r>
              <a:rPr lang="en-US" sz="2800" dirty="0" err="1" smtClean="0"/>
              <a:t>Allport</a:t>
            </a:r>
            <a:r>
              <a:rPr lang="en-US" sz="2800" dirty="0" smtClean="0"/>
              <a:t> </a:t>
            </a:r>
            <a:r>
              <a:rPr lang="en-US" sz="2800" dirty="0"/>
              <a:t>believed </a:t>
            </a:r>
            <a:r>
              <a:rPr lang="en-US" sz="2800" dirty="0" smtClean="0"/>
              <a:t>that: “</a:t>
            </a:r>
            <a:r>
              <a:rPr lang="en-AU" sz="2800" i="1" dirty="0" smtClean="0"/>
              <a:t>personality </a:t>
            </a:r>
            <a:r>
              <a:rPr lang="en-AU" sz="2800" i="1" dirty="0"/>
              <a:t>may be defined as the individual's characteristic reactions to social stimuli, and the quality of his adaptation to the social features of his </a:t>
            </a:r>
            <a:r>
              <a:rPr lang="en-AU" sz="2800" i="1" dirty="0" smtClean="0"/>
              <a:t>environment”.</a:t>
            </a:r>
            <a:endParaRPr lang="en-AU" sz="2800" dirty="0"/>
          </a:p>
          <a:p>
            <a:pPr marL="0" indent="0">
              <a:buNone/>
            </a:pPr>
            <a:endParaRPr lang="en-US" sz="2800" dirty="0"/>
          </a:p>
        </p:txBody>
      </p:sp>
    </p:spTree>
    <p:extLst>
      <p:ext uri="{BB962C8B-B14F-4D97-AF65-F5344CB8AC3E}">
        <p14:creationId xmlns:p14="http://schemas.microsoft.com/office/powerpoint/2010/main" val="13125554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8701</TotalTime>
  <Words>521</Words>
  <Application>Microsoft Office PowerPoint</Application>
  <PresentationFormat>On-screen Show (4:3)</PresentationFormat>
  <Paragraphs>45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Oriel</vt:lpstr>
      <vt:lpstr>Social Psychology</vt:lpstr>
      <vt:lpstr>Social Psychology Defined</vt:lpstr>
      <vt:lpstr>Theories</vt:lpstr>
      <vt:lpstr>Social Psychology</vt:lpstr>
      <vt:lpstr>History</vt:lpstr>
      <vt:lpstr>Who is Floyd Allport?</vt:lpstr>
      <vt:lpstr>Allport</vt:lpstr>
      <vt:lpstr>Allport</vt:lpstr>
      <vt:lpstr>OVERALL</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Floyd Allport</dc:title>
  <dc:creator>Alex McKinnon</dc:creator>
  <cp:lastModifiedBy>Alex McKinnon</cp:lastModifiedBy>
  <cp:revision>29</cp:revision>
  <dcterms:created xsi:type="dcterms:W3CDTF">2013-11-07T12:55:37Z</dcterms:created>
  <dcterms:modified xsi:type="dcterms:W3CDTF">2017-03-16T01:06:51Z</dcterms:modified>
</cp:coreProperties>
</file>