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notesMasterIdLst>
    <p:notesMasterId r:id="rId11"/>
  </p:notesMasterIdLst>
  <p:sldIdLst>
    <p:sldId id="260" r:id="rId2"/>
    <p:sldId id="267" r:id="rId3"/>
    <p:sldId id="257" r:id="rId4"/>
    <p:sldId id="261" r:id="rId5"/>
    <p:sldId id="258" r:id="rId6"/>
    <p:sldId id="262" r:id="rId7"/>
    <p:sldId id="263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778" autoAdjust="0"/>
  </p:normalViewPr>
  <p:slideViewPr>
    <p:cSldViewPr snapToGrid="0" snapToObjects="1">
      <p:cViewPr varScale="1">
        <p:scale>
          <a:sx n="80" d="100"/>
          <a:sy n="80" d="100"/>
        </p:scale>
        <p:origin x="126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961BF-F9BD-5141-9DFD-BF82716E7546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9F9F-9339-B44A-BD26-1AEB4E2A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Contradicts the idea that ‘free market’ is the best</a:t>
            </a:r>
          </a:p>
          <a:p>
            <a:r>
              <a:rPr lang="en-US" dirty="0"/>
              <a:t>-&gt; Cost</a:t>
            </a:r>
            <a:r>
              <a:rPr lang="en-US" baseline="0" dirty="0"/>
              <a:t> on third parties</a:t>
            </a:r>
          </a:p>
          <a:p>
            <a:r>
              <a:rPr lang="en-US" baseline="0" dirty="0"/>
              <a:t>Social costs – Decrease supply (increases prices)</a:t>
            </a:r>
          </a:p>
          <a:p>
            <a:r>
              <a:rPr lang="en-US" baseline="0" dirty="0"/>
              <a:t>Negative externality -&gt; Overproduction</a:t>
            </a:r>
          </a:p>
          <a:p>
            <a:r>
              <a:rPr lang="en-US" baseline="0" dirty="0"/>
              <a:t>e.g. noise pollution</a:t>
            </a:r>
          </a:p>
          <a:p>
            <a:r>
              <a:rPr lang="en-US" baseline="0" dirty="0"/>
              <a:t>Why?</a:t>
            </a:r>
          </a:p>
          <a:p>
            <a:r>
              <a:rPr lang="en-US" baseline="0" dirty="0"/>
              <a:t>- Lack of property rights (</a:t>
            </a:r>
            <a:r>
              <a:rPr lang="en-US" baseline="0"/>
              <a:t>environmental externalities)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D11FB-1498-F547-8F15-F8BC897662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0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e.g. smoking, pollution (air tickets)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9F9F-9339-B44A-BD26-1AEB4E2A59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Underproduction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External</a:t>
            </a:r>
            <a:r>
              <a:rPr lang="en-US" baseline="0" dirty="0"/>
              <a:t> benefits -&gt; increase total benefits (can actually consume at a higher level)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E.g. higher education, solar panels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D11FB-1498-F547-8F15-F8BC897662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317" y="4155141"/>
            <a:ext cx="10056283" cy="1013012"/>
          </a:xfrm>
        </p:spPr>
        <p:txBody>
          <a:bodyPr anchor="b" anchorCtr="0">
            <a:no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317" y="5230906"/>
            <a:ext cx="10056283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6" y="224679"/>
            <a:ext cx="7727951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3962400"/>
            <a:ext cx="1011428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5943" y="457201"/>
            <a:ext cx="3920116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320" y="4639235"/>
            <a:ext cx="1011428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154" y="416859"/>
            <a:ext cx="2587812" cy="5607424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4317" y="414015"/>
            <a:ext cx="819311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317" y="1219014"/>
            <a:ext cx="10056284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4317" y="3224214"/>
            <a:ext cx="10056284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84" y="107577"/>
            <a:ext cx="10109201" cy="16539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283" y="1892301"/>
            <a:ext cx="48768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1684" y="1892301"/>
            <a:ext cx="48768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84" y="107577"/>
            <a:ext cx="101092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83" y="1761566"/>
            <a:ext cx="48768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83" y="2393576"/>
            <a:ext cx="48768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1684" y="1761566"/>
            <a:ext cx="48768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1684" y="2393576"/>
            <a:ext cx="48768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905" y="457201"/>
            <a:ext cx="475488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3191" y="457201"/>
            <a:ext cx="475488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905" y="1828801"/>
            <a:ext cx="475488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457200"/>
            <a:ext cx="475488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22353" y="1676400"/>
            <a:ext cx="396748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320" y="1828800"/>
            <a:ext cx="475488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284" y="107577"/>
            <a:ext cx="101092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84" y="1882588"/>
            <a:ext cx="101092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9083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0DA9649F-51E9-2145-A707-33EAD54D23C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1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56351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B8787241-2606-FD4B-8FB2-6C272CBF19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000"/>
                <a:lumMod val="80000"/>
              </a:schemeClr>
              <a:schemeClr val="bg2">
                <a:satMod val="360000"/>
                <a:lumMod val="14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94317" y="4155141"/>
            <a:ext cx="10056283" cy="10130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EXTERNALITIES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94317" y="5230906"/>
            <a:ext cx="10056283" cy="1030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Year 11 Economics</a:t>
            </a:r>
          </a:p>
        </p:txBody>
      </p:sp>
    </p:spTree>
    <p:extLst>
      <p:ext uri="{BB962C8B-B14F-4D97-AF65-F5344CB8AC3E}">
        <p14:creationId xmlns:p14="http://schemas.microsoft.com/office/powerpoint/2010/main" val="255145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1CE8-C2BD-384D-9C0B-370B2C1D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5E09-E721-7C40-B23A-0FB17AE4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distinction between positive and negative externalities</a:t>
            </a:r>
          </a:p>
          <a:p>
            <a:r>
              <a:rPr lang="en-US" dirty="0"/>
              <a:t>How an externality can influence market efficiency, i.e. a deadweight loss</a:t>
            </a:r>
          </a:p>
        </p:txBody>
      </p:sp>
    </p:spTree>
    <p:extLst>
      <p:ext uri="{BB962C8B-B14F-4D97-AF65-F5344CB8AC3E}">
        <p14:creationId xmlns:p14="http://schemas.microsoft.com/office/powerpoint/2010/main" val="87393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costs or benefits experienced by a third party due to the </a:t>
            </a:r>
            <a:r>
              <a:rPr lang="en-US"/>
              <a:t>consumption and </a:t>
            </a:r>
            <a:r>
              <a:rPr lang="en-US" dirty="0"/>
              <a:t>production of a good or service</a:t>
            </a:r>
          </a:p>
          <a:p>
            <a:pPr lvl="1"/>
            <a:r>
              <a:rPr lang="en-US" dirty="0"/>
              <a:t>This third party has no control over the production or consumption of the good or service</a:t>
            </a:r>
          </a:p>
          <a:p>
            <a:r>
              <a:rPr lang="en-US" dirty="0"/>
              <a:t>Results in an inefficient market</a:t>
            </a:r>
          </a:p>
          <a:p>
            <a:pPr lvl="1"/>
            <a:r>
              <a:rPr lang="en-US" dirty="0"/>
              <a:t>Where market equilibrium is not the optimum equilibrium</a:t>
            </a:r>
          </a:p>
        </p:txBody>
      </p:sp>
    </p:spTree>
    <p:extLst>
      <p:ext uri="{BB962C8B-B14F-4D97-AF65-F5344CB8AC3E}">
        <p14:creationId xmlns:p14="http://schemas.microsoft.com/office/powerpoint/2010/main" val="299054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externalities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side effects of consumption or production </a:t>
            </a:r>
          </a:p>
          <a:p>
            <a:pPr lvl="1"/>
            <a:r>
              <a:rPr lang="en-US" dirty="0"/>
              <a:t>They are not measured in the private costs</a:t>
            </a:r>
          </a:p>
          <a:p>
            <a:r>
              <a:rPr lang="en-US" dirty="0"/>
              <a:t>Cause over production or consumption</a:t>
            </a:r>
          </a:p>
          <a:p>
            <a:r>
              <a:rPr lang="en-US" dirty="0"/>
              <a:t>Result in deadweight loss</a:t>
            </a:r>
          </a:p>
        </p:txBody>
      </p:sp>
    </p:spTree>
    <p:extLst>
      <p:ext uri="{BB962C8B-B14F-4D97-AF65-F5344CB8AC3E}">
        <p14:creationId xmlns:p14="http://schemas.microsoft.com/office/powerpoint/2010/main" val="228061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externalities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benefits of consumption or production for third parties</a:t>
            </a:r>
          </a:p>
          <a:p>
            <a:r>
              <a:rPr lang="en-US" dirty="0"/>
              <a:t>Cause under consumption or production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4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analysis of negative externalities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analysis of positive externalities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Government policy and externalities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284" y="1882588"/>
            <a:ext cx="10109201" cy="4486128"/>
          </a:xfrm>
        </p:spPr>
        <p:txBody>
          <a:bodyPr>
            <a:normAutofit/>
          </a:bodyPr>
          <a:lstStyle/>
          <a:p>
            <a:r>
              <a:rPr lang="en-US" dirty="0"/>
              <a:t>Can use tax or subsidies to correct externalities</a:t>
            </a:r>
          </a:p>
          <a:p>
            <a:r>
              <a:rPr lang="en-US" dirty="0"/>
              <a:t>Taxes:</a:t>
            </a:r>
          </a:p>
          <a:p>
            <a:pPr lvl="1"/>
            <a:r>
              <a:rPr lang="en-US" dirty="0"/>
              <a:t>Increase the cost of production</a:t>
            </a:r>
          </a:p>
          <a:p>
            <a:pPr lvl="1"/>
            <a:r>
              <a:rPr lang="en-US" dirty="0"/>
              <a:t>Increases the marginal private cost</a:t>
            </a:r>
          </a:p>
          <a:p>
            <a:pPr lvl="1"/>
            <a:r>
              <a:rPr lang="en-US" dirty="0"/>
              <a:t>Intended to reduce production to the optimum level and eliminate DWL</a:t>
            </a:r>
          </a:p>
          <a:p>
            <a:r>
              <a:rPr lang="en-US" dirty="0"/>
              <a:t>Subsidies:</a:t>
            </a:r>
          </a:p>
          <a:p>
            <a:pPr lvl="1"/>
            <a:r>
              <a:rPr lang="en-US" dirty="0"/>
              <a:t>Reduces the cost of production</a:t>
            </a:r>
          </a:p>
          <a:p>
            <a:pPr lvl="1"/>
            <a:r>
              <a:rPr lang="en-US" dirty="0"/>
              <a:t>Decreases the marginal private cost</a:t>
            </a:r>
          </a:p>
          <a:p>
            <a:pPr lvl="1"/>
            <a:r>
              <a:rPr lang="en-US" dirty="0"/>
              <a:t>Intended to increase production to the optimum level and eliminate DWL</a:t>
            </a:r>
          </a:p>
        </p:txBody>
      </p:sp>
    </p:spTree>
    <p:extLst>
      <p:ext uri="{BB962C8B-B14F-4D97-AF65-F5344CB8AC3E}">
        <p14:creationId xmlns:p14="http://schemas.microsoft.com/office/powerpoint/2010/main" val="45968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0C05-CC9C-0845-A440-ADA7091C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0E01-CE42-3D4E-ADA9-904CD33A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diagrams for positive and negative externalities</a:t>
            </a:r>
          </a:p>
          <a:p>
            <a:r>
              <a:rPr lang="en-US" dirty="0"/>
              <a:t>Do worksheet 1 (Q11-20) in Chapter 5 of textbook</a:t>
            </a:r>
          </a:p>
          <a:p>
            <a:r>
              <a:rPr lang="en-US" dirty="0"/>
              <a:t>Do Economics in the News exercise </a:t>
            </a:r>
            <a:r>
              <a:rPr lang="en-US"/>
              <a:t>in chapter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1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304</Words>
  <Application>Microsoft Macintosh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Candara</vt:lpstr>
      <vt:lpstr>Orbit</vt:lpstr>
      <vt:lpstr>EXTERNALITIES</vt:lpstr>
      <vt:lpstr>Course objectives</vt:lpstr>
      <vt:lpstr>Externalities</vt:lpstr>
      <vt:lpstr>Negative externalities</vt:lpstr>
      <vt:lpstr>Positive externalities</vt:lpstr>
      <vt:lpstr>Graph analysis of negative externalities</vt:lpstr>
      <vt:lpstr>Graph analysis of positive externalities</vt:lpstr>
      <vt:lpstr>Government policy and externalities</vt:lpstr>
      <vt:lpstr>Revision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EXTERNALITIES</dc:title>
  <dc:creator>Yin Jiang</dc:creator>
  <cp:lastModifiedBy>Yin Jiang</cp:lastModifiedBy>
  <cp:revision>7</cp:revision>
  <dcterms:created xsi:type="dcterms:W3CDTF">2019-12-17T07:23:02Z</dcterms:created>
  <dcterms:modified xsi:type="dcterms:W3CDTF">2020-03-22T10:18:07Z</dcterms:modified>
</cp:coreProperties>
</file>