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7" r:id="rId2"/>
    <p:sldId id="267" r:id="rId3"/>
    <p:sldId id="268" r:id="rId4"/>
    <p:sldId id="269" r:id="rId5"/>
    <p:sldId id="270" r:id="rId6"/>
    <p:sldId id="271" r:id="rId7"/>
    <p:sldId id="258" r:id="rId8"/>
    <p:sldId id="259" r:id="rId9"/>
    <p:sldId id="260" r:id="rId10"/>
    <p:sldId id="261" r:id="rId11"/>
    <p:sldId id="262" r:id="rId12"/>
    <p:sldId id="263" r:id="rId13"/>
    <p:sldId id="264" r:id="rId14"/>
    <p:sldId id="266"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2484"/>
  </p:normalViewPr>
  <p:slideViewPr>
    <p:cSldViewPr snapToGrid="0" snapToObjects="1">
      <p:cViewPr varScale="1">
        <p:scale>
          <a:sx n="96" d="100"/>
          <a:sy n="96" d="100"/>
        </p:scale>
        <p:origin x="6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F128A1B-68AA-4766-A608-D04735BAC8E5}"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A4A2057D-17F9-4140-A591-5904A712A737}">
      <dgm:prSet/>
      <dgm:spPr/>
      <dgm:t>
        <a:bodyPr/>
        <a:lstStyle/>
        <a:p>
          <a:r>
            <a:rPr lang="en-US"/>
            <a:t>Composition and direction of Australia’s trade</a:t>
          </a:r>
        </a:p>
      </dgm:t>
    </dgm:pt>
    <dgm:pt modelId="{2A14AD30-3C85-47E1-A2F9-B1C4700A2B40}" type="parTrans" cxnId="{7BAA6A59-70F2-4F54-A938-B9C2F3946445}">
      <dgm:prSet/>
      <dgm:spPr/>
      <dgm:t>
        <a:bodyPr/>
        <a:lstStyle/>
        <a:p>
          <a:endParaRPr lang="en-US"/>
        </a:p>
      </dgm:t>
    </dgm:pt>
    <dgm:pt modelId="{A9E70C8C-1D3D-4C0B-BAB7-6895CDD8FF5C}" type="sibTrans" cxnId="{7BAA6A59-70F2-4F54-A938-B9C2F3946445}">
      <dgm:prSet/>
      <dgm:spPr/>
      <dgm:t>
        <a:bodyPr/>
        <a:lstStyle/>
        <a:p>
          <a:endParaRPr lang="en-US"/>
        </a:p>
      </dgm:t>
    </dgm:pt>
    <dgm:pt modelId="{8C3E240F-FAA9-4DD2-A7C1-6628E549EAF9}">
      <dgm:prSet/>
      <dgm:spPr/>
      <dgm:t>
        <a:bodyPr/>
        <a:lstStyle/>
        <a:p>
          <a:r>
            <a:rPr lang="en-US"/>
            <a:t>The concept of the balance of payments</a:t>
          </a:r>
        </a:p>
      </dgm:t>
    </dgm:pt>
    <dgm:pt modelId="{36E0FA23-7536-4149-AB48-73BC998BDA56}" type="parTrans" cxnId="{A2EDDFC6-441F-4929-A3FC-C60828009DC4}">
      <dgm:prSet/>
      <dgm:spPr/>
      <dgm:t>
        <a:bodyPr/>
        <a:lstStyle/>
        <a:p>
          <a:endParaRPr lang="en-US"/>
        </a:p>
      </dgm:t>
    </dgm:pt>
    <dgm:pt modelId="{7C05C734-D4E2-489A-B09B-2AB2D8EA674C}" type="sibTrans" cxnId="{A2EDDFC6-441F-4929-A3FC-C60828009DC4}">
      <dgm:prSet/>
      <dgm:spPr/>
      <dgm:t>
        <a:bodyPr/>
        <a:lstStyle/>
        <a:p>
          <a:endParaRPr lang="en-US"/>
        </a:p>
      </dgm:t>
    </dgm:pt>
    <dgm:pt modelId="{D35435BE-44A8-4B71-9606-1AC2F2214013}">
      <dgm:prSet/>
      <dgm:spPr/>
      <dgm:t>
        <a:bodyPr/>
        <a:lstStyle/>
        <a:p>
          <a:r>
            <a:rPr lang="en-US"/>
            <a:t>The general structure of the current account, and the capital and financial account</a:t>
          </a:r>
        </a:p>
      </dgm:t>
    </dgm:pt>
    <dgm:pt modelId="{F4291729-8F95-410C-A3A7-8A5A1B883562}" type="parTrans" cxnId="{167C2C73-0A6F-4CD0-B67C-8D71F6115FF4}">
      <dgm:prSet/>
      <dgm:spPr/>
      <dgm:t>
        <a:bodyPr/>
        <a:lstStyle/>
        <a:p>
          <a:endParaRPr lang="en-US"/>
        </a:p>
      </dgm:t>
    </dgm:pt>
    <dgm:pt modelId="{E2DC551D-7185-40C8-82C7-41D29EADEEA6}" type="sibTrans" cxnId="{167C2C73-0A6F-4CD0-B67C-8D71F6115FF4}">
      <dgm:prSet/>
      <dgm:spPr/>
      <dgm:t>
        <a:bodyPr/>
        <a:lstStyle/>
        <a:p>
          <a:endParaRPr lang="en-US"/>
        </a:p>
      </dgm:t>
    </dgm:pt>
    <dgm:pt modelId="{1499B59A-2CB1-41FC-AD35-FFEC1C4FE07F}">
      <dgm:prSet/>
      <dgm:spPr/>
      <dgm:t>
        <a:bodyPr/>
        <a:lstStyle/>
        <a:p>
          <a:r>
            <a:rPr lang="en-US"/>
            <a:t>The distinction between the current account and the capital and financial account</a:t>
          </a:r>
        </a:p>
      </dgm:t>
    </dgm:pt>
    <dgm:pt modelId="{DD95C5B2-79D1-4A72-AA29-9CDA6F615544}" type="parTrans" cxnId="{51A3BA4C-0F9E-4BCA-84FB-BF22E979EC2F}">
      <dgm:prSet/>
      <dgm:spPr/>
      <dgm:t>
        <a:bodyPr/>
        <a:lstStyle/>
        <a:p>
          <a:endParaRPr lang="en-US"/>
        </a:p>
      </dgm:t>
    </dgm:pt>
    <dgm:pt modelId="{BB9ECC97-E16E-48C4-93BE-0701C70EEA50}" type="sibTrans" cxnId="{51A3BA4C-0F9E-4BCA-84FB-BF22E979EC2F}">
      <dgm:prSet/>
      <dgm:spPr/>
      <dgm:t>
        <a:bodyPr/>
        <a:lstStyle/>
        <a:p>
          <a:endParaRPr lang="en-US"/>
        </a:p>
      </dgm:t>
    </dgm:pt>
    <dgm:pt modelId="{FE676619-954D-4B6D-B8CD-C4C2D8B56381}">
      <dgm:prSet/>
      <dgm:spPr/>
      <dgm:t>
        <a:bodyPr/>
        <a:lstStyle/>
        <a:p>
          <a:r>
            <a:rPr lang="en-US"/>
            <a:t>The relationship between the current account and the capital and financial account</a:t>
          </a:r>
        </a:p>
      </dgm:t>
    </dgm:pt>
    <dgm:pt modelId="{E8CF2B24-3D2F-4407-ABC4-93C2838004F6}" type="parTrans" cxnId="{151FF92B-A7FB-4F15-9BC9-D4329BC68C01}">
      <dgm:prSet/>
      <dgm:spPr/>
      <dgm:t>
        <a:bodyPr/>
        <a:lstStyle/>
        <a:p>
          <a:endParaRPr lang="en-US"/>
        </a:p>
      </dgm:t>
    </dgm:pt>
    <dgm:pt modelId="{136B8A23-FDDD-41E2-8BC3-8F6AE8B6F525}" type="sibTrans" cxnId="{151FF92B-A7FB-4F15-9BC9-D4329BC68C01}">
      <dgm:prSet/>
      <dgm:spPr/>
      <dgm:t>
        <a:bodyPr/>
        <a:lstStyle/>
        <a:p>
          <a:endParaRPr lang="en-US"/>
        </a:p>
      </dgm:t>
    </dgm:pt>
    <dgm:pt modelId="{E4480128-EFA8-934A-9703-7F47BEF543D7}" type="pres">
      <dgm:prSet presAssocID="{8F128A1B-68AA-4766-A608-D04735BAC8E5}" presName="vert0" presStyleCnt="0">
        <dgm:presLayoutVars>
          <dgm:dir/>
          <dgm:animOne val="branch"/>
          <dgm:animLvl val="lvl"/>
        </dgm:presLayoutVars>
      </dgm:prSet>
      <dgm:spPr/>
    </dgm:pt>
    <dgm:pt modelId="{9377D370-35A7-8A4B-B393-2629EBFA96EE}" type="pres">
      <dgm:prSet presAssocID="{A4A2057D-17F9-4140-A591-5904A712A737}" presName="thickLine" presStyleLbl="alignNode1" presStyleIdx="0" presStyleCnt="5"/>
      <dgm:spPr/>
    </dgm:pt>
    <dgm:pt modelId="{AA477FD5-1701-F144-A56A-4549A7C2595D}" type="pres">
      <dgm:prSet presAssocID="{A4A2057D-17F9-4140-A591-5904A712A737}" presName="horz1" presStyleCnt="0"/>
      <dgm:spPr/>
    </dgm:pt>
    <dgm:pt modelId="{3222AE48-882C-1D43-9038-8DBCACFDC0F2}" type="pres">
      <dgm:prSet presAssocID="{A4A2057D-17F9-4140-A591-5904A712A737}" presName="tx1" presStyleLbl="revTx" presStyleIdx="0" presStyleCnt="5"/>
      <dgm:spPr/>
    </dgm:pt>
    <dgm:pt modelId="{96762767-5E7A-FE46-B7A0-3AAF6A16C546}" type="pres">
      <dgm:prSet presAssocID="{A4A2057D-17F9-4140-A591-5904A712A737}" presName="vert1" presStyleCnt="0"/>
      <dgm:spPr/>
    </dgm:pt>
    <dgm:pt modelId="{418A23EC-09DE-514A-958A-14A166B1316C}" type="pres">
      <dgm:prSet presAssocID="{8C3E240F-FAA9-4DD2-A7C1-6628E549EAF9}" presName="thickLine" presStyleLbl="alignNode1" presStyleIdx="1" presStyleCnt="5"/>
      <dgm:spPr/>
    </dgm:pt>
    <dgm:pt modelId="{CC16ED63-F436-4642-83E8-677DBF0D31A4}" type="pres">
      <dgm:prSet presAssocID="{8C3E240F-FAA9-4DD2-A7C1-6628E549EAF9}" presName="horz1" presStyleCnt="0"/>
      <dgm:spPr/>
    </dgm:pt>
    <dgm:pt modelId="{DC969A91-2F0C-5D4B-9724-61C5202E039C}" type="pres">
      <dgm:prSet presAssocID="{8C3E240F-FAA9-4DD2-A7C1-6628E549EAF9}" presName="tx1" presStyleLbl="revTx" presStyleIdx="1" presStyleCnt="5"/>
      <dgm:spPr/>
    </dgm:pt>
    <dgm:pt modelId="{55BCE798-116F-D549-BD36-F4CBDC4127E6}" type="pres">
      <dgm:prSet presAssocID="{8C3E240F-FAA9-4DD2-A7C1-6628E549EAF9}" presName="vert1" presStyleCnt="0"/>
      <dgm:spPr/>
    </dgm:pt>
    <dgm:pt modelId="{9E7E6048-687C-8A46-83A5-37F5E8EF0AD1}" type="pres">
      <dgm:prSet presAssocID="{D35435BE-44A8-4B71-9606-1AC2F2214013}" presName="thickLine" presStyleLbl="alignNode1" presStyleIdx="2" presStyleCnt="5"/>
      <dgm:spPr/>
    </dgm:pt>
    <dgm:pt modelId="{0E487F44-0430-E941-89FB-DD6C835EC367}" type="pres">
      <dgm:prSet presAssocID="{D35435BE-44A8-4B71-9606-1AC2F2214013}" presName="horz1" presStyleCnt="0"/>
      <dgm:spPr/>
    </dgm:pt>
    <dgm:pt modelId="{0C6DB3B2-5334-0F49-A263-0D5B1C444A7B}" type="pres">
      <dgm:prSet presAssocID="{D35435BE-44A8-4B71-9606-1AC2F2214013}" presName="tx1" presStyleLbl="revTx" presStyleIdx="2" presStyleCnt="5"/>
      <dgm:spPr/>
    </dgm:pt>
    <dgm:pt modelId="{64D1AF32-7F63-CB45-B353-233C494378C4}" type="pres">
      <dgm:prSet presAssocID="{D35435BE-44A8-4B71-9606-1AC2F2214013}" presName="vert1" presStyleCnt="0"/>
      <dgm:spPr/>
    </dgm:pt>
    <dgm:pt modelId="{0E914674-3871-B243-B582-FC8C558B99CF}" type="pres">
      <dgm:prSet presAssocID="{1499B59A-2CB1-41FC-AD35-FFEC1C4FE07F}" presName="thickLine" presStyleLbl="alignNode1" presStyleIdx="3" presStyleCnt="5"/>
      <dgm:spPr/>
    </dgm:pt>
    <dgm:pt modelId="{8B2A2C7C-CD2D-7743-BE67-9D9339673CEF}" type="pres">
      <dgm:prSet presAssocID="{1499B59A-2CB1-41FC-AD35-FFEC1C4FE07F}" presName="horz1" presStyleCnt="0"/>
      <dgm:spPr/>
    </dgm:pt>
    <dgm:pt modelId="{4CF20245-930B-E849-8710-DFBC1F5B1312}" type="pres">
      <dgm:prSet presAssocID="{1499B59A-2CB1-41FC-AD35-FFEC1C4FE07F}" presName="tx1" presStyleLbl="revTx" presStyleIdx="3" presStyleCnt="5"/>
      <dgm:spPr/>
    </dgm:pt>
    <dgm:pt modelId="{F513D56E-C6C8-7648-94A2-B07B53F1679C}" type="pres">
      <dgm:prSet presAssocID="{1499B59A-2CB1-41FC-AD35-FFEC1C4FE07F}" presName="vert1" presStyleCnt="0"/>
      <dgm:spPr/>
    </dgm:pt>
    <dgm:pt modelId="{04B3C938-A4A2-F04D-9963-2AAEB1D4B73D}" type="pres">
      <dgm:prSet presAssocID="{FE676619-954D-4B6D-B8CD-C4C2D8B56381}" presName="thickLine" presStyleLbl="alignNode1" presStyleIdx="4" presStyleCnt="5"/>
      <dgm:spPr/>
    </dgm:pt>
    <dgm:pt modelId="{E9EE7749-E1DF-1F4E-874F-8CE2D0A0CC59}" type="pres">
      <dgm:prSet presAssocID="{FE676619-954D-4B6D-B8CD-C4C2D8B56381}" presName="horz1" presStyleCnt="0"/>
      <dgm:spPr/>
    </dgm:pt>
    <dgm:pt modelId="{5B6BD3E7-0EEB-6242-8DBA-64A649290354}" type="pres">
      <dgm:prSet presAssocID="{FE676619-954D-4B6D-B8CD-C4C2D8B56381}" presName="tx1" presStyleLbl="revTx" presStyleIdx="4" presStyleCnt="5"/>
      <dgm:spPr/>
    </dgm:pt>
    <dgm:pt modelId="{18BEDEB2-FA15-5C44-8191-CFB5F714A452}" type="pres">
      <dgm:prSet presAssocID="{FE676619-954D-4B6D-B8CD-C4C2D8B56381}" presName="vert1" presStyleCnt="0"/>
      <dgm:spPr/>
    </dgm:pt>
  </dgm:ptLst>
  <dgm:cxnLst>
    <dgm:cxn modelId="{151FF92B-A7FB-4F15-9BC9-D4329BC68C01}" srcId="{8F128A1B-68AA-4766-A608-D04735BAC8E5}" destId="{FE676619-954D-4B6D-B8CD-C4C2D8B56381}" srcOrd="4" destOrd="0" parTransId="{E8CF2B24-3D2F-4407-ABC4-93C2838004F6}" sibTransId="{136B8A23-FDDD-41E2-8BC3-8F6AE8B6F525}"/>
    <dgm:cxn modelId="{64E53536-7B06-8643-8747-8E4331B63354}" type="presOf" srcId="{A4A2057D-17F9-4140-A591-5904A712A737}" destId="{3222AE48-882C-1D43-9038-8DBCACFDC0F2}" srcOrd="0" destOrd="0" presId="urn:microsoft.com/office/officeart/2008/layout/LinedList"/>
    <dgm:cxn modelId="{51A3BA4C-0F9E-4BCA-84FB-BF22E979EC2F}" srcId="{8F128A1B-68AA-4766-A608-D04735BAC8E5}" destId="{1499B59A-2CB1-41FC-AD35-FFEC1C4FE07F}" srcOrd="3" destOrd="0" parTransId="{DD95C5B2-79D1-4A72-AA29-9CDA6F615544}" sibTransId="{BB9ECC97-E16E-48C4-93BE-0701C70EEA50}"/>
    <dgm:cxn modelId="{7BAA6A59-70F2-4F54-A938-B9C2F3946445}" srcId="{8F128A1B-68AA-4766-A608-D04735BAC8E5}" destId="{A4A2057D-17F9-4140-A591-5904A712A737}" srcOrd="0" destOrd="0" parTransId="{2A14AD30-3C85-47E1-A2F9-B1C4700A2B40}" sibTransId="{A9E70C8C-1D3D-4C0B-BAB7-6895CDD8FF5C}"/>
    <dgm:cxn modelId="{72DFFB6F-4899-AC46-A2B3-02F5BF21B4DF}" type="presOf" srcId="{FE676619-954D-4B6D-B8CD-C4C2D8B56381}" destId="{5B6BD3E7-0EEB-6242-8DBA-64A649290354}" srcOrd="0" destOrd="0" presId="urn:microsoft.com/office/officeart/2008/layout/LinedList"/>
    <dgm:cxn modelId="{167C2C73-0A6F-4CD0-B67C-8D71F6115FF4}" srcId="{8F128A1B-68AA-4766-A608-D04735BAC8E5}" destId="{D35435BE-44A8-4B71-9606-1AC2F2214013}" srcOrd="2" destOrd="0" parTransId="{F4291729-8F95-410C-A3A7-8A5A1B883562}" sibTransId="{E2DC551D-7185-40C8-82C7-41D29EADEEA6}"/>
    <dgm:cxn modelId="{B2B6D694-B41E-564B-A3FE-0A35ED4B86FA}" type="presOf" srcId="{D35435BE-44A8-4B71-9606-1AC2F2214013}" destId="{0C6DB3B2-5334-0F49-A263-0D5B1C444A7B}" srcOrd="0" destOrd="0" presId="urn:microsoft.com/office/officeart/2008/layout/LinedList"/>
    <dgm:cxn modelId="{AC3F6CB7-48E5-454C-A998-9D084771AE3C}" type="presOf" srcId="{8F128A1B-68AA-4766-A608-D04735BAC8E5}" destId="{E4480128-EFA8-934A-9703-7F47BEF543D7}" srcOrd="0" destOrd="0" presId="urn:microsoft.com/office/officeart/2008/layout/LinedList"/>
    <dgm:cxn modelId="{BD0DDDC1-BAF8-8945-BF7B-53BFC055D0B6}" type="presOf" srcId="{8C3E240F-FAA9-4DD2-A7C1-6628E549EAF9}" destId="{DC969A91-2F0C-5D4B-9724-61C5202E039C}" srcOrd="0" destOrd="0" presId="urn:microsoft.com/office/officeart/2008/layout/LinedList"/>
    <dgm:cxn modelId="{A2EDDFC6-441F-4929-A3FC-C60828009DC4}" srcId="{8F128A1B-68AA-4766-A608-D04735BAC8E5}" destId="{8C3E240F-FAA9-4DD2-A7C1-6628E549EAF9}" srcOrd="1" destOrd="0" parTransId="{36E0FA23-7536-4149-AB48-73BC998BDA56}" sibTransId="{7C05C734-D4E2-489A-B09B-2AB2D8EA674C}"/>
    <dgm:cxn modelId="{B6FAA1DC-E0D4-494C-9018-123E4E49D24F}" type="presOf" srcId="{1499B59A-2CB1-41FC-AD35-FFEC1C4FE07F}" destId="{4CF20245-930B-E849-8710-DFBC1F5B1312}" srcOrd="0" destOrd="0" presId="urn:microsoft.com/office/officeart/2008/layout/LinedList"/>
    <dgm:cxn modelId="{86F86108-F92F-1449-BA56-F8E4A9183DA7}" type="presParOf" srcId="{E4480128-EFA8-934A-9703-7F47BEF543D7}" destId="{9377D370-35A7-8A4B-B393-2629EBFA96EE}" srcOrd="0" destOrd="0" presId="urn:microsoft.com/office/officeart/2008/layout/LinedList"/>
    <dgm:cxn modelId="{C3312DA9-313B-6342-8E29-5C85E2236927}" type="presParOf" srcId="{E4480128-EFA8-934A-9703-7F47BEF543D7}" destId="{AA477FD5-1701-F144-A56A-4549A7C2595D}" srcOrd="1" destOrd="0" presId="urn:microsoft.com/office/officeart/2008/layout/LinedList"/>
    <dgm:cxn modelId="{486EC001-1AA0-7842-8758-2DE644B227B3}" type="presParOf" srcId="{AA477FD5-1701-F144-A56A-4549A7C2595D}" destId="{3222AE48-882C-1D43-9038-8DBCACFDC0F2}" srcOrd="0" destOrd="0" presId="urn:microsoft.com/office/officeart/2008/layout/LinedList"/>
    <dgm:cxn modelId="{8A808A98-EB2B-FD44-8AF5-111B98B2A9EF}" type="presParOf" srcId="{AA477FD5-1701-F144-A56A-4549A7C2595D}" destId="{96762767-5E7A-FE46-B7A0-3AAF6A16C546}" srcOrd="1" destOrd="0" presId="urn:microsoft.com/office/officeart/2008/layout/LinedList"/>
    <dgm:cxn modelId="{5B1C4B9B-A6C2-7648-8005-E52618E59B21}" type="presParOf" srcId="{E4480128-EFA8-934A-9703-7F47BEF543D7}" destId="{418A23EC-09DE-514A-958A-14A166B1316C}" srcOrd="2" destOrd="0" presId="urn:microsoft.com/office/officeart/2008/layout/LinedList"/>
    <dgm:cxn modelId="{71CB0077-2775-8041-ABFD-69760113CA59}" type="presParOf" srcId="{E4480128-EFA8-934A-9703-7F47BEF543D7}" destId="{CC16ED63-F436-4642-83E8-677DBF0D31A4}" srcOrd="3" destOrd="0" presId="urn:microsoft.com/office/officeart/2008/layout/LinedList"/>
    <dgm:cxn modelId="{CAB85D1A-7229-724C-A98F-8DF0CD150449}" type="presParOf" srcId="{CC16ED63-F436-4642-83E8-677DBF0D31A4}" destId="{DC969A91-2F0C-5D4B-9724-61C5202E039C}" srcOrd="0" destOrd="0" presId="urn:microsoft.com/office/officeart/2008/layout/LinedList"/>
    <dgm:cxn modelId="{3BBF455C-BB70-7841-9A04-524CEF47E43B}" type="presParOf" srcId="{CC16ED63-F436-4642-83E8-677DBF0D31A4}" destId="{55BCE798-116F-D549-BD36-F4CBDC4127E6}" srcOrd="1" destOrd="0" presId="urn:microsoft.com/office/officeart/2008/layout/LinedList"/>
    <dgm:cxn modelId="{248D33C8-DF2A-164F-ACDC-8B2DC4FB1180}" type="presParOf" srcId="{E4480128-EFA8-934A-9703-7F47BEF543D7}" destId="{9E7E6048-687C-8A46-83A5-37F5E8EF0AD1}" srcOrd="4" destOrd="0" presId="urn:microsoft.com/office/officeart/2008/layout/LinedList"/>
    <dgm:cxn modelId="{0BCB901B-C66C-A74B-AFBD-8B735D1E97A5}" type="presParOf" srcId="{E4480128-EFA8-934A-9703-7F47BEF543D7}" destId="{0E487F44-0430-E941-89FB-DD6C835EC367}" srcOrd="5" destOrd="0" presId="urn:microsoft.com/office/officeart/2008/layout/LinedList"/>
    <dgm:cxn modelId="{E5AE2839-4850-5249-9F18-9D902AF11851}" type="presParOf" srcId="{0E487F44-0430-E941-89FB-DD6C835EC367}" destId="{0C6DB3B2-5334-0F49-A263-0D5B1C444A7B}" srcOrd="0" destOrd="0" presId="urn:microsoft.com/office/officeart/2008/layout/LinedList"/>
    <dgm:cxn modelId="{791E3EB1-FB30-7842-9956-B5FF12B8A4B5}" type="presParOf" srcId="{0E487F44-0430-E941-89FB-DD6C835EC367}" destId="{64D1AF32-7F63-CB45-B353-233C494378C4}" srcOrd="1" destOrd="0" presId="urn:microsoft.com/office/officeart/2008/layout/LinedList"/>
    <dgm:cxn modelId="{F9718585-4E55-734D-9F45-E72F9EA8B47F}" type="presParOf" srcId="{E4480128-EFA8-934A-9703-7F47BEF543D7}" destId="{0E914674-3871-B243-B582-FC8C558B99CF}" srcOrd="6" destOrd="0" presId="urn:microsoft.com/office/officeart/2008/layout/LinedList"/>
    <dgm:cxn modelId="{0A37DA92-CC9C-E04D-B0CE-A6F73D57C3F0}" type="presParOf" srcId="{E4480128-EFA8-934A-9703-7F47BEF543D7}" destId="{8B2A2C7C-CD2D-7743-BE67-9D9339673CEF}" srcOrd="7" destOrd="0" presId="urn:microsoft.com/office/officeart/2008/layout/LinedList"/>
    <dgm:cxn modelId="{76C03312-8C54-5849-967B-B425AF862202}" type="presParOf" srcId="{8B2A2C7C-CD2D-7743-BE67-9D9339673CEF}" destId="{4CF20245-930B-E849-8710-DFBC1F5B1312}" srcOrd="0" destOrd="0" presId="urn:microsoft.com/office/officeart/2008/layout/LinedList"/>
    <dgm:cxn modelId="{396468B3-69FE-8C40-AA15-C7524C1E79A6}" type="presParOf" srcId="{8B2A2C7C-CD2D-7743-BE67-9D9339673CEF}" destId="{F513D56E-C6C8-7648-94A2-B07B53F1679C}" srcOrd="1" destOrd="0" presId="urn:microsoft.com/office/officeart/2008/layout/LinedList"/>
    <dgm:cxn modelId="{23C123B8-EF89-3F47-B03A-2E9046E6D511}" type="presParOf" srcId="{E4480128-EFA8-934A-9703-7F47BEF543D7}" destId="{04B3C938-A4A2-F04D-9963-2AAEB1D4B73D}" srcOrd="8" destOrd="0" presId="urn:microsoft.com/office/officeart/2008/layout/LinedList"/>
    <dgm:cxn modelId="{A133740F-9E91-0B4A-AE8A-0EB22D2C573B}" type="presParOf" srcId="{E4480128-EFA8-934A-9703-7F47BEF543D7}" destId="{E9EE7749-E1DF-1F4E-874F-8CE2D0A0CC59}" srcOrd="9" destOrd="0" presId="urn:microsoft.com/office/officeart/2008/layout/LinedList"/>
    <dgm:cxn modelId="{21E1F984-4581-E241-927E-FDDC21D1F246}" type="presParOf" srcId="{E9EE7749-E1DF-1F4E-874F-8CE2D0A0CC59}" destId="{5B6BD3E7-0EEB-6242-8DBA-64A649290354}" srcOrd="0" destOrd="0" presId="urn:microsoft.com/office/officeart/2008/layout/LinedList"/>
    <dgm:cxn modelId="{9A20DA92-3D84-EF40-9F76-A97282E67200}" type="presParOf" srcId="{E9EE7749-E1DF-1F4E-874F-8CE2D0A0CC59}" destId="{18BEDEB2-FA15-5C44-8191-CFB5F714A45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0604C8-5B9C-4B6B-A375-725A7842D983}"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23DCEC10-60F1-406F-8706-1F842FC37D38}">
      <dgm:prSet/>
      <dgm:spPr/>
      <dgm:t>
        <a:bodyPr/>
        <a:lstStyle/>
        <a:p>
          <a:r>
            <a:rPr lang="en-US"/>
            <a:t>Records current (Or short term) flows of funds into and out of a country</a:t>
          </a:r>
        </a:p>
      </dgm:t>
    </dgm:pt>
    <dgm:pt modelId="{1F9205AA-6C00-4EB3-B88A-DBB02B25B813}" type="parTrans" cxnId="{A6F29E79-2015-464A-AD9A-EE22E5DE8042}">
      <dgm:prSet/>
      <dgm:spPr/>
      <dgm:t>
        <a:bodyPr/>
        <a:lstStyle/>
        <a:p>
          <a:endParaRPr lang="en-US"/>
        </a:p>
      </dgm:t>
    </dgm:pt>
    <dgm:pt modelId="{AD4DEFF8-086C-483F-AFC8-A1DF813FD847}" type="sibTrans" cxnId="{A6F29E79-2015-464A-AD9A-EE22E5DE8042}">
      <dgm:prSet/>
      <dgm:spPr/>
      <dgm:t>
        <a:bodyPr/>
        <a:lstStyle/>
        <a:p>
          <a:endParaRPr lang="en-US"/>
        </a:p>
      </dgm:t>
    </dgm:pt>
    <dgm:pt modelId="{E87FA936-A7AF-4B10-9627-A2A13B241A84}">
      <dgm:prSet/>
      <dgm:spPr/>
      <dgm:t>
        <a:bodyPr/>
        <a:lstStyle/>
        <a:p>
          <a:r>
            <a:rPr lang="en-US"/>
            <a:t>Concerned with transactions involving goods, services and income</a:t>
          </a:r>
        </a:p>
      </dgm:t>
    </dgm:pt>
    <dgm:pt modelId="{13BB2553-AA41-4FA0-A711-B6E8A0E17AA6}" type="parTrans" cxnId="{BFDC33EA-AE0D-4D4D-AC75-BC6830087FD6}">
      <dgm:prSet/>
      <dgm:spPr/>
      <dgm:t>
        <a:bodyPr/>
        <a:lstStyle/>
        <a:p>
          <a:endParaRPr lang="en-US"/>
        </a:p>
      </dgm:t>
    </dgm:pt>
    <dgm:pt modelId="{63D6B569-AB8D-4FA6-8ECE-7E862416FF22}" type="sibTrans" cxnId="{BFDC33EA-AE0D-4D4D-AC75-BC6830087FD6}">
      <dgm:prSet/>
      <dgm:spPr/>
      <dgm:t>
        <a:bodyPr/>
        <a:lstStyle/>
        <a:p>
          <a:endParaRPr lang="en-US"/>
        </a:p>
      </dgm:t>
    </dgm:pt>
    <dgm:pt modelId="{3947F404-543D-3748-907C-A22869F5689A}" type="pres">
      <dgm:prSet presAssocID="{3B0604C8-5B9C-4B6B-A375-725A7842D983}" presName="hierChild1" presStyleCnt="0">
        <dgm:presLayoutVars>
          <dgm:chPref val="1"/>
          <dgm:dir/>
          <dgm:animOne val="branch"/>
          <dgm:animLvl val="lvl"/>
          <dgm:resizeHandles/>
        </dgm:presLayoutVars>
      </dgm:prSet>
      <dgm:spPr/>
    </dgm:pt>
    <dgm:pt modelId="{F47BEABB-C1E1-BD4B-8804-AEB6734BBEE4}" type="pres">
      <dgm:prSet presAssocID="{23DCEC10-60F1-406F-8706-1F842FC37D38}" presName="hierRoot1" presStyleCnt="0"/>
      <dgm:spPr/>
    </dgm:pt>
    <dgm:pt modelId="{2B200EDE-1F2F-EC46-A893-F2472A9D42D6}" type="pres">
      <dgm:prSet presAssocID="{23DCEC10-60F1-406F-8706-1F842FC37D38}" presName="composite" presStyleCnt="0"/>
      <dgm:spPr/>
    </dgm:pt>
    <dgm:pt modelId="{AE4936A2-3D41-EE49-8698-B60C8F6303D3}" type="pres">
      <dgm:prSet presAssocID="{23DCEC10-60F1-406F-8706-1F842FC37D38}" presName="background" presStyleLbl="node0" presStyleIdx="0" presStyleCnt="2"/>
      <dgm:spPr/>
    </dgm:pt>
    <dgm:pt modelId="{D567C814-CAEB-704C-AB20-B8FB93131369}" type="pres">
      <dgm:prSet presAssocID="{23DCEC10-60F1-406F-8706-1F842FC37D38}" presName="text" presStyleLbl="fgAcc0" presStyleIdx="0" presStyleCnt="2">
        <dgm:presLayoutVars>
          <dgm:chPref val="3"/>
        </dgm:presLayoutVars>
      </dgm:prSet>
      <dgm:spPr/>
    </dgm:pt>
    <dgm:pt modelId="{F8D90916-FA5B-A144-9BB1-D1EA748CD41C}" type="pres">
      <dgm:prSet presAssocID="{23DCEC10-60F1-406F-8706-1F842FC37D38}" presName="hierChild2" presStyleCnt="0"/>
      <dgm:spPr/>
    </dgm:pt>
    <dgm:pt modelId="{0B27AF29-2C09-3740-B185-B60B9E209B48}" type="pres">
      <dgm:prSet presAssocID="{E87FA936-A7AF-4B10-9627-A2A13B241A84}" presName="hierRoot1" presStyleCnt="0"/>
      <dgm:spPr/>
    </dgm:pt>
    <dgm:pt modelId="{79172A68-601C-C448-966F-429AFDCBE176}" type="pres">
      <dgm:prSet presAssocID="{E87FA936-A7AF-4B10-9627-A2A13B241A84}" presName="composite" presStyleCnt="0"/>
      <dgm:spPr/>
    </dgm:pt>
    <dgm:pt modelId="{1D70FD87-B6C0-6B4C-AA61-9B90FD2D0CCB}" type="pres">
      <dgm:prSet presAssocID="{E87FA936-A7AF-4B10-9627-A2A13B241A84}" presName="background" presStyleLbl="node0" presStyleIdx="1" presStyleCnt="2"/>
      <dgm:spPr/>
    </dgm:pt>
    <dgm:pt modelId="{6BCFB4F8-D3CC-0D47-A21E-D3DFC005462D}" type="pres">
      <dgm:prSet presAssocID="{E87FA936-A7AF-4B10-9627-A2A13B241A84}" presName="text" presStyleLbl="fgAcc0" presStyleIdx="1" presStyleCnt="2">
        <dgm:presLayoutVars>
          <dgm:chPref val="3"/>
        </dgm:presLayoutVars>
      </dgm:prSet>
      <dgm:spPr/>
    </dgm:pt>
    <dgm:pt modelId="{750AA912-18AD-964D-B485-FD86384D6614}" type="pres">
      <dgm:prSet presAssocID="{E87FA936-A7AF-4B10-9627-A2A13B241A84}" presName="hierChild2" presStyleCnt="0"/>
      <dgm:spPr/>
    </dgm:pt>
  </dgm:ptLst>
  <dgm:cxnLst>
    <dgm:cxn modelId="{A1C8DF0D-D0EC-CF41-800E-F62BC0A25B35}" type="presOf" srcId="{3B0604C8-5B9C-4B6B-A375-725A7842D983}" destId="{3947F404-543D-3748-907C-A22869F5689A}" srcOrd="0" destOrd="0" presId="urn:microsoft.com/office/officeart/2005/8/layout/hierarchy1"/>
    <dgm:cxn modelId="{8D6C8947-E3B8-534F-8462-88C6E24E1398}" type="presOf" srcId="{23DCEC10-60F1-406F-8706-1F842FC37D38}" destId="{D567C814-CAEB-704C-AB20-B8FB93131369}" srcOrd="0" destOrd="0" presId="urn:microsoft.com/office/officeart/2005/8/layout/hierarchy1"/>
    <dgm:cxn modelId="{B0174577-3455-7143-8F8A-E07EC5D40104}" type="presOf" srcId="{E87FA936-A7AF-4B10-9627-A2A13B241A84}" destId="{6BCFB4F8-D3CC-0D47-A21E-D3DFC005462D}" srcOrd="0" destOrd="0" presId="urn:microsoft.com/office/officeart/2005/8/layout/hierarchy1"/>
    <dgm:cxn modelId="{A6F29E79-2015-464A-AD9A-EE22E5DE8042}" srcId="{3B0604C8-5B9C-4B6B-A375-725A7842D983}" destId="{23DCEC10-60F1-406F-8706-1F842FC37D38}" srcOrd="0" destOrd="0" parTransId="{1F9205AA-6C00-4EB3-B88A-DBB02B25B813}" sibTransId="{AD4DEFF8-086C-483F-AFC8-A1DF813FD847}"/>
    <dgm:cxn modelId="{BFDC33EA-AE0D-4D4D-AC75-BC6830087FD6}" srcId="{3B0604C8-5B9C-4B6B-A375-725A7842D983}" destId="{E87FA936-A7AF-4B10-9627-A2A13B241A84}" srcOrd="1" destOrd="0" parTransId="{13BB2553-AA41-4FA0-A711-B6E8A0E17AA6}" sibTransId="{63D6B569-AB8D-4FA6-8ECE-7E862416FF22}"/>
    <dgm:cxn modelId="{07384429-30FA-6C41-8FE1-883617966A49}" type="presParOf" srcId="{3947F404-543D-3748-907C-A22869F5689A}" destId="{F47BEABB-C1E1-BD4B-8804-AEB6734BBEE4}" srcOrd="0" destOrd="0" presId="urn:microsoft.com/office/officeart/2005/8/layout/hierarchy1"/>
    <dgm:cxn modelId="{C2EF5170-A490-154F-93B0-00DED1608654}" type="presParOf" srcId="{F47BEABB-C1E1-BD4B-8804-AEB6734BBEE4}" destId="{2B200EDE-1F2F-EC46-A893-F2472A9D42D6}" srcOrd="0" destOrd="0" presId="urn:microsoft.com/office/officeart/2005/8/layout/hierarchy1"/>
    <dgm:cxn modelId="{9E3C1FB5-A956-0A4B-9782-15246A310E64}" type="presParOf" srcId="{2B200EDE-1F2F-EC46-A893-F2472A9D42D6}" destId="{AE4936A2-3D41-EE49-8698-B60C8F6303D3}" srcOrd="0" destOrd="0" presId="urn:microsoft.com/office/officeart/2005/8/layout/hierarchy1"/>
    <dgm:cxn modelId="{B7B4242E-8776-D54C-A479-3E2960DCF1D7}" type="presParOf" srcId="{2B200EDE-1F2F-EC46-A893-F2472A9D42D6}" destId="{D567C814-CAEB-704C-AB20-B8FB93131369}" srcOrd="1" destOrd="0" presId="urn:microsoft.com/office/officeart/2005/8/layout/hierarchy1"/>
    <dgm:cxn modelId="{B7E2D0A5-4037-5945-B807-3FFC9FA35640}" type="presParOf" srcId="{F47BEABB-C1E1-BD4B-8804-AEB6734BBEE4}" destId="{F8D90916-FA5B-A144-9BB1-D1EA748CD41C}" srcOrd="1" destOrd="0" presId="urn:microsoft.com/office/officeart/2005/8/layout/hierarchy1"/>
    <dgm:cxn modelId="{65524D48-0F7E-5B47-B7B6-620464E1BB4D}" type="presParOf" srcId="{3947F404-543D-3748-907C-A22869F5689A}" destId="{0B27AF29-2C09-3740-B185-B60B9E209B48}" srcOrd="1" destOrd="0" presId="urn:microsoft.com/office/officeart/2005/8/layout/hierarchy1"/>
    <dgm:cxn modelId="{8C31BC1A-D6A1-1F4A-997F-DB6A016A599D}" type="presParOf" srcId="{0B27AF29-2C09-3740-B185-B60B9E209B48}" destId="{79172A68-601C-C448-966F-429AFDCBE176}" srcOrd="0" destOrd="0" presId="urn:microsoft.com/office/officeart/2005/8/layout/hierarchy1"/>
    <dgm:cxn modelId="{BE9E9E44-8D77-7F4E-9BA9-DF5EC149DCA6}" type="presParOf" srcId="{79172A68-601C-C448-966F-429AFDCBE176}" destId="{1D70FD87-B6C0-6B4C-AA61-9B90FD2D0CCB}" srcOrd="0" destOrd="0" presId="urn:microsoft.com/office/officeart/2005/8/layout/hierarchy1"/>
    <dgm:cxn modelId="{0A0A92D7-CE84-F04E-9883-47C8B3D8453C}" type="presParOf" srcId="{79172A68-601C-C448-966F-429AFDCBE176}" destId="{6BCFB4F8-D3CC-0D47-A21E-D3DFC005462D}" srcOrd="1" destOrd="0" presId="urn:microsoft.com/office/officeart/2005/8/layout/hierarchy1"/>
    <dgm:cxn modelId="{16EB4429-D259-EA43-8CF2-739F9994AB54}" type="presParOf" srcId="{0B27AF29-2C09-3740-B185-B60B9E209B48}" destId="{750AA912-18AD-964D-B485-FD86384D661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8FBDE9-4CFD-447D-9D8E-35FDADF064B0}"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E6685B08-CA4C-4D47-9186-F576614D8706}">
      <dgm:prSet/>
      <dgm:spPr/>
      <dgm:t>
        <a:bodyPr/>
        <a:lstStyle/>
        <a:p>
          <a:pPr>
            <a:defRPr b="1"/>
          </a:pPr>
          <a:r>
            <a:rPr lang="en-US"/>
            <a:t>Goods: Imports and exports of goods</a:t>
          </a:r>
        </a:p>
      </dgm:t>
    </dgm:pt>
    <dgm:pt modelId="{86120480-FE9C-4B24-B488-491100CDF9E1}" type="parTrans" cxnId="{5BD21C36-B4FC-44CE-9000-6C23D87B59FF}">
      <dgm:prSet/>
      <dgm:spPr/>
      <dgm:t>
        <a:bodyPr/>
        <a:lstStyle/>
        <a:p>
          <a:endParaRPr lang="en-US"/>
        </a:p>
      </dgm:t>
    </dgm:pt>
    <dgm:pt modelId="{0C4E7FEF-0397-4FE5-AB3E-826D2426A082}" type="sibTrans" cxnId="{5BD21C36-B4FC-44CE-9000-6C23D87B59FF}">
      <dgm:prSet/>
      <dgm:spPr/>
      <dgm:t>
        <a:bodyPr/>
        <a:lstStyle/>
        <a:p>
          <a:endParaRPr lang="en-US"/>
        </a:p>
      </dgm:t>
    </dgm:pt>
    <dgm:pt modelId="{30F65232-F380-492B-A6F7-E75F5E351CBF}">
      <dgm:prSet/>
      <dgm:spPr/>
      <dgm:t>
        <a:bodyPr/>
        <a:lstStyle/>
        <a:p>
          <a:pPr>
            <a:defRPr b="1"/>
          </a:pPr>
          <a:r>
            <a:rPr lang="en-US"/>
            <a:t>Services: Imports and exports of services </a:t>
          </a:r>
        </a:p>
      </dgm:t>
    </dgm:pt>
    <dgm:pt modelId="{B4557080-C90E-4DEE-A2EF-45615508F3C0}" type="parTrans" cxnId="{6A54B0B0-DAC5-47D5-8362-25C761C947D4}">
      <dgm:prSet/>
      <dgm:spPr/>
      <dgm:t>
        <a:bodyPr/>
        <a:lstStyle/>
        <a:p>
          <a:endParaRPr lang="en-US"/>
        </a:p>
      </dgm:t>
    </dgm:pt>
    <dgm:pt modelId="{6435030E-2016-4D89-A7BC-0D45094F2CA0}" type="sibTrans" cxnId="{6A54B0B0-DAC5-47D5-8362-25C761C947D4}">
      <dgm:prSet/>
      <dgm:spPr/>
      <dgm:t>
        <a:bodyPr/>
        <a:lstStyle/>
        <a:p>
          <a:endParaRPr lang="en-US"/>
        </a:p>
      </dgm:t>
    </dgm:pt>
    <dgm:pt modelId="{7B370F6C-8DF3-4C03-812C-0B64FD98A98B}">
      <dgm:prSet/>
      <dgm:spPr/>
      <dgm:t>
        <a:bodyPr/>
        <a:lstStyle/>
        <a:p>
          <a:pPr>
            <a:defRPr b="1"/>
          </a:pPr>
          <a:r>
            <a:rPr lang="en-US"/>
            <a:t>Income:</a:t>
          </a:r>
        </a:p>
      </dgm:t>
    </dgm:pt>
    <dgm:pt modelId="{DD25AEE3-7C2E-4E5E-AF8F-26075521B205}" type="parTrans" cxnId="{78D6BC11-8A62-43DA-A27D-3341E9840ACB}">
      <dgm:prSet/>
      <dgm:spPr/>
      <dgm:t>
        <a:bodyPr/>
        <a:lstStyle/>
        <a:p>
          <a:endParaRPr lang="en-US"/>
        </a:p>
      </dgm:t>
    </dgm:pt>
    <dgm:pt modelId="{93795F63-88CA-4C0F-A740-9F0A50F657D2}" type="sibTrans" cxnId="{78D6BC11-8A62-43DA-A27D-3341E9840ACB}">
      <dgm:prSet/>
      <dgm:spPr/>
      <dgm:t>
        <a:bodyPr/>
        <a:lstStyle/>
        <a:p>
          <a:endParaRPr lang="en-US"/>
        </a:p>
      </dgm:t>
    </dgm:pt>
    <dgm:pt modelId="{55A0B794-6128-4233-A25F-12F867015CAB}">
      <dgm:prSet/>
      <dgm:spPr/>
      <dgm:t>
        <a:bodyPr/>
        <a:lstStyle/>
        <a:p>
          <a:r>
            <a:rPr lang="en-US" baseline="0" dirty="0"/>
            <a:t>Primary:</a:t>
          </a:r>
          <a:endParaRPr lang="en-US" dirty="0"/>
        </a:p>
      </dgm:t>
    </dgm:pt>
    <dgm:pt modelId="{F8126AA2-5041-4C40-A789-D985354BB298}" type="parTrans" cxnId="{5B223DF7-CAEE-4E90-B798-FE967F73F418}">
      <dgm:prSet/>
      <dgm:spPr/>
      <dgm:t>
        <a:bodyPr/>
        <a:lstStyle/>
        <a:p>
          <a:endParaRPr lang="en-US"/>
        </a:p>
      </dgm:t>
    </dgm:pt>
    <dgm:pt modelId="{8BE22C08-15A7-4B2A-9074-2C0BAB77907D}" type="sibTrans" cxnId="{5B223DF7-CAEE-4E90-B798-FE967F73F418}">
      <dgm:prSet/>
      <dgm:spPr/>
      <dgm:t>
        <a:bodyPr/>
        <a:lstStyle/>
        <a:p>
          <a:endParaRPr lang="en-US"/>
        </a:p>
      </dgm:t>
    </dgm:pt>
    <dgm:pt modelId="{65BD47BD-BB78-4259-88DE-629771A24C4C}">
      <dgm:prSet/>
      <dgm:spPr/>
      <dgm:t>
        <a:bodyPr/>
        <a:lstStyle/>
        <a:p>
          <a:r>
            <a:rPr lang="en-US" baseline="0" dirty="0"/>
            <a:t>Secondary: Transactions where real or financial resources are provided (Goods, services or financial assets) but nothing of economic value is received in return e.g. foreign aid, remittances, allowances received by overseas students</a:t>
          </a:r>
          <a:endParaRPr lang="en-US" dirty="0"/>
        </a:p>
      </dgm:t>
    </dgm:pt>
    <dgm:pt modelId="{DF1CA8B0-78E0-4E9B-AA3C-C4756604B7B6}" type="parTrans" cxnId="{7691BE8A-025D-4A6B-AA94-DD95A055419F}">
      <dgm:prSet/>
      <dgm:spPr/>
      <dgm:t>
        <a:bodyPr/>
        <a:lstStyle/>
        <a:p>
          <a:endParaRPr lang="en-US"/>
        </a:p>
      </dgm:t>
    </dgm:pt>
    <dgm:pt modelId="{8ACC7EBB-0DD1-483B-A242-68E2CC4F91BD}" type="sibTrans" cxnId="{7691BE8A-025D-4A6B-AA94-DD95A055419F}">
      <dgm:prSet/>
      <dgm:spPr/>
      <dgm:t>
        <a:bodyPr/>
        <a:lstStyle/>
        <a:p>
          <a:endParaRPr lang="en-US"/>
        </a:p>
      </dgm:t>
    </dgm:pt>
    <dgm:pt modelId="{77C14A12-9995-A048-BF9C-905E132B5A10}">
      <dgm:prSet/>
      <dgm:spPr/>
      <dgm:t>
        <a:bodyPr/>
        <a:lstStyle/>
        <a:p>
          <a:pPr>
            <a:buFont typeface="+mj-lt"/>
            <a:buAutoNum type="alphaLcParenR"/>
          </a:pPr>
          <a:r>
            <a:rPr lang="en-US" baseline="0" dirty="0"/>
            <a:t> Compensation of employees</a:t>
          </a:r>
          <a:endParaRPr lang="en-US" dirty="0"/>
        </a:p>
      </dgm:t>
    </dgm:pt>
    <dgm:pt modelId="{10A52D07-4F3D-734D-895B-08D27BA2F4CA}" type="parTrans" cxnId="{70DB99F5-C85F-534B-A318-05D3A87738D9}">
      <dgm:prSet/>
      <dgm:spPr/>
      <dgm:t>
        <a:bodyPr/>
        <a:lstStyle/>
        <a:p>
          <a:endParaRPr lang="en-GB"/>
        </a:p>
      </dgm:t>
    </dgm:pt>
    <dgm:pt modelId="{88A242B7-218E-4144-B8CF-BE6BC8DE2A76}" type="sibTrans" cxnId="{70DB99F5-C85F-534B-A318-05D3A87738D9}">
      <dgm:prSet/>
      <dgm:spPr/>
      <dgm:t>
        <a:bodyPr/>
        <a:lstStyle/>
        <a:p>
          <a:endParaRPr lang="en-GB"/>
        </a:p>
      </dgm:t>
    </dgm:pt>
    <dgm:pt modelId="{8DC403AE-5A53-D34C-BFD7-88C5CA22FB6C}">
      <dgm:prSet/>
      <dgm:spPr/>
      <dgm:t>
        <a:bodyPr/>
        <a:lstStyle/>
        <a:p>
          <a:pPr>
            <a:buFont typeface="+mj-lt"/>
            <a:buAutoNum type="alphaLcParenR"/>
          </a:pPr>
          <a:r>
            <a:rPr lang="en-US" baseline="0" dirty="0"/>
            <a:t> Investment income - Income received from investments including profits, dividends, rental income and interest repayments</a:t>
          </a:r>
          <a:endParaRPr lang="en-US" dirty="0"/>
        </a:p>
      </dgm:t>
    </dgm:pt>
    <dgm:pt modelId="{293A47ED-47F6-FA4A-9A93-BBE8D79B4060}" type="parTrans" cxnId="{8B0F662D-0373-D548-AD8C-88CAB36D2AC8}">
      <dgm:prSet/>
      <dgm:spPr/>
      <dgm:t>
        <a:bodyPr/>
        <a:lstStyle/>
        <a:p>
          <a:endParaRPr lang="en-GB"/>
        </a:p>
      </dgm:t>
    </dgm:pt>
    <dgm:pt modelId="{52D822AD-E496-7747-B74A-8E7A47D4E026}" type="sibTrans" cxnId="{8B0F662D-0373-D548-AD8C-88CAB36D2AC8}">
      <dgm:prSet/>
      <dgm:spPr/>
      <dgm:t>
        <a:bodyPr/>
        <a:lstStyle/>
        <a:p>
          <a:endParaRPr lang="en-GB"/>
        </a:p>
      </dgm:t>
    </dgm:pt>
    <dgm:pt modelId="{67F85B0F-02FF-6D44-BA9B-A76A485990F7}" type="pres">
      <dgm:prSet presAssocID="{128FBDE9-4CFD-447D-9D8E-35FDADF064B0}" presName="linear" presStyleCnt="0">
        <dgm:presLayoutVars>
          <dgm:dir/>
          <dgm:animLvl val="lvl"/>
          <dgm:resizeHandles val="exact"/>
        </dgm:presLayoutVars>
      </dgm:prSet>
      <dgm:spPr/>
    </dgm:pt>
    <dgm:pt modelId="{DF08B6D0-15EC-674F-94E8-FE54FBEBFB2C}" type="pres">
      <dgm:prSet presAssocID="{E6685B08-CA4C-4D47-9186-F576614D8706}" presName="parentLin" presStyleCnt="0"/>
      <dgm:spPr/>
    </dgm:pt>
    <dgm:pt modelId="{10DDFC1D-38F2-314B-AA4A-EC8F22D15734}" type="pres">
      <dgm:prSet presAssocID="{E6685B08-CA4C-4D47-9186-F576614D8706}" presName="parentLeftMargin" presStyleLbl="node1" presStyleIdx="0" presStyleCnt="3"/>
      <dgm:spPr/>
    </dgm:pt>
    <dgm:pt modelId="{6AD5D3CC-FE77-534A-A52A-79FC18C9BFC0}" type="pres">
      <dgm:prSet presAssocID="{E6685B08-CA4C-4D47-9186-F576614D8706}" presName="parentText" presStyleLbl="node1" presStyleIdx="0" presStyleCnt="3">
        <dgm:presLayoutVars>
          <dgm:chMax val="0"/>
          <dgm:bulletEnabled val="1"/>
        </dgm:presLayoutVars>
      </dgm:prSet>
      <dgm:spPr/>
    </dgm:pt>
    <dgm:pt modelId="{5E3BF0AB-E193-C946-8816-55F76D90EFDB}" type="pres">
      <dgm:prSet presAssocID="{E6685B08-CA4C-4D47-9186-F576614D8706}" presName="negativeSpace" presStyleCnt="0"/>
      <dgm:spPr/>
    </dgm:pt>
    <dgm:pt modelId="{C2542D25-C0A5-B44F-BBBD-4667CD1A18A0}" type="pres">
      <dgm:prSet presAssocID="{E6685B08-CA4C-4D47-9186-F576614D8706}" presName="childText" presStyleLbl="conFgAcc1" presStyleIdx="0" presStyleCnt="3">
        <dgm:presLayoutVars>
          <dgm:bulletEnabled val="1"/>
        </dgm:presLayoutVars>
      </dgm:prSet>
      <dgm:spPr/>
    </dgm:pt>
    <dgm:pt modelId="{8963BB06-5022-9049-9B39-490EFC49FAFC}" type="pres">
      <dgm:prSet presAssocID="{0C4E7FEF-0397-4FE5-AB3E-826D2426A082}" presName="spaceBetweenRectangles" presStyleCnt="0"/>
      <dgm:spPr/>
    </dgm:pt>
    <dgm:pt modelId="{628E8EEF-DD25-A241-95F3-38BB6D32FE4D}" type="pres">
      <dgm:prSet presAssocID="{30F65232-F380-492B-A6F7-E75F5E351CBF}" presName="parentLin" presStyleCnt="0"/>
      <dgm:spPr/>
    </dgm:pt>
    <dgm:pt modelId="{03D5DA92-A529-E240-B95E-2990657FC1EC}" type="pres">
      <dgm:prSet presAssocID="{30F65232-F380-492B-A6F7-E75F5E351CBF}" presName="parentLeftMargin" presStyleLbl="node1" presStyleIdx="0" presStyleCnt="3"/>
      <dgm:spPr/>
    </dgm:pt>
    <dgm:pt modelId="{3AACD0A4-EE62-6E43-83A2-50803496B421}" type="pres">
      <dgm:prSet presAssocID="{30F65232-F380-492B-A6F7-E75F5E351CBF}" presName="parentText" presStyleLbl="node1" presStyleIdx="1" presStyleCnt="3">
        <dgm:presLayoutVars>
          <dgm:chMax val="0"/>
          <dgm:bulletEnabled val="1"/>
        </dgm:presLayoutVars>
      </dgm:prSet>
      <dgm:spPr/>
    </dgm:pt>
    <dgm:pt modelId="{6D12E968-DBA7-2648-9815-64AB74312C52}" type="pres">
      <dgm:prSet presAssocID="{30F65232-F380-492B-A6F7-E75F5E351CBF}" presName="negativeSpace" presStyleCnt="0"/>
      <dgm:spPr/>
    </dgm:pt>
    <dgm:pt modelId="{69DE2ACA-12AB-644D-938F-42B95F33CDCD}" type="pres">
      <dgm:prSet presAssocID="{30F65232-F380-492B-A6F7-E75F5E351CBF}" presName="childText" presStyleLbl="conFgAcc1" presStyleIdx="1" presStyleCnt="3">
        <dgm:presLayoutVars>
          <dgm:bulletEnabled val="1"/>
        </dgm:presLayoutVars>
      </dgm:prSet>
      <dgm:spPr/>
    </dgm:pt>
    <dgm:pt modelId="{EAD894DA-C48C-F44A-A7B1-D62C9DFEC2F8}" type="pres">
      <dgm:prSet presAssocID="{6435030E-2016-4D89-A7BC-0D45094F2CA0}" presName="spaceBetweenRectangles" presStyleCnt="0"/>
      <dgm:spPr/>
    </dgm:pt>
    <dgm:pt modelId="{1681460E-94D3-3445-9E67-95C4216142A8}" type="pres">
      <dgm:prSet presAssocID="{7B370F6C-8DF3-4C03-812C-0B64FD98A98B}" presName="parentLin" presStyleCnt="0"/>
      <dgm:spPr/>
    </dgm:pt>
    <dgm:pt modelId="{E097BDD9-6208-8446-8523-817D17490DC3}" type="pres">
      <dgm:prSet presAssocID="{7B370F6C-8DF3-4C03-812C-0B64FD98A98B}" presName="parentLeftMargin" presStyleLbl="node1" presStyleIdx="1" presStyleCnt="3"/>
      <dgm:spPr/>
    </dgm:pt>
    <dgm:pt modelId="{C85572F5-0E46-7541-ACA0-7A043D76B50F}" type="pres">
      <dgm:prSet presAssocID="{7B370F6C-8DF3-4C03-812C-0B64FD98A98B}" presName="parentText" presStyleLbl="node1" presStyleIdx="2" presStyleCnt="3">
        <dgm:presLayoutVars>
          <dgm:chMax val="0"/>
          <dgm:bulletEnabled val="1"/>
        </dgm:presLayoutVars>
      </dgm:prSet>
      <dgm:spPr/>
    </dgm:pt>
    <dgm:pt modelId="{7F116F72-AE8D-AD46-BBCC-20A6B1FF855C}" type="pres">
      <dgm:prSet presAssocID="{7B370F6C-8DF3-4C03-812C-0B64FD98A98B}" presName="negativeSpace" presStyleCnt="0"/>
      <dgm:spPr/>
    </dgm:pt>
    <dgm:pt modelId="{4163AB6B-21E2-BB4A-8E35-2DD159155924}" type="pres">
      <dgm:prSet presAssocID="{7B370F6C-8DF3-4C03-812C-0B64FD98A98B}" presName="childText" presStyleLbl="conFgAcc1" presStyleIdx="2" presStyleCnt="3">
        <dgm:presLayoutVars>
          <dgm:bulletEnabled val="1"/>
        </dgm:presLayoutVars>
      </dgm:prSet>
      <dgm:spPr/>
    </dgm:pt>
  </dgm:ptLst>
  <dgm:cxnLst>
    <dgm:cxn modelId="{D8E9A700-E446-B043-B94F-CCC2BDF9CCB2}" type="presOf" srcId="{65BD47BD-BB78-4259-88DE-629771A24C4C}" destId="{4163AB6B-21E2-BB4A-8E35-2DD159155924}" srcOrd="0" destOrd="3" presId="urn:microsoft.com/office/officeart/2005/8/layout/list1"/>
    <dgm:cxn modelId="{78D6BC11-8A62-43DA-A27D-3341E9840ACB}" srcId="{128FBDE9-4CFD-447D-9D8E-35FDADF064B0}" destId="{7B370F6C-8DF3-4C03-812C-0B64FD98A98B}" srcOrd="2" destOrd="0" parTransId="{DD25AEE3-7C2E-4E5E-AF8F-26075521B205}" sibTransId="{93795F63-88CA-4C0F-A740-9F0A50F657D2}"/>
    <dgm:cxn modelId="{2F489D1B-16B0-4B46-AE42-1B612E461FDF}" type="presOf" srcId="{7B370F6C-8DF3-4C03-812C-0B64FD98A98B}" destId="{C85572F5-0E46-7541-ACA0-7A043D76B50F}" srcOrd="1" destOrd="0" presId="urn:microsoft.com/office/officeart/2005/8/layout/list1"/>
    <dgm:cxn modelId="{8B0F662D-0373-D548-AD8C-88CAB36D2AC8}" srcId="{55A0B794-6128-4233-A25F-12F867015CAB}" destId="{8DC403AE-5A53-D34C-BFD7-88C5CA22FB6C}" srcOrd="1" destOrd="0" parTransId="{293A47ED-47F6-FA4A-9A93-BBE8D79B4060}" sibTransId="{52D822AD-E496-7747-B74A-8E7A47D4E026}"/>
    <dgm:cxn modelId="{4C38CB34-593B-454E-BD27-9F9D6130C4A8}" type="presOf" srcId="{30F65232-F380-492B-A6F7-E75F5E351CBF}" destId="{03D5DA92-A529-E240-B95E-2990657FC1EC}" srcOrd="0" destOrd="0" presId="urn:microsoft.com/office/officeart/2005/8/layout/list1"/>
    <dgm:cxn modelId="{5BD21C36-B4FC-44CE-9000-6C23D87B59FF}" srcId="{128FBDE9-4CFD-447D-9D8E-35FDADF064B0}" destId="{E6685B08-CA4C-4D47-9186-F576614D8706}" srcOrd="0" destOrd="0" parTransId="{86120480-FE9C-4B24-B488-491100CDF9E1}" sibTransId="{0C4E7FEF-0397-4FE5-AB3E-826D2426A082}"/>
    <dgm:cxn modelId="{E369C637-671F-AF40-A47A-1C80DC5DF32C}" type="presOf" srcId="{8DC403AE-5A53-D34C-BFD7-88C5CA22FB6C}" destId="{4163AB6B-21E2-BB4A-8E35-2DD159155924}" srcOrd="0" destOrd="2" presId="urn:microsoft.com/office/officeart/2005/8/layout/list1"/>
    <dgm:cxn modelId="{403AB861-FF7A-C345-84FC-8A4B8DD41281}" type="presOf" srcId="{55A0B794-6128-4233-A25F-12F867015CAB}" destId="{4163AB6B-21E2-BB4A-8E35-2DD159155924}" srcOrd="0" destOrd="0" presId="urn:microsoft.com/office/officeart/2005/8/layout/list1"/>
    <dgm:cxn modelId="{63607773-1A0F-0846-876F-48296C73D43D}" type="presOf" srcId="{7B370F6C-8DF3-4C03-812C-0B64FD98A98B}" destId="{E097BDD9-6208-8446-8523-817D17490DC3}" srcOrd="0" destOrd="0" presId="urn:microsoft.com/office/officeart/2005/8/layout/list1"/>
    <dgm:cxn modelId="{7691BE8A-025D-4A6B-AA94-DD95A055419F}" srcId="{7B370F6C-8DF3-4C03-812C-0B64FD98A98B}" destId="{65BD47BD-BB78-4259-88DE-629771A24C4C}" srcOrd="1" destOrd="0" parTransId="{DF1CA8B0-78E0-4E9B-AA3C-C4756604B7B6}" sibTransId="{8ACC7EBB-0DD1-483B-A242-68E2CC4F91BD}"/>
    <dgm:cxn modelId="{6056CB95-D75D-BB41-9195-9B4051AC5E69}" type="presOf" srcId="{128FBDE9-4CFD-447D-9D8E-35FDADF064B0}" destId="{67F85B0F-02FF-6D44-BA9B-A76A485990F7}" srcOrd="0" destOrd="0" presId="urn:microsoft.com/office/officeart/2005/8/layout/list1"/>
    <dgm:cxn modelId="{6A54B0B0-DAC5-47D5-8362-25C761C947D4}" srcId="{128FBDE9-4CFD-447D-9D8E-35FDADF064B0}" destId="{30F65232-F380-492B-A6F7-E75F5E351CBF}" srcOrd="1" destOrd="0" parTransId="{B4557080-C90E-4DEE-A2EF-45615508F3C0}" sibTransId="{6435030E-2016-4D89-A7BC-0D45094F2CA0}"/>
    <dgm:cxn modelId="{32EDD8D6-5CEC-C24B-AA94-669895069B25}" type="presOf" srcId="{E6685B08-CA4C-4D47-9186-F576614D8706}" destId="{10DDFC1D-38F2-314B-AA4A-EC8F22D15734}" srcOrd="0" destOrd="0" presId="urn:microsoft.com/office/officeart/2005/8/layout/list1"/>
    <dgm:cxn modelId="{61E10BF3-B973-6E4A-9DAF-63825E0DE42E}" type="presOf" srcId="{77C14A12-9995-A048-BF9C-905E132B5A10}" destId="{4163AB6B-21E2-BB4A-8E35-2DD159155924}" srcOrd="0" destOrd="1" presId="urn:microsoft.com/office/officeart/2005/8/layout/list1"/>
    <dgm:cxn modelId="{70DB99F5-C85F-534B-A318-05D3A87738D9}" srcId="{55A0B794-6128-4233-A25F-12F867015CAB}" destId="{77C14A12-9995-A048-BF9C-905E132B5A10}" srcOrd="0" destOrd="0" parTransId="{10A52D07-4F3D-734D-895B-08D27BA2F4CA}" sibTransId="{88A242B7-218E-4144-B8CF-BE6BC8DE2A76}"/>
    <dgm:cxn modelId="{5B223DF7-CAEE-4E90-B798-FE967F73F418}" srcId="{7B370F6C-8DF3-4C03-812C-0B64FD98A98B}" destId="{55A0B794-6128-4233-A25F-12F867015CAB}" srcOrd="0" destOrd="0" parTransId="{F8126AA2-5041-4C40-A789-D985354BB298}" sibTransId="{8BE22C08-15A7-4B2A-9074-2C0BAB77907D}"/>
    <dgm:cxn modelId="{F29C37F9-67EA-A141-A6D6-0B736F3B07E6}" type="presOf" srcId="{30F65232-F380-492B-A6F7-E75F5E351CBF}" destId="{3AACD0A4-EE62-6E43-83A2-50803496B421}" srcOrd="1" destOrd="0" presId="urn:microsoft.com/office/officeart/2005/8/layout/list1"/>
    <dgm:cxn modelId="{A5C962FB-015D-A74D-A2FC-75206642D72E}" type="presOf" srcId="{E6685B08-CA4C-4D47-9186-F576614D8706}" destId="{6AD5D3CC-FE77-534A-A52A-79FC18C9BFC0}" srcOrd="1" destOrd="0" presId="urn:microsoft.com/office/officeart/2005/8/layout/list1"/>
    <dgm:cxn modelId="{59A69A75-C12F-C747-A06B-13D43D94CACA}" type="presParOf" srcId="{67F85B0F-02FF-6D44-BA9B-A76A485990F7}" destId="{DF08B6D0-15EC-674F-94E8-FE54FBEBFB2C}" srcOrd="0" destOrd="0" presId="urn:microsoft.com/office/officeart/2005/8/layout/list1"/>
    <dgm:cxn modelId="{6DC2DEE9-4482-2942-850E-F83BF49FED6C}" type="presParOf" srcId="{DF08B6D0-15EC-674F-94E8-FE54FBEBFB2C}" destId="{10DDFC1D-38F2-314B-AA4A-EC8F22D15734}" srcOrd="0" destOrd="0" presId="urn:microsoft.com/office/officeart/2005/8/layout/list1"/>
    <dgm:cxn modelId="{BF5106EA-4C04-5048-91E4-FBD96282DA95}" type="presParOf" srcId="{DF08B6D0-15EC-674F-94E8-FE54FBEBFB2C}" destId="{6AD5D3CC-FE77-534A-A52A-79FC18C9BFC0}" srcOrd="1" destOrd="0" presId="urn:microsoft.com/office/officeart/2005/8/layout/list1"/>
    <dgm:cxn modelId="{1460C414-114C-0B41-8D25-0F86BEB718FB}" type="presParOf" srcId="{67F85B0F-02FF-6D44-BA9B-A76A485990F7}" destId="{5E3BF0AB-E193-C946-8816-55F76D90EFDB}" srcOrd="1" destOrd="0" presId="urn:microsoft.com/office/officeart/2005/8/layout/list1"/>
    <dgm:cxn modelId="{2C96D082-9CF5-AB43-8523-30FE710C9E3C}" type="presParOf" srcId="{67F85B0F-02FF-6D44-BA9B-A76A485990F7}" destId="{C2542D25-C0A5-B44F-BBBD-4667CD1A18A0}" srcOrd="2" destOrd="0" presId="urn:microsoft.com/office/officeart/2005/8/layout/list1"/>
    <dgm:cxn modelId="{264CFD5F-D43B-6049-9298-BA7F90159D28}" type="presParOf" srcId="{67F85B0F-02FF-6D44-BA9B-A76A485990F7}" destId="{8963BB06-5022-9049-9B39-490EFC49FAFC}" srcOrd="3" destOrd="0" presId="urn:microsoft.com/office/officeart/2005/8/layout/list1"/>
    <dgm:cxn modelId="{0D8545AA-D59A-414E-9576-8CF9263DF692}" type="presParOf" srcId="{67F85B0F-02FF-6D44-BA9B-A76A485990F7}" destId="{628E8EEF-DD25-A241-95F3-38BB6D32FE4D}" srcOrd="4" destOrd="0" presId="urn:microsoft.com/office/officeart/2005/8/layout/list1"/>
    <dgm:cxn modelId="{50F2DECF-2E52-8147-A21F-7B7BB0BE3223}" type="presParOf" srcId="{628E8EEF-DD25-A241-95F3-38BB6D32FE4D}" destId="{03D5DA92-A529-E240-B95E-2990657FC1EC}" srcOrd="0" destOrd="0" presId="urn:microsoft.com/office/officeart/2005/8/layout/list1"/>
    <dgm:cxn modelId="{45AF945C-F397-9B40-8CEB-D4303C1A6F41}" type="presParOf" srcId="{628E8EEF-DD25-A241-95F3-38BB6D32FE4D}" destId="{3AACD0A4-EE62-6E43-83A2-50803496B421}" srcOrd="1" destOrd="0" presId="urn:microsoft.com/office/officeart/2005/8/layout/list1"/>
    <dgm:cxn modelId="{5FDFC96F-64A7-F249-AC40-8F101704EA60}" type="presParOf" srcId="{67F85B0F-02FF-6D44-BA9B-A76A485990F7}" destId="{6D12E968-DBA7-2648-9815-64AB74312C52}" srcOrd="5" destOrd="0" presId="urn:microsoft.com/office/officeart/2005/8/layout/list1"/>
    <dgm:cxn modelId="{9C8890FA-7A74-CD4A-831E-1A5EEEAD5F07}" type="presParOf" srcId="{67F85B0F-02FF-6D44-BA9B-A76A485990F7}" destId="{69DE2ACA-12AB-644D-938F-42B95F33CDCD}" srcOrd="6" destOrd="0" presId="urn:microsoft.com/office/officeart/2005/8/layout/list1"/>
    <dgm:cxn modelId="{D0D1F909-8DA4-7F44-9E0B-BFB4489FEE2D}" type="presParOf" srcId="{67F85B0F-02FF-6D44-BA9B-A76A485990F7}" destId="{EAD894DA-C48C-F44A-A7B1-D62C9DFEC2F8}" srcOrd="7" destOrd="0" presId="urn:microsoft.com/office/officeart/2005/8/layout/list1"/>
    <dgm:cxn modelId="{B6ACDAB1-9322-564A-9539-8F5F723BCDC3}" type="presParOf" srcId="{67F85B0F-02FF-6D44-BA9B-A76A485990F7}" destId="{1681460E-94D3-3445-9E67-95C4216142A8}" srcOrd="8" destOrd="0" presId="urn:microsoft.com/office/officeart/2005/8/layout/list1"/>
    <dgm:cxn modelId="{A163FF27-C4BA-0F4F-B9C3-8ECCF9A5E058}" type="presParOf" srcId="{1681460E-94D3-3445-9E67-95C4216142A8}" destId="{E097BDD9-6208-8446-8523-817D17490DC3}" srcOrd="0" destOrd="0" presId="urn:microsoft.com/office/officeart/2005/8/layout/list1"/>
    <dgm:cxn modelId="{BFE8DEFC-4262-8944-BA32-565B32ED86CE}" type="presParOf" srcId="{1681460E-94D3-3445-9E67-95C4216142A8}" destId="{C85572F5-0E46-7541-ACA0-7A043D76B50F}" srcOrd="1" destOrd="0" presId="urn:microsoft.com/office/officeart/2005/8/layout/list1"/>
    <dgm:cxn modelId="{739E996C-086D-D44B-93C5-44E7B5245045}" type="presParOf" srcId="{67F85B0F-02FF-6D44-BA9B-A76A485990F7}" destId="{7F116F72-AE8D-AD46-BBCC-20A6B1FF855C}" srcOrd="9" destOrd="0" presId="urn:microsoft.com/office/officeart/2005/8/layout/list1"/>
    <dgm:cxn modelId="{E7713476-2E6D-8443-8779-2DC26802BBE7}" type="presParOf" srcId="{67F85B0F-02FF-6D44-BA9B-A76A485990F7}" destId="{4163AB6B-21E2-BB4A-8E35-2DD15915592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AD362D-D5CB-40C1-9115-A45BABCB8F00}" type="doc">
      <dgm:prSet loTypeId="urn:microsoft.com/office/officeart/2005/8/layout/vList2" loCatId="list" qsTypeId="urn:microsoft.com/office/officeart/2005/8/quickstyle/simple4" qsCatId="simple" csTypeId="urn:microsoft.com/office/officeart/2005/8/colors/colorful1" csCatId="colorful"/>
      <dgm:spPr/>
      <dgm:t>
        <a:bodyPr/>
        <a:lstStyle/>
        <a:p>
          <a:endParaRPr lang="en-US"/>
        </a:p>
      </dgm:t>
    </dgm:pt>
    <dgm:pt modelId="{EC7FC57D-5492-4B70-8BCB-CB61370EC36B}">
      <dgm:prSet/>
      <dgm:spPr/>
      <dgm:t>
        <a:bodyPr/>
        <a:lstStyle/>
        <a:p>
          <a:r>
            <a:rPr lang="en-US"/>
            <a:t>Capital account: Records migrants’ asset transfers, capital transfers and the acquisition/disposal of non-produced, non-financial assets (e.g. copyrights)</a:t>
          </a:r>
        </a:p>
      </dgm:t>
    </dgm:pt>
    <dgm:pt modelId="{839B08AD-5D32-4A71-9538-98B015C003DB}" type="parTrans" cxnId="{00731D19-786C-4754-8144-75FB49AEE5E1}">
      <dgm:prSet/>
      <dgm:spPr/>
      <dgm:t>
        <a:bodyPr/>
        <a:lstStyle/>
        <a:p>
          <a:endParaRPr lang="en-US"/>
        </a:p>
      </dgm:t>
    </dgm:pt>
    <dgm:pt modelId="{7D93EA03-2738-4BD2-9CBA-078BA22E53C0}" type="sibTrans" cxnId="{00731D19-786C-4754-8144-75FB49AEE5E1}">
      <dgm:prSet/>
      <dgm:spPr/>
      <dgm:t>
        <a:bodyPr/>
        <a:lstStyle/>
        <a:p>
          <a:endParaRPr lang="en-US"/>
        </a:p>
      </dgm:t>
    </dgm:pt>
    <dgm:pt modelId="{DB366058-1B17-4318-B5DF-C3ED61ADE341}">
      <dgm:prSet/>
      <dgm:spPr/>
      <dgm:t>
        <a:bodyPr/>
        <a:lstStyle/>
        <a:p>
          <a:r>
            <a:rPr lang="en-US"/>
            <a:t>Financial account: records transactions in physical and financial assets</a:t>
          </a:r>
        </a:p>
      </dgm:t>
    </dgm:pt>
    <dgm:pt modelId="{27691FAC-CB7A-4AB7-9543-C3EE0EE9EBAF}" type="parTrans" cxnId="{377E135E-1942-4E09-91D5-B38DF0FCE10C}">
      <dgm:prSet/>
      <dgm:spPr/>
      <dgm:t>
        <a:bodyPr/>
        <a:lstStyle/>
        <a:p>
          <a:endParaRPr lang="en-US"/>
        </a:p>
      </dgm:t>
    </dgm:pt>
    <dgm:pt modelId="{76CC1327-78F1-42EB-914B-4775D35AA92E}" type="sibTrans" cxnId="{377E135E-1942-4E09-91D5-B38DF0FCE10C}">
      <dgm:prSet/>
      <dgm:spPr/>
      <dgm:t>
        <a:bodyPr/>
        <a:lstStyle/>
        <a:p>
          <a:endParaRPr lang="en-US"/>
        </a:p>
      </dgm:t>
    </dgm:pt>
    <dgm:pt modelId="{6BEC627D-6144-46E2-8646-D78547FE9ADE}">
      <dgm:prSet/>
      <dgm:spPr/>
      <dgm:t>
        <a:bodyPr/>
        <a:lstStyle/>
        <a:p>
          <a:r>
            <a:rPr lang="en-US" baseline="0"/>
            <a:t>Records long term flows of funds into and out of a country</a:t>
          </a:r>
          <a:endParaRPr lang="en-US"/>
        </a:p>
      </dgm:t>
    </dgm:pt>
    <dgm:pt modelId="{972DB706-428F-4423-AE31-CA87D20A8031}" type="parTrans" cxnId="{56AC00D4-AF48-4B9A-9358-EA605BD34B41}">
      <dgm:prSet/>
      <dgm:spPr/>
      <dgm:t>
        <a:bodyPr/>
        <a:lstStyle/>
        <a:p>
          <a:endParaRPr lang="en-US"/>
        </a:p>
      </dgm:t>
    </dgm:pt>
    <dgm:pt modelId="{4CA8026C-CCEE-4B4B-9CA3-E97850D20749}" type="sibTrans" cxnId="{56AC00D4-AF48-4B9A-9358-EA605BD34B41}">
      <dgm:prSet/>
      <dgm:spPr/>
      <dgm:t>
        <a:bodyPr/>
        <a:lstStyle/>
        <a:p>
          <a:endParaRPr lang="en-US"/>
        </a:p>
      </dgm:t>
    </dgm:pt>
    <dgm:pt modelId="{C8F8956F-28E1-48A6-847C-3C70F9C8E07C}">
      <dgm:prSet/>
      <dgm:spPr/>
      <dgm:t>
        <a:bodyPr/>
        <a:lstStyle/>
        <a:p>
          <a:r>
            <a:rPr lang="en-US" baseline="0"/>
            <a:t>Records transactions in financial assets and liabilities such as shares, securities and loans between residents of Australia and residents of overseas countries</a:t>
          </a:r>
          <a:endParaRPr lang="en-US"/>
        </a:p>
      </dgm:t>
    </dgm:pt>
    <dgm:pt modelId="{840BF17C-89F5-4F9A-9061-5B3DE3A4CC02}" type="parTrans" cxnId="{2D966497-15CB-44CB-A1CD-A96F59BD8C44}">
      <dgm:prSet/>
      <dgm:spPr/>
      <dgm:t>
        <a:bodyPr/>
        <a:lstStyle/>
        <a:p>
          <a:endParaRPr lang="en-US"/>
        </a:p>
      </dgm:t>
    </dgm:pt>
    <dgm:pt modelId="{6580E53A-2F83-4E86-BA35-C04835DB94B4}" type="sibTrans" cxnId="{2D966497-15CB-44CB-A1CD-A96F59BD8C44}">
      <dgm:prSet/>
      <dgm:spPr/>
      <dgm:t>
        <a:bodyPr/>
        <a:lstStyle/>
        <a:p>
          <a:endParaRPr lang="en-US"/>
        </a:p>
      </dgm:t>
    </dgm:pt>
    <dgm:pt modelId="{A417D67B-2627-774B-926D-194BB51899BC}" type="pres">
      <dgm:prSet presAssocID="{81AD362D-D5CB-40C1-9115-A45BABCB8F00}" presName="linear" presStyleCnt="0">
        <dgm:presLayoutVars>
          <dgm:animLvl val="lvl"/>
          <dgm:resizeHandles val="exact"/>
        </dgm:presLayoutVars>
      </dgm:prSet>
      <dgm:spPr/>
    </dgm:pt>
    <dgm:pt modelId="{2A3331BB-A01C-3140-983F-EFAECEDE9FA8}" type="pres">
      <dgm:prSet presAssocID="{EC7FC57D-5492-4B70-8BCB-CB61370EC36B}" presName="parentText" presStyleLbl="node1" presStyleIdx="0" presStyleCnt="2">
        <dgm:presLayoutVars>
          <dgm:chMax val="0"/>
          <dgm:bulletEnabled val="1"/>
        </dgm:presLayoutVars>
      </dgm:prSet>
      <dgm:spPr/>
    </dgm:pt>
    <dgm:pt modelId="{12918277-C915-C54C-ACAC-5D248D9C7D7C}" type="pres">
      <dgm:prSet presAssocID="{7D93EA03-2738-4BD2-9CBA-078BA22E53C0}" presName="spacer" presStyleCnt="0"/>
      <dgm:spPr/>
    </dgm:pt>
    <dgm:pt modelId="{09277E5A-3D7D-E341-AB44-37B9D40942B1}" type="pres">
      <dgm:prSet presAssocID="{DB366058-1B17-4318-B5DF-C3ED61ADE341}" presName="parentText" presStyleLbl="node1" presStyleIdx="1" presStyleCnt="2">
        <dgm:presLayoutVars>
          <dgm:chMax val="0"/>
          <dgm:bulletEnabled val="1"/>
        </dgm:presLayoutVars>
      </dgm:prSet>
      <dgm:spPr/>
    </dgm:pt>
    <dgm:pt modelId="{0A7DA0E8-F373-EC42-90F6-164993408885}" type="pres">
      <dgm:prSet presAssocID="{DB366058-1B17-4318-B5DF-C3ED61ADE341}" presName="childText" presStyleLbl="revTx" presStyleIdx="0" presStyleCnt="1">
        <dgm:presLayoutVars>
          <dgm:bulletEnabled val="1"/>
        </dgm:presLayoutVars>
      </dgm:prSet>
      <dgm:spPr/>
    </dgm:pt>
  </dgm:ptLst>
  <dgm:cxnLst>
    <dgm:cxn modelId="{00731D19-786C-4754-8144-75FB49AEE5E1}" srcId="{81AD362D-D5CB-40C1-9115-A45BABCB8F00}" destId="{EC7FC57D-5492-4B70-8BCB-CB61370EC36B}" srcOrd="0" destOrd="0" parTransId="{839B08AD-5D32-4A71-9538-98B015C003DB}" sibTransId="{7D93EA03-2738-4BD2-9CBA-078BA22E53C0}"/>
    <dgm:cxn modelId="{2D0E6A1A-5B62-BD42-BF43-1EEBBE313DF3}" type="presOf" srcId="{C8F8956F-28E1-48A6-847C-3C70F9C8E07C}" destId="{0A7DA0E8-F373-EC42-90F6-164993408885}" srcOrd="0" destOrd="1" presId="urn:microsoft.com/office/officeart/2005/8/layout/vList2"/>
    <dgm:cxn modelId="{A2F97543-F865-EC42-B591-F76F8DA032B8}" type="presOf" srcId="{81AD362D-D5CB-40C1-9115-A45BABCB8F00}" destId="{A417D67B-2627-774B-926D-194BB51899BC}" srcOrd="0" destOrd="0" presId="urn:microsoft.com/office/officeart/2005/8/layout/vList2"/>
    <dgm:cxn modelId="{9510864C-6792-EB4A-ABB0-4A1A7DD62914}" type="presOf" srcId="{6BEC627D-6144-46E2-8646-D78547FE9ADE}" destId="{0A7DA0E8-F373-EC42-90F6-164993408885}" srcOrd="0" destOrd="0" presId="urn:microsoft.com/office/officeart/2005/8/layout/vList2"/>
    <dgm:cxn modelId="{377E135E-1942-4E09-91D5-B38DF0FCE10C}" srcId="{81AD362D-D5CB-40C1-9115-A45BABCB8F00}" destId="{DB366058-1B17-4318-B5DF-C3ED61ADE341}" srcOrd="1" destOrd="0" parTransId="{27691FAC-CB7A-4AB7-9543-C3EE0EE9EBAF}" sibTransId="{76CC1327-78F1-42EB-914B-4775D35AA92E}"/>
    <dgm:cxn modelId="{2D966497-15CB-44CB-A1CD-A96F59BD8C44}" srcId="{DB366058-1B17-4318-B5DF-C3ED61ADE341}" destId="{C8F8956F-28E1-48A6-847C-3C70F9C8E07C}" srcOrd="1" destOrd="0" parTransId="{840BF17C-89F5-4F9A-9061-5B3DE3A4CC02}" sibTransId="{6580E53A-2F83-4E86-BA35-C04835DB94B4}"/>
    <dgm:cxn modelId="{D7751CC4-BB6A-4142-BEA3-F1009A86ED6A}" type="presOf" srcId="{DB366058-1B17-4318-B5DF-C3ED61ADE341}" destId="{09277E5A-3D7D-E341-AB44-37B9D40942B1}" srcOrd="0" destOrd="0" presId="urn:microsoft.com/office/officeart/2005/8/layout/vList2"/>
    <dgm:cxn modelId="{C1424CC8-8934-C147-8791-CA66C761BB9A}" type="presOf" srcId="{EC7FC57D-5492-4B70-8BCB-CB61370EC36B}" destId="{2A3331BB-A01C-3140-983F-EFAECEDE9FA8}" srcOrd="0" destOrd="0" presId="urn:microsoft.com/office/officeart/2005/8/layout/vList2"/>
    <dgm:cxn modelId="{56AC00D4-AF48-4B9A-9358-EA605BD34B41}" srcId="{DB366058-1B17-4318-B5DF-C3ED61ADE341}" destId="{6BEC627D-6144-46E2-8646-D78547FE9ADE}" srcOrd="0" destOrd="0" parTransId="{972DB706-428F-4423-AE31-CA87D20A8031}" sibTransId="{4CA8026C-CCEE-4B4B-9CA3-E97850D20749}"/>
    <dgm:cxn modelId="{CD47EB33-0636-AE4A-8370-9B8D6AFE3ADC}" type="presParOf" srcId="{A417D67B-2627-774B-926D-194BB51899BC}" destId="{2A3331BB-A01C-3140-983F-EFAECEDE9FA8}" srcOrd="0" destOrd="0" presId="urn:microsoft.com/office/officeart/2005/8/layout/vList2"/>
    <dgm:cxn modelId="{A8736085-46F9-364C-9E1B-686EDE0F85B5}" type="presParOf" srcId="{A417D67B-2627-774B-926D-194BB51899BC}" destId="{12918277-C915-C54C-ACAC-5D248D9C7D7C}" srcOrd="1" destOrd="0" presId="urn:microsoft.com/office/officeart/2005/8/layout/vList2"/>
    <dgm:cxn modelId="{FDA4DFD9-B46B-AA4F-8DFD-F3D366E37DEA}" type="presParOf" srcId="{A417D67B-2627-774B-926D-194BB51899BC}" destId="{09277E5A-3D7D-E341-AB44-37B9D40942B1}" srcOrd="2" destOrd="0" presId="urn:microsoft.com/office/officeart/2005/8/layout/vList2"/>
    <dgm:cxn modelId="{0B3354BF-BA56-0642-A56A-F2E4CC96F566}" type="presParOf" srcId="{A417D67B-2627-774B-926D-194BB51899BC}" destId="{0A7DA0E8-F373-EC42-90F6-16499340888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A09802-83A9-4BE4-B5FF-6638817FAEB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E27D36E-1560-4FC0-B5A0-C916C5058B73}">
      <dgm:prSet custT="1"/>
      <dgm:spPr/>
      <dgm:t>
        <a:bodyPr/>
        <a:lstStyle/>
        <a:p>
          <a:pPr>
            <a:lnSpc>
              <a:spcPct val="100000"/>
            </a:lnSpc>
          </a:pPr>
          <a:r>
            <a:rPr lang="en-US" sz="2400"/>
            <a:t>Direct investment</a:t>
          </a:r>
        </a:p>
      </dgm:t>
    </dgm:pt>
    <dgm:pt modelId="{DDEDA41C-87AF-4365-9B2B-F336AC3E594F}" type="parTrans" cxnId="{72298522-495A-4E95-93B0-46092A98E22F}">
      <dgm:prSet/>
      <dgm:spPr/>
      <dgm:t>
        <a:bodyPr/>
        <a:lstStyle/>
        <a:p>
          <a:endParaRPr lang="en-US" sz="2000"/>
        </a:p>
      </dgm:t>
    </dgm:pt>
    <dgm:pt modelId="{5D6AF246-0644-447E-985C-7E715810BC64}" type="sibTrans" cxnId="{72298522-495A-4E95-93B0-46092A98E22F}">
      <dgm:prSet/>
      <dgm:spPr/>
      <dgm:t>
        <a:bodyPr/>
        <a:lstStyle/>
        <a:p>
          <a:endParaRPr lang="en-US" sz="2000"/>
        </a:p>
      </dgm:t>
    </dgm:pt>
    <dgm:pt modelId="{9D2B464A-DD72-442D-A2E6-37AF38C2DB30}">
      <dgm:prSet custT="1"/>
      <dgm:spPr/>
      <dgm:t>
        <a:bodyPr/>
        <a:lstStyle/>
        <a:p>
          <a:pPr>
            <a:lnSpc>
              <a:spcPct val="100000"/>
            </a:lnSpc>
          </a:pPr>
          <a:r>
            <a:rPr lang="en-US" sz="1800" baseline="0" dirty="0"/>
            <a:t>Undertaken with the intent of long term investment and exercising a significant degree of influence in its management</a:t>
          </a:r>
          <a:endParaRPr lang="en-US" sz="1800" dirty="0"/>
        </a:p>
      </dgm:t>
    </dgm:pt>
    <dgm:pt modelId="{EEF364F5-2079-4247-9776-3F50DFFF0881}" type="parTrans" cxnId="{196A6B08-0097-4319-A967-06623A3DFEF6}">
      <dgm:prSet/>
      <dgm:spPr/>
      <dgm:t>
        <a:bodyPr/>
        <a:lstStyle/>
        <a:p>
          <a:endParaRPr lang="en-US" sz="2000"/>
        </a:p>
      </dgm:t>
    </dgm:pt>
    <dgm:pt modelId="{5C264716-C7E2-45BF-BD52-144F58E5E547}" type="sibTrans" cxnId="{196A6B08-0097-4319-A967-06623A3DFEF6}">
      <dgm:prSet/>
      <dgm:spPr/>
      <dgm:t>
        <a:bodyPr/>
        <a:lstStyle/>
        <a:p>
          <a:endParaRPr lang="en-US" sz="2000"/>
        </a:p>
      </dgm:t>
    </dgm:pt>
    <dgm:pt modelId="{4EF9E898-1C12-4572-90AD-D96383BBC9F4}">
      <dgm:prSet custT="1"/>
      <dgm:spPr/>
      <dgm:t>
        <a:bodyPr/>
        <a:lstStyle/>
        <a:p>
          <a:pPr>
            <a:lnSpc>
              <a:spcPct val="100000"/>
            </a:lnSpc>
          </a:pPr>
          <a:r>
            <a:rPr lang="en-US" sz="1800" baseline="0"/>
            <a:t>&gt;10% of ordinary shares or voting stock</a:t>
          </a:r>
          <a:endParaRPr lang="en-US" sz="1800"/>
        </a:p>
      </dgm:t>
    </dgm:pt>
    <dgm:pt modelId="{BC9E3964-4572-4CC5-959F-A52425325198}" type="parTrans" cxnId="{227FBA32-9265-450E-A20E-AA9377B04BE6}">
      <dgm:prSet/>
      <dgm:spPr/>
      <dgm:t>
        <a:bodyPr/>
        <a:lstStyle/>
        <a:p>
          <a:endParaRPr lang="en-US" sz="2000"/>
        </a:p>
      </dgm:t>
    </dgm:pt>
    <dgm:pt modelId="{4362B4EE-8839-493F-A9C5-7134F293AD2C}" type="sibTrans" cxnId="{227FBA32-9265-450E-A20E-AA9377B04BE6}">
      <dgm:prSet/>
      <dgm:spPr/>
      <dgm:t>
        <a:bodyPr/>
        <a:lstStyle/>
        <a:p>
          <a:endParaRPr lang="en-US" sz="2000"/>
        </a:p>
      </dgm:t>
    </dgm:pt>
    <dgm:pt modelId="{75344C25-A8C4-48A6-B5EC-D777797BBACC}">
      <dgm:prSet custT="1"/>
      <dgm:spPr/>
      <dgm:t>
        <a:bodyPr/>
        <a:lstStyle/>
        <a:p>
          <a:pPr>
            <a:lnSpc>
              <a:spcPct val="100000"/>
            </a:lnSpc>
          </a:pPr>
          <a:r>
            <a:rPr lang="en-US" sz="2400" dirty="0"/>
            <a:t>Portfolio investment</a:t>
          </a:r>
        </a:p>
      </dgm:t>
    </dgm:pt>
    <dgm:pt modelId="{2AF1E6AD-AA95-417A-BCF7-0FCB0F3CA424}" type="parTrans" cxnId="{B77FD4B1-902B-4463-926B-ECC96FF4F61C}">
      <dgm:prSet/>
      <dgm:spPr/>
      <dgm:t>
        <a:bodyPr/>
        <a:lstStyle/>
        <a:p>
          <a:endParaRPr lang="en-US" sz="2000"/>
        </a:p>
      </dgm:t>
    </dgm:pt>
    <dgm:pt modelId="{10BF2221-3BB1-477F-9047-312851C234B6}" type="sibTrans" cxnId="{B77FD4B1-902B-4463-926B-ECC96FF4F61C}">
      <dgm:prSet/>
      <dgm:spPr/>
      <dgm:t>
        <a:bodyPr/>
        <a:lstStyle/>
        <a:p>
          <a:endParaRPr lang="en-US" sz="2000"/>
        </a:p>
      </dgm:t>
    </dgm:pt>
    <dgm:pt modelId="{535E4804-0F1A-467D-A013-D601245D0B75}">
      <dgm:prSet custT="1"/>
      <dgm:spPr/>
      <dgm:t>
        <a:bodyPr/>
        <a:lstStyle/>
        <a:p>
          <a:pPr>
            <a:lnSpc>
              <a:spcPct val="100000"/>
            </a:lnSpc>
          </a:pPr>
          <a:r>
            <a:rPr lang="en-US" sz="2000" baseline="0" dirty="0"/>
            <a:t>More short term in nature and speculative</a:t>
          </a:r>
          <a:endParaRPr lang="en-US" sz="2000" dirty="0"/>
        </a:p>
      </dgm:t>
    </dgm:pt>
    <dgm:pt modelId="{CC6DBFA6-E54F-4576-9C47-E8CCB948FD04}" type="parTrans" cxnId="{807D3615-07F9-4F70-AF1B-F7F07EE876C0}">
      <dgm:prSet/>
      <dgm:spPr/>
      <dgm:t>
        <a:bodyPr/>
        <a:lstStyle/>
        <a:p>
          <a:endParaRPr lang="en-US" sz="2000"/>
        </a:p>
      </dgm:t>
    </dgm:pt>
    <dgm:pt modelId="{B04EF94F-D893-4C92-BD4E-64A051A926E8}" type="sibTrans" cxnId="{807D3615-07F9-4F70-AF1B-F7F07EE876C0}">
      <dgm:prSet/>
      <dgm:spPr/>
      <dgm:t>
        <a:bodyPr/>
        <a:lstStyle/>
        <a:p>
          <a:endParaRPr lang="en-US" sz="2000"/>
        </a:p>
      </dgm:t>
    </dgm:pt>
    <dgm:pt modelId="{8A9CE2D5-D782-4891-84BC-77E8B41709EF}">
      <dgm:prSet custT="1"/>
      <dgm:spPr/>
      <dgm:t>
        <a:bodyPr/>
        <a:lstStyle/>
        <a:p>
          <a:pPr>
            <a:lnSpc>
              <a:spcPct val="100000"/>
            </a:lnSpc>
          </a:pPr>
          <a:r>
            <a:rPr lang="en-US" sz="2400"/>
            <a:t>Other investment</a:t>
          </a:r>
        </a:p>
      </dgm:t>
    </dgm:pt>
    <dgm:pt modelId="{A616AC77-57E3-427C-A1DE-5E5A33F588AD}" type="parTrans" cxnId="{999C3DF0-7DAD-4B16-9F15-ABD91E0FDD42}">
      <dgm:prSet/>
      <dgm:spPr/>
      <dgm:t>
        <a:bodyPr/>
        <a:lstStyle/>
        <a:p>
          <a:endParaRPr lang="en-US" sz="2000"/>
        </a:p>
      </dgm:t>
    </dgm:pt>
    <dgm:pt modelId="{C70C00CA-65CE-4F90-B06B-78F043BE82D8}" type="sibTrans" cxnId="{999C3DF0-7DAD-4B16-9F15-ABD91E0FDD42}">
      <dgm:prSet/>
      <dgm:spPr/>
      <dgm:t>
        <a:bodyPr/>
        <a:lstStyle/>
        <a:p>
          <a:endParaRPr lang="en-US" sz="2000"/>
        </a:p>
      </dgm:t>
    </dgm:pt>
    <dgm:pt modelId="{F18B883E-CE80-49FB-960C-81F89CBE5FE3}">
      <dgm:prSet custT="1"/>
      <dgm:spPr/>
      <dgm:t>
        <a:bodyPr/>
        <a:lstStyle/>
        <a:p>
          <a:pPr>
            <a:lnSpc>
              <a:spcPct val="100000"/>
            </a:lnSpc>
          </a:pPr>
          <a:r>
            <a:rPr lang="en-US" sz="2000" baseline="0" dirty="0"/>
            <a:t>Investment other than direct or portfolio, e.g. trade credits, loans, currency and deposits</a:t>
          </a:r>
          <a:endParaRPr lang="en-US" sz="2000" dirty="0"/>
        </a:p>
      </dgm:t>
    </dgm:pt>
    <dgm:pt modelId="{4F6747FB-2016-4603-9FB7-C211F0467B53}" type="parTrans" cxnId="{03F5D8D7-C57E-4729-8DED-1588AF7C9D1F}">
      <dgm:prSet/>
      <dgm:spPr/>
      <dgm:t>
        <a:bodyPr/>
        <a:lstStyle/>
        <a:p>
          <a:endParaRPr lang="en-US" sz="2000"/>
        </a:p>
      </dgm:t>
    </dgm:pt>
    <dgm:pt modelId="{C3BB00F7-DD3B-4C92-A268-33DD4406F320}" type="sibTrans" cxnId="{03F5D8D7-C57E-4729-8DED-1588AF7C9D1F}">
      <dgm:prSet/>
      <dgm:spPr/>
      <dgm:t>
        <a:bodyPr/>
        <a:lstStyle/>
        <a:p>
          <a:endParaRPr lang="en-US" sz="2000"/>
        </a:p>
      </dgm:t>
    </dgm:pt>
    <dgm:pt modelId="{4F95A055-60F8-46C9-A2AA-93301DC2B4C5}">
      <dgm:prSet custT="1"/>
      <dgm:spPr/>
      <dgm:t>
        <a:bodyPr/>
        <a:lstStyle/>
        <a:p>
          <a:pPr>
            <a:lnSpc>
              <a:spcPct val="100000"/>
            </a:lnSpc>
          </a:pPr>
          <a:r>
            <a:rPr lang="en-US" sz="2400"/>
            <a:t>Reserve assets</a:t>
          </a:r>
        </a:p>
      </dgm:t>
    </dgm:pt>
    <dgm:pt modelId="{C855EDDE-B9EC-45BD-82DF-B5B1DF6E8232}" type="parTrans" cxnId="{18267C9B-A123-4FC9-A49B-1EDBAEE8AD94}">
      <dgm:prSet/>
      <dgm:spPr/>
      <dgm:t>
        <a:bodyPr/>
        <a:lstStyle/>
        <a:p>
          <a:endParaRPr lang="en-US" sz="2000"/>
        </a:p>
      </dgm:t>
    </dgm:pt>
    <dgm:pt modelId="{A4122E99-E008-474A-B21C-24B1D7D5B897}" type="sibTrans" cxnId="{18267C9B-A123-4FC9-A49B-1EDBAEE8AD94}">
      <dgm:prSet/>
      <dgm:spPr/>
      <dgm:t>
        <a:bodyPr/>
        <a:lstStyle/>
        <a:p>
          <a:endParaRPr lang="en-US" sz="2000"/>
        </a:p>
      </dgm:t>
    </dgm:pt>
    <dgm:pt modelId="{3D200E57-3D3B-4ABA-8370-98092EC9EF2F}">
      <dgm:prSet custT="1"/>
      <dgm:spPr/>
      <dgm:t>
        <a:bodyPr/>
        <a:lstStyle/>
        <a:p>
          <a:pPr>
            <a:lnSpc>
              <a:spcPct val="100000"/>
            </a:lnSpc>
          </a:pPr>
          <a:r>
            <a:rPr lang="en-US" sz="2000" baseline="0" dirty="0"/>
            <a:t>Financial assets controlled by the RBA</a:t>
          </a:r>
          <a:endParaRPr lang="en-US" sz="2000" dirty="0"/>
        </a:p>
      </dgm:t>
    </dgm:pt>
    <dgm:pt modelId="{7307538F-7C7D-453A-94E8-14D2FA82B8E1}" type="parTrans" cxnId="{2B07F93E-78EB-47C9-9D73-7FEAFC0BE8F7}">
      <dgm:prSet/>
      <dgm:spPr/>
      <dgm:t>
        <a:bodyPr/>
        <a:lstStyle/>
        <a:p>
          <a:endParaRPr lang="en-US" sz="2000"/>
        </a:p>
      </dgm:t>
    </dgm:pt>
    <dgm:pt modelId="{374BE12C-2072-4C88-ABE1-C6EA28CA00BE}" type="sibTrans" cxnId="{2B07F93E-78EB-47C9-9D73-7FEAFC0BE8F7}">
      <dgm:prSet/>
      <dgm:spPr/>
      <dgm:t>
        <a:bodyPr/>
        <a:lstStyle/>
        <a:p>
          <a:endParaRPr lang="en-US" sz="2000"/>
        </a:p>
      </dgm:t>
    </dgm:pt>
    <dgm:pt modelId="{F9653E0E-8335-4C87-94F1-8E32A5960CBC}" type="pres">
      <dgm:prSet presAssocID="{17A09802-83A9-4BE4-B5FF-6638817FAEB7}" presName="root" presStyleCnt="0">
        <dgm:presLayoutVars>
          <dgm:dir/>
          <dgm:resizeHandles val="exact"/>
        </dgm:presLayoutVars>
      </dgm:prSet>
      <dgm:spPr/>
    </dgm:pt>
    <dgm:pt modelId="{E138E2F8-95E0-4742-96FA-7AAEBFB0BC1E}" type="pres">
      <dgm:prSet presAssocID="{CE27D36E-1560-4FC0-B5A0-C916C5058B73}" presName="compNode" presStyleCnt="0"/>
      <dgm:spPr/>
    </dgm:pt>
    <dgm:pt modelId="{C8BBEC90-890E-4BAC-8D33-9F9BF8945C1F}" type="pres">
      <dgm:prSet presAssocID="{CE27D36E-1560-4FC0-B5A0-C916C5058B73}" presName="bgRect" presStyleLbl="bgShp" presStyleIdx="0" presStyleCnt="4"/>
      <dgm:spPr/>
    </dgm:pt>
    <dgm:pt modelId="{E7EE92CE-A080-4F38-B744-767812F20A8E}" type="pres">
      <dgm:prSet presAssocID="{CE27D36E-1560-4FC0-B5A0-C916C5058B7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453DB2A2-5361-41F9-8F4C-C338D49A5AD5}" type="pres">
      <dgm:prSet presAssocID="{CE27D36E-1560-4FC0-B5A0-C916C5058B73}" presName="spaceRect" presStyleCnt="0"/>
      <dgm:spPr/>
    </dgm:pt>
    <dgm:pt modelId="{233BB2A0-B2F8-457F-98D2-FA360BA9F747}" type="pres">
      <dgm:prSet presAssocID="{CE27D36E-1560-4FC0-B5A0-C916C5058B73}" presName="parTx" presStyleLbl="revTx" presStyleIdx="0" presStyleCnt="8">
        <dgm:presLayoutVars>
          <dgm:chMax val="0"/>
          <dgm:chPref val="0"/>
        </dgm:presLayoutVars>
      </dgm:prSet>
      <dgm:spPr/>
    </dgm:pt>
    <dgm:pt modelId="{6391973B-1B58-4008-87D2-94C6E8C49D68}" type="pres">
      <dgm:prSet presAssocID="{CE27D36E-1560-4FC0-B5A0-C916C5058B73}" presName="desTx" presStyleLbl="revTx" presStyleIdx="1" presStyleCnt="8" custScaleX="110845" custLinFactNeighborX="-4046">
        <dgm:presLayoutVars/>
      </dgm:prSet>
      <dgm:spPr/>
    </dgm:pt>
    <dgm:pt modelId="{0EC35B55-8223-4CEA-A499-EF53734CB34D}" type="pres">
      <dgm:prSet presAssocID="{5D6AF246-0644-447E-985C-7E715810BC64}" presName="sibTrans" presStyleCnt="0"/>
      <dgm:spPr/>
    </dgm:pt>
    <dgm:pt modelId="{2662AEA1-9236-4A29-B35A-EFC2A6C20797}" type="pres">
      <dgm:prSet presAssocID="{75344C25-A8C4-48A6-B5EC-D777797BBACC}" presName="compNode" presStyleCnt="0"/>
      <dgm:spPr/>
    </dgm:pt>
    <dgm:pt modelId="{634302D8-CB73-4D77-B114-D27A49BACA97}" type="pres">
      <dgm:prSet presAssocID="{75344C25-A8C4-48A6-B5EC-D777797BBACC}" presName="bgRect" presStyleLbl="bgShp" presStyleIdx="1" presStyleCnt="4"/>
      <dgm:spPr/>
    </dgm:pt>
    <dgm:pt modelId="{C4D308E2-89EA-42D4-B793-4985599989C5}" type="pres">
      <dgm:prSet presAssocID="{75344C25-A8C4-48A6-B5EC-D777797BBAC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old bars"/>
        </a:ext>
      </dgm:extLst>
    </dgm:pt>
    <dgm:pt modelId="{64329A5B-3CF0-4540-AAB6-DAEC35361963}" type="pres">
      <dgm:prSet presAssocID="{75344C25-A8C4-48A6-B5EC-D777797BBACC}" presName="spaceRect" presStyleCnt="0"/>
      <dgm:spPr/>
    </dgm:pt>
    <dgm:pt modelId="{5C877CC9-CEED-40B2-BED1-0B167B641E91}" type="pres">
      <dgm:prSet presAssocID="{75344C25-A8C4-48A6-B5EC-D777797BBACC}" presName="parTx" presStyleLbl="revTx" presStyleIdx="2" presStyleCnt="8">
        <dgm:presLayoutVars>
          <dgm:chMax val="0"/>
          <dgm:chPref val="0"/>
        </dgm:presLayoutVars>
      </dgm:prSet>
      <dgm:spPr/>
    </dgm:pt>
    <dgm:pt modelId="{2D4A3724-16FF-483E-A7C0-9AA9A3D76A9E}" type="pres">
      <dgm:prSet presAssocID="{75344C25-A8C4-48A6-B5EC-D777797BBACC}" presName="desTx" presStyleLbl="revTx" presStyleIdx="3" presStyleCnt="8" custLinFactNeighborX="-6043" custLinFactNeighborY="1350">
        <dgm:presLayoutVars/>
      </dgm:prSet>
      <dgm:spPr/>
    </dgm:pt>
    <dgm:pt modelId="{2226C083-B73F-4DB2-920E-DB5235BDD4BA}" type="pres">
      <dgm:prSet presAssocID="{10BF2221-3BB1-477F-9047-312851C234B6}" presName="sibTrans" presStyleCnt="0"/>
      <dgm:spPr/>
    </dgm:pt>
    <dgm:pt modelId="{5175FAF3-FB36-40D4-BD94-BF545278DECB}" type="pres">
      <dgm:prSet presAssocID="{8A9CE2D5-D782-4891-84BC-77E8B41709EF}" presName="compNode" presStyleCnt="0"/>
      <dgm:spPr/>
    </dgm:pt>
    <dgm:pt modelId="{767BCB48-0140-4379-B403-4B5975723E96}" type="pres">
      <dgm:prSet presAssocID="{8A9CE2D5-D782-4891-84BC-77E8B41709EF}" presName="bgRect" presStyleLbl="bgShp" presStyleIdx="2" presStyleCnt="4"/>
      <dgm:spPr/>
    </dgm:pt>
    <dgm:pt modelId="{223B89B1-31EF-438D-A785-A45162973981}" type="pres">
      <dgm:prSet presAssocID="{8A9CE2D5-D782-4891-84BC-77E8B41709E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FBC3DAFB-EA5C-4A55-AB25-CA3FAD128151}" type="pres">
      <dgm:prSet presAssocID="{8A9CE2D5-D782-4891-84BC-77E8B41709EF}" presName="spaceRect" presStyleCnt="0"/>
      <dgm:spPr/>
    </dgm:pt>
    <dgm:pt modelId="{C33037A4-37B1-41AC-A189-4599EB52093C}" type="pres">
      <dgm:prSet presAssocID="{8A9CE2D5-D782-4891-84BC-77E8B41709EF}" presName="parTx" presStyleLbl="revTx" presStyleIdx="4" presStyleCnt="8">
        <dgm:presLayoutVars>
          <dgm:chMax val="0"/>
          <dgm:chPref val="0"/>
        </dgm:presLayoutVars>
      </dgm:prSet>
      <dgm:spPr/>
    </dgm:pt>
    <dgm:pt modelId="{1E908246-6BC3-48DB-BF0B-378109E953EA}" type="pres">
      <dgm:prSet presAssocID="{8A9CE2D5-D782-4891-84BC-77E8B41709EF}" presName="desTx" presStyleLbl="revTx" presStyleIdx="5" presStyleCnt="8" custLinFactNeighborX="-6076" custLinFactNeighborY="-4557">
        <dgm:presLayoutVars/>
      </dgm:prSet>
      <dgm:spPr/>
    </dgm:pt>
    <dgm:pt modelId="{BA6D2162-51ED-4DBA-A6A7-5FCB00DD8954}" type="pres">
      <dgm:prSet presAssocID="{C70C00CA-65CE-4F90-B06B-78F043BE82D8}" presName="sibTrans" presStyleCnt="0"/>
      <dgm:spPr/>
    </dgm:pt>
    <dgm:pt modelId="{CA0BF7BD-254F-4580-BD4D-CA3A4636B997}" type="pres">
      <dgm:prSet presAssocID="{4F95A055-60F8-46C9-A2AA-93301DC2B4C5}" presName="compNode" presStyleCnt="0"/>
      <dgm:spPr/>
    </dgm:pt>
    <dgm:pt modelId="{3B36E916-46C0-4B07-8181-A13042106767}" type="pres">
      <dgm:prSet presAssocID="{4F95A055-60F8-46C9-A2AA-93301DC2B4C5}" presName="bgRect" presStyleLbl="bgShp" presStyleIdx="3" presStyleCnt="4"/>
      <dgm:spPr/>
    </dgm:pt>
    <dgm:pt modelId="{4CB4857C-3F82-4968-A6F1-77EBFF54FDF4}" type="pres">
      <dgm:prSet presAssocID="{4F95A055-60F8-46C9-A2AA-93301DC2B4C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llar"/>
        </a:ext>
      </dgm:extLst>
    </dgm:pt>
    <dgm:pt modelId="{92EDC9C4-D71C-4800-AA27-549C19A4A466}" type="pres">
      <dgm:prSet presAssocID="{4F95A055-60F8-46C9-A2AA-93301DC2B4C5}" presName="spaceRect" presStyleCnt="0"/>
      <dgm:spPr/>
    </dgm:pt>
    <dgm:pt modelId="{9414CFB3-555D-4CEE-8526-85A13AD539D6}" type="pres">
      <dgm:prSet presAssocID="{4F95A055-60F8-46C9-A2AA-93301DC2B4C5}" presName="parTx" presStyleLbl="revTx" presStyleIdx="6" presStyleCnt="8">
        <dgm:presLayoutVars>
          <dgm:chMax val="0"/>
          <dgm:chPref val="0"/>
        </dgm:presLayoutVars>
      </dgm:prSet>
      <dgm:spPr/>
    </dgm:pt>
    <dgm:pt modelId="{098488A9-32CD-4929-A366-1A17B848E425}" type="pres">
      <dgm:prSet presAssocID="{4F95A055-60F8-46C9-A2AA-93301DC2B4C5}" presName="desTx" presStyleLbl="revTx" presStyleIdx="7" presStyleCnt="8" custLinFactNeighborX="-6076" custLinFactNeighborY="2244">
        <dgm:presLayoutVars/>
      </dgm:prSet>
      <dgm:spPr/>
    </dgm:pt>
  </dgm:ptLst>
  <dgm:cxnLst>
    <dgm:cxn modelId="{196A6B08-0097-4319-A967-06623A3DFEF6}" srcId="{CE27D36E-1560-4FC0-B5A0-C916C5058B73}" destId="{9D2B464A-DD72-442D-A2E6-37AF38C2DB30}" srcOrd="0" destOrd="0" parTransId="{EEF364F5-2079-4247-9776-3F50DFFF0881}" sibTransId="{5C264716-C7E2-45BF-BD52-144F58E5E547}"/>
    <dgm:cxn modelId="{807D3615-07F9-4F70-AF1B-F7F07EE876C0}" srcId="{75344C25-A8C4-48A6-B5EC-D777797BBACC}" destId="{535E4804-0F1A-467D-A013-D601245D0B75}" srcOrd="0" destOrd="0" parTransId="{CC6DBFA6-E54F-4576-9C47-E8CCB948FD04}" sibTransId="{B04EF94F-D893-4C92-BD4E-64A051A926E8}"/>
    <dgm:cxn modelId="{06D81020-5EA4-6D47-B0F8-BF3700FF7659}" type="presOf" srcId="{535E4804-0F1A-467D-A013-D601245D0B75}" destId="{2D4A3724-16FF-483E-A7C0-9AA9A3D76A9E}" srcOrd="0" destOrd="0" presId="urn:microsoft.com/office/officeart/2018/2/layout/IconVerticalSolidList"/>
    <dgm:cxn modelId="{72298522-495A-4E95-93B0-46092A98E22F}" srcId="{17A09802-83A9-4BE4-B5FF-6638817FAEB7}" destId="{CE27D36E-1560-4FC0-B5A0-C916C5058B73}" srcOrd="0" destOrd="0" parTransId="{DDEDA41C-87AF-4365-9B2B-F336AC3E594F}" sibTransId="{5D6AF246-0644-447E-985C-7E715810BC64}"/>
    <dgm:cxn modelId="{096BD422-97F8-2F49-AFA2-D8C4B9FC0AA1}" type="presOf" srcId="{F18B883E-CE80-49FB-960C-81F89CBE5FE3}" destId="{1E908246-6BC3-48DB-BF0B-378109E953EA}" srcOrd="0" destOrd="0" presId="urn:microsoft.com/office/officeart/2018/2/layout/IconVerticalSolidList"/>
    <dgm:cxn modelId="{40727F29-8EE5-D64B-93CF-E3467FCFBAC2}" type="presOf" srcId="{75344C25-A8C4-48A6-B5EC-D777797BBACC}" destId="{5C877CC9-CEED-40B2-BED1-0B167B641E91}" srcOrd="0" destOrd="0" presId="urn:microsoft.com/office/officeart/2018/2/layout/IconVerticalSolidList"/>
    <dgm:cxn modelId="{FEC8962D-B3DB-2D4E-A322-B36C7E4FAF01}" type="presOf" srcId="{4EF9E898-1C12-4572-90AD-D96383BBC9F4}" destId="{6391973B-1B58-4008-87D2-94C6E8C49D68}" srcOrd="0" destOrd="1" presId="urn:microsoft.com/office/officeart/2018/2/layout/IconVerticalSolidList"/>
    <dgm:cxn modelId="{227FBA32-9265-450E-A20E-AA9377B04BE6}" srcId="{CE27D36E-1560-4FC0-B5A0-C916C5058B73}" destId="{4EF9E898-1C12-4572-90AD-D96383BBC9F4}" srcOrd="1" destOrd="0" parTransId="{BC9E3964-4572-4CC5-959F-A52425325198}" sibTransId="{4362B4EE-8839-493F-A9C5-7134F293AD2C}"/>
    <dgm:cxn modelId="{2B07F93E-78EB-47C9-9D73-7FEAFC0BE8F7}" srcId="{4F95A055-60F8-46C9-A2AA-93301DC2B4C5}" destId="{3D200E57-3D3B-4ABA-8370-98092EC9EF2F}" srcOrd="0" destOrd="0" parTransId="{7307538F-7C7D-453A-94E8-14D2FA82B8E1}" sibTransId="{374BE12C-2072-4C88-ABE1-C6EA28CA00BE}"/>
    <dgm:cxn modelId="{CD8A9E63-2DAC-F14E-8BC0-910B5FC8B8D1}" type="presOf" srcId="{9D2B464A-DD72-442D-A2E6-37AF38C2DB30}" destId="{6391973B-1B58-4008-87D2-94C6E8C49D68}" srcOrd="0" destOrd="0" presId="urn:microsoft.com/office/officeart/2018/2/layout/IconVerticalSolidList"/>
    <dgm:cxn modelId="{78DB2271-E019-CE4C-B771-8240ACE4AD1A}" type="presOf" srcId="{17A09802-83A9-4BE4-B5FF-6638817FAEB7}" destId="{F9653E0E-8335-4C87-94F1-8E32A5960CBC}" srcOrd="0" destOrd="0" presId="urn:microsoft.com/office/officeart/2018/2/layout/IconVerticalSolidList"/>
    <dgm:cxn modelId="{F5147C84-AD2E-2F48-8154-7C540BAA6F5D}" type="presOf" srcId="{CE27D36E-1560-4FC0-B5A0-C916C5058B73}" destId="{233BB2A0-B2F8-457F-98D2-FA360BA9F747}" srcOrd="0" destOrd="0" presId="urn:microsoft.com/office/officeart/2018/2/layout/IconVerticalSolidList"/>
    <dgm:cxn modelId="{AAF53486-0065-D74E-8E45-ACE79D5A2A09}" type="presOf" srcId="{4F95A055-60F8-46C9-A2AA-93301DC2B4C5}" destId="{9414CFB3-555D-4CEE-8526-85A13AD539D6}" srcOrd="0" destOrd="0" presId="urn:microsoft.com/office/officeart/2018/2/layout/IconVerticalSolidList"/>
    <dgm:cxn modelId="{18267C9B-A123-4FC9-A49B-1EDBAEE8AD94}" srcId="{17A09802-83A9-4BE4-B5FF-6638817FAEB7}" destId="{4F95A055-60F8-46C9-A2AA-93301DC2B4C5}" srcOrd="3" destOrd="0" parTransId="{C855EDDE-B9EC-45BD-82DF-B5B1DF6E8232}" sibTransId="{A4122E99-E008-474A-B21C-24B1D7D5B897}"/>
    <dgm:cxn modelId="{F36925A4-5079-6D44-A42E-2D7CD33936AE}" type="presOf" srcId="{3D200E57-3D3B-4ABA-8370-98092EC9EF2F}" destId="{098488A9-32CD-4929-A366-1A17B848E425}" srcOrd="0" destOrd="0" presId="urn:microsoft.com/office/officeart/2018/2/layout/IconVerticalSolidList"/>
    <dgm:cxn modelId="{64084DAB-2894-8641-946F-256E4F49FF87}" type="presOf" srcId="{8A9CE2D5-D782-4891-84BC-77E8B41709EF}" destId="{C33037A4-37B1-41AC-A189-4599EB52093C}" srcOrd="0" destOrd="0" presId="urn:microsoft.com/office/officeart/2018/2/layout/IconVerticalSolidList"/>
    <dgm:cxn modelId="{B77FD4B1-902B-4463-926B-ECC96FF4F61C}" srcId="{17A09802-83A9-4BE4-B5FF-6638817FAEB7}" destId="{75344C25-A8C4-48A6-B5EC-D777797BBACC}" srcOrd="1" destOrd="0" parTransId="{2AF1E6AD-AA95-417A-BCF7-0FCB0F3CA424}" sibTransId="{10BF2221-3BB1-477F-9047-312851C234B6}"/>
    <dgm:cxn modelId="{03F5D8D7-C57E-4729-8DED-1588AF7C9D1F}" srcId="{8A9CE2D5-D782-4891-84BC-77E8B41709EF}" destId="{F18B883E-CE80-49FB-960C-81F89CBE5FE3}" srcOrd="0" destOrd="0" parTransId="{4F6747FB-2016-4603-9FB7-C211F0467B53}" sibTransId="{C3BB00F7-DD3B-4C92-A268-33DD4406F320}"/>
    <dgm:cxn modelId="{999C3DF0-7DAD-4B16-9F15-ABD91E0FDD42}" srcId="{17A09802-83A9-4BE4-B5FF-6638817FAEB7}" destId="{8A9CE2D5-D782-4891-84BC-77E8B41709EF}" srcOrd="2" destOrd="0" parTransId="{A616AC77-57E3-427C-A1DE-5E5A33F588AD}" sibTransId="{C70C00CA-65CE-4F90-B06B-78F043BE82D8}"/>
    <dgm:cxn modelId="{74753533-651A-224C-A74B-DB7092157F6A}" type="presParOf" srcId="{F9653E0E-8335-4C87-94F1-8E32A5960CBC}" destId="{E138E2F8-95E0-4742-96FA-7AAEBFB0BC1E}" srcOrd="0" destOrd="0" presId="urn:microsoft.com/office/officeart/2018/2/layout/IconVerticalSolidList"/>
    <dgm:cxn modelId="{63032464-9932-A74A-8A36-22FED60BB4A9}" type="presParOf" srcId="{E138E2F8-95E0-4742-96FA-7AAEBFB0BC1E}" destId="{C8BBEC90-890E-4BAC-8D33-9F9BF8945C1F}" srcOrd="0" destOrd="0" presId="urn:microsoft.com/office/officeart/2018/2/layout/IconVerticalSolidList"/>
    <dgm:cxn modelId="{69F58AD4-3A12-614F-A0DF-C72CEC1DDB52}" type="presParOf" srcId="{E138E2F8-95E0-4742-96FA-7AAEBFB0BC1E}" destId="{E7EE92CE-A080-4F38-B744-767812F20A8E}" srcOrd="1" destOrd="0" presId="urn:microsoft.com/office/officeart/2018/2/layout/IconVerticalSolidList"/>
    <dgm:cxn modelId="{205DAA73-1172-AB46-8BE9-6633A7D3C079}" type="presParOf" srcId="{E138E2F8-95E0-4742-96FA-7AAEBFB0BC1E}" destId="{453DB2A2-5361-41F9-8F4C-C338D49A5AD5}" srcOrd="2" destOrd="0" presId="urn:microsoft.com/office/officeart/2018/2/layout/IconVerticalSolidList"/>
    <dgm:cxn modelId="{B14D01D2-0772-DE4F-9772-48D82F061A99}" type="presParOf" srcId="{E138E2F8-95E0-4742-96FA-7AAEBFB0BC1E}" destId="{233BB2A0-B2F8-457F-98D2-FA360BA9F747}" srcOrd="3" destOrd="0" presId="urn:microsoft.com/office/officeart/2018/2/layout/IconVerticalSolidList"/>
    <dgm:cxn modelId="{B7910529-F8F5-D043-A83D-E9292CC2353E}" type="presParOf" srcId="{E138E2F8-95E0-4742-96FA-7AAEBFB0BC1E}" destId="{6391973B-1B58-4008-87D2-94C6E8C49D68}" srcOrd="4" destOrd="0" presId="urn:microsoft.com/office/officeart/2018/2/layout/IconVerticalSolidList"/>
    <dgm:cxn modelId="{F3C587AD-7B8A-324F-BAEA-7D44DA0522AC}" type="presParOf" srcId="{F9653E0E-8335-4C87-94F1-8E32A5960CBC}" destId="{0EC35B55-8223-4CEA-A499-EF53734CB34D}" srcOrd="1" destOrd="0" presId="urn:microsoft.com/office/officeart/2018/2/layout/IconVerticalSolidList"/>
    <dgm:cxn modelId="{A6F7A1C2-4E45-944E-9F9F-1968FF2F529E}" type="presParOf" srcId="{F9653E0E-8335-4C87-94F1-8E32A5960CBC}" destId="{2662AEA1-9236-4A29-B35A-EFC2A6C20797}" srcOrd="2" destOrd="0" presId="urn:microsoft.com/office/officeart/2018/2/layout/IconVerticalSolidList"/>
    <dgm:cxn modelId="{FE73E765-08F6-3345-83B7-B232DC56D22C}" type="presParOf" srcId="{2662AEA1-9236-4A29-B35A-EFC2A6C20797}" destId="{634302D8-CB73-4D77-B114-D27A49BACA97}" srcOrd="0" destOrd="0" presId="urn:microsoft.com/office/officeart/2018/2/layout/IconVerticalSolidList"/>
    <dgm:cxn modelId="{60ADB5F0-E75C-D146-A24A-01205B597EAD}" type="presParOf" srcId="{2662AEA1-9236-4A29-B35A-EFC2A6C20797}" destId="{C4D308E2-89EA-42D4-B793-4985599989C5}" srcOrd="1" destOrd="0" presId="urn:microsoft.com/office/officeart/2018/2/layout/IconVerticalSolidList"/>
    <dgm:cxn modelId="{24166C70-9D0D-F740-8FB2-65070D7A5EE7}" type="presParOf" srcId="{2662AEA1-9236-4A29-B35A-EFC2A6C20797}" destId="{64329A5B-3CF0-4540-AAB6-DAEC35361963}" srcOrd="2" destOrd="0" presId="urn:microsoft.com/office/officeart/2018/2/layout/IconVerticalSolidList"/>
    <dgm:cxn modelId="{7636129E-7373-BD4F-8BC6-815758931894}" type="presParOf" srcId="{2662AEA1-9236-4A29-B35A-EFC2A6C20797}" destId="{5C877CC9-CEED-40B2-BED1-0B167B641E91}" srcOrd="3" destOrd="0" presId="urn:microsoft.com/office/officeart/2018/2/layout/IconVerticalSolidList"/>
    <dgm:cxn modelId="{36E3E82F-7DAC-154B-8047-7B9F55B97131}" type="presParOf" srcId="{2662AEA1-9236-4A29-B35A-EFC2A6C20797}" destId="{2D4A3724-16FF-483E-A7C0-9AA9A3D76A9E}" srcOrd="4" destOrd="0" presId="urn:microsoft.com/office/officeart/2018/2/layout/IconVerticalSolidList"/>
    <dgm:cxn modelId="{EB31B528-1FB5-4643-B8EA-A751212C7D22}" type="presParOf" srcId="{F9653E0E-8335-4C87-94F1-8E32A5960CBC}" destId="{2226C083-B73F-4DB2-920E-DB5235BDD4BA}" srcOrd="3" destOrd="0" presId="urn:microsoft.com/office/officeart/2018/2/layout/IconVerticalSolidList"/>
    <dgm:cxn modelId="{AD60013B-48D3-C647-ABE3-B86F9166C39D}" type="presParOf" srcId="{F9653E0E-8335-4C87-94F1-8E32A5960CBC}" destId="{5175FAF3-FB36-40D4-BD94-BF545278DECB}" srcOrd="4" destOrd="0" presId="urn:microsoft.com/office/officeart/2018/2/layout/IconVerticalSolidList"/>
    <dgm:cxn modelId="{644C724F-C4DD-6B4B-AF4D-81B4CA4604AA}" type="presParOf" srcId="{5175FAF3-FB36-40D4-BD94-BF545278DECB}" destId="{767BCB48-0140-4379-B403-4B5975723E96}" srcOrd="0" destOrd="0" presId="urn:microsoft.com/office/officeart/2018/2/layout/IconVerticalSolidList"/>
    <dgm:cxn modelId="{553BD63C-243C-6F46-87F2-3269458A9B87}" type="presParOf" srcId="{5175FAF3-FB36-40D4-BD94-BF545278DECB}" destId="{223B89B1-31EF-438D-A785-A45162973981}" srcOrd="1" destOrd="0" presId="urn:microsoft.com/office/officeart/2018/2/layout/IconVerticalSolidList"/>
    <dgm:cxn modelId="{C36A5D66-AEF3-DE48-8138-CAF591E975E4}" type="presParOf" srcId="{5175FAF3-FB36-40D4-BD94-BF545278DECB}" destId="{FBC3DAFB-EA5C-4A55-AB25-CA3FAD128151}" srcOrd="2" destOrd="0" presId="urn:microsoft.com/office/officeart/2018/2/layout/IconVerticalSolidList"/>
    <dgm:cxn modelId="{14A102ED-817B-3A43-99AA-CEEE17E47A64}" type="presParOf" srcId="{5175FAF3-FB36-40D4-BD94-BF545278DECB}" destId="{C33037A4-37B1-41AC-A189-4599EB52093C}" srcOrd="3" destOrd="0" presId="urn:microsoft.com/office/officeart/2018/2/layout/IconVerticalSolidList"/>
    <dgm:cxn modelId="{4BB0FA4F-5099-1841-B3E8-66E62B01EED4}" type="presParOf" srcId="{5175FAF3-FB36-40D4-BD94-BF545278DECB}" destId="{1E908246-6BC3-48DB-BF0B-378109E953EA}" srcOrd="4" destOrd="0" presId="urn:microsoft.com/office/officeart/2018/2/layout/IconVerticalSolidList"/>
    <dgm:cxn modelId="{79EA85EB-FB86-DF49-A5A2-689F66E8D10E}" type="presParOf" srcId="{F9653E0E-8335-4C87-94F1-8E32A5960CBC}" destId="{BA6D2162-51ED-4DBA-A6A7-5FCB00DD8954}" srcOrd="5" destOrd="0" presId="urn:microsoft.com/office/officeart/2018/2/layout/IconVerticalSolidList"/>
    <dgm:cxn modelId="{CB60CCB4-4D80-3742-9933-F2B4E14F372D}" type="presParOf" srcId="{F9653E0E-8335-4C87-94F1-8E32A5960CBC}" destId="{CA0BF7BD-254F-4580-BD4D-CA3A4636B997}" srcOrd="6" destOrd="0" presId="urn:microsoft.com/office/officeart/2018/2/layout/IconVerticalSolidList"/>
    <dgm:cxn modelId="{77F63BA0-EDA5-6D4C-8789-63AE8F318965}" type="presParOf" srcId="{CA0BF7BD-254F-4580-BD4D-CA3A4636B997}" destId="{3B36E916-46C0-4B07-8181-A13042106767}" srcOrd="0" destOrd="0" presId="urn:microsoft.com/office/officeart/2018/2/layout/IconVerticalSolidList"/>
    <dgm:cxn modelId="{D0D19803-32B5-DF4E-8946-139D75D41F40}" type="presParOf" srcId="{CA0BF7BD-254F-4580-BD4D-CA3A4636B997}" destId="{4CB4857C-3F82-4968-A6F1-77EBFF54FDF4}" srcOrd="1" destOrd="0" presId="urn:microsoft.com/office/officeart/2018/2/layout/IconVerticalSolidList"/>
    <dgm:cxn modelId="{D1D93254-150D-CD48-A690-4BFD16841095}" type="presParOf" srcId="{CA0BF7BD-254F-4580-BD4D-CA3A4636B997}" destId="{92EDC9C4-D71C-4800-AA27-549C19A4A466}" srcOrd="2" destOrd="0" presId="urn:microsoft.com/office/officeart/2018/2/layout/IconVerticalSolidList"/>
    <dgm:cxn modelId="{CF622E59-061E-B347-B3C1-F7A7E9DCB37E}" type="presParOf" srcId="{CA0BF7BD-254F-4580-BD4D-CA3A4636B997}" destId="{9414CFB3-555D-4CEE-8526-85A13AD539D6}" srcOrd="3" destOrd="0" presId="urn:microsoft.com/office/officeart/2018/2/layout/IconVerticalSolidList"/>
    <dgm:cxn modelId="{505779B0-4F6B-7745-8CC8-8A74FE1801A7}" type="presParOf" srcId="{CA0BF7BD-254F-4580-BD4D-CA3A4636B997}" destId="{098488A9-32CD-4929-A366-1A17B848E425}"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77D370-35A7-8A4B-B393-2629EBFA96EE}">
      <dsp:nvSpPr>
        <dsp:cNvPr id="0" name=""/>
        <dsp:cNvSpPr/>
      </dsp:nvSpPr>
      <dsp:spPr>
        <a:xfrm>
          <a:off x="0" y="566"/>
          <a:ext cx="5913437" cy="0"/>
        </a:xfrm>
        <a:prstGeom prst="line">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222AE48-882C-1D43-9038-8DBCACFDC0F2}">
      <dsp:nvSpPr>
        <dsp:cNvPr id="0" name=""/>
        <dsp:cNvSpPr/>
      </dsp:nvSpPr>
      <dsp:spPr>
        <a:xfrm>
          <a:off x="0" y="566"/>
          <a:ext cx="5913437" cy="927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Composition and direction of Australia’s trade</a:t>
          </a:r>
        </a:p>
      </dsp:txBody>
      <dsp:txXfrm>
        <a:off x="0" y="566"/>
        <a:ext cx="5913437" cy="927191"/>
      </dsp:txXfrm>
    </dsp:sp>
    <dsp:sp modelId="{418A23EC-09DE-514A-958A-14A166B1316C}">
      <dsp:nvSpPr>
        <dsp:cNvPr id="0" name=""/>
        <dsp:cNvSpPr/>
      </dsp:nvSpPr>
      <dsp:spPr>
        <a:xfrm>
          <a:off x="0" y="927757"/>
          <a:ext cx="5913437" cy="0"/>
        </a:xfrm>
        <a:prstGeom prst="line">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DC969A91-2F0C-5D4B-9724-61C5202E039C}">
      <dsp:nvSpPr>
        <dsp:cNvPr id="0" name=""/>
        <dsp:cNvSpPr/>
      </dsp:nvSpPr>
      <dsp:spPr>
        <a:xfrm>
          <a:off x="0" y="927757"/>
          <a:ext cx="5913437" cy="927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The concept of the balance of payments</a:t>
          </a:r>
        </a:p>
      </dsp:txBody>
      <dsp:txXfrm>
        <a:off x="0" y="927757"/>
        <a:ext cx="5913437" cy="927191"/>
      </dsp:txXfrm>
    </dsp:sp>
    <dsp:sp modelId="{9E7E6048-687C-8A46-83A5-37F5E8EF0AD1}">
      <dsp:nvSpPr>
        <dsp:cNvPr id="0" name=""/>
        <dsp:cNvSpPr/>
      </dsp:nvSpPr>
      <dsp:spPr>
        <a:xfrm>
          <a:off x="0" y="1854948"/>
          <a:ext cx="5913437" cy="0"/>
        </a:xfrm>
        <a:prstGeom prst="line">
          <a:avLst/>
        </a:prstGeom>
        <a:gradFill rotWithShape="0">
          <a:gsLst>
            <a:gs pos="0">
              <a:schemeClr val="accent4">
                <a:hueOff val="0"/>
                <a:satOff val="0"/>
                <a:lumOff val="0"/>
                <a:alphaOff val="0"/>
                <a:tint val="98000"/>
                <a:satMod val="110000"/>
                <a:lumMod val="104000"/>
              </a:schemeClr>
            </a:gs>
            <a:gs pos="69000">
              <a:schemeClr val="accent4">
                <a:hueOff val="0"/>
                <a:satOff val="0"/>
                <a:lumOff val="0"/>
                <a:alphaOff val="0"/>
                <a:shade val="88000"/>
                <a:satMod val="130000"/>
                <a:lumMod val="92000"/>
              </a:schemeClr>
            </a:gs>
            <a:gs pos="100000">
              <a:schemeClr val="accent4">
                <a:hueOff val="0"/>
                <a:satOff val="0"/>
                <a:lumOff val="0"/>
                <a:alphaOff val="0"/>
                <a:shade val="78000"/>
                <a:satMod val="130000"/>
                <a:lumMod val="92000"/>
              </a:schemeClr>
            </a:gs>
          </a:gsLst>
          <a:lin ang="5400000" scaled="0"/>
        </a:gra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C6DB3B2-5334-0F49-A263-0D5B1C444A7B}">
      <dsp:nvSpPr>
        <dsp:cNvPr id="0" name=""/>
        <dsp:cNvSpPr/>
      </dsp:nvSpPr>
      <dsp:spPr>
        <a:xfrm>
          <a:off x="0" y="1854948"/>
          <a:ext cx="5913437" cy="927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The general structure of the current account, and the capital and financial account</a:t>
          </a:r>
        </a:p>
      </dsp:txBody>
      <dsp:txXfrm>
        <a:off x="0" y="1854948"/>
        <a:ext cx="5913437" cy="927191"/>
      </dsp:txXfrm>
    </dsp:sp>
    <dsp:sp modelId="{0E914674-3871-B243-B582-FC8C558B99CF}">
      <dsp:nvSpPr>
        <dsp:cNvPr id="0" name=""/>
        <dsp:cNvSpPr/>
      </dsp:nvSpPr>
      <dsp:spPr>
        <a:xfrm>
          <a:off x="0" y="2782139"/>
          <a:ext cx="5913437" cy="0"/>
        </a:xfrm>
        <a:prstGeom prst="line">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CF20245-930B-E849-8710-DFBC1F5B1312}">
      <dsp:nvSpPr>
        <dsp:cNvPr id="0" name=""/>
        <dsp:cNvSpPr/>
      </dsp:nvSpPr>
      <dsp:spPr>
        <a:xfrm>
          <a:off x="0" y="2782139"/>
          <a:ext cx="5913437" cy="927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The distinction between the current account and the capital and financial account</a:t>
          </a:r>
        </a:p>
      </dsp:txBody>
      <dsp:txXfrm>
        <a:off x="0" y="2782139"/>
        <a:ext cx="5913437" cy="927191"/>
      </dsp:txXfrm>
    </dsp:sp>
    <dsp:sp modelId="{04B3C938-A4A2-F04D-9963-2AAEB1D4B73D}">
      <dsp:nvSpPr>
        <dsp:cNvPr id="0" name=""/>
        <dsp:cNvSpPr/>
      </dsp:nvSpPr>
      <dsp:spPr>
        <a:xfrm>
          <a:off x="0" y="3709330"/>
          <a:ext cx="5913437" cy="0"/>
        </a:xfrm>
        <a:prstGeom prst="line">
          <a:avLst/>
        </a:prstGeom>
        <a:gradFill rotWithShape="0">
          <a:gsLst>
            <a:gs pos="0">
              <a:schemeClr val="accent6">
                <a:hueOff val="0"/>
                <a:satOff val="0"/>
                <a:lumOff val="0"/>
                <a:alphaOff val="0"/>
                <a:tint val="98000"/>
                <a:satMod val="110000"/>
                <a:lumMod val="104000"/>
              </a:schemeClr>
            </a:gs>
            <a:gs pos="69000">
              <a:schemeClr val="accent6">
                <a:hueOff val="0"/>
                <a:satOff val="0"/>
                <a:lumOff val="0"/>
                <a:alphaOff val="0"/>
                <a:shade val="88000"/>
                <a:satMod val="130000"/>
                <a:lumMod val="92000"/>
              </a:schemeClr>
            </a:gs>
            <a:gs pos="100000">
              <a:schemeClr val="accent6">
                <a:hueOff val="0"/>
                <a:satOff val="0"/>
                <a:lumOff val="0"/>
                <a:alphaOff val="0"/>
                <a:shade val="78000"/>
                <a:satMod val="130000"/>
                <a:lumMod val="92000"/>
              </a:schemeClr>
            </a:gs>
          </a:gsLst>
          <a:lin ang="5400000" scaled="0"/>
        </a:gradFill>
        <a:ln w="9525"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B6BD3E7-0EEB-6242-8DBA-64A649290354}">
      <dsp:nvSpPr>
        <dsp:cNvPr id="0" name=""/>
        <dsp:cNvSpPr/>
      </dsp:nvSpPr>
      <dsp:spPr>
        <a:xfrm>
          <a:off x="0" y="3709330"/>
          <a:ext cx="5913437" cy="927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The relationship between the current account and the capital and financial account</a:t>
          </a:r>
        </a:p>
      </dsp:txBody>
      <dsp:txXfrm>
        <a:off x="0" y="3709330"/>
        <a:ext cx="5913437" cy="9271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936A2-3D41-EE49-8698-B60C8F6303D3}">
      <dsp:nvSpPr>
        <dsp:cNvPr id="0" name=""/>
        <dsp:cNvSpPr/>
      </dsp:nvSpPr>
      <dsp:spPr>
        <a:xfrm>
          <a:off x="1172" y="138496"/>
          <a:ext cx="4115155" cy="2613123"/>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567C814-CAEB-704C-AB20-B8FB93131369}">
      <dsp:nvSpPr>
        <dsp:cNvPr id="0" name=""/>
        <dsp:cNvSpPr/>
      </dsp:nvSpPr>
      <dsp:spPr>
        <a:xfrm>
          <a:off x="458411" y="572873"/>
          <a:ext cx="4115155" cy="261312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Records current (Or short term) flows of funds into and out of a country</a:t>
          </a:r>
        </a:p>
      </dsp:txBody>
      <dsp:txXfrm>
        <a:off x="534947" y="649409"/>
        <a:ext cx="3962083" cy="2460051"/>
      </dsp:txXfrm>
    </dsp:sp>
    <dsp:sp modelId="{1D70FD87-B6C0-6B4C-AA61-9B90FD2D0CCB}">
      <dsp:nvSpPr>
        <dsp:cNvPr id="0" name=""/>
        <dsp:cNvSpPr/>
      </dsp:nvSpPr>
      <dsp:spPr>
        <a:xfrm>
          <a:off x="5030807" y="138496"/>
          <a:ext cx="4115155" cy="2613123"/>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BCFB4F8-D3CC-0D47-A21E-D3DFC005462D}">
      <dsp:nvSpPr>
        <dsp:cNvPr id="0" name=""/>
        <dsp:cNvSpPr/>
      </dsp:nvSpPr>
      <dsp:spPr>
        <a:xfrm>
          <a:off x="5488046" y="572873"/>
          <a:ext cx="4115155" cy="261312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Concerned with transactions involving goods, services and income</a:t>
          </a:r>
        </a:p>
      </dsp:txBody>
      <dsp:txXfrm>
        <a:off x="5564582" y="649409"/>
        <a:ext cx="3962083" cy="24600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42D25-C0A5-B44F-BBBD-4667CD1A18A0}">
      <dsp:nvSpPr>
        <dsp:cNvPr id="0" name=""/>
        <dsp:cNvSpPr/>
      </dsp:nvSpPr>
      <dsp:spPr>
        <a:xfrm>
          <a:off x="0" y="314706"/>
          <a:ext cx="10330208" cy="4788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D5D3CC-FE77-534A-A52A-79FC18C9BFC0}">
      <dsp:nvSpPr>
        <dsp:cNvPr id="0" name=""/>
        <dsp:cNvSpPr/>
      </dsp:nvSpPr>
      <dsp:spPr>
        <a:xfrm>
          <a:off x="516510" y="34266"/>
          <a:ext cx="7231145" cy="56088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320" tIns="0" rIns="273320" bIns="0" numCol="1" spcCol="1270" anchor="ctr" anchorCtr="0">
          <a:noAutofit/>
        </a:bodyPr>
        <a:lstStyle/>
        <a:p>
          <a:pPr marL="0" lvl="0" indent="0" algn="l" defTabSz="844550">
            <a:lnSpc>
              <a:spcPct val="90000"/>
            </a:lnSpc>
            <a:spcBef>
              <a:spcPct val="0"/>
            </a:spcBef>
            <a:spcAft>
              <a:spcPct val="35000"/>
            </a:spcAft>
            <a:buNone/>
            <a:defRPr b="1"/>
          </a:pPr>
          <a:r>
            <a:rPr lang="en-US" sz="1900" kern="1200"/>
            <a:t>Goods: Imports and exports of goods</a:t>
          </a:r>
        </a:p>
      </dsp:txBody>
      <dsp:txXfrm>
        <a:off x="543890" y="61646"/>
        <a:ext cx="7176385" cy="506120"/>
      </dsp:txXfrm>
    </dsp:sp>
    <dsp:sp modelId="{69DE2ACA-12AB-644D-938F-42B95F33CDCD}">
      <dsp:nvSpPr>
        <dsp:cNvPr id="0" name=""/>
        <dsp:cNvSpPr/>
      </dsp:nvSpPr>
      <dsp:spPr>
        <a:xfrm>
          <a:off x="0" y="1176546"/>
          <a:ext cx="10330208" cy="478800"/>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ACD0A4-EE62-6E43-83A2-50803496B421}">
      <dsp:nvSpPr>
        <dsp:cNvPr id="0" name=""/>
        <dsp:cNvSpPr/>
      </dsp:nvSpPr>
      <dsp:spPr>
        <a:xfrm>
          <a:off x="516510" y="896106"/>
          <a:ext cx="7231145" cy="56088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320" tIns="0" rIns="273320" bIns="0" numCol="1" spcCol="1270" anchor="ctr" anchorCtr="0">
          <a:noAutofit/>
        </a:bodyPr>
        <a:lstStyle/>
        <a:p>
          <a:pPr marL="0" lvl="0" indent="0" algn="l" defTabSz="844550">
            <a:lnSpc>
              <a:spcPct val="90000"/>
            </a:lnSpc>
            <a:spcBef>
              <a:spcPct val="0"/>
            </a:spcBef>
            <a:spcAft>
              <a:spcPct val="35000"/>
            </a:spcAft>
            <a:buNone/>
            <a:defRPr b="1"/>
          </a:pPr>
          <a:r>
            <a:rPr lang="en-US" sz="1900" kern="1200"/>
            <a:t>Services: Imports and exports of services </a:t>
          </a:r>
        </a:p>
      </dsp:txBody>
      <dsp:txXfrm>
        <a:off x="543890" y="923486"/>
        <a:ext cx="7176385" cy="506120"/>
      </dsp:txXfrm>
    </dsp:sp>
    <dsp:sp modelId="{4163AB6B-21E2-BB4A-8E35-2DD159155924}">
      <dsp:nvSpPr>
        <dsp:cNvPr id="0" name=""/>
        <dsp:cNvSpPr/>
      </dsp:nvSpPr>
      <dsp:spPr>
        <a:xfrm>
          <a:off x="0" y="2038386"/>
          <a:ext cx="10330208" cy="2453850"/>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1739" tIns="395732" rIns="801739"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dirty="0"/>
            <a:t>Primary:</a:t>
          </a:r>
          <a:endParaRPr lang="en-US" sz="1900" kern="1200" dirty="0"/>
        </a:p>
        <a:p>
          <a:pPr marL="342900" lvl="2" indent="-171450" algn="l" defTabSz="844550">
            <a:lnSpc>
              <a:spcPct val="90000"/>
            </a:lnSpc>
            <a:spcBef>
              <a:spcPct val="0"/>
            </a:spcBef>
            <a:spcAft>
              <a:spcPct val="15000"/>
            </a:spcAft>
            <a:buFont typeface="+mj-lt"/>
            <a:buAutoNum type="alphaLcParenR"/>
          </a:pPr>
          <a:r>
            <a:rPr lang="en-US" sz="1900" kern="1200" baseline="0" dirty="0"/>
            <a:t> Compensation of employees</a:t>
          </a:r>
          <a:endParaRPr lang="en-US" sz="1900" kern="1200" dirty="0"/>
        </a:p>
        <a:p>
          <a:pPr marL="342900" lvl="2" indent="-171450" algn="l" defTabSz="844550">
            <a:lnSpc>
              <a:spcPct val="90000"/>
            </a:lnSpc>
            <a:spcBef>
              <a:spcPct val="0"/>
            </a:spcBef>
            <a:spcAft>
              <a:spcPct val="15000"/>
            </a:spcAft>
            <a:buFont typeface="+mj-lt"/>
            <a:buAutoNum type="alphaLcParenR"/>
          </a:pPr>
          <a:r>
            <a:rPr lang="en-US" sz="1900" kern="1200" baseline="0" dirty="0"/>
            <a:t> Investment income - Income received from investments including profits, dividends, rental income and interest repayments</a:t>
          </a:r>
          <a:endParaRPr lang="en-US" sz="1900" kern="1200" dirty="0"/>
        </a:p>
        <a:p>
          <a:pPr marL="171450" lvl="1" indent="-171450" algn="l" defTabSz="844550">
            <a:lnSpc>
              <a:spcPct val="90000"/>
            </a:lnSpc>
            <a:spcBef>
              <a:spcPct val="0"/>
            </a:spcBef>
            <a:spcAft>
              <a:spcPct val="15000"/>
            </a:spcAft>
            <a:buChar char="•"/>
          </a:pPr>
          <a:r>
            <a:rPr lang="en-US" sz="1900" kern="1200" baseline="0" dirty="0"/>
            <a:t>Secondary: Transactions where real or financial resources are provided (Goods, services or financial assets) but nothing of economic value is received in return e.g. foreign aid, remittances, allowances received by overseas students</a:t>
          </a:r>
          <a:endParaRPr lang="en-US" sz="1900" kern="1200" dirty="0"/>
        </a:p>
      </dsp:txBody>
      <dsp:txXfrm>
        <a:off x="0" y="2038386"/>
        <a:ext cx="10330208" cy="2453850"/>
      </dsp:txXfrm>
    </dsp:sp>
    <dsp:sp modelId="{C85572F5-0E46-7541-ACA0-7A043D76B50F}">
      <dsp:nvSpPr>
        <dsp:cNvPr id="0" name=""/>
        <dsp:cNvSpPr/>
      </dsp:nvSpPr>
      <dsp:spPr>
        <a:xfrm>
          <a:off x="516510" y="1757946"/>
          <a:ext cx="7231145" cy="56088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320" tIns="0" rIns="273320" bIns="0" numCol="1" spcCol="1270" anchor="ctr" anchorCtr="0">
          <a:noAutofit/>
        </a:bodyPr>
        <a:lstStyle/>
        <a:p>
          <a:pPr marL="0" lvl="0" indent="0" algn="l" defTabSz="844550">
            <a:lnSpc>
              <a:spcPct val="90000"/>
            </a:lnSpc>
            <a:spcBef>
              <a:spcPct val="0"/>
            </a:spcBef>
            <a:spcAft>
              <a:spcPct val="35000"/>
            </a:spcAft>
            <a:buNone/>
            <a:defRPr b="1"/>
          </a:pPr>
          <a:r>
            <a:rPr lang="en-US" sz="1900" kern="1200"/>
            <a:t>Income:</a:t>
          </a:r>
        </a:p>
      </dsp:txBody>
      <dsp:txXfrm>
        <a:off x="543890" y="1785326"/>
        <a:ext cx="7176385" cy="506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3331BB-A01C-3140-983F-EFAECEDE9FA8}">
      <dsp:nvSpPr>
        <dsp:cNvPr id="0" name=""/>
        <dsp:cNvSpPr/>
      </dsp:nvSpPr>
      <dsp:spPr>
        <a:xfrm>
          <a:off x="0" y="70006"/>
          <a:ext cx="5913437" cy="156078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Capital account: Records migrants’ asset transfers, capital transfers and the acquisition/disposal of non-produced, non-financial assets (e.g. copyrights)</a:t>
          </a:r>
        </a:p>
      </dsp:txBody>
      <dsp:txXfrm>
        <a:off x="76191" y="146197"/>
        <a:ext cx="5761055" cy="1408398"/>
      </dsp:txXfrm>
    </dsp:sp>
    <dsp:sp modelId="{09277E5A-3D7D-E341-AB44-37B9D40942B1}">
      <dsp:nvSpPr>
        <dsp:cNvPr id="0" name=""/>
        <dsp:cNvSpPr/>
      </dsp:nvSpPr>
      <dsp:spPr>
        <a:xfrm>
          <a:off x="0" y="1697026"/>
          <a:ext cx="5913437" cy="1560780"/>
        </a:xfrm>
        <a:prstGeom prst="roundRect">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Financial account: records transactions in physical and financial assets</a:t>
          </a:r>
        </a:p>
      </dsp:txBody>
      <dsp:txXfrm>
        <a:off x="76191" y="1773217"/>
        <a:ext cx="5761055" cy="1408398"/>
      </dsp:txXfrm>
    </dsp:sp>
    <dsp:sp modelId="{0A7DA0E8-F373-EC42-90F6-164993408885}">
      <dsp:nvSpPr>
        <dsp:cNvPr id="0" name=""/>
        <dsp:cNvSpPr/>
      </dsp:nvSpPr>
      <dsp:spPr>
        <a:xfrm>
          <a:off x="0" y="3257806"/>
          <a:ext cx="5913437" cy="1309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752"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baseline="0"/>
            <a:t>Records long term flows of funds into and out of a country</a:t>
          </a:r>
          <a:endParaRPr lang="en-US" sz="1800" kern="1200"/>
        </a:p>
        <a:p>
          <a:pPr marL="171450" lvl="1" indent="-171450" algn="l" defTabSz="800100">
            <a:lnSpc>
              <a:spcPct val="90000"/>
            </a:lnSpc>
            <a:spcBef>
              <a:spcPct val="0"/>
            </a:spcBef>
            <a:spcAft>
              <a:spcPct val="20000"/>
            </a:spcAft>
            <a:buChar char="•"/>
          </a:pPr>
          <a:r>
            <a:rPr lang="en-US" sz="1800" kern="1200" baseline="0"/>
            <a:t>Records transactions in financial assets and liabilities such as shares, securities and loans between residents of Australia and residents of overseas countries</a:t>
          </a:r>
          <a:endParaRPr lang="en-US" sz="1800" kern="1200"/>
        </a:p>
      </dsp:txBody>
      <dsp:txXfrm>
        <a:off x="0" y="3257806"/>
        <a:ext cx="5913437" cy="13092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BEC90-890E-4BAC-8D33-9F9BF8945C1F}">
      <dsp:nvSpPr>
        <dsp:cNvPr id="0" name=""/>
        <dsp:cNvSpPr/>
      </dsp:nvSpPr>
      <dsp:spPr>
        <a:xfrm>
          <a:off x="-146917" y="8790"/>
          <a:ext cx="11993217" cy="98209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EE92CE-A080-4F38-B744-767812F20A8E}">
      <dsp:nvSpPr>
        <dsp:cNvPr id="0" name=""/>
        <dsp:cNvSpPr/>
      </dsp:nvSpPr>
      <dsp:spPr>
        <a:xfrm>
          <a:off x="150164" y="229760"/>
          <a:ext cx="540150" cy="5401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3BB2A0-B2F8-457F-98D2-FA360BA9F747}">
      <dsp:nvSpPr>
        <dsp:cNvPr id="0" name=""/>
        <dsp:cNvSpPr/>
      </dsp:nvSpPr>
      <dsp:spPr>
        <a:xfrm>
          <a:off x="987397" y="8790"/>
          <a:ext cx="5396947" cy="982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938" tIns="103938" rIns="103938" bIns="103938" numCol="1" spcCol="1270" anchor="ctr" anchorCtr="0">
          <a:noAutofit/>
        </a:bodyPr>
        <a:lstStyle/>
        <a:p>
          <a:pPr marL="0" lvl="0" indent="0" algn="l" defTabSz="1066800">
            <a:lnSpc>
              <a:spcPct val="100000"/>
            </a:lnSpc>
            <a:spcBef>
              <a:spcPct val="0"/>
            </a:spcBef>
            <a:spcAft>
              <a:spcPct val="35000"/>
            </a:spcAft>
            <a:buNone/>
          </a:pPr>
          <a:r>
            <a:rPr lang="en-US" sz="2400" kern="1200"/>
            <a:t>Direct investment</a:t>
          </a:r>
        </a:p>
      </dsp:txBody>
      <dsp:txXfrm>
        <a:off x="987397" y="8790"/>
        <a:ext cx="5396947" cy="982091"/>
      </dsp:txXfrm>
    </dsp:sp>
    <dsp:sp modelId="{6391973B-1B58-4008-87D2-94C6E8C49D68}">
      <dsp:nvSpPr>
        <dsp:cNvPr id="0" name=""/>
        <dsp:cNvSpPr/>
      </dsp:nvSpPr>
      <dsp:spPr>
        <a:xfrm>
          <a:off x="5867390" y="8790"/>
          <a:ext cx="6051843" cy="982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938" tIns="103938" rIns="103938" bIns="103938" numCol="1" spcCol="1270" anchor="ctr" anchorCtr="0">
          <a:noAutofit/>
        </a:bodyPr>
        <a:lstStyle/>
        <a:p>
          <a:pPr marL="0" lvl="0" indent="0" algn="l" defTabSz="800100">
            <a:lnSpc>
              <a:spcPct val="100000"/>
            </a:lnSpc>
            <a:spcBef>
              <a:spcPct val="0"/>
            </a:spcBef>
            <a:spcAft>
              <a:spcPct val="35000"/>
            </a:spcAft>
            <a:buNone/>
          </a:pPr>
          <a:r>
            <a:rPr lang="en-US" sz="1800" kern="1200" baseline="0" dirty="0"/>
            <a:t>Undertaken with the intent of long term investment and exercising a significant degree of influence in its management</a:t>
          </a:r>
          <a:endParaRPr lang="en-US" sz="1800" kern="1200" dirty="0"/>
        </a:p>
        <a:p>
          <a:pPr marL="0" lvl="0" indent="0" algn="l" defTabSz="800100">
            <a:lnSpc>
              <a:spcPct val="100000"/>
            </a:lnSpc>
            <a:spcBef>
              <a:spcPct val="0"/>
            </a:spcBef>
            <a:spcAft>
              <a:spcPct val="35000"/>
            </a:spcAft>
            <a:buNone/>
          </a:pPr>
          <a:r>
            <a:rPr lang="en-US" sz="1800" kern="1200" baseline="0"/>
            <a:t>&gt;10% of ordinary shares or voting stock</a:t>
          </a:r>
          <a:endParaRPr lang="en-US" sz="1800" kern="1200"/>
        </a:p>
      </dsp:txBody>
      <dsp:txXfrm>
        <a:off x="5867390" y="8790"/>
        <a:ext cx="6051843" cy="982091"/>
      </dsp:txXfrm>
    </dsp:sp>
    <dsp:sp modelId="{634302D8-CB73-4D77-B114-D27A49BACA97}">
      <dsp:nvSpPr>
        <dsp:cNvPr id="0" name=""/>
        <dsp:cNvSpPr/>
      </dsp:nvSpPr>
      <dsp:spPr>
        <a:xfrm>
          <a:off x="-146917" y="1236404"/>
          <a:ext cx="11993217" cy="98209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308E2-89EA-42D4-B793-4985599989C5}">
      <dsp:nvSpPr>
        <dsp:cNvPr id="0" name=""/>
        <dsp:cNvSpPr/>
      </dsp:nvSpPr>
      <dsp:spPr>
        <a:xfrm>
          <a:off x="150164" y="1457374"/>
          <a:ext cx="540150" cy="5401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877CC9-CEED-40B2-BED1-0B167B641E91}">
      <dsp:nvSpPr>
        <dsp:cNvPr id="0" name=""/>
        <dsp:cNvSpPr/>
      </dsp:nvSpPr>
      <dsp:spPr>
        <a:xfrm>
          <a:off x="987397" y="1236404"/>
          <a:ext cx="5396947" cy="982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938" tIns="103938" rIns="103938" bIns="103938" numCol="1" spcCol="1270" anchor="ctr" anchorCtr="0">
          <a:noAutofit/>
        </a:bodyPr>
        <a:lstStyle/>
        <a:p>
          <a:pPr marL="0" lvl="0" indent="0" algn="l" defTabSz="1066800">
            <a:lnSpc>
              <a:spcPct val="100000"/>
            </a:lnSpc>
            <a:spcBef>
              <a:spcPct val="0"/>
            </a:spcBef>
            <a:spcAft>
              <a:spcPct val="35000"/>
            </a:spcAft>
            <a:buNone/>
          </a:pPr>
          <a:r>
            <a:rPr lang="en-US" sz="2400" kern="1200" dirty="0"/>
            <a:t>Portfolio investment</a:t>
          </a:r>
        </a:p>
      </dsp:txBody>
      <dsp:txXfrm>
        <a:off x="987397" y="1236404"/>
        <a:ext cx="5396947" cy="982091"/>
      </dsp:txXfrm>
    </dsp:sp>
    <dsp:sp modelId="{2D4A3724-16FF-483E-A7C0-9AA9A3D76A9E}">
      <dsp:nvSpPr>
        <dsp:cNvPr id="0" name=""/>
        <dsp:cNvSpPr/>
      </dsp:nvSpPr>
      <dsp:spPr>
        <a:xfrm>
          <a:off x="6054413" y="1249662"/>
          <a:ext cx="5459735" cy="982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938" tIns="103938" rIns="103938" bIns="103938" numCol="1" spcCol="1270" anchor="ctr" anchorCtr="0">
          <a:noAutofit/>
        </a:bodyPr>
        <a:lstStyle/>
        <a:p>
          <a:pPr marL="0" lvl="0" indent="0" algn="l" defTabSz="889000">
            <a:lnSpc>
              <a:spcPct val="100000"/>
            </a:lnSpc>
            <a:spcBef>
              <a:spcPct val="0"/>
            </a:spcBef>
            <a:spcAft>
              <a:spcPct val="35000"/>
            </a:spcAft>
            <a:buNone/>
          </a:pPr>
          <a:r>
            <a:rPr lang="en-US" sz="2000" kern="1200" baseline="0" dirty="0"/>
            <a:t>More short term in nature and speculative</a:t>
          </a:r>
          <a:endParaRPr lang="en-US" sz="2000" kern="1200" dirty="0"/>
        </a:p>
      </dsp:txBody>
      <dsp:txXfrm>
        <a:off x="6054413" y="1249662"/>
        <a:ext cx="5459735" cy="982091"/>
      </dsp:txXfrm>
    </dsp:sp>
    <dsp:sp modelId="{767BCB48-0140-4379-B403-4B5975723E96}">
      <dsp:nvSpPr>
        <dsp:cNvPr id="0" name=""/>
        <dsp:cNvSpPr/>
      </dsp:nvSpPr>
      <dsp:spPr>
        <a:xfrm>
          <a:off x="-146917" y="2464018"/>
          <a:ext cx="11993217" cy="98209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3B89B1-31EF-438D-A785-A45162973981}">
      <dsp:nvSpPr>
        <dsp:cNvPr id="0" name=""/>
        <dsp:cNvSpPr/>
      </dsp:nvSpPr>
      <dsp:spPr>
        <a:xfrm>
          <a:off x="150164" y="2684988"/>
          <a:ext cx="540150" cy="5401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3037A4-37B1-41AC-A189-4599EB52093C}">
      <dsp:nvSpPr>
        <dsp:cNvPr id="0" name=""/>
        <dsp:cNvSpPr/>
      </dsp:nvSpPr>
      <dsp:spPr>
        <a:xfrm>
          <a:off x="987397" y="2464018"/>
          <a:ext cx="5396947" cy="982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938" tIns="103938" rIns="103938" bIns="103938" numCol="1" spcCol="1270" anchor="ctr" anchorCtr="0">
          <a:noAutofit/>
        </a:bodyPr>
        <a:lstStyle/>
        <a:p>
          <a:pPr marL="0" lvl="0" indent="0" algn="l" defTabSz="1066800">
            <a:lnSpc>
              <a:spcPct val="100000"/>
            </a:lnSpc>
            <a:spcBef>
              <a:spcPct val="0"/>
            </a:spcBef>
            <a:spcAft>
              <a:spcPct val="35000"/>
            </a:spcAft>
            <a:buNone/>
          </a:pPr>
          <a:r>
            <a:rPr lang="en-US" sz="2400" kern="1200"/>
            <a:t>Other investment</a:t>
          </a:r>
        </a:p>
      </dsp:txBody>
      <dsp:txXfrm>
        <a:off x="987397" y="2464018"/>
        <a:ext cx="5396947" cy="982091"/>
      </dsp:txXfrm>
    </dsp:sp>
    <dsp:sp modelId="{1E908246-6BC3-48DB-BF0B-378109E953EA}">
      <dsp:nvSpPr>
        <dsp:cNvPr id="0" name=""/>
        <dsp:cNvSpPr/>
      </dsp:nvSpPr>
      <dsp:spPr>
        <a:xfrm>
          <a:off x="6052611" y="2419264"/>
          <a:ext cx="5459735" cy="982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938" tIns="103938" rIns="103938" bIns="103938" numCol="1" spcCol="1270" anchor="ctr" anchorCtr="0">
          <a:noAutofit/>
        </a:bodyPr>
        <a:lstStyle/>
        <a:p>
          <a:pPr marL="0" lvl="0" indent="0" algn="l" defTabSz="889000">
            <a:lnSpc>
              <a:spcPct val="100000"/>
            </a:lnSpc>
            <a:spcBef>
              <a:spcPct val="0"/>
            </a:spcBef>
            <a:spcAft>
              <a:spcPct val="35000"/>
            </a:spcAft>
            <a:buNone/>
          </a:pPr>
          <a:r>
            <a:rPr lang="en-US" sz="2000" kern="1200" baseline="0" dirty="0"/>
            <a:t>Investment other than direct or portfolio, e.g. trade credits, loans, currency and deposits</a:t>
          </a:r>
          <a:endParaRPr lang="en-US" sz="2000" kern="1200" dirty="0"/>
        </a:p>
      </dsp:txBody>
      <dsp:txXfrm>
        <a:off x="6052611" y="2419264"/>
        <a:ext cx="5459735" cy="982091"/>
      </dsp:txXfrm>
    </dsp:sp>
    <dsp:sp modelId="{3B36E916-46C0-4B07-8181-A13042106767}">
      <dsp:nvSpPr>
        <dsp:cNvPr id="0" name=""/>
        <dsp:cNvSpPr/>
      </dsp:nvSpPr>
      <dsp:spPr>
        <a:xfrm>
          <a:off x="-146917" y="3691632"/>
          <a:ext cx="11993217" cy="98209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B4857C-3F82-4968-A6F1-77EBFF54FDF4}">
      <dsp:nvSpPr>
        <dsp:cNvPr id="0" name=""/>
        <dsp:cNvSpPr/>
      </dsp:nvSpPr>
      <dsp:spPr>
        <a:xfrm>
          <a:off x="150164" y="3912603"/>
          <a:ext cx="540150" cy="5401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14CFB3-555D-4CEE-8526-85A13AD539D6}">
      <dsp:nvSpPr>
        <dsp:cNvPr id="0" name=""/>
        <dsp:cNvSpPr/>
      </dsp:nvSpPr>
      <dsp:spPr>
        <a:xfrm>
          <a:off x="987397" y="3691632"/>
          <a:ext cx="5396947" cy="982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938" tIns="103938" rIns="103938" bIns="103938" numCol="1" spcCol="1270" anchor="ctr" anchorCtr="0">
          <a:noAutofit/>
        </a:bodyPr>
        <a:lstStyle/>
        <a:p>
          <a:pPr marL="0" lvl="0" indent="0" algn="l" defTabSz="1066800">
            <a:lnSpc>
              <a:spcPct val="100000"/>
            </a:lnSpc>
            <a:spcBef>
              <a:spcPct val="0"/>
            </a:spcBef>
            <a:spcAft>
              <a:spcPct val="35000"/>
            </a:spcAft>
            <a:buNone/>
          </a:pPr>
          <a:r>
            <a:rPr lang="en-US" sz="2400" kern="1200"/>
            <a:t>Reserve assets</a:t>
          </a:r>
        </a:p>
      </dsp:txBody>
      <dsp:txXfrm>
        <a:off x="987397" y="3691632"/>
        <a:ext cx="5396947" cy="982091"/>
      </dsp:txXfrm>
    </dsp:sp>
    <dsp:sp modelId="{098488A9-32CD-4929-A366-1A17B848E425}">
      <dsp:nvSpPr>
        <dsp:cNvPr id="0" name=""/>
        <dsp:cNvSpPr/>
      </dsp:nvSpPr>
      <dsp:spPr>
        <a:xfrm>
          <a:off x="6052611" y="3700422"/>
          <a:ext cx="5459735" cy="982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938" tIns="103938" rIns="103938" bIns="103938" numCol="1" spcCol="1270" anchor="ctr" anchorCtr="0">
          <a:noAutofit/>
        </a:bodyPr>
        <a:lstStyle/>
        <a:p>
          <a:pPr marL="0" lvl="0" indent="0" algn="l" defTabSz="889000">
            <a:lnSpc>
              <a:spcPct val="100000"/>
            </a:lnSpc>
            <a:spcBef>
              <a:spcPct val="0"/>
            </a:spcBef>
            <a:spcAft>
              <a:spcPct val="35000"/>
            </a:spcAft>
            <a:buNone/>
          </a:pPr>
          <a:r>
            <a:rPr lang="en-US" sz="2000" kern="1200" baseline="0" dirty="0"/>
            <a:t>Financial assets controlled by the RBA</a:t>
          </a:r>
          <a:endParaRPr lang="en-US" sz="2000" kern="1200" dirty="0"/>
        </a:p>
      </dsp:txBody>
      <dsp:txXfrm>
        <a:off x="6052611" y="3700422"/>
        <a:ext cx="5459735" cy="98209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5488A-91E1-0542-A073-4B2DE220C6A6}" type="datetimeFigureOut">
              <a:rPr lang="en-US" smtClean="0"/>
              <a:t>8/26/20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73E94D-D7CB-6A48-AFF1-F35B08BE7172}" type="slidenum">
              <a:rPr lang="en-US" smtClean="0"/>
              <a:t>‹#›</a:t>
            </a:fld>
            <a:endParaRPr lang="en-US"/>
          </a:p>
        </p:txBody>
      </p:sp>
    </p:spTree>
    <p:extLst>
      <p:ext uri="{BB962C8B-B14F-4D97-AF65-F5344CB8AC3E}">
        <p14:creationId xmlns:p14="http://schemas.microsoft.com/office/powerpoint/2010/main" val="109678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Possible reasons for the significance </a:t>
            </a:r>
            <a:r>
              <a:rPr lang="en-US"/>
              <a:t>of trade partners</a:t>
            </a:r>
          </a:p>
        </p:txBody>
      </p:sp>
      <p:sp>
        <p:nvSpPr>
          <p:cNvPr id="4" name="Slide Number Placeholder 3"/>
          <p:cNvSpPr>
            <a:spLocks noGrp="1"/>
          </p:cNvSpPr>
          <p:nvPr>
            <p:ph type="sldNum" sz="quarter" idx="10"/>
          </p:nvPr>
        </p:nvSpPr>
        <p:spPr/>
        <p:txBody>
          <a:bodyPr/>
          <a:lstStyle/>
          <a:p>
            <a:fld id="{F4DE7B66-883F-A848-B4FB-E035D3821E14}" type="slidenum">
              <a:rPr lang="en-US" smtClean="0"/>
              <a:t>4</a:t>
            </a:fld>
            <a:endParaRPr lang="en-US"/>
          </a:p>
        </p:txBody>
      </p:sp>
    </p:spTree>
    <p:extLst>
      <p:ext uri="{BB962C8B-B14F-4D97-AF65-F5344CB8AC3E}">
        <p14:creationId xmlns:p14="http://schemas.microsoft.com/office/powerpoint/2010/main" val="3170995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Includes data up till March 2018</a:t>
            </a:r>
          </a:p>
        </p:txBody>
      </p:sp>
      <p:sp>
        <p:nvSpPr>
          <p:cNvPr id="4" name="Slide Number Placeholder 3"/>
          <p:cNvSpPr>
            <a:spLocks noGrp="1"/>
          </p:cNvSpPr>
          <p:nvPr>
            <p:ph type="sldNum" sz="quarter" idx="10"/>
          </p:nvPr>
        </p:nvSpPr>
        <p:spPr/>
        <p:txBody>
          <a:bodyPr/>
          <a:lstStyle/>
          <a:p>
            <a:fld id="{F4DE7B66-883F-A848-B4FB-E035D3821E14}" type="slidenum">
              <a:rPr lang="en-US" smtClean="0"/>
              <a:t>5</a:t>
            </a:fld>
            <a:endParaRPr lang="en-US"/>
          </a:p>
        </p:txBody>
      </p:sp>
    </p:spTree>
    <p:extLst>
      <p:ext uri="{BB962C8B-B14F-4D97-AF65-F5344CB8AC3E}">
        <p14:creationId xmlns:p14="http://schemas.microsoft.com/office/powerpoint/2010/main" val="367011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11.6 of textbook p241</a:t>
            </a:r>
          </a:p>
        </p:txBody>
      </p:sp>
      <p:sp>
        <p:nvSpPr>
          <p:cNvPr id="4" name="Slide Number Placeholder 3"/>
          <p:cNvSpPr>
            <a:spLocks noGrp="1"/>
          </p:cNvSpPr>
          <p:nvPr>
            <p:ph type="sldNum" sz="quarter" idx="10"/>
          </p:nvPr>
        </p:nvSpPr>
        <p:spPr/>
        <p:txBody>
          <a:bodyPr/>
          <a:lstStyle/>
          <a:p>
            <a:fld id="{F4DE7B66-883F-A848-B4FB-E035D3821E14}" type="slidenum">
              <a:rPr lang="en-US" smtClean="0"/>
              <a:t>8</a:t>
            </a:fld>
            <a:endParaRPr lang="en-US"/>
          </a:p>
        </p:txBody>
      </p:sp>
    </p:spTree>
    <p:extLst>
      <p:ext uri="{BB962C8B-B14F-4D97-AF65-F5344CB8AC3E}">
        <p14:creationId xmlns:p14="http://schemas.microsoft.com/office/powerpoint/2010/main" val="1757872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73E94D-D7CB-6A48-AFF1-F35B08BE7172}" type="slidenum">
              <a:rPr lang="en-US" smtClean="0"/>
              <a:t>13</a:t>
            </a:fld>
            <a:endParaRPr lang="en-US"/>
          </a:p>
        </p:txBody>
      </p:sp>
    </p:spTree>
    <p:extLst>
      <p:ext uri="{BB962C8B-B14F-4D97-AF65-F5344CB8AC3E}">
        <p14:creationId xmlns:p14="http://schemas.microsoft.com/office/powerpoint/2010/main" val="1188031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4A4E0A-DBDF-E34F-8FEE-7D2A37322CFC}" type="datetimeFigureOut">
              <a:rPr lang="en-US" smtClean="0"/>
              <a:t>8/26/20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7035606-1965-4D4D-BB6D-E5B16CAE228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4A4E0A-DBDF-E34F-8FEE-7D2A37322CFC}" type="datetimeFigureOut">
              <a:rPr lang="en-US" smtClean="0"/>
              <a:t>8/26/20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35606-1965-4D4D-BB6D-E5B16CAE228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4A4E0A-DBDF-E34F-8FEE-7D2A37322CFC}" type="datetimeFigureOut">
              <a:rPr lang="en-US" smtClean="0"/>
              <a:t>8/26/20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35606-1965-4D4D-BB6D-E5B16CAE228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83980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4A4E0A-DBDF-E34F-8FEE-7D2A37322CFC}" type="datetimeFigureOut">
              <a:rPr lang="en-US" smtClean="0"/>
              <a:t>8/26/20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35606-1965-4D4D-BB6D-E5B16CAE228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4A4E0A-DBDF-E34F-8FEE-7D2A37322CFC}" type="datetimeFigureOut">
              <a:rPr lang="en-US" smtClean="0"/>
              <a:t>8/26/20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35606-1965-4D4D-BB6D-E5B16CAE228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4A4E0A-DBDF-E34F-8FEE-7D2A37322CFC}" type="datetimeFigureOut">
              <a:rPr lang="en-US" smtClean="0"/>
              <a:t>8/26/20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35606-1965-4D4D-BB6D-E5B16CAE228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4A4E0A-DBDF-E34F-8FEE-7D2A37322CFC}" type="datetimeFigureOut">
              <a:rPr lang="en-US" smtClean="0"/>
              <a:t>8/26/20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035606-1965-4D4D-BB6D-E5B16CAE228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4A4E0A-DBDF-E34F-8FEE-7D2A37322CFC}" type="datetimeFigureOut">
              <a:rPr lang="en-US" smtClean="0"/>
              <a:t>8/26/20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035606-1965-4D4D-BB6D-E5B16CAE228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A4E0A-DBDF-E34F-8FEE-7D2A37322CFC}" type="datetimeFigureOut">
              <a:rPr lang="en-US" smtClean="0"/>
              <a:t>8/26/20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035606-1965-4D4D-BB6D-E5B16CAE228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4A4E0A-DBDF-E34F-8FEE-7D2A37322CFC}" type="datetimeFigureOut">
              <a:rPr lang="en-US" smtClean="0"/>
              <a:t>8/26/20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35606-1965-4D4D-BB6D-E5B16CAE228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74A4E0A-DBDF-E34F-8FEE-7D2A37322CFC}" type="datetimeFigureOut">
              <a:rPr lang="en-US" smtClean="0"/>
              <a:t>8/26/20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7035606-1965-4D4D-BB6D-E5B16CAE228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74A4E0A-DBDF-E34F-8FEE-7D2A37322CFC}" type="datetimeFigureOut">
              <a:rPr lang="en-US" smtClean="0"/>
              <a:t>8/26/20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7035606-1965-4D4D-BB6D-E5B16CAE228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8750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hyperlink" Target="http://internationalecon.com/Finance/Fch5/F5-6.ph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6621CF-F493-40D5-98AE-24A9D3AD4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495026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a:xfrm>
            <a:off x="5078896" y="643467"/>
            <a:ext cx="5975956" cy="4127545"/>
          </a:xfrm>
        </p:spPr>
        <p:txBody>
          <a:bodyPr anchor="ctr">
            <a:normAutofit/>
          </a:bodyPr>
          <a:lstStyle/>
          <a:p>
            <a:r>
              <a:rPr lang="en-US" sz="4800"/>
              <a:t>Trade and Balance of payments</a:t>
            </a:r>
          </a:p>
        </p:txBody>
      </p:sp>
      <p:sp>
        <p:nvSpPr>
          <p:cNvPr id="12" name="Rectangle 11">
            <a:extLst>
              <a:ext uri="{FF2B5EF4-FFF2-40B4-BE49-F238E27FC236}">
                <a16:creationId xmlns:a16="http://schemas.microsoft.com/office/drawing/2014/main" id="{CADEE02A-D296-42EA-88F5-7803F69CE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4950269"/>
            <a:ext cx="12191695" cy="1907732"/>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Subtitle 1"/>
          <p:cNvSpPr>
            <a:spLocks noGrp="1"/>
          </p:cNvSpPr>
          <p:nvPr>
            <p:ph type="subTitle" idx="1"/>
          </p:nvPr>
        </p:nvSpPr>
        <p:spPr>
          <a:xfrm>
            <a:off x="5078896" y="5118231"/>
            <a:ext cx="5975956" cy="977621"/>
          </a:xfrm>
        </p:spPr>
        <p:txBody>
          <a:bodyPr>
            <a:normAutofit/>
          </a:bodyPr>
          <a:lstStyle/>
          <a:p>
            <a:r>
              <a:rPr lang="en-US">
                <a:solidFill>
                  <a:srgbClr val="FFFFFF"/>
                </a:solidFill>
              </a:rPr>
              <a:t>Year 11 Economics</a:t>
            </a:r>
          </a:p>
        </p:txBody>
      </p:sp>
      <p:pic>
        <p:nvPicPr>
          <p:cNvPr id="6" name="Picture 5">
            <a:extLst>
              <a:ext uri="{FF2B5EF4-FFF2-40B4-BE49-F238E27FC236}">
                <a16:creationId xmlns:a16="http://schemas.microsoft.com/office/drawing/2014/main" id="{EE5E028E-52FE-4DCF-B519-563F1734FB80}"/>
              </a:ext>
            </a:extLst>
          </p:cNvPr>
          <p:cNvPicPr>
            <a:picLocks noChangeAspect="1"/>
          </p:cNvPicPr>
          <p:nvPr/>
        </p:nvPicPr>
        <p:blipFill rotWithShape="1">
          <a:blip r:embed="rId2"/>
          <a:srcRect l="43259" r="17404" b="-1"/>
          <a:stretch/>
        </p:blipFill>
        <p:spPr>
          <a:xfrm>
            <a:off x="3179" y="-2"/>
            <a:ext cx="4651117" cy="6858002"/>
          </a:xfrm>
          <a:prstGeom prst="rect">
            <a:avLst/>
          </a:prstGeom>
        </p:spPr>
      </p:pic>
    </p:spTree>
    <p:extLst>
      <p:ext uri="{BB962C8B-B14F-4D97-AF65-F5344CB8AC3E}">
        <p14:creationId xmlns:p14="http://schemas.microsoft.com/office/powerpoint/2010/main" val="1189962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1451579" y="2303047"/>
            <a:ext cx="3272093" cy="2674198"/>
          </a:xfrm>
        </p:spPr>
        <p:txBody>
          <a:bodyPr anchor="t">
            <a:normAutofit/>
          </a:bodyPr>
          <a:lstStyle/>
          <a:p>
            <a:r>
              <a:rPr lang="en-US" dirty="0"/>
              <a:t>Capital and financial account</a:t>
            </a:r>
          </a:p>
        </p:txBody>
      </p:sp>
      <p:cxnSp>
        <p:nvCxnSpPr>
          <p:cNvPr id="14" name="Straight Connector 13">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8" name="Picture 17">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C27E93D-E44E-4835-AE6C-633E7348F6B3}"/>
              </a:ext>
            </a:extLst>
          </p:cNvPr>
          <p:cNvGraphicFramePr>
            <a:graphicFrameLocks noGrp="1"/>
          </p:cNvGraphicFramePr>
          <p:nvPr>
            <p:ph idx="1"/>
            <p:extLst>
              <p:ext uri="{D42A27DB-BD31-4B8C-83A1-F6EECF244321}">
                <p14:modId xmlns:p14="http://schemas.microsoft.com/office/powerpoint/2010/main" val="3352421084"/>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471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51579" y="804519"/>
            <a:ext cx="9603275" cy="1049235"/>
          </a:xfrm>
        </p:spPr>
        <p:txBody>
          <a:bodyPr>
            <a:normAutofit/>
          </a:bodyPr>
          <a:lstStyle/>
          <a:p>
            <a:r>
              <a:rPr lang="en-US" dirty="0"/>
              <a:t>Financial account </a:t>
            </a:r>
            <a:r>
              <a:rPr lang="mr-IN" dirty="0"/>
              <a:t>–</a:t>
            </a:r>
            <a:r>
              <a:rPr lang="en-US" dirty="0"/>
              <a:t> Types of investment</a:t>
            </a:r>
          </a:p>
        </p:txBody>
      </p:sp>
      <p:cxnSp>
        <p:nvCxnSpPr>
          <p:cNvPr id="21" name="Straight Connector 2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3" name="Rectangle 2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8D8816B9-7A88-4C1C-B1BA-A88509EDB1B6}"/>
              </a:ext>
            </a:extLst>
          </p:cNvPr>
          <p:cNvGraphicFramePr>
            <a:graphicFrameLocks noGrp="1"/>
          </p:cNvGraphicFramePr>
          <p:nvPr>
            <p:ph idx="1"/>
            <p:extLst>
              <p:ext uri="{D42A27DB-BD31-4B8C-83A1-F6EECF244321}">
                <p14:modId xmlns:p14="http://schemas.microsoft.com/office/powerpoint/2010/main" val="4003054991"/>
              </p:ext>
            </p:extLst>
          </p:nvPr>
        </p:nvGraphicFramePr>
        <p:xfrm>
          <a:off x="198782" y="2019476"/>
          <a:ext cx="11993217" cy="4682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3426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calculations</a:t>
            </a:r>
          </a:p>
        </p:txBody>
      </p:sp>
      <p:sp>
        <p:nvSpPr>
          <p:cNvPr id="3" name="Content Placeholder 2"/>
          <p:cNvSpPr>
            <a:spLocks noGrp="1"/>
          </p:cNvSpPr>
          <p:nvPr>
            <p:ph idx="1"/>
          </p:nvPr>
        </p:nvSpPr>
        <p:spPr>
          <a:xfrm>
            <a:off x="913774" y="2367092"/>
            <a:ext cx="10363826" cy="3424107"/>
          </a:xfrm>
          <a:prstGeom prst="rect">
            <a:avLst/>
          </a:prstGeom>
        </p:spPr>
        <p:txBody>
          <a:bodyPr/>
          <a:lstStyle/>
          <a:p>
            <a:r>
              <a:rPr lang="en-US" dirty="0"/>
              <a:t>Examples: </a:t>
            </a:r>
            <a:r>
              <a:rPr lang="en-US" dirty="0">
                <a:hlinkClick r:id="rId2"/>
              </a:rPr>
              <a:t>http://internationalecon.com/Finance/Fch5/F5-6.php</a:t>
            </a:r>
            <a:r>
              <a:rPr lang="en-US" dirty="0"/>
              <a:t> </a:t>
            </a:r>
          </a:p>
          <a:p>
            <a:r>
              <a:rPr lang="en-US" dirty="0"/>
              <a:t>Complete data exercises – balance of payments on p239 of your textbook</a:t>
            </a:r>
          </a:p>
        </p:txBody>
      </p:sp>
    </p:spTree>
    <p:extLst>
      <p:ext uri="{BB962C8B-B14F-4D97-AF65-F5344CB8AC3E}">
        <p14:creationId xmlns:p14="http://schemas.microsoft.com/office/powerpoint/2010/main" val="1761914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12205" y="804519"/>
            <a:ext cx="3241820" cy="4431360"/>
          </a:xfrm>
        </p:spPr>
        <p:txBody>
          <a:bodyPr anchor="ctr">
            <a:normAutofit/>
          </a:bodyPr>
          <a:lstStyle/>
          <a:p>
            <a:r>
              <a:rPr lang="en-US" dirty="0"/>
              <a:t>Relationship between CA and KFA</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890353"/>
            <a:ext cx="0" cy="45720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637862" y="238540"/>
            <a:ext cx="6931277" cy="5876510"/>
          </a:xfrm>
          <a:prstGeom prst="rect">
            <a:avLst/>
          </a:prstGeom>
        </p:spPr>
        <p:txBody>
          <a:bodyPr anchor="ctr">
            <a:normAutofit/>
          </a:bodyPr>
          <a:lstStyle/>
          <a:p>
            <a:pPr>
              <a:lnSpc>
                <a:spcPct val="110000"/>
              </a:lnSpc>
            </a:pPr>
            <a:r>
              <a:rPr lang="en-US" sz="2200" dirty="0"/>
              <a:t>The current account balance and the capital/financial account balance must sum to zero, i.e. they balance each other out</a:t>
            </a:r>
          </a:p>
          <a:p>
            <a:pPr>
              <a:lnSpc>
                <a:spcPct val="110000"/>
              </a:lnSpc>
            </a:pPr>
            <a:r>
              <a:rPr lang="en-US" sz="2200" dirty="0"/>
              <a:t>This can be explained as follows:</a:t>
            </a:r>
          </a:p>
          <a:p>
            <a:pPr lvl="1">
              <a:lnSpc>
                <a:spcPct val="110000"/>
              </a:lnSpc>
            </a:pPr>
            <a:r>
              <a:rPr lang="en-US" sz="2000" dirty="0"/>
              <a:t>Double entry accounting – Every entry has an equal and opposite entry, i.e. every debit has a credit and vice versa </a:t>
            </a:r>
          </a:p>
          <a:p>
            <a:pPr lvl="1">
              <a:lnSpc>
                <a:spcPct val="110000"/>
              </a:lnSpc>
            </a:pPr>
            <a:r>
              <a:rPr lang="en-US" sz="2000" dirty="0"/>
              <a:t>Floating exchange rate – Demand for AUD must equal supply of AUD</a:t>
            </a:r>
          </a:p>
          <a:p>
            <a:pPr>
              <a:lnSpc>
                <a:spcPct val="110000"/>
              </a:lnSpc>
            </a:pPr>
            <a:r>
              <a:rPr lang="en-US" sz="2200" dirty="0"/>
              <a:t>In Australia: Typically run a current account deficit and a capital and financial account surplus</a:t>
            </a:r>
          </a:p>
          <a:p>
            <a:pPr lvl="1">
              <a:lnSpc>
                <a:spcPct val="110000"/>
              </a:lnSpc>
            </a:pPr>
            <a:r>
              <a:rPr lang="en-US" sz="2000" dirty="0"/>
              <a:t>Main reason for this is the savings-investment gap in Australia</a:t>
            </a:r>
          </a:p>
          <a:p>
            <a:pPr>
              <a:lnSpc>
                <a:spcPct val="110000"/>
              </a:lnSpc>
            </a:pPr>
            <a:r>
              <a:rPr lang="en-US" sz="2200" dirty="0"/>
              <a:t>Errors and omissions: Due to differences in data collection and the range of sources used to collect data</a:t>
            </a:r>
          </a:p>
        </p:txBody>
      </p:sp>
      <p:pic>
        <p:nvPicPr>
          <p:cNvPr id="14" name="Picture 13">
            <a:extLst>
              <a:ext uri="{FF2B5EF4-FFF2-40B4-BE49-F238E27FC236}">
                <a16:creationId xmlns:a16="http://schemas.microsoft.com/office/drawing/2014/main" id="{DCC0100C-A457-45B1-8A8B-8740F43EC1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84306021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Stances on the cad (</a:t>
            </a:r>
            <a:r>
              <a:rPr lang="en-US" dirty="0" err="1"/>
              <a:t>onenote</a:t>
            </a:r>
            <a:r>
              <a:rPr lang="en-US" dirty="0"/>
              <a:t> activity 3)</a:t>
            </a:r>
          </a:p>
        </p:txBody>
      </p:sp>
      <p:sp>
        <p:nvSpPr>
          <p:cNvPr id="4" name="Content Placeholder 3"/>
          <p:cNvSpPr>
            <a:spLocks noGrp="1"/>
          </p:cNvSpPr>
          <p:nvPr>
            <p:ph sz="half" idx="1"/>
          </p:nvPr>
        </p:nvSpPr>
        <p:spPr/>
        <p:txBody>
          <a:bodyPr>
            <a:normAutofit/>
          </a:bodyPr>
          <a:lstStyle/>
          <a:p>
            <a:r>
              <a:rPr lang="en-US" dirty="0"/>
              <a:t>CAD is a sign of economic strength</a:t>
            </a:r>
          </a:p>
          <a:p>
            <a:pPr lvl="1"/>
            <a:r>
              <a:rPr lang="en-US" dirty="0"/>
              <a:t>Australia has a CAD because we have an inflow of foreign investment</a:t>
            </a:r>
          </a:p>
          <a:p>
            <a:pPr lvl="1"/>
            <a:r>
              <a:rPr lang="en-US" dirty="0"/>
              <a:t>Our CAD is significant because it is caused by a financial account surplus, financing the expansion of further production and export capacity</a:t>
            </a:r>
          </a:p>
        </p:txBody>
      </p:sp>
      <p:sp>
        <p:nvSpPr>
          <p:cNvPr id="5" name="Content Placeholder 4"/>
          <p:cNvSpPr>
            <a:spLocks noGrp="1"/>
          </p:cNvSpPr>
          <p:nvPr>
            <p:ph sz="half" idx="2"/>
          </p:nvPr>
        </p:nvSpPr>
        <p:spPr>
          <a:xfrm>
            <a:off x="6413771" y="2017343"/>
            <a:ext cx="4645152" cy="3979696"/>
          </a:xfrm>
        </p:spPr>
        <p:txBody>
          <a:bodyPr>
            <a:normAutofit/>
          </a:bodyPr>
          <a:lstStyle/>
          <a:p>
            <a:r>
              <a:rPr lang="en-US" dirty="0"/>
              <a:t>CAD is a sign of economic weakness</a:t>
            </a:r>
          </a:p>
          <a:p>
            <a:pPr lvl="1"/>
            <a:r>
              <a:rPr lang="en-US" dirty="0"/>
              <a:t>We are living beyond our means by buying more imports than we can afford given the revenue we earn from exporting</a:t>
            </a:r>
          </a:p>
          <a:p>
            <a:pPr lvl="1"/>
            <a:r>
              <a:rPr lang="en-US" dirty="0"/>
              <a:t>Our export performance is poor</a:t>
            </a:r>
          </a:p>
          <a:p>
            <a:pPr lvl="1"/>
            <a:r>
              <a:rPr lang="en-US" dirty="0"/>
              <a:t>Lack of competitiveness has increased consumer preference for imported goods</a:t>
            </a:r>
          </a:p>
          <a:p>
            <a:pPr lvl="1"/>
            <a:r>
              <a:rPr lang="en-US" dirty="0"/>
              <a:t>CAD is unsustainable</a:t>
            </a:r>
          </a:p>
        </p:txBody>
      </p:sp>
    </p:spTree>
    <p:extLst>
      <p:ext uri="{BB962C8B-B14F-4D97-AF65-F5344CB8AC3E}">
        <p14:creationId xmlns:p14="http://schemas.microsoft.com/office/powerpoint/2010/main" val="1094514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8D7EC-6C69-FF44-BA8B-322953D555E4}"/>
              </a:ext>
            </a:extLst>
          </p:cNvPr>
          <p:cNvSpPr>
            <a:spLocks noGrp="1"/>
          </p:cNvSpPr>
          <p:nvPr>
            <p:ph type="title"/>
          </p:nvPr>
        </p:nvSpPr>
        <p:spPr/>
        <p:txBody>
          <a:bodyPr/>
          <a:lstStyle/>
          <a:p>
            <a:r>
              <a:rPr lang="en-US" dirty="0"/>
              <a:t>Review and consolidation</a:t>
            </a:r>
          </a:p>
        </p:txBody>
      </p:sp>
      <p:sp>
        <p:nvSpPr>
          <p:cNvPr id="3" name="Content Placeholder 2">
            <a:extLst>
              <a:ext uri="{FF2B5EF4-FFF2-40B4-BE49-F238E27FC236}">
                <a16:creationId xmlns:a16="http://schemas.microsoft.com/office/drawing/2014/main" id="{A1FF279C-72C3-8B41-9C73-A69C4925E6DE}"/>
              </a:ext>
            </a:extLst>
          </p:cNvPr>
          <p:cNvSpPr>
            <a:spLocks noGrp="1"/>
          </p:cNvSpPr>
          <p:nvPr>
            <p:ph idx="1"/>
          </p:nvPr>
        </p:nvSpPr>
        <p:spPr/>
        <p:txBody>
          <a:bodyPr/>
          <a:lstStyle/>
          <a:p>
            <a:r>
              <a:rPr lang="en-US" dirty="0"/>
              <a:t>Complete worksheet – Reasons for trade on p235</a:t>
            </a:r>
          </a:p>
          <a:p>
            <a:r>
              <a:rPr lang="en-US" dirty="0"/>
              <a:t>Complete worksheet – Australia’s balance of payments </a:t>
            </a:r>
            <a:r>
              <a:rPr lang="en-US"/>
              <a:t>on p237</a:t>
            </a:r>
            <a:endParaRPr lang="en-US" dirty="0"/>
          </a:p>
        </p:txBody>
      </p:sp>
    </p:spTree>
    <p:extLst>
      <p:ext uri="{BB962C8B-B14F-4D97-AF65-F5344CB8AC3E}">
        <p14:creationId xmlns:p14="http://schemas.microsoft.com/office/powerpoint/2010/main" val="339328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239B243-C221-5347-8476-C8D20288211E}"/>
              </a:ext>
            </a:extLst>
          </p:cNvPr>
          <p:cNvSpPr>
            <a:spLocks noGrp="1"/>
          </p:cNvSpPr>
          <p:nvPr>
            <p:ph type="title"/>
          </p:nvPr>
        </p:nvSpPr>
        <p:spPr>
          <a:xfrm>
            <a:off x="1451579" y="2303047"/>
            <a:ext cx="3272093" cy="2674198"/>
          </a:xfrm>
        </p:spPr>
        <p:txBody>
          <a:bodyPr anchor="t">
            <a:normAutofit/>
          </a:bodyPr>
          <a:lstStyle/>
          <a:p>
            <a:r>
              <a:rPr lang="en-US" dirty="0"/>
              <a:t>Course objectives</a:t>
            </a:r>
          </a:p>
        </p:txBody>
      </p:sp>
      <p:cxnSp>
        <p:nvCxnSpPr>
          <p:cNvPr id="14" name="Straight Connector 13">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8" name="Picture 17">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FA3CA7A-994F-4F79-94E2-2C8489101390}"/>
              </a:ext>
            </a:extLst>
          </p:cNvPr>
          <p:cNvGraphicFramePr>
            <a:graphicFrameLocks noGrp="1"/>
          </p:cNvGraphicFramePr>
          <p:nvPr>
            <p:ph idx="1"/>
            <p:extLst>
              <p:ext uri="{D42A27DB-BD31-4B8C-83A1-F6EECF244321}">
                <p14:modId xmlns:p14="http://schemas.microsoft.com/office/powerpoint/2010/main" val="2940697004"/>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5608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9683" y="1240076"/>
            <a:ext cx="2727813" cy="4584527"/>
          </a:xfrm>
        </p:spPr>
        <p:txBody>
          <a:bodyPr>
            <a:normAutofit/>
          </a:bodyPr>
          <a:lstStyle/>
          <a:p>
            <a:r>
              <a:rPr lang="en-US" sz="2700" dirty="0">
                <a:solidFill>
                  <a:srgbClr val="FFFFFF"/>
                </a:solidFill>
              </a:rPr>
              <a:t>Composition and direction of AU trade (</a:t>
            </a:r>
            <a:r>
              <a:rPr lang="en-US" sz="2700" dirty="0" err="1">
                <a:solidFill>
                  <a:srgbClr val="FFFFFF"/>
                </a:solidFill>
              </a:rPr>
              <a:t>Onenote</a:t>
            </a:r>
            <a:r>
              <a:rPr lang="en-US" sz="2700" dirty="0">
                <a:solidFill>
                  <a:srgbClr val="FFFFFF"/>
                </a:solidFill>
              </a:rPr>
              <a:t> activity 1)</a:t>
            </a:r>
          </a:p>
        </p:txBody>
      </p:sp>
      <p:sp>
        <p:nvSpPr>
          <p:cNvPr id="3" name="Content Placeholder 2"/>
          <p:cNvSpPr>
            <a:spLocks noGrp="1"/>
          </p:cNvSpPr>
          <p:nvPr>
            <p:ph idx="1"/>
          </p:nvPr>
        </p:nvSpPr>
        <p:spPr>
          <a:xfrm>
            <a:off x="4705594" y="1240077"/>
            <a:ext cx="6034827" cy="4916465"/>
          </a:xfrm>
        </p:spPr>
        <p:txBody>
          <a:bodyPr anchor="t">
            <a:normAutofit/>
          </a:bodyPr>
          <a:lstStyle/>
          <a:p>
            <a:r>
              <a:rPr lang="en-US" dirty="0"/>
              <a:t>Composition: What we are trading</a:t>
            </a:r>
          </a:p>
          <a:p>
            <a:r>
              <a:rPr lang="en-US" dirty="0"/>
              <a:t>Direction: Who we trade with</a:t>
            </a:r>
          </a:p>
          <a:p>
            <a:endParaRPr lang="en-US" dirty="0"/>
          </a:p>
          <a:p>
            <a:r>
              <a:rPr lang="en-US" dirty="0"/>
              <a:t>Go to the </a:t>
            </a:r>
            <a:r>
              <a:rPr lang="en-US" dirty="0" err="1"/>
              <a:t>dfat</a:t>
            </a:r>
            <a:r>
              <a:rPr lang="en-US" dirty="0"/>
              <a:t> website to answer the following questions:</a:t>
            </a:r>
          </a:p>
          <a:p>
            <a:pPr lvl="1"/>
            <a:r>
              <a:rPr lang="en-US" cap="none" dirty="0"/>
              <a:t>Who are we trading with?</a:t>
            </a:r>
          </a:p>
          <a:p>
            <a:pPr lvl="1"/>
            <a:r>
              <a:rPr lang="en-US" cap="none" dirty="0"/>
              <a:t>What are we trading?</a:t>
            </a:r>
          </a:p>
          <a:p>
            <a:pPr lvl="1"/>
            <a:r>
              <a:rPr lang="en-US" cap="none" dirty="0"/>
              <a:t>What are the patterns in who we are trading with and what we are trading?</a:t>
            </a:r>
          </a:p>
        </p:txBody>
      </p:sp>
    </p:spTree>
    <p:extLst>
      <p:ext uri="{BB962C8B-B14F-4D97-AF65-F5344CB8AC3E}">
        <p14:creationId xmlns:p14="http://schemas.microsoft.com/office/powerpoint/2010/main" val="3993476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Direction of trade (2018-19)</a:t>
            </a:r>
          </a:p>
        </p:txBody>
      </p:sp>
      <p:graphicFrame>
        <p:nvGraphicFramePr>
          <p:cNvPr id="7" name="Content Placeholder 3">
            <a:extLst>
              <a:ext uri="{FF2B5EF4-FFF2-40B4-BE49-F238E27FC236}">
                <a16:creationId xmlns:a16="http://schemas.microsoft.com/office/drawing/2014/main" id="{6820C932-B086-C449-9AA0-622184202E84}"/>
              </a:ext>
            </a:extLst>
          </p:cNvPr>
          <p:cNvGraphicFramePr>
            <a:graphicFrameLocks/>
          </p:cNvGraphicFramePr>
          <p:nvPr>
            <p:extLst>
              <p:ext uri="{D42A27DB-BD31-4B8C-83A1-F6EECF244321}">
                <p14:modId xmlns:p14="http://schemas.microsoft.com/office/powerpoint/2010/main" val="3471733801"/>
              </p:ext>
            </p:extLst>
          </p:nvPr>
        </p:nvGraphicFramePr>
        <p:xfrm>
          <a:off x="914400" y="2366963"/>
          <a:ext cx="10363200" cy="2225040"/>
        </p:xfrm>
        <a:graphic>
          <a:graphicData uri="http://schemas.openxmlformats.org/drawingml/2006/table">
            <a:tbl>
              <a:tblPr firstRow="1" bandRow="1">
                <a:tableStyleId>{5C22544A-7EE6-4342-B048-85BDC9FD1C3A}</a:tableStyleId>
              </a:tblPr>
              <a:tblGrid>
                <a:gridCol w="3454400">
                  <a:extLst>
                    <a:ext uri="{9D8B030D-6E8A-4147-A177-3AD203B41FA5}">
                      <a16:colId xmlns:a16="http://schemas.microsoft.com/office/drawing/2014/main" val="20000"/>
                    </a:ext>
                  </a:extLst>
                </a:gridCol>
                <a:gridCol w="3454400">
                  <a:extLst>
                    <a:ext uri="{9D8B030D-6E8A-4147-A177-3AD203B41FA5}">
                      <a16:colId xmlns:a16="http://schemas.microsoft.com/office/drawing/2014/main" val="20001"/>
                    </a:ext>
                  </a:extLst>
                </a:gridCol>
                <a:gridCol w="3454400">
                  <a:extLst>
                    <a:ext uri="{9D8B030D-6E8A-4147-A177-3AD203B41FA5}">
                      <a16:colId xmlns:a16="http://schemas.microsoft.com/office/drawing/2014/main" val="20002"/>
                    </a:ext>
                  </a:extLst>
                </a:gridCol>
              </a:tblGrid>
              <a:tr h="370840">
                <a:tc>
                  <a:txBody>
                    <a:bodyPr/>
                    <a:lstStyle/>
                    <a:p>
                      <a:r>
                        <a:rPr lang="en-US" dirty="0"/>
                        <a:t>Top two-way trade partners</a:t>
                      </a:r>
                    </a:p>
                  </a:txBody>
                  <a:tcPr/>
                </a:tc>
                <a:tc>
                  <a:txBody>
                    <a:bodyPr/>
                    <a:lstStyle/>
                    <a:p>
                      <a:r>
                        <a:rPr lang="en-US" dirty="0"/>
                        <a:t>Import markets</a:t>
                      </a:r>
                    </a:p>
                  </a:txBody>
                  <a:tcPr/>
                </a:tc>
                <a:tc>
                  <a:txBody>
                    <a:bodyPr/>
                    <a:lstStyle/>
                    <a:p>
                      <a:r>
                        <a:rPr lang="en-US" dirty="0"/>
                        <a:t>Export markets</a:t>
                      </a:r>
                    </a:p>
                  </a:txBody>
                  <a:tcPr/>
                </a:tc>
                <a:extLst>
                  <a:ext uri="{0D108BD9-81ED-4DB2-BD59-A6C34878D82A}">
                    <a16:rowId xmlns:a16="http://schemas.microsoft.com/office/drawing/2014/main" val="10000"/>
                  </a:ext>
                </a:extLst>
              </a:tr>
              <a:tr h="370840">
                <a:tc>
                  <a:txBody>
                    <a:bodyPr/>
                    <a:lstStyle/>
                    <a:p>
                      <a:r>
                        <a:rPr lang="en-US" dirty="0"/>
                        <a:t>China</a:t>
                      </a:r>
                    </a:p>
                  </a:txBody>
                  <a:tcPr/>
                </a:tc>
                <a:tc>
                  <a:txBody>
                    <a:bodyPr/>
                    <a:lstStyle/>
                    <a:p>
                      <a:r>
                        <a:rPr lang="en-US" dirty="0"/>
                        <a:t>China</a:t>
                      </a:r>
                    </a:p>
                  </a:txBody>
                  <a:tcPr/>
                </a:tc>
                <a:tc>
                  <a:txBody>
                    <a:bodyPr/>
                    <a:lstStyle/>
                    <a:p>
                      <a:r>
                        <a:rPr lang="en-US" dirty="0"/>
                        <a:t>China</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Japan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United States</a:t>
                      </a:r>
                    </a:p>
                  </a:txBody>
                  <a:tcPr/>
                </a:tc>
                <a:tc>
                  <a:txBody>
                    <a:bodyPr/>
                    <a:lstStyle/>
                    <a:p>
                      <a:r>
                        <a:rPr lang="en-US" dirty="0"/>
                        <a:t>Japan</a:t>
                      </a:r>
                    </a:p>
                  </a:txBody>
                  <a:tcPr/>
                </a:tc>
                <a:extLst>
                  <a:ext uri="{0D108BD9-81ED-4DB2-BD59-A6C34878D82A}">
                    <a16:rowId xmlns:a16="http://schemas.microsoft.com/office/drawing/2014/main" val="10002"/>
                  </a:ext>
                </a:extLst>
              </a:tr>
              <a:tr h="370840">
                <a:tc>
                  <a:txBody>
                    <a:bodyPr/>
                    <a:lstStyle/>
                    <a:p>
                      <a:r>
                        <a:rPr lang="en-US" dirty="0"/>
                        <a:t>United</a:t>
                      </a:r>
                      <a:r>
                        <a:rPr lang="en-US" baseline="0" dirty="0"/>
                        <a:t> States</a:t>
                      </a:r>
                      <a:endParaRPr lang="en-US" dirty="0"/>
                    </a:p>
                  </a:txBody>
                  <a:tcPr/>
                </a:tc>
                <a:tc>
                  <a:txBody>
                    <a:bodyPr/>
                    <a:lstStyle/>
                    <a:p>
                      <a:r>
                        <a:rPr lang="en-US" dirty="0"/>
                        <a:t>Japan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Republic of Korea</a:t>
                      </a:r>
                    </a:p>
                  </a:txBody>
                  <a:tcPr/>
                </a:tc>
                <a:extLst>
                  <a:ext uri="{0D108BD9-81ED-4DB2-BD59-A6C34878D82A}">
                    <a16:rowId xmlns:a16="http://schemas.microsoft.com/office/drawing/2014/main" val="10003"/>
                  </a:ext>
                </a:extLst>
              </a:tr>
              <a:tr h="370840">
                <a:tc>
                  <a:txBody>
                    <a:bodyPr/>
                    <a:lstStyle/>
                    <a:p>
                      <a:r>
                        <a:rPr lang="en-US" dirty="0"/>
                        <a:t>Republic of Korea</a:t>
                      </a:r>
                    </a:p>
                  </a:txBody>
                  <a:tcPr/>
                </a:tc>
                <a:tc>
                  <a:txBody>
                    <a:bodyPr/>
                    <a:lstStyle/>
                    <a:p>
                      <a:r>
                        <a:rPr lang="en-US" dirty="0"/>
                        <a:t>Germany</a:t>
                      </a:r>
                    </a:p>
                  </a:txBody>
                  <a:tcPr/>
                </a:tc>
                <a:tc>
                  <a:txBody>
                    <a:bodyPr/>
                    <a:lstStyle/>
                    <a:p>
                      <a:r>
                        <a:rPr lang="en-US" dirty="0"/>
                        <a:t>United States</a:t>
                      </a:r>
                    </a:p>
                  </a:txBody>
                  <a:tcPr/>
                </a:tc>
                <a:extLst>
                  <a:ext uri="{0D108BD9-81ED-4DB2-BD59-A6C34878D82A}">
                    <a16:rowId xmlns:a16="http://schemas.microsoft.com/office/drawing/2014/main" val="10004"/>
                  </a:ext>
                </a:extLst>
              </a:tr>
              <a:tr h="370840">
                <a:tc>
                  <a:txBody>
                    <a:bodyPr/>
                    <a:lstStyle/>
                    <a:p>
                      <a:r>
                        <a:rPr lang="en-US" dirty="0"/>
                        <a:t>Singapore</a:t>
                      </a:r>
                    </a:p>
                  </a:txBody>
                  <a:tcPr/>
                </a:tc>
                <a:tc>
                  <a:txBody>
                    <a:bodyPr/>
                    <a:lstStyle/>
                    <a:p>
                      <a:r>
                        <a:rPr lang="en-US" dirty="0"/>
                        <a:t>Thailand</a:t>
                      </a:r>
                    </a:p>
                  </a:txBody>
                  <a:tcPr/>
                </a:tc>
                <a:tc>
                  <a:txBody>
                    <a:bodyPr/>
                    <a:lstStyle/>
                    <a:p>
                      <a:r>
                        <a:rPr lang="en-US" dirty="0"/>
                        <a:t>India</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76755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of trade (2018-19)</a:t>
            </a:r>
          </a:p>
        </p:txBody>
      </p:sp>
      <p:graphicFrame>
        <p:nvGraphicFramePr>
          <p:cNvPr id="7" name="Content Placeholder 3">
            <a:extLst>
              <a:ext uri="{FF2B5EF4-FFF2-40B4-BE49-F238E27FC236}">
                <a16:creationId xmlns:a16="http://schemas.microsoft.com/office/drawing/2014/main" id="{46B30F5B-E381-4244-8E71-3136C4415142}"/>
              </a:ext>
            </a:extLst>
          </p:cNvPr>
          <p:cNvGraphicFramePr>
            <a:graphicFrameLocks/>
          </p:cNvGraphicFramePr>
          <p:nvPr>
            <p:extLst>
              <p:ext uri="{D42A27DB-BD31-4B8C-83A1-F6EECF244321}">
                <p14:modId xmlns:p14="http://schemas.microsoft.com/office/powerpoint/2010/main" val="2161502288"/>
              </p:ext>
            </p:extLst>
          </p:nvPr>
        </p:nvGraphicFramePr>
        <p:xfrm>
          <a:off x="914400" y="2366963"/>
          <a:ext cx="10363200" cy="2225040"/>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0840">
                <a:tc>
                  <a:txBody>
                    <a:bodyPr/>
                    <a:lstStyle/>
                    <a:p>
                      <a:r>
                        <a:rPr lang="en-US" dirty="0"/>
                        <a:t>Imports</a:t>
                      </a:r>
                    </a:p>
                  </a:txBody>
                  <a:tcPr/>
                </a:tc>
                <a:tc>
                  <a:txBody>
                    <a:bodyPr/>
                    <a:lstStyle/>
                    <a:p>
                      <a:r>
                        <a:rPr lang="en-US" dirty="0"/>
                        <a:t>Exports</a:t>
                      </a:r>
                    </a:p>
                  </a:txBody>
                  <a:tcPr/>
                </a:tc>
                <a:extLst>
                  <a:ext uri="{0D108BD9-81ED-4DB2-BD59-A6C34878D82A}">
                    <a16:rowId xmlns:a16="http://schemas.microsoft.com/office/drawing/2014/main" val="10000"/>
                  </a:ext>
                </a:extLst>
              </a:tr>
              <a:tr h="370840">
                <a:tc>
                  <a:txBody>
                    <a:bodyPr/>
                    <a:lstStyle/>
                    <a:p>
                      <a:r>
                        <a:rPr lang="en-US" sz="1800" kern="1200" dirty="0">
                          <a:effectLst/>
                        </a:rPr>
                        <a:t>Personal travel services (excluding education) </a:t>
                      </a:r>
                      <a:endParaRPr lang="en-US" sz="1800" b="0" i="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effectLst/>
                        </a:rPr>
                        <a:t>Iron ores and concentrates</a:t>
                      </a:r>
                      <a:endParaRPr lang="en-US"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effectLst/>
                        </a:rPr>
                        <a:t>Refined petroleum</a:t>
                      </a:r>
                      <a:endParaRPr lang="en-US"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effectLst/>
                        </a:rPr>
                        <a:t>Coal </a:t>
                      </a:r>
                      <a:endParaRPr lang="en-US"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effectLst/>
                        </a:rPr>
                        <a:t>Passenger motor vehicles </a:t>
                      </a:r>
                      <a:endParaRPr lang="en-US"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effectLst/>
                        </a:rPr>
                        <a:t>Natural gas</a:t>
                      </a:r>
                      <a:endParaRPr lang="en-US"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effectLst/>
                        </a:rPr>
                        <a:t>Telecom</a:t>
                      </a:r>
                      <a:r>
                        <a:rPr lang="en-US" sz="1800" kern="1200" baseline="0" dirty="0">
                          <a:effectLst/>
                        </a:rPr>
                        <a:t> equipment and parts</a:t>
                      </a:r>
                      <a:endParaRPr lang="en-US" sz="1800" b="0" i="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effectLst/>
                        </a:rPr>
                        <a:t>Education-related travel services </a:t>
                      </a:r>
                      <a:endParaRPr lang="en-US"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effectLst/>
                        </a:rPr>
                        <a:t>Crude Petroleum</a:t>
                      </a:r>
                      <a:endParaRPr lang="en-US"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effectLst/>
                        </a:rPr>
                        <a:t>Personal</a:t>
                      </a:r>
                      <a:r>
                        <a:rPr lang="en-US" sz="1800" kern="1200" baseline="0" dirty="0">
                          <a:effectLst/>
                        </a:rPr>
                        <a:t> travel (</a:t>
                      </a:r>
                      <a:r>
                        <a:rPr lang="en-US" sz="1800" kern="1200" baseline="0" dirty="0" err="1">
                          <a:effectLst/>
                        </a:rPr>
                        <a:t>excl</a:t>
                      </a:r>
                      <a:r>
                        <a:rPr lang="en-US" sz="1800" kern="1200" baseline="0" dirty="0">
                          <a:effectLst/>
                        </a:rPr>
                        <a:t> education) services</a:t>
                      </a:r>
                      <a:endParaRPr lang="en-US"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44566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5" name="Picture 11">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13">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15">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9" name="Rectangle 17">
            <a:extLst>
              <a:ext uri="{FF2B5EF4-FFF2-40B4-BE49-F238E27FC236}">
                <a16:creationId xmlns:a16="http://schemas.microsoft.com/office/drawing/2014/main" id="{B5F9E98A-4FF4-43D6-9C48-6DF0E7F2D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9">
            <a:extLst>
              <a:ext uri="{FF2B5EF4-FFF2-40B4-BE49-F238E27FC236}">
                <a16:creationId xmlns:a16="http://schemas.microsoft.com/office/drawing/2014/main" id="{D207A636-DC99-4588-80C4-9E069B97C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4" name="Title 3">
            <a:extLst>
              <a:ext uri="{FF2B5EF4-FFF2-40B4-BE49-F238E27FC236}">
                <a16:creationId xmlns:a16="http://schemas.microsoft.com/office/drawing/2014/main" id="{AE1CEF3A-D3C2-8B4A-B24D-3066DF25F87F}"/>
              </a:ext>
            </a:extLst>
          </p:cNvPr>
          <p:cNvSpPr>
            <a:spLocks noGrp="1"/>
          </p:cNvSpPr>
          <p:nvPr>
            <p:ph type="title"/>
          </p:nvPr>
        </p:nvSpPr>
        <p:spPr>
          <a:xfrm>
            <a:off x="960933" y="960241"/>
            <a:ext cx="6849699" cy="4203872"/>
          </a:xfrm>
        </p:spPr>
        <p:txBody>
          <a:bodyPr vert="horz" lIns="91440" tIns="45720" rIns="91440" bIns="0" rtlCol="0" anchor="ctr">
            <a:normAutofit/>
          </a:bodyPr>
          <a:lstStyle/>
          <a:p>
            <a:pPr algn="r"/>
            <a:r>
              <a:rPr lang="en-US" sz="5400" dirty="0"/>
              <a:t>Balance of payments</a:t>
            </a:r>
            <a:br>
              <a:rPr lang="en-US" sz="5400" dirty="0"/>
            </a:br>
            <a:r>
              <a:rPr lang="en-US" sz="2400" dirty="0"/>
              <a:t>(</a:t>
            </a:r>
            <a:r>
              <a:rPr lang="en-US" sz="2400" dirty="0" err="1"/>
              <a:t>Onenote</a:t>
            </a:r>
            <a:r>
              <a:rPr lang="en-US" sz="2400" dirty="0"/>
              <a:t> activity 2)</a:t>
            </a:r>
            <a:endParaRPr lang="en-US" sz="5400" dirty="0"/>
          </a:p>
        </p:txBody>
      </p:sp>
      <p:sp>
        <p:nvSpPr>
          <p:cNvPr id="5" name="Text Placeholder 4">
            <a:extLst>
              <a:ext uri="{FF2B5EF4-FFF2-40B4-BE49-F238E27FC236}">
                <a16:creationId xmlns:a16="http://schemas.microsoft.com/office/drawing/2014/main" id="{8BAAE992-924D-0E41-9C05-21EB73BEE1D4}"/>
              </a:ext>
            </a:extLst>
          </p:cNvPr>
          <p:cNvSpPr>
            <a:spLocks noGrp="1"/>
          </p:cNvSpPr>
          <p:nvPr>
            <p:ph type="body" idx="1"/>
          </p:nvPr>
        </p:nvSpPr>
        <p:spPr>
          <a:xfrm>
            <a:off x="8256113" y="198784"/>
            <a:ext cx="3790112" cy="5791200"/>
          </a:xfrm>
        </p:spPr>
        <p:txBody>
          <a:bodyPr vert="horz" lIns="91440" tIns="91440" rIns="91440" bIns="91440" rtlCol="0" anchor="ctr">
            <a:normAutofit/>
          </a:bodyPr>
          <a:lstStyle/>
          <a:p>
            <a:pPr>
              <a:lnSpc>
                <a:spcPct val="110000"/>
              </a:lnSpc>
            </a:pPr>
            <a:r>
              <a:rPr lang="en-US" sz="2000" cap="all" dirty="0"/>
              <a:t>A record of all economic transactions between the residents of Australia and the residents of the rest of the world</a:t>
            </a:r>
          </a:p>
          <a:p>
            <a:pPr marL="0" lvl="1">
              <a:lnSpc>
                <a:spcPct val="110000"/>
              </a:lnSpc>
              <a:spcBef>
                <a:spcPts val="1000"/>
              </a:spcBef>
            </a:pPr>
            <a:r>
              <a:rPr lang="en-US" sz="2000" cap="all" dirty="0">
                <a:solidFill>
                  <a:schemeClr val="tx1"/>
                </a:solidFill>
              </a:rPr>
              <a:t>Residents – individuals, firms and the government</a:t>
            </a:r>
          </a:p>
          <a:p>
            <a:pPr marL="0" lvl="1">
              <a:lnSpc>
                <a:spcPct val="110000"/>
              </a:lnSpc>
              <a:spcBef>
                <a:spcPts val="1000"/>
              </a:spcBef>
            </a:pPr>
            <a:r>
              <a:rPr lang="en-US" sz="2000" cap="all" dirty="0">
                <a:solidFill>
                  <a:schemeClr val="tx1"/>
                </a:solidFill>
              </a:rPr>
              <a:t>Economic transaction – when something of value is provided by one party to another. Most transactions will involve an exchange</a:t>
            </a:r>
          </a:p>
          <a:p>
            <a:pPr>
              <a:lnSpc>
                <a:spcPct val="110000"/>
              </a:lnSpc>
            </a:pPr>
            <a:endParaRPr lang="en-US" sz="2000" cap="all" dirty="0"/>
          </a:p>
        </p:txBody>
      </p:sp>
      <p:cxnSp>
        <p:nvCxnSpPr>
          <p:cNvPr id="22" name="Straight Connector 21">
            <a:extLst>
              <a:ext uri="{FF2B5EF4-FFF2-40B4-BE49-F238E27FC236}">
                <a16:creationId xmlns:a16="http://schemas.microsoft.com/office/drawing/2014/main" id="{0F2BAA51-3181-4303-929A-FCD9C33F89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7685" y="1328764"/>
            <a:ext cx="0" cy="3466826"/>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D4ED6A5F-3B06-48C5-850F-8045C4DF69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C9A60B9D-8DAC-4DA9-88DE-9911621A2B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28812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844476" y="1600199"/>
            <a:ext cx="3539266" cy="4297680"/>
          </a:xfrm>
        </p:spPr>
        <p:txBody>
          <a:bodyPr anchor="ctr">
            <a:normAutofit/>
          </a:bodyPr>
          <a:lstStyle/>
          <a:p>
            <a:r>
              <a:rPr lang="en-US" dirty="0"/>
              <a:t>What is it?</a:t>
            </a:r>
          </a:p>
        </p:txBody>
      </p:sp>
      <p:cxnSp>
        <p:nvCxnSpPr>
          <p:cNvPr id="12" name="Straight Connector 11">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5" name="Content Placeholder 4"/>
          <p:cNvSpPr>
            <a:spLocks noGrp="1"/>
          </p:cNvSpPr>
          <p:nvPr>
            <p:ph idx="1"/>
          </p:nvPr>
        </p:nvSpPr>
        <p:spPr>
          <a:xfrm>
            <a:off x="4924851" y="1600199"/>
            <a:ext cx="6130003" cy="4297680"/>
          </a:xfrm>
          <a:prstGeom prst="rect">
            <a:avLst/>
          </a:prstGeom>
        </p:spPr>
        <p:txBody>
          <a:bodyPr anchor="ctr">
            <a:normAutofit/>
          </a:bodyPr>
          <a:lstStyle/>
          <a:p>
            <a:r>
              <a:rPr lang="en-US" cap="none" dirty="0"/>
              <a:t>Divided into two accounts </a:t>
            </a:r>
            <a:r>
              <a:rPr lang="mr-IN" cap="none" dirty="0"/>
              <a:t>–</a:t>
            </a:r>
            <a:r>
              <a:rPr lang="en-US" cap="none" dirty="0"/>
              <a:t> current account and the capital and financial account</a:t>
            </a:r>
          </a:p>
          <a:p>
            <a:r>
              <a:rPr lang="en-US" cap="none" dirty="0"/>
              <a:t>Each transaction in the </a:t>
            </a:r>
            <a:r>
              <a:rPr lang="en-US" cap="none" dirty="0" err="1"/>
              <a:t>BoP</a:t>
            </a:r>
            <a:r>
              <a:rPr lang="en-US" cap="none" dirty="0"/>
              <a:t> is recorded as consisting of two equal and opposite entries</a:t>
            </a:r>
          </a:p>
          <a:p>
            <a:pPr lvl="1"/>
            <a:r>
              <a:rPr lang="en-US" cap="none" dirty="0"/>
              <a:t>Credit: Exports of goods and services, income receivable, increase in foreign liabilities, inflow of currency</a:t>
            </a:r>
          </a:p>
          <a:p>
            <a:pPr lvl="1"/>
            <a:r>
              <a:rPr lang="en-US" cap="none" dirty="0"/>
              <a:t>Debit: Imports of goods and services, income payable, increase in foreign assets, outflow of currency</a:t>
            </a:r>
          </a:p>
        </p:txBody>
      </p:sp>
    </p:spTree>
    <p:extLst>
      <p:ext uri="{BB962C8B-B14F-4D97-AF65-F5344CB8AC3E}">
        <p14:creationId xmlns:p14="http://schemas.microsoft.com/office/powerpoint/2010/main" val="180179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normAutofit/>
          </a:bodyPr>
          <a:lstStyle/>
          <a:p>
            <a:r>
              <a:rPr lang="en-US" dirty="0"/>
              <a:t>Current account </a:t>
            </a:r>
          </a:p>
        </p:txBody>
      </p:sp>
      <p:graphicFrame>
        <p:nvGraphicFramePr>
          <p:cNvPr id="5" name="Content Placeholder 2">
            <a:extLst>
              <a:ext uri="{FF2B5EF4-FFF2-40B4-BE49-F238E27FC236}">
                <a16:creationId xmlns:a16="http://schemas.microsoft.com/office/drawing/2014/main" id="{E7EE5022-7AAA-488E-A655-1450641665B0}"/>
              </a:ext>
            </a:extLst>
          </p:cNvPr>
          <p:cNvGraphicFramePr>
            <a:graphicFrameLocks noGrp="1"/>
          </p:cNvGraphicFramePr>
          <p:nvPr>
            <p:ph idx="1"/>
            <p:extLst>
              <p:ext uri="{D42A27DB-BD31-4B8C-83A1-F6EECF244321}">
                <p14:modId xmlns:p14="http://schemas.microsoft.com/office/powerpoint/2010/main" val="2132967691"/>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914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51579" y="804519"/>
            <a:ext cx="9603275" cy="1049235"/>
          </a:xfrm>
        </p:spPr>
        <p:txBody>
          <a:bodyPr>
            <a:normAutofit/>
          </a:bodyPr>
          <a:lstStyle/>
          <a:p>
            <a:r>
              <a:rPr lang="en-US" dirty="0"/>
              <a:t>Components of the current account</a:t>
            </a:r>
          </a:p>
        </p:txBody>
      </p:sp>
      <p:cxnSp>
        <p:nvCxnSpPr>
          <p:cNvPr id="12" name="Straight Connector 11">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0F685D80-FFCC-440B-97FF-ABF60C7EF0B3}"/>
              </a:ext>
            </a:extLst>
          </p:cNvPr>
          <p:cNvGraphicFramePr>
            <a:graphicFrameLocks noGrp="1"/>
          </p:cNvGraphicFramePr>
          <p:nvPr>
            <p:ph idx="1"/>
            <p:extLst>
              <p:ext uri="{D42A27DB-BD31-4B8C-83A1-F6EECF244321}">
                <p14:modId xmlns:p14="http://schemas.microsoft.com/office/powerpoint/2010/main" val="1327848386"/>
              </p:ext>
            </p:extLst>
          </p:nvPr>
        </p:nvGraphicFramePr>
        <p:xfrm>
          <a:off x="1088112" y="2175486"/>
          <a:ext cx="10330208" cy="4526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71640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880</Words>
  <Application>Microsoft Macintosh PowerPoint</Application>
  <PresentationFormat>Widescreen</PresentationFormat>
  <Paragraphs>113</Paragraphs>
  <Slides>15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MT</vt:lpstr>
      <vt:lpstr>Gallery</vt:lpstr>
      <vt:lpstr>Trade and Balance of payments</vt:lpstr>
      <vt:lpstr>Course objectives</vt:lpstr>
      <vt:lpstr>Composition and direction of AU trade (Onenote activity 1)</vt:lpstr>
      <vt:lpstr>Direction of trade (2018-19)</vt:lpstr>
      <vt:lpstr>Composition of trade (2018-19)</vt:lpstr>
      <vt:lpstr>Balance of payments (Onenote activity 2)</vt:lpstr>
      <vt:lpstr>What is it?</vt:lpstr>
      <vt:lpstr>Current account </vt:lpstr>
      <vt:lpstr>Components of the current account</vt:lpstr>
      <vt:lpstr>Capital and financial account</vt:lpstr>
      <vt:lpstr>Financial account – Types of investment</vt:lpstr>
      <vt:lpstr>Practice calculations</vt:lpstr>
      <vt:lpstr>Relationship between CA and KFA</vt:lpstr>
      <vt:lpstr>Stances on the cad (onenote activity 3)</vt:lpstr>
      <vt:lpstr>Review and consolidation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Trade and Balance of payments</dc:title>
  <dc:creator>Yin Jiang</dc:creator>
  <cp:lastModifiedBy>Yin Jiang</cp:lastModifiedBy>
  <cp:revision>9</cp:revision>
  <dcterms:created xsi:type="dcterms:W3CDTF">2019-08-18T13:00:37Z</dcterms:created>
  <dcterms:modified xsi:type="dcterms:W3CDTF">2020-08-26T07:28:14Z</dcterms:modified>
</cp:coreProperties>
</file>