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8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7" r:id="rId40"/>
    <p:sldId id="295" r:id="rId41"/>
    <p:sldId id="299" r:id="rId42"/>
    <p:sldId id="3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28" d="100"/>
          <a:sy n="28" d="100"/>
        </p:scale>
        <p:origin x="67" y="1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F30-84E5-417B-94DD-9C3AC09B1FC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9D9E-5286-4F10-82CC-1911BBF9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3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F30-84E5-417B-94DD-9C3AC09B1FC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9D9E-5286-4F10-82CC-1911BBF9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5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F30-84E5-417B-94DD-9C3AC09B1FC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9D9E-5286-4F10-82CC-1911BBF9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4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F30-84E5-417B-94DD-9C3AC09B1FC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9D9E-5286-4F10-82CC-1911BBF9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1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F30-84E5-417B-94DD-9C3AC09B1FC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9D9E-5286-4F10-82CC-1911BBF9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F30-84E5-417B-94DD-9C3AC09B1FC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9D9E-5286-4F10-82CC-1911BBF9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1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F30-84E5-417B-94DD-9C3AC09B1FC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9D9E-5286-4F10-82CC-1911BBF9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F30-84E5-417B-94DD-9C3AC09B1FC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9D9E-5286-4F10-82CC-1911BBF9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9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F30-84E5-417B-94DD-9C3AC09B1FC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9D9E-5286-4F10-82CC-1911BBF9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9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F30-84E5-417B-94DD-9C3AC09B1FC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9D9E-5286-4F10-82CC-1911BBF9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2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F30-84E5-417B-94DD-9C3AC09B1FC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9D9E-5286-4F10-82CC-1911BBF9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3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9F30-84E5-417B-94DD-9C3AC09B1FC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B9D9E-5286-4F10-82CC-1911BBF9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3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6" name="Rectangle 1036"/>
          <p:cNvSpPr>
            <a:spLocks noChangeArrowheads="1"/>
          </p:cNvSpPr>
          <p:nvPr/>
        </p:nvSpPr>
        <p:spPr bwMode="auto">
          <a:xfrm>
            <a:off x="2351088" y="1557339"/>
            <a:ext cx="6743700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TW" sz="5000" b="1" dirty="0">
                <a:solidFill>
                  <a:srgbClr val="CC0000"/>
                </a:solidFill>
                <a:latin typeface="Arial" panose="020B0604020202020204" pitchFamily="34" charset="0"/>
              </a:rPr>
              <a:t>	</a:t>
            </a:r>
            <a:r>
              <a:rPr lang="en-US" altLang="zh-TW" sz="5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Atomic Structure </a:t>
            </a:r>
            <a:r>
              <a:rPr lang="en-US" altLang="zh-TW" sz="5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Discovery &amp; History</a:t>
            </a:r>
            <a:endParaRPr lang="en-US" altLang="zh-TW" sz="50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8479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6477000" cy="685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zh-TW" sz="3600" u="sng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Demonstration of Cathode Rays (separate worksheet)</a:t>
            </a:r>
            <a:endParaRPr lang="en-US" altLang="zh-TW" sz="3600" u="sng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2514600" y="4343401"/>
            <a:ext cx="7772400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68325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 dirty="0" smtClean="0">
                <a:latin typeface="Comic Sans MS" panose="030F0702030302020204" pitchFamily="66" charset="0"/>
              </a:rPr>
              <a:t>Magnetic field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Crooks tube (proof of electron mass)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CRT screens (early computers)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zh-TW" sz="30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pic>
        <p:nvPicPr>
          <p:cNvPr id="23556" name="Picture 22" descr="Fi01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43000"/>
            <a:ext cx="7524750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0741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1027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848600" cy="685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Steps to Thomson’s Atomic Model</a:t>
            </a:r>
          </a:p>
        </p:txBody>
      </p:sp>
      <p:sp>
        <p:nvSpPr>
          <p:cNvPr id="24579" name="Text Box 1028"/>
          <p:cNvSpPr txBox="1">
            <a:spLocks noChangeArrowheads="1"/>
          </p:cNvSpPr>
          <p:nvPr/>
        </p:nvSpPr>
        <p:spPr bwMode="auto">
          <a:xfrm>
            <a:off x="2286000" y="1600200"/>
            <a:ext cx="80010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68325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200">
                <a:latin typeface="Comic Sans MS" panose="030F0702030302020204" pitchFamily="66" charset="0"/>
              </a:rPr>
              <a:t>1876	Goldstein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	Discovery of </a:t>
            </a:r>
            <a:r>
              <a:rPr lang="en-US" altLang="zh-TW" sz="3200">
                <a:solidFill>
                  <a:srgbClr val="CC0000"/>
                </a:solidFill>
                <a:latin typeface="Comic Sans MS" panose="030F0702030302020204" pitchFamily="66" charset="0"/>
              </a:rPr>
              <a:t>cathode rays</a:t>
            </a: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 from discharge tube experiment.</a:t>
            </a:r>
          </a:p>
        </p:txBody>
      </p:sp>
      <p:sp>
        <p:nvSpPr>
          <p:cNvPr id="139269" name="Text Box 1029"/>
          <p:cNvSpPr txBox="1">
            <a:spLocks noChangeArrowheads="1"/>
          </p:cNvSpPr>
          <p:nvPr/>
        </p:nvSpPr>
        <p:spPr bwMode="auto">
          <a:xfrm>
            <a:off x="2362200" y="3810000"/>
            <a:ext cx="8001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68325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200">
                <a:latin typeface="Comic Sans MS" panose="030F0702030302020204" pitchFamily="66" charset="0"/>
              </a:rPr>
              <a:t>1895	Crookes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	Cathode rays are </a:t>
            </a:r>
            <a:r>
              <a:rPr lang="en-US" altLang="zh-TW" sz="3200">
                <a:solidFill>
                  <a:srgbClr val="CC0000"/>
                </a:solidFill>
                <a:latin typeface="Comic Sans MS" panose="030F0702030302020204" pitchFamily="66" charset="0"/>
              </a:rPr>
              <a:t>negatively charged particles</a:t>
            </a: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 which travelled in straight line. </a:t>
            </a:r>
            <a:r>
              <a:rPr lang="en-US" altLang="zh-TW" sz="3200">
                <a:latin typeface="Comic Sans MS" panose="030F0702030302020204" pitchFamily="66" charset="0"/>
                <a:sym typeface="Symbol" panose="05050102010706020507" pitchFamily="18" charset="2"/>
              </a:rPr>
              <a:t> electrons</a:t>
            </a:r>
            <a:endParaRPr lang="en-US" altLang="zh-TW" sz="32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104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7" descr="Fi01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85801"/>
            <a:ext cx="7920038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85" name="Group 21"/>
          <p:cNvGrpSpPr>
            <a:grpSpLocks/>
          </p:cNvGrpSpPr>
          <p:nvPr/>
        </p:nvGrpSpPr>
        <p:grpSpPr bwMode="auto">
          <a:xfrm>
            <a:off x="2743200" y="3886200"/>
            <a:ext cx="2743200" cy="2362200"/>
            <a:chOff x="768" y="2448"/>
            <a:chExt cx="1728" cy="1488"/>
          </a:xfrm>
        </p:grpSpPr>
        <p:sp>
          <p:nvSpPr>
            <p:cNvPr id="25607" name="AutoShape 18"/>
            <p:cNvSpPr>
              <a:spLocks noChangeArrowheads="1"/>
            </p:cNvSpPr>
            <p:nvPr/>
          </p:nvSpPr>
          <p:spPr bwMode="auto">
            <a:xfrm>
              <a:off x="768" y="2448"/>
              <a:ext cx="1728" cy="1488"/>
            </a:xfrm>
            <a:prstGeom prst="upArrowCallout">
              <a:avLst>
                <a:gd name="adj1" fmla="val 29032"/>
                <a:gd name="adj2" fmla="val 29032"/>
                <a:gd name="adj3" fmla="val 16667"/>
                <a:gd name="adj4" fmla="val 66667"/>
              </a:avLst>
            </a:prstGeom>
            <a:solidFill>
              <a:srgbClr val="FFFFCC"/>
            </a:solidFill>
            <a:ln w="9525">
              <a:solidFill>
                <a:srgbClr val="99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en-US" altLang="en-US" sz="2800"/>
            </a:p>
          </p:txBody>
        </p:sp>
        <p:sp>
          <p:nvSpPr>
            <p:cNvPr id="25608" name="Text Box 20"/>
            <p:cNvSpPr txBox="1">
              <a:spLocks noChangeArrowheads="1"/>
            </p:cNvSpPr>
            <p:nvPr/>
          </p:nvSpPr>
          <p:spPr bwMode="auto">
            <a:xfrm>
              <a:off x="816" y="2976"/>
              <a:ext cx="1632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9900CC"/>
                  </a:solidFill>
                  <a:latin typeface="Comic Sans MS" panose="030F0702030302020204" pitchFamily="66" charset="0"/>
                </a:rPr>
                <a:t>Deflected in the </a:t>
              </a:r>
              <a:r>
                <a:rPr lang="en-US" altLang="zh-TW" sz="2800">
                  <a:solidFill>
                    <a:schemeClr val="tx2"/>
                  </a:solidFill>
                  <a:latin typeface="Comic Sans MS" panose="030F0702030302020204" pitchFamily="66" charset="0"/>
                </a:rPr>
                <a:t>electric field</a:t>
              </a:r>
            </a:p>
          </p:txBody>
        </p:sp>
      </p:grpSp>
      <p:grpSp>
        <p:nvGrpSpPr>
          <p:cNvPr id="11286" name="Group 22"/>
          <p:cNvGrpSpPr>
            <a:grpSpLocks/>
          </p:cNvGrpSpPr>
          <p:nvPr/>
        </p:nvGrpSpPr>
        <p:grpSpPr bwMode="auto">
          <a:xfrm>
            <a:off x="6629400" y="3810000"/>
            <a:ext cx="2743200" cy="2362200"/>
            <a:chOff x="768" y="2448"/>
            <a:chExt cx="1728" cy="1488"/>
          </a:xfrm>
        </p:grpSpPr>
        <p:sp>
          <p:nvSpPr>
            <p:cNvPr id="25605" name="AutoShape 23"/>
            <p:cNvSpPr>
              <a:spLocks noChangeArrowheads="1"/>
            </p:cNvSpPr>
            <p:nvPr/>
          </p:nvSpPr>
          <p:spPr bwMode="auto">
            <a:xfrm>
              <a:off x="768" y="2448"/>
              <a:ext cx="1728" cy="1488"/>
            </a:xfrm>
            <a:prstGeom prst="upArrowCallout">
              <a:avLst>
                <a:gd name="adj1" fmla="val 29032"/>
                <a:gd name="adj2" fmla="val 29032"/>
                <a:gd name="adj3" fmla="val 16667"/>
                <a:gd name="adj4" fmla="val 66667"/>
              </a:avLst>
            </a:prstGeom>
            <a:solidFill>
              <a:srgbClr val="FFFFCC"/>
            </a:solidFill>
            <a:ln w="9525">
              <a:solidFill>
                <a:srgbClr val="99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en-US" altLang="en-US" sz="2800"/>
            </a:p>
          </p:txBody>
        </p:sp>
        <p:sp>
          <p:nvSpPr>
            <p:cNvPr id="25606" name="Text Box 24"/>
            <p:cNvSpPr txBox="1">
              <a:spLocks noChangeArrowheads="1"/>
            </p:cNvSpPr>
            <p:nvPr/>
          </p:nvSpPr>
          <p:spPr bwMode="auto">
            <a:xfrm>
              <a:off x="816" y="2976"/>
              <a:ext cx="1632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9900CC"/>
                  </a:solidFill>
                  <a:latin typeface="Comic Sans MS" panose="030F0702030302020204" pitchFamily="66" charset="0"/>
                </a:rPr>
                <a:t>Deflected in the </a:t>
              </a:r>
              <a:r>
                <a:rPr lang="en-US" altLang="zh-TW" sz="2800">
                  <a:solidFill>
                    <a:schemeClr val="tx2"/>
                  </a:solidFill>
                  <a:latin typeface="Comic Sans MS" panose="030F0702030302020204" pitchFamily="66" charset="0"/>
                </a:rPr>
                <a:t>magnetic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4342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027"/>
          <p:cNvSpPr txBox="1">
            <a:spLocks noChangeArrowheads="1"/>
          </p:cNvSpPr>
          <p:nvPr/>
        </p:nvSpPr>
        <p:spPr bwMode="auto">
          <a:xfrm>
            <a:off x="1981201" y="4419601"/>
            <a:ext cx="8232775" cy="1006475"/>
          </a:xfrm>
          <a:prstGeom prst="rect">
            <a:avLst/>
          </a:prstGeom>
          <a:solidFill>
            <a:srgbClr val="FFDC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3000">
                <a:latin typeface="Comic Sans MS" panose="030F0702030302020204" pitchFamily="66" charset="0"/>
              </a:rPr>
              <a:t>The beam was composed of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negatively charged fast-moving particles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.</a:t>
            </a:r>
          </a:p>
        </p:txBody>
      </p:sp>
      <p:pic>
        <p:nvPicPr>
          <p:cNvPr id="26627" name="Picture 1028" descr="Fi01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85801"/>
            <a:ext cx="7920038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6799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8610600" cy="685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TW" sz="3200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Measurement of the m/e ratio of ‘electron’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2209800" y="4800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27652" name="Group 23"/>
          <p:cNvGrpSpPr>
            <a:grpSpLocks/>
          </p:cNvGrpSpPr>
          <p:nvPr/>
        </p:nvGrpSpPr>
        <p:grpSpPr bwMode="auto">
          <a:xfrm>
            <a:off x="5181600" y="1676400"/>
            <a:ext cx="3810000" cy="4572000"/>
            <a:chOff x="2304" y="1056"/>
            <a:chExt cx="2400" cy="2880"/>
          </a:xfrm>
        </p:grpSpPr>
        <p:pic>
          <p:nvPicPr>
            <p:cNvPr id="27654" name="Picture 18" descr="JJ_Thoms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1056"/>
              <a:ext cx="1728" cy="2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5" name="Text Box 19"/>
            <p:cNvSpPr txBox="1">
              <a:spLocks noChangeArrowheads="1"/>
            </p:cNvSpPr>
            <p:nvPr/>
          </p:nvSpPr>
          <p:spPr bwMode="auto">
            <a:xfrm>
              <a:off x="2304" y="3648"/>
              <a:ext cx="2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>
                  <a:latin typeface="Comic Sans MS" panose="030F0702030302020204" pitchFamily="66" charset="0"/>
                </a:rPr>
                <a:t>J J Thomson (1856-1940)</a:t>
              </a:r>
            </a:p>
          </p:txBody>
        </p:sp>
      </p:grpSp>
      <p:sp>
        <p:nvSpPr>
          <p:cNvPr id="27653" name="Text Box 21"/>
          <p:cNvSpPr txBox="1">
            <a:spLocks noChangeArrowheads="1"/>
          </p:cNvSpPr>
          <p:nvPr/>
        </p:nvSpPr>
        <p:spPr bwMode="auto">
          <a:xfrm>
            <a:off x="1828800" y="137160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600">
                <a:latin typeface="Comic Sans MS" panose="030F0702030302020204" pitchFamily="66" charset="0"/>
              </a:rPr>
              <a:t>1897</a:t>
            </a:r>
          </a:p>
        </p:txBody>
      </p:sp>
    </p:spTree>
    <p:extLst>
      <p:ext uri="{BB962C8B-B14F-4D97-AF65-F5344CB8AC3E}">
        <p14:creationId xmlns:p14="http://schemas.microsoft.com/office/powerpoint/2010/main" val="39777101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9"/>
          <p:cNvSpPr txBox="1">
            <a:spLocks noChangeArrowheads="1"/>
          </p:cNvSpPr>
          <p:nvPr/>
        </p:nvSpPr>
        <p:spPr bwMode="auto">
          <a:xfrm>
            <a:off x="1676400" y="685800"/>
            <a:ext cx="4343400" cy="137318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7838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latin typeface="Arial" panose="020B0604020202020204" pitchFamily="34" charset="0"/>
              </a:rPr>
              <a:t>	</a:t>
            </a:r>
            <a:r>
              <a:rPr lang="en-US" altLang="zh-TW" sz="2800">
                <a:latin typeface="Comic Sans MS" panose="030F0702030302020204" pitchFamily="66" charset="0"/>
              </a:rPr>
              <a:t>Measure the</a:t>
            </a:r>
            <a:r>
              <a:rPr lang="en-US" altLang="zh-TW" sz="28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2800">
                <a:solidFill>
                  <a:schemeClr val="tx2"/>
                </a:solidFill>
                <a:latin typeface="Comic Sans MS" panose="030F0702030302020204" pitchFamily="66" charset="0"/>
              </a:rPr>
              <a:t>mass to charge ratio</a:t>
            </a:r>
            <a:r>
              <a:rPr lang="en-US" altLang="zh-TW" sz="28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2800">
                <a:latin typeface="Comic Sans MS" panose="030F0702030302020204" pitchFamily="66" charset="0"/>
              </a:rPr>
              <a:t>(</a:t>
            </a:r>
            <a:r>
              <a:rPr lang="en-US" altLang="zh-TW" sz="2800" i="1">
                <a:latin typeface="Comic Sans MS" panose="030F0702030302020204" pitchFamily="66" charset="0"/>
              </a:rPr>
              <a:t>m</a:t>
            </a:r>
            <a:r>
              <a:rPr lang="en-US" altLang="zh-TW" sz="2800">
                <a:latin typeface="Comic Sans MS" panose="030F0702030302020204" pitchFamily="66" charset="0"/>
              </a:rPr>
              <a:t>/</a:t>
            </a:r>
            <a:r>
              <a:rPr lang="en-US" altLang="zh-TW" sz="2800" i="1">
                <a:latin typeface="Comic Sans MS" panose="030F0702030302020204" pitchFamily="66" charset="0"/>
              </a:rPr>
              <a:t>e</a:t>
            </a:r>
            <a:r>
              <a:rPr lang="en-US" altLang="zh-TW" sz="2800">
                <a:latin typeface="Comic Sans MS" panose="030F0702030302020204" pitchFamily="66" charset="0"/>
              </a:rPr>
              <a:t>) of the particles produced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324600" y="1524000"/>
            <a:ext cx="4191000" cy="137318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solidFill>
                  <a:schemeClr val="tx2"/>
                </a:solidFill>
                <a:latin typeface="Comic Sans MS" panose="030F0702030302020204" pitchFamily="66" charset="0"/>
              </a:rPr>
              <a:t>Independent of the nature of the gas</a:t>
            </a:r>
            <a:r>
              <a:rPr lang="en-US" altLang="zh-TW" sz="28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2800">
                <a:latin typeface="Comic Sans MS" panose="030F0702030302020204" pitchFamily="66" charset="0"/>
              </a:rPr>
              <a:t>inside the discharge tube</a:t>
            </a:r>
          </a:p>
        </p:txBody>
      </p:sp>
      <p:sp>
        <p:nvSpPr>
          <p:cNvPr id="12299" name="AutoShape 11"/>
          <p:cNvSpPr>
            <a:spLocks noChangeArrowheads="1"/>
          </p:cNvSpPr>
          <p:nvPr/>
        </p:nvSpPr>
        <p:spPr bwMode="auto">
          <a:xfrm>
            <a:off x="5867400" y="762000"/>
            <a:ext cx="2209800" cy="914400"/>
          </a:xfrm>
          <a:prstGeom prst="curvedDownArrow">
            <a:avLst>
              <a:gd name="adj1" fmla="val 48333"/>
              <a:gd name="adj2" fmla="val 96667"/>
              <a:gd name="adj3" fmla="val 52949"/>
            </a:avLst>
          </a:prstGeom>
          <a:solidFill>
            <a:srgbClr val="CC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1524000" y="2514600"/>
            <a:ext cx="5410200" cy="3733800"/>
            <a:chOff x="0" y="1584"/>
            <a:chExt cx="3408" cy="2352"/>
          </a:xfrm>
        </p:grpSpPr>
        <p:sp>
          <p:nvSpPr>
            <p:cNvPr id="28681" name="AutoShape 13"/>
            <p:cNvSpPr>
              <a:spLocks noChangeArrowheads="1"/>
            </p:cNvSpPr>
            <p:nvPr/>
          </p:nvSpPr>
          <p:spPr bwMode="auto">
            <a:xfrm>
              <a:off x="0" y="1584"/>
              <a:ext cx="3408" cy="2352"/>
            </a:xfrm>
            <a:prstGeom prst="irregularSeal1">
              <a:avLst/>
            </a:prstGeom>
            <a:solidFill>
              <a:srgbClr val="FFFFBD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8682" name="Text Box 14"/>
            <p:cNvSpPr txBox="1">
              <a:spLocks noChangeArrowheads="1"/>
            </p:cNvSpPr>
            <p:nvPr/>
          </p:nvSpPr>
          <p:spPr bwMode="auto">
            <a:xfrm>
              <a:off x="765" y="2256"/>
              <a:ext cx="2064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chemeClr val="tx2"/>
                  </a:solidFill>
                  <a:latin typeface="Comic Sans MS" panose="030F0702030302020204" pitchFamily="66" charset="0"/>
                </a:rPr>
                <a:t>The particles were constituents of all atoms!!</a:t>
              </a:r>
            </a:p>
          </p:txBody>
        </p:sp>
      </p:grpSp>
      <p:grpSp>
        <p:nvGrpSpPr>
          <p:cNvPr id="12307" name="Group 19"/>
          <p:cNvGrpSpPr>
            <a:grpSpLocks/>
          </p:cNvGrpSpPr>
          <p:nvPr/>
        </p:nvGrpSpPr>
        <p:grpSpPr bwMode="auto">
          <a:xfrm>
            <a:off x="6324600" y="3352800"/>
            <a:ext cx="4114800" cy="2438400"/>
            <a:chOff x="3024" y="2112"/>
            <a:chExt cx="2592" cy="1536"/>
          </a:xfrm>
        </p:grpSpPr>
        <p:sp>
          <p:nvSpPr>
            <p:cNvPr id="28679" name="AutoShape 16"/>
            <p:cNvSpPr>
              <a:spLocks noChangeArrowheads="1"/>
            </p:cNvSpPr>
            <p:nvPr/>
          </p:nvSpPr>
          <p:spPr bwMode="auto">
            <a:xfrm>
              <a:off x="3024" y="2112"/>
              <a:ext cx="2592" cy="1536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8680" name="Text Box 17"/>
            <p:cNvSpPr txBox="1">
              <a:spLocks noChangeArrowheads="1"/>
            </p:cNvSpPr>
            <p:nvPr/>
          </p:nvSpPr>
          <p:spPr bwMode="auto">
            <a:xfrm>
              <a:off x="3216" y="2544"/>
              <a:ext cx="235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3000">
                  <a:latin typeface="Comic Sans MS" panose="030F0702030302020204" pitchFamily="66" charset="0"/>
                </a:rPr>
                <a:t>Thomson called the particles</a:t>
              </a:r>
              <a:r>
                <a:rPr lang="en-US" altLang="zh-TW" sz="3000">
                  <a:solidFill>
                    <a:schemeClr val="accent2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altLang="zh-TW" sz="3000">
                  <a:solidFill>
                    <a:schemeClr val="tx2"/>
                  </a:solidFill>
                  <a:latin typeface="Comic Sans MS" panose="030F0702030302020204" pitchFamily="66" charset="0"/>
                </a:rPr>
                <a:t>‘electrons’</a:t>
              </a:r>
              <a:r>
                <a:rPr lang="en-US" altLang="zh-TW" sz="3000">
                  <a:solidFill>
                    <a:schemeClr val="accent2"/>
                  </a:solidFill>
                  <a:latin typeface="Comic Sans MS" panose="030F0702030302020204" pitchFamily="66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76226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animBg="1" autoUpdateAnimBg="0"/>
      <p:bldP spid="122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5410200" cy="685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Thomson’s atomic model</a:t>
            </a:r>
          </a:p>
        </p:txBody>
      </p:sp>
      <p:sp>
        <p:nvSpPr>
          <p:cNvPr id="29699" name="Oval 1027"/>
          <p:cNvSpPr>
            <a:spLocks noChangeArrowheads="1"/>
          </p:cNvSpPr>
          <p:nvPr/>
        </p:nvSpPr>
        <p:spPr bwMode="auto">
          <a:xfrm>
            <a:off x="2286000" y="1905000"/>
            <a:ext cx="3124200" cy="2971800"/>
          </a:xfrm>
          <a:prstGeom prst="ellipse">
            <a:avLst/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9700" name="Text Box 1028"/>
          <p:cNvSpPr txBox="1">
            <a:spLocks noChangeArrowheads="1"/>
          </p:cNvSpPr>
          <p:nvPr/>
        </p:nvSpPr>
        <p:spPr bwMode="auto">
          <a:xfrm>
            <a:off x="2209800" y="4800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29701" name="Group 1029"/>
          <p:cNvGrpSpPr>
            <a:grpSpLocks/>
          </p:cNvGrpSpPr>
          <p:nvPr/>
        </p:nvGrpSpPr>
        <p:grpSpPr bwMode="auto">
          <a:xfrm>
            <a:off x="1828800" y="4191000"/>
            <a:ext cx="1447800" cy="1438275"/>
            <a:chOff x="192" y="2640"/>
            <a:chExt cx="912" cy="906"/>
          </a:xfrm>
        </p:grpSpPr>
        <p:sp>
          <p:nvSpPr>
            <p:cNvPr id="29726" name="Line 1030"/>
            <p:cNvSpPr>
              <a:spLocks noChangeShapeType="1"/>
            </p:cNvSpPr>
            <p:nvPr/>
          </p:nvSpPr>
          <p:spPr bwMode="auto">
            <a:xfrm flipH="1">
              <a:off x="624" y="2640"/>
              <a:ext cx="336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Text Box 1031"/>
            <p:cNvSpPr txBox="1">
              <a:spLocks noChangeArrowheads="1"/>
            </p:cNvSpPr>
            <p:nvPr/>
          </p:nvSpPr>
          <p:spPr bwMode="auto">
            <a:xfrm>
              <a:off x="192" y="3216"/>
              <a:ext cx="912" cy="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669900"/>
                  </a:solidFill>
                  <a:latin typeface="Comic Sans MS" panose="030F0702030302020204" pitchFamily="66" charset="0"/>
                </a:rPr>
                <a:t>Atom</a:t>
              </a:r>
            </a:p>
          </p:txBody>
        </p:sp>
      </p:grpSp>
      <p:sp>
        <p:nvSpPr>
          <p:cNvPr id="193554" name="Text Box 1042"/>
          <p:cNvSpPr txBox="1">
            <a:spLocks noChangeArrowheads="1"/>
          </p:cNvSpPr>
          <p:nvPr/>
        </p:nvSpPr>
        <p:spPr bwMode="auto">
          <a:xfrm>
            <a:off x="5715000" y="1676400"/>
            <a:ext cx="4572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7838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800">
                <a:latin typeface="Comic Sans MS" panose="030F0702030302020204" pitchFamily="66" charset="0"/>
              </a:rPr>
              <a:t>An atom was a positively charged sphere of </a:t>
            </a:r>
            <a:r>
              <a:rPr lang="en-US" altLang="zh-TW" sz="2800" u="sng">
                <a:solidFill>
                  <a:srgbClr val="0000FF"/>
                </a:solidFill>
                <a:latin typeface="Comic Sans MS" panose="030F0702030302020204" pitchFamily="66" charset="0"/>
              </a:rPr>
              <a:t>low density</a:t>
            </a:r>
          </a:p>
        </p:txBody>
      </p:sp>
      <p:sp>
        <p:nvSpPr>
          <p:cNvPr id="193563" name="Text Box 1051"/>
          <p:cNvSpPr txBox="1">
            <a:spLocks noChangeArrowheads="1"/>
          </p:cNvSpPr>
          <p:nvPr/>
        </p:nvSpPr>
        <p:spPr bwMode="auto">
          <a:xfrm>
            <a:off x="5715000" y="3198814"/>
            <a:ext cx="4724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7838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800">
                <a:latin typeface="Comic Sans MS" panose="030F0702030302020204" pitchFamily="66" charset="0"/>
              </a:rPr>
              <a:t>The positively charged sphere is balanced electrically by negatively charged electrons</a:t>
            </a:r>
            <a:endParaRPr lang="en-US" altLang="zh-TW" sz="2800" u="sng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93564" name="Group 1052"/>
          <p:cNvGrpSpPr>
            <a:grpSpLocks/>
          </p:cNvGrpSpPr>
          <p:nvPr/>
        </p:nvGrpSpPr>
        <p:grpSpPr bwMode="auto">
          <a:xfrm>
            <a:off x="2657476" y="2133601"/>
            <a:ext cx="3590925" cy="3567113"/>
            <a:chOff x="528" y="1344"/>
            <a:chExt cx="2262" cy="2247"/>
          </a:xfrm>
        </p:grpSpPr>
        <p:grpSp>
          <p:nvGrpSpPr>
            <p:cNvPr id="29705" name="Group 1053"/>
            <p:cNvGrpSpPr>
              <a:grpSpLocks/>
            </p:cNvGrpSpPr>
            <p:nvPr/>
          </p:nvGrpSpPr>
          <p:grpSpPr bwMode="auto">
            <a:xfrm>
              <a:off x="528" y="1872"/>
              <a:ext cx="252" cy="240"/>
              <a:chOff x="2304" y="3072"/>
              <a:chExt cx="252" cy="240"/>
            </a:xfrm>
          </p:grpSpPr>
          <p:sp>
            <p:nvSpPr>
              <p:cNvPr id="29724" name="Oval 1054"/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29725" name="Line 1055"/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6" name="Group 1056"/>
            <p:cNvGrpSpPr>
              <a:grpSpLocks/>
            </p:cNvGrpSpPr>
            <p:nvPr/>
          </p:nvGrpSpPr>
          <p:grpSpPr bwMode="auto">
            <a:xfrm>
              <a:off x="1056" y="2016"/>
              <a:ext cx="252" cy="240"/>
              <a:chOff x="2304" y="3072"/>
              <a:chExt cx="252" cy="240"/>
            </a:xfrm>
          </p:grpSpPr>
          <p:sp>
            <p:nvSpPr>
              <p:cNvPr id="29722" name="Oval 1057"/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29723" name="Line 1058"/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7" name="Group 1059"/>
            <p:cNvGrpSpPr>
              <a:grpSpLocks/>
            </p:cNvGrpSpPr>
            <p:nvPr/>
          </p:nvGrpSpPr>
          <p:grpSpPr bwMode="auto">
            <a:xfrm>
              <a:off x="1680" y="1920"/>
              <a:ext cx="252" cy="240"/>
              <a:chOff x="2304" y="3072"/>
              <a:chExt cx="252" cy="240"/>
            </a:xfrm>
          </p:grpSpPr>
          <p:sp>
            <p:nvSpPr>
              <p:cNvPr id="29720" name="Oval 1060"/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29721" name="Line 1061"/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8" name="Group 1062"/>
            <p:cNvGrpSpPr>
              <a:grpSpLocks/>
            </p:cNvGrpSpPr>
            <p:nvPr/>
          </p:nvGrpSpPr>
          <p:grpSpPr bwMode="auto">
            <a:xfrm>
              <a:off x="1584" y="2592"/>
              <a:ext cx="252" cy="240"/>
              <a:chOff x="2304" y="3072"/>
              <a:chExt cx="252" cy="240"/>
            </a:xfrm>
          </p:grpSpPr>
          <p:sp>
            <p:nvSpPr>
              <p:cNvPr id="29718" name="Oval 1063"/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29719" name="Line 1064"/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9" name="Group 1065"/>
            <p:cNvGrpSpPr>
              <a:grpSpLocks/>
            </p:cNvGrpSpPr>
            <p:nvPr/>
          </p:nvGrpSpPr>
          <p:grpSpPr bwMode="auto">
            <a:xfrm>
              <a:off x="816" y="2544"/>
              <a:ext cx="252" cy="240"/>
              <a:chOff x="2304" y="3072"/>
              <a:chExt cx="252" cy="240"/>
            </a:xfrm>
          </p:grpSpPr>
          <p:sp>
            <p:nvSpPr>
              <p:cNvPr id="29716" name="Oval 1066"/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29717" name="Line 1067"/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10" name="Group 1068"/>
            <p:cNvGrpSpPr>
              <a:grpSpLocks/>
            </p:cNvGrpSpPr>
            <p:nvPr/>
          </p:nvGrpSpPr>
          <p:grpSpPr bwMode="auto">
            <a:xfrm>
              <a:off x="1152" y="1344"/>
              <a:ext cx="252" cy="240"/>
              <a:chOff x="2304" y="3072"/>
              <a:chExt cx="252" cy="240"/>
            </a:xfrm>
          </p:grpSpPr>
          <p:sp>
            <p:nvSpPr>
              <p:cNvPr id="29714" name="Oval 1069"/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29715" name="Line 1070"/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11" name="Group 1071"/>
            <p:cNvGrpSpPr>
              <a:grpSpLocks/>
            </p:cNvGrpSpPr>
            <p:nvPr/>
          </p:nvGrpSpPr>
          <p:grpSpPr bwMode="auto">
            <a:xfrm>
              <a:off x="1686" y="2781"/>
              <a:ext cx="1104" cy="810"/>
              <a:chOff x="1686" y="2781"/>
              <a:chExt cx="1104" cy="810"/>
            </a:xfrm>
          </p:grpSpPr>
          <p:sp>
            <p:nvSpPr>
              <p:cNvPr id="29712" name="Line 1072"/>
              <p:cNvSpPr>
                <a:spLocks noChangeShapeType="1"/>
              </p:cNvSpPr>
              <p:nvPr/>
            </p:nvSpPr>
            <p:spPr bwMode="auto">
              <a:xfrm>
                <a:off x="1686" y="2781"/>
                <a:ext cx="528" cy="48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" name="Text Box 1073"/>
              <p:cNvSpPr txBox="1">
                <a:spLocks noChangeArrowheads="1"/>
              </p:cNvSpPr>
              <p:nvPr/>
            </p:nvSpPr>
            <p:spPr bwMode="auto">
              <a:xfrm>
                <a:off x="1734" y="3261"/>
                <a:ext cx="1056" cy="3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2800">
                    <a:solidFill>
                      <a:srgbClr val="669900"/>
                    </a:solidFill>
                    <a:latin typeface="Arial" panose="020B0604020202020204" pitchFamily="34" charset="0"/>
                  </a:rPr>
                  <a:t>Electron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51857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54" grpId="0" build="p" autoUpdateAnimBg="0"/>
      <p:bldP spid="19356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4" name="Rectangle 12"/>
          <p:cNvSpPr>
            <a:spLocks noGrp="1" noChangeArrowheads="1"/>
          </p:cNvSpPr>
          <p:nvPr>
            <p:ph type="title"/>
          </p:nvPr>
        </p:nvSpPr>
        <p:spPr>
          <a:xfrm>
            <a:off x="1858964" y="609600"/>
            <a:ext cx="8104187" cy="685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How are the particles distributed in an atom?</a:t>
            </a:r>
          </a:p>
        </p:txBody>
      </p:sp>
      <p:sp>
        <p:nvSpPr>
          <p:cNvPr id="30723" name="Oval 14"/>
          <p:cNvSpPr>
            <a:spLocks noChangeArrowheads="1"/>
          </p:cNvSpPr>
          <p:nvPr/>
        </p:nvSpPr>
        <p:spPr bwMode="auto">
          <a:xfrm>
            <a:off x="2057400" y="1905000"/>
            <a:ext cx="3124200" cy="2971800"/>
          </a:xfrm>
          <a:prstGeom prst="ellipse">
            <a:avLst/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30724" name="Group 54"/>
          <p:cNvGrpSpPr>
            <a:grpSpLocks/>
          </p:cNvGrpSpPr>
          <p:nvPr/>
        </p:nvGrpSpPr>
        <p:grpSpPr bwMode="auto">
          <a:xfrm>
            <a:off x="2133601" y="4267201"/>
            <a:ext cx="1465263" cy="1889125"/>
            <a:chOff x="384" y="2688"/>
            <a:chExt cx="923" cy="1190"/>
          </a:xfrm>
        </p:grpSpPr>
        <p:sp>
          <p:nvSpPr>
            <p:cNvPr id="30749" name="Line 42"/>
            <p:cNvSpPr>
              <a:spLocks noChangeShapeType="1"/>
            </p:cNvSpPr>
            <p:nvPr/>
          </p:nvSpPr>
          <p:spPr bwMode="auto">
            <a:xfrm flipH="1">
              <a:off x="816" y="2688"/>
              <a:ext cx="448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Text Box 43"/>
            <p:cNvSpPr txBox="1">
              <a:spLocks noChangeArrowheads="1"/>
            </p:cNvSpPr>
            <p:nvPr/>
          </p:nvSpPr>
          <p:spPr bwMode="auto">
            <a:xfrm>
              <a:off x="384" y="3264"/>
              <a:ext cx="923" cy="6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669900"/>
                  </a:solidFill>
                  <a:latin typeface="Arial" panose="020B0604020202020204" pitchFamily="34" charset="0"/>
                </a:rPr>
                <a:t>Positive charge</a:t>
              </a:r>
            </a:p>
          </p:txBody>
        </p:sp>
      </p:grp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5943600" y="1522414"/>
            <a:ext cx="45720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7838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800">
                <a:latin typeface="Comic Sans MS" panose="030F0702030302020204" pitchFamily="66" charset="0"/>
              </a:rPr>
              <a:t>Most of the mass of the atom was carried by the electrons (&gt;1000 e</a:t>
            </a:r>
            <a:r>
              <a:rPr lang="en-US" altLang="zh-TW" sz="2800" baseline="30000">
                <a:latin typeface="Comic Sans MS" panose="030F0702030302020204" pitchFamily="66" charset="0"/>
              </a:rPr>
              <a:t>-</a:t>
            </a:r>
            <a:r>
              <a:rPr lang="en-US" altLang="zh-TW" sz="2800">
                <a:latin typeface="Comic Sans MS" panose="030F0702030302020204" pitchFamily="66" charset="0"/>
              </a:rPr>
              <a:t>)</a:t>
            </a:r>
            <a:endParaRPr lang="en-US" altLang="zh-TW" sz="28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0726" name="Group 56"/>
          <p:cNvGrpSpPr>
            <a:grpSpLocks/>
          </p:cNvGrpSpPr>
          <p:nvPr/>
        </p:nvGrpSpPr>
        <p:grpSpPr bwMode="auto">
          <a:xfrm>
            <a:off x="2362201" y="2133601"/>
            <a:ext cx="3590925" cy="3567113"/>
            <a:chOff x="528" y="1344"/>
            <a:chExt cx="2262" cy="2247"/>
          </a:xfrm>
        </p:grpSpPr>
        <p:grpSp>
          <p:nvGrpSpPr>
            <p:cNvPr id="30728" name="Group 25"/>
            <p:cNvGrpSpPr>
              <a:grpSpLocks/>
            </p:cNvGrpSpPr>
            <p:nvPr/>
          </p:nvGrpSpPr>
          <p:grpSpPr bwMode="auto">
            <a:xfrm>
              <a:off x="528" y="1872"/>
              <a:ext cx="252" cy="240"/>
              <a:chOff x="2304" y="3072"/>
              <a:chExt cx="252" cy="240"/>
            </a:xfrm>
          </p:grpSpPr>
          <p:sp>
            <p:nvSpPr>
              <p:cNvPr id="30747" name="Oval 22"/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0748" name="Line 24"/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29" name="Group 26"/>
            <p:cNvGrpSpPr>
              <a:grpSpLocks/>
            </p:cNvGrpSpPr>
            <p:nvPr/>
          </p:nvGrpSpPr>
          <p:grpSpPr bwMode="auto">
            <a:xfrm>
              <a:off x="1056" y="2016"/>
              <a:ext cx="252" cy="240"/>
              <a:chOff x="2304" y="3072"/>
              <a:chExt cx="252" cy="240"/>
            </a:xfrm>
          </p:grpSpPr>
          <p:sp>
            <p:nvSpPr>
              <p:cNvPr id="30745" name="Oval 27"/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0746" name="Line 28"/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30" name="Group 29"/>
            <p:cNvGrpSpPr>
              <a:grpSpLocks/>
            </p:cNvGrpSpPr>
            <p:nvPr/>
          </p:nvGrpSpPr>
          <p:grpSpPr bwMode="auto">
            <a:xfrm>
              <a:off x="1680" y="1920"/>
              <a:ext cx="252" cy="240"/>
              <a:chOff x="2304" y="3072"/>
              <a:chExt cx="252" cy="240"/>
            </a:xfrm>
          </p:grpSpPr>
          <p:sp>
            <p:nvSpPr>
              <p:cNvPr id="30743" name="Oval 30"/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0744" name="Line 31"/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31" name="Group 32"/>
            <p:cNvGrpSpPr>
              <a:grpSpLocks/>
            </p:cNvGrpSpPr>
            <p:nvPr/>
          </p:nvGrpSpPr>
          <p:grpSpPr bwMode="auto">
            <a:xfrm>
              <a:off x="1584" y="2592"/>
              <a:ext cx="252" cy="240"/>
              <a:chOff x="2304" y="3072"/>
              <a:chExt cx="252" cy="240"/>
            </a:xfrm>
          </p:grpSpPr>
          <p:sp>
            <p:nvSpPr>
              <p:cNvPr id="30741" name="Oval 33"/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0742" name="Line 34"/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32" name="Group 35"/>
            <p:cNvGrpSpPr>
              <a:grpSpLocks/>
            </p:cNvGrpSpPr>
            <p:nvPr/>
          </p:nvGrpSpPr>
          <p:grpSpPr bwMode="auto">
            <a:xfrm>
              <a:off x="816" y="2544"/>
              <a:ext cx="252" cy="240"/>
              <a:chOff x="2304" y="3072"/>
              <a:chExt cx="252" cy="240"/>
            </a:xfrm>
          </p:grpSpPr>
          <p:sp>
            <p:nvSpPr>
              <p:cNvPr id="30739" name="Oval 36"/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0740" name="Line 37"/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33" name="Group 38"/>
            <p:cNvGrpSpPr>
              <a:grpSpLocks/>
            </p:cNvGrpSpPr>
            <p:nvPr/>
          </p:nvGrpSpPr>
          <p:grpSpPr bwMode="auto">
            <a:xfrm>
              <a:off x="1152" y="1344"/>
              <a:ext cx="252" cy="240"/>
              <a:chOff x="2304" y="3072"/>
              <a:chExt cx="252" cy="240"/>
            </a:xfrm>
          </p:grpSpPr>
          <p:sp>
            <p:nvSpPr>
              <p:cNvPr id="30737" name="Oval 39"/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0738" name="Line 40"/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34" name="Group 55"/>
            <p:cNvGrpSpPr>
              <a:grpSpLocks/>
            </p:cNvGrpSpPr>
            <p:nvPr/>
          </p:nvGrpSpPr>
          <p:grpSpPr bwMode="auto">
            <a:xfrm>
              <a:off x="1686" y="2781"/>
              <a:ext cx="1104" cy="810"/>
              <a:chOff x="1686" y="2781"/>
              <a:chExt cx="1104" cy="810"/>
            </a:xfrm>
          </p:grpSpPr>
          <p:sp>
            <p:nvSpPr>
              <p:cNvPr id="30735" name="Line 46"/>
              <p:cNvSpPr>
                <a:spLocks noChangeShapeType="1"/>
              </p:cNvSpPr>
              <p:nvPr/>
            </p:nvSpPr>
            <p:spPr bwMode="auto">
              <a:xfrm>
                <a:off x="1686" y="2781"/>
                <a:ext cx="528" cy="48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6" name="Text Box 47"/>
              <p:cNvSpPr txBox="1">
                <a:spLocks noChangeArrowheads="1"/>
              </p:cNvSpPr>
              <p:nvPr/>
            </p:nvSpPr>
            <p:spPr bwMode="auto">
              <a:xfrm>
                <a:off x="1734" y="3261"/>
                <a:ext cx="1056" cy="3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2800">
                    <a:solidFill>
                      <a:srgbClr val="669900"/>
                    </a:solidFill>
                    <a:latin typeface="Arial" panose="020B0604020202020204" pitchFamily="34" charset="0"/>
                  </a:rPr>
                  <a:t>Electron</a:t>
                </a:r>
              </a:p>
            </p:txBody>
          </p:sp>
        </p:grpSp>
      </p:grpSp>
      <p:sp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5943600" y="3046413"/>
            <a:ext cx="45720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7838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800">
                <a:latin typeface="Comic Sans MS" panose="030F0702030302020204" pitchFamily="66" charset="0"/>
              </a:rPr>
              <a:t>An atom was a positively charged sphere of </a:t>
            </a:r>
            <a:r>
              <a:rPr lang="en-US" altLang="zh-TW" sz="2800" u="sng">
                <a:solidFill>
                  <a:srgbClr val="0000FF"/>
                </a:solidFill>
                <a:latin typeface="Comic Sans MS" panose="030F0702030302020204" pitchFamily="66" charset="0"/>
              </a:rPr>
              <a:t>low density </a:t>
            </a:r>
            <a:r>
              <a:rPr lang="en-US" altLang="zh-TW" sz="2800">
                <a:latin typeface="Comic Sans MS" panose="030F0702030302020204" pitchFamily="66" charset="0"/>
              </a:rPr>
              <a:t>with negatively charged electrons embedded in it like a </a:t>
            </a:r>
            <a:r>
              <a:rPr lang="en-US" altLang="zh-TW" sz="2800" u="sng">
                <a:solidFill>
                  <a:schemeClr val="tx2"/>
                </a:solidFill>
                <a:latin typeface="Comic Sans MS" panose="030F0702030302020204" pitchFamily="66" charset="0"/>
              </a:rPr>
              <a:t>plum pudding</a:t>
            </a:r>
          </a:p>
        </p:txBody>
      </p:sp>
    </p:spTree>
    <p:extLst>
      <p:ext uri="{BB962C8B-B14F-4D97-AF65-F5344CB8AC3E}">
        <p14:creationId xmlns:p14="http://schemas.microsoft.com/office/powerpoint/2010/main" val="22607851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1" grpId="0" build="p" autoUpdateAnimBg="0"/>
      <p:bldP spid="1337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>
          <a:xfrm>
            <a:off x="1858964" y="609600"/>
            <a:ext cx="8104187" cy="685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How are the particles distributed in an atom?</a:t>
            </a:r>
          </a:p>
        </p:txBody>
      </p:sp>
      <p:sp>
        <p:nvSpPr>
          <p:cNvPr id="31747" name="Oval 4"/>
          <p:cNvSpPr>
            <a:spLocks noChangeArrowheads="1"/>
          </p:cNvSpPr>
          <p:nvPr/>
        </p:nvSpPr>
        <p:spPr bwMode="auto">
          <a:xfrm>
            <a:off x="2057400" y="1905000"/>
            <a:ext cx="3124200" cy="2971800"/>
          </a:xfrm>
          <a:prstGeom prst="ellipse">
            <a:avLst/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31748" name="Group 12"/>
          <p:cNvGrpSpPr>
            <a:grpSpLocks/>
          </p:cNvGrpSpPr>
          <p:nvPr/>
        </p:nvGrpSpPr>
        <p:grpSpPr bwMode="auto">
          <a:xfrm>
            <a:off x="2133601" y="4267201"/>
            <a:ext cx="1465263" cy="1889125"/>
            <a:chOff x="384" y="2688"/>
            <a:chExt cx="923" cy="1190"/>
          </a:xfrm>
        </p:grpSpPr>
        <p:sp>
          <p:nvSpPr>
            <p:cNvPr id="31772" name="Line 13"/>
            <p:cNvSpPr>
              <a:spLocks noChangeShapeType="1"/>
            </p:cNvSpPr>
            <p:nvPr/>
          </p:nvSpPr>
          <p:spPr bwMode="auto">
            <a:xfrm flipH="1">
              <a:off x="816" y="2688"/>
              <a:ext cx="448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3" name="Text Box 14"/>
            <p:cNvSpPr txBox="1">
              <a:spLocks noChangeArrowheads="1"/>
            </p:cNvSpPr>
            <p:nvPr/>
          </p:nvSpPr>
          <p:spPr bwMode="auto">
            <a:xfrm>
              <a:off x="384" y="3264"/>
              <a:ext cx="923" cy="6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669900"/>
                  </a:solidFill>
                  <a:latin typeface="Arial" panose="020B0604020202020204" pitchFamily="34" charset="0"/>
                </a:rPr>
                <a:t>Positive charge</a:t>
              </a:r>
            </a:p>
          </p:txBody>
        </p:sp>
      </p:grp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5486400" y="3124201"/>
            <a:ext cx="4572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7838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Like a raisin bun</a:t>
            </a:r>
          </a:p>
        </p:txBody>
      </p:sp>
      <p:grpSp>
        <p:nvGrpSpPr>
          <p:cNvPr id="31750" name="Group 16"/>
          <p:cNvGrpSpPr>
            <a:grpSpLocks/>
          </p:cNvGrpSpPr>
          <p:nvPr/>
        </p:nvGrpSpPr>
        <p:grpSpPr bwMode="auto">
          <a:xfrm>
            <a:off x="2362201" y="2133601"/>
            <a:ext cx="3590925" cy="3567113"/>
            <a:chOff x="528" y="1344"/>
            <a:chExt cx="2262" cy="2247"/>
          </a:xfrm>
        </p:grpSpPr>
        <p:grpSp>
          <p:nvGrpSpPr>
            <p:cNvPr id="31751" name="Group 17"/>
            <p:cNvGrpSpPr>
              <a:grpSpLocks/>
            </p:cNvGrpSpPr>
            <p:nvPr/>
          </p:nvGrpSpPr>
          <p:grpSpPr bwMode="auto">
            <a:xfrm>
              <a:off x="528" y="1872"/>
              <a:ext cx="252" cy="240"/>
              <a:chOff x="2304" y="3072"/>
              <a:chExt cx="252" cy="240"/>
            </a:xfrm>
          </p:grpSpPr>
          <p:sp>
            <p:nvSpPr>
              <p:cNvPr id="31770" name="Oval 18"/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1771" name="Line 19"/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52" name="Group 20"/>
            <p:cNvGrpSpPr>
              <a:grpSpLocks/>
            </p:cNvGrpSpPr>
            <p:nvPr/>
          </p:nvGrpSpPr>
          <p:grpSpPr bwMode="auto">
            <a:xfrm>
              <a:off x="1056" y="2016"/>
              <a:ext cx="252" cy="240"/>
              <a:chOff x="2304" y="3072"/>
              <a:chExt cx="252" cy="240"/>
            </a:xfrm>
          </p:grpSpPr>
          <p:sp>
            <p:nvSpPr>
              <p:cNvPr id="31768" name="Oval 21"/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1769" name="Line 22"/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53" name="Group 23"/>
            <p:cNvGrpSpPr>
              <a:grpSpLocks/>
            </p:cNvGrpSpPr>
            <p:nvPr/>
          </p:nvGrpSpPr>
          <p:grpSpPr bwMode="auto">
            <a:xfrm>
              <a:off x="1680" y="1920"/>
              <a:ext cx="252" cy="240"/>
              <a:chOff x="2304" y="3072"/>
              <a:chExt cx="252" cy="240"/>
            </a:xfrm>
          </p:grpSpPr>
          <p:sp>
            <p:nvSpPr>
              <p:cNvPr id="31766" name="Oval 24"/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1767" name="Line 25"/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54" name="Group 26"/>
            <p:cNvGrpSpPr>
              <a:grpSpLocks/>
            </p:cNvGrpSpPr>
            <p:nvPr/>
          </p:nvGrpSpPr>
          <p:grpSpPr bwMode="auto">
            <a:xfrm>
              <a:off x="1584" y="2592"/>
              <a:ext cx="252" cy="240"/>
              <a:chOff x="2304" y="3072"/>
              <a:chExt cx="252" cy="240"/>
            </a:xfrm>
          </p:grpSpPr>
          <p:sp>
            <p:nvSpPr>
              <p:cNvPr id="31764" name="Oval 27"/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1765" name="Line 28"/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55" name="Group 29"/>
            <p:cNvGrpSpPr>
              <a:grpSpLocks/>
            </p:cNvGrpSpPr>
            <p:nvPr/>
          </p:nvGrpSpPr>
          <p:grpSpPr bwMode="auto">
            <a:xfrm>
              <a:off x="816" y="2544"/>
              <a:ext cx="252" cy="240"/>
              <a:chOff x="2304" y="3072"/>
              <a:chExt cx="252" cy="240"/>
            </a:xfrm>
          </p:grpSpPr>
          <p:sp>
            <p:nvSpPr>
              <p:cNvPr id="31762" name="Oval 30"/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1763" name="Line 31"/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56" name="Group 32"/>
            <p:cNvGrpSpPr>
              <a:grpSpLocks/>
            </p:cNvGrpSpPr>
            <p:nvPr/>
          </p:nvGrpSpPr>
          <p:grpSpPr bwMode="auto">
            <a:xfrm>
              <a:off x="1152" y="1344"/>
              <a:ext cx="252" cy="240"/>
              <a:chOff x="2304" y="3072"/>
              <a:chExt cx="252" cy="240"/>
            </a:xfrm>
          </p:grpSpPr>
          <p:sp>
            <p:nvSpPr>
              <p:cNvPr id="31760" name="Oval 33"/>
              <p:cNvSpPr>
                <a:spLocks noChangeArrowheads="1"/>
              </p:cNvSpPr>
              <p:nvPr/>
            </p:nvSpPr>
            <p:spPr bwMode="auto">
              <a:xfrm>
                <a:off x="2304" y="3072"/>
                <a:ext cx="252" cy="24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1761" name="Line 34"/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57" name="Group 35"/>
            <p:cNvGrpSpPr>
              <a:grpSpLocks/>
            </p:cNvGrpSpPr>
            <p:nvPr/>
          </p:nvGrpSpPr>
          <p:grpSpPr bwMode="auto">
            <a:xfrm>
              <a:off x="1686" y="2781"/>
              <a:ext cx="1104" cy="810"/>
              <a:chOff x="1686" y="2781"/>
              <a:chExt cx="1104" cy="810"/>
            </a:xfrm>
          </p:grpSpPr>
          <p:sp>
            <p:nvSpPr>
              <p:cNvPr id="31758" name="Line 36"/>
              <p:cNvSpPr>
                <a:spLocks noChangeShapeType="1"/>
              </p:cNvSpPr>
              <p:nvPr/>
            </p:nvSpPr>
            <p:spPr bwMode="auto">
              <a:xfrm>
                <a:off x="1686" y="2781"/>
                <a:ext cx="528" cy="48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9" name="Text Box 37"/>
              <p:cNvSpPr txBox="1">
                <a:spLocks noChangeArrowheads="1"/>
              </p:cNvSpPr>
              <p:nvPr/>
            </p:nvSpPr>
            <p:spPr bwMode="auto">
              <a:xfrm>
                <a:off x="1734" y="3261"/>
                <a:ext cx="1056" cy="3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2800">
                    <a:solidFill>
                      <a:srgbClr val="669900"/>
                    </a:solidFill>
                    <a:latin typeface="Arial" panose="020B0604020202020204" pitchFamily="34" charset="0"/>
                  </a:rPr>
                  <a:t>Electron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51599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title"/>
          </p:nvPr>
        </p:nvSpPr>
        <p:spPr>
          <a:xfrm>
            <a:off x="1858964" y="609600"/>
            <a:ext cx="8104187" cy="685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How are the particles distributed in an atom?</a:t>
            </a:r>
          </a:p>
        </p:txBody>
      </p:sp>
      <p:sp>
        <p:nvSpPr>
          <p:cNvPr id="157734" name="Text Box 38"/>
          <p:cNvSpPr txBox="1">
            <a:spLocks noChangeArrowheads="1"/>
          </p:cNvSpPr>
          <p:nvPr/>
        </p:nvSpPr>
        <p:spPr bwMode="auto">
          <a:xfrm>
            <a:off x="1981200" y="1828800"/>
            <a:ext cx="8077200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latin typeface="Comic Sans MS" panose="030F0702030302020204" pitchFamily="66" charset="0"/>
              </a:rPr>
              <a:t>Experimental evidence : -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800">
                <a:latin typeface="Comic Sans MS" panose="030F0702030302020204" pitchFamily="66" charset="0"/>
              </a:rPr>
              <a:t>Powerful projectiles such as </a:t>
            </a:r>
            <a:r>
              <a:rPr lang="en-US" altLang="zh-TW" sz="28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-particles</a:t>
            </a:r>
            <a:r>
              <a:rPr lang="en-US" altLang="zh-TW" sz="2800">
                <a:latin typeface="Comic Sans MS" panose="030F0702030302020204" pitchFamily="66" charset="0"/>
                <a:sym typeface="Symbol" panose="05050102010706020507" pitchFamily="18" charset="2"/>
              </a:rPr>
              <a:t> passes straight through a thin gold foil.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800">
                <a:latin typeface="Comic Sans MS" panose="030F0702030302020204" pitchFamily="66" charset="0"/>
                <a:sym typeface="Symbol" panose="05050102010706020507" pitchFamily="18" charset="2"/>
              </a:rPr>
              <a:t>Analogy : -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800">
                <a:latin typeface="Comic Sans MS" panose="030F0702030302020204" pitchFamily="66" charset="0"/>
                <a:sym typeface="Symbol" panose="05050102010706020507" pitchFamily="18" charset="2"/>
              </a:rPr>
              <a:t>   -particle vs a thin gold foil</a:t>
            </a:r>
            <a:r>
              <a:rPr lang="en-US" altLang="zh-TW" sz="28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endParaRPr lang="en-US" altLang="zh-TW" sz="280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sz="2800">
                <a:latin typeface="Comic Sans MS" panose="030F0702030302020204" pitchFamily="66" charset="0"/>
                <a:sym typeface="Symbol" panose="05050102010706020507" pitchFamily="18" charset="2"/>
              </a:rPr>
              <a:t>    15-inch canon ball vs a piece of paper</a:t>
            </a:r>
          </a:p>
        </p:txBody>
      </p:sp>
    </p:spTree>
    <p:extLst>
      <p:ext uri="{BB962C8B-B14F-4D97-AF65-F5344CB8AC3E}">
        <p14:creationId xmlns:p14="http://schemas.microsoft.com/office/powerpoint/2010/main" val="11286232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650" y="115888"/>
            <a:ext cx="77724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Lesson Objectives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97354478"/>
              </p:ext>
            </p:extLst>
          </p:nvPr>
        </p:nvGraphicFramePr>
        <p:xfrm>
          <a:off x="1101965" y="1525258"/>
          <a:ext cx="9724185" cy="4364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4185"/>
              </a:tblGrid>
              <a:tr h="4364038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and explain the contributions of each of the following scientists to the development of the atomic model: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6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o  Dalton,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6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o  Thomson,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6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o  Rutherford,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6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o  Bohr,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6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o  Chadwick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 labelled diagrams and explain the structure of each of the atomic models associated with the scientists listed above.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 and label a timeline showing the development of the atomic model.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how changes in technology have contributed to the atomic model and our understanding of the atom. 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032" marR="5603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9905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650" y="115888"/>
            <a:ext cx="77724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Lesson Objectives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</p:nvPr>
        </p:nvGraphicFramePr>
        <p:xfrm>
          <a:off x="1101965" y="1525258"/>
          <a:ext cx="9724185" cy="4364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4185"/>
              </a:tblGrid>
              <a:tr h="4364038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and explain the contributions of each of the following scientists to the development of the atomic model:</a:t>
                      </a:r>
                    </a:p>
                    <a:p>
                      <a:pPr marL="285750" marR="0" lvl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Dalton</a:t>
                      </a:r>
                    </a:p>
                    <a:p>
                      <a:pPr marL="285750" marR="0" lvl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Thomson,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</a:t>
                      </a:r>
                      <a:r>
                        <a:rPr lang="en-AU" sz="16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en-A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en-AU" sz="16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Rutherford,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6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o  Bohr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6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o  Chadwick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 labelled diagrams and explain the structure of each of the atomic models associated with the scientists listed above.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 and label a timeline showing the development of the atomic model.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how changes in technology have contributed to the atomic model and our understanding of the atom. 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032" marR="5603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6650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8229600" cy="685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Steps to Rutherford’s Atomic Model</a:t>
            </a:r>
          </a:p>
        </p:txBody>
      </p:sp>
      <p:grpSp>
        <p:nvGrpSpPr>
          <p:cNvPr id="145419" name="Group 11"/>
          <p:cNvGrpSpPr>
            <a:grpSpLocks/>
          </p:cNvGrpSpPr>
          <p:nvPr/>
        </p:nvGrpSpPr>
        <p:grpSpPr bwMode="auto">
          <a:xfrm>
            <a:off x="2286000" y="1600201"/>
            <a:ext cx="8001000" cy="4024313"/>
            <a:chOff x="480" y="1008"/>
            <a:chExt cx="5040" cy="2535"/>
          </a:xfrm>
        </p:grpSpPr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480" y="1008"/>
              <a:ext cx="50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87338" indent="-28733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568325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TW" sz="3200">
                  <a:latin typeface="Comic Sans MS" panose="030F0702030302020204" pitchFamily="66" charset="0"/>
                </a:rPr>
                <a:t>Nobel laureates, Physics, 1903</a:t>
              </a:r>
            </a:p>
          </p:txBody>
        </p:sp>
        <p:pic>
          <p:nvPicPr>
            <p:cNvPr id="34821" name="Picture 5" descr="becquer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440"/>
              <a:ext cx="1166" cy="1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2" name="Picture 6" descr="pierre-curi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1440"/>
              <a:ext cx="1166" cy="1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3" name="Picture 7" descr="marie-cur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440"/>
              <a:ext cx="1166" cy="1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4" name="Text Box 8"/>
            <p:cNvSpPr txBox="1">
              <a:spLocks noChangeArrowheads="1"/>
            </p:cNvSpPr>
            <p:nvPr/>
          </p:nvSpPr>
          <p:spPr bwMode="auto">
            <a:xfrm>
              <a:off x="576" y="3216"/>
              <a:ext cx="1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latin typeface="Comic Sans MS" panose="030F0702030302020204" pitchFamily="66" charset="0"/>
                </a:rPr>
                <a:t>Becquerel</a:t>
              </a:r>
            </a:p>
          </p:txBody>
        </p:sp>
        <p:sp>
          <p:nvSpPr>
            <p:cNvPr id="34825" name="Text Box 9"/>
            <p:cNvSpPr txBox="1">
              <a:spLocks noChangeArrowheads="1"/>
            </p:cNvSpPr>
            <p:nvPr/>
          </p:nvSpPr>
          <p:spPr bwMode="auto">
            <a:xfrm>
              <a:off x="3888" y="3216"/>
              <a:ext cx="1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latin typeface="Comic Sans MS" panose="030F0702030302020204" pitchFamily="66" charset="0"/>
                </a:rPr>
                <a:t>Marie Curie</a:t>
              </a:r>
            </a:p>
          </p:txBody>
        </p:sp>
        <p:sp>
          <p:nvSpPr>
            <p:cNvPr id="34826" name="Text Box 10"/>
            <p:cNvSpPr txBox="1">
              <a:spLocks noChangeArrowheads="1"/>
            </p:cNvSpPr>
            <p:nvPr/>
          </p:nvSpPr>
          <p:spPr bwMode="auto">
            <a:xfrm>
              <a:off x="2208" y="3216"/>
              <a:ext cx="1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latin typeface="Comic Sans MS" panose="030F0702030302020204" pitchFamily="66" charset="0"/>
                </a:rPr>
                <a:t>Pierre Curie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985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8229600" cy="685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Steps to Rutherford’s Atomic Model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2286000" y="1600201"/>
            <a:ext cx="80010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68325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200">
                <a:latin typeface="Comic Sans MS" panose="030F0702030302020204" pitchFamily="66" charset="0"/>
              </a:rPr>
              <a:t>1896	Becquerel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	</a:t>
            </a: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  <a:r>
              <a:rPr lang="en-US" altLang="zh-TW" sz="3200" baseline="30000">
                <a:solidFill>
                  <a:schemeClr val="accent2"/>
                </a:solidFill>
                <a:latin typeface="Comic Sans MS" panose="030F0702030302020204" pitchFamily="66" charset="0"/>
              </a:rPr>
              <a:t>st</a:t>
            </a: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 discovery of radioactive substance.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	(an uranium salt)</a:t>
            </a:r>
          </a:p>
        </p:txBody>
      </p:sp>
      <p:pic>
        <p:nvPicPr>
          <p:cNvPr id="35844" name="Picture 6" descr="becquer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3276601"/>
            <a:ext cx="1851025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8276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8229600" cy="685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Steps to Rutherford’s Atomic Model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2286000" y="1371600"/>
            <a:ext cx="80010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68325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200">
                <a:latin typeface="Comic Sans MS" panose="030F0702030302020204" pitchFamily="66" charset="0"/>
              </a:rPr>
              <a:t>1898	Pierre &amp; Marie Curie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	Radioactive polonium and radium were isolated</a:t>
            </a:r>
          </a:p>
        </p:txBody>
      </p:sp>
      <p:pic>
        <p:nvPicPr>
          <p:cNvPr id="36868" name="Picture 6" descr="pierre-cur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2971801"/>
            <a:ext cx="1851025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7" descr="marie-cur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2971801"/>
            <a:ext cx="1851025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1981200" y="3429001"/>
            <a:ext cx="3505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600">
                <a:latin typeface="Comic Sans MS" panose="030F0702030302020204" pitchFamily="66" charset="0"/>
              </a:rPr>
              <a:t>1g from 500 Kg pitchblende</a:t>
            </a:r>
          </a:p>
        </p:txBody>
      </p:sp>
    </p:spTree>
    <p:extLst>
      <p:ext uri="{BB962C8B-B14F-4D97-AF65-F5344CB8AC3E}">
        <p14:creationId xmlns:p14="http://schemas.microsoft.com/office/powerpoint/2010/main" val="36623054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build="p" autoUpdateAnimBg="0"/>
      <p:bldP spid="14336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8229600" cy="685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The Curie Family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2286000" y="1371601"/>
            <a:ext cx="80010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68325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Pierre &amp; Marie Curie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	Nobel laureate, Physics, 1903</a:t>
            </a:r>
            <a:endParaRPr lang="en-US" altLang="zh-TW" sz="32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Marie Curie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	Nobel laureate, Chemistry, 1911</a:t>
            </a:r>
            <a:endParaRPr lang="en-US" altLang="zh-TW" sz="32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Federic Joliet &amp; Irene Joliet-Curie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	Nobel laureate, Chemistry, 1935</a:t>
            </a:r>
          </a:p>
        </p:txBody>
      </p:sp>
    </p:spTree>
    <p:extLst>
      <p:ext uri="{BB962C8B-B14F-4D97-AF65-F5344CB8AC3E}">
        <p14:creationId xmlns:p14="http://schemas.microsoft.com/office/powerpoint/2010/main" val="29393384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8229600" cy="685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Steps to Rutherford’s Atomic Model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2286000" y="1600200"/>
            <a:ext cx="8001000" cy="35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68325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200">
                <a:latin typeface="Comic Sans MS" panose="030F0702030302020204" pitchFamily="66" charset="0"/>
              </a:rPr>
              <a:t>1899	Rutherford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	(Nobel laureate, Physics, 1908)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	Discovery of </a:t>
            </a: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 and  radiations</a:t>
            </a: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	</a:t>
            </a:r>
            <a:r>
              <a:rPr lang="en-US" altLang="zh-TW" sz="320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 radiation  He</a:t>
            </a:r>
            <a:r>
              <a:rPr lang="en-US" altLang="zh-TW" sz="3200" baseline="3000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2+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 baseline="3000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	</a:t>
            </a:r>
            <a:r>
              <a:rPr lang="en-US" altLang="zh-TW" sz="320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 radiation  e</a:t>
            </a:r>
            <a:r>
              <a:rPr lang="en-US" altLang="zh-TW" sz="3200" baseline="3000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</a:t>
            </a:r>
            <a:r>
              <a:rPr lang="en-US" altLang="zh-TW" sz="3200" baseline="300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	</a:t>
            </a:r>
          </a:p>
        </p:txBody>
      </p:sp>
      <p:pic>
        <p:nvPicPr>
          <p:cNvPr id="38916" name="Picture 5" descr="fi01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3657600"/>
            <a:ext cx="1895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9333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30"/>
          <p:cNvSpPr txBox="1">
            <a:spLocks noChangeArrowheads="1"/>
          </p:cNvSpPr>
          <p:nvPr/>
        </p:nvSpPr>
        <p:spPr bwMode="auto">
          <a:xfrm>
            <a:off x="1847850" y="628651"/>
            <a:ext cx="8820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CB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62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latin typeface="Comic Sans MS" panose="030F0702030302020204" pitchFamily="66" charset="0"/>
              </a:rPr>
              <a:t>A thin gold foil was bombarded with a beam of fast-moving </a:t>
            </a:r>
            <a:r>
              <a:rPr lang="en-US" altLang="zh-TW" sz="3000">
                <a:latin typeface="Comic Sans MS" panose="030F0702030302020204" pitchFamily="66" charset="0"/>
                <a:sym typeface="Symbol" panose="05050102010706020507" pitchFamily="18" charset="2"/>
              </a:rPr>
              <a:t>-particles (+ve charged)</a:t>
            </a:r>
          </a:p>
        </p:txBody>
      </p:sp>
      <p:sp>
        <p:nvSpPr>
          <p:cNvPr id="62472" name="Text Box 1032"/>
          <p:cNvSpPr txBox="1">
            <a:spLocks noChangeArrowheads="1"/>
          </p:cNvSpPr>
          <p:nvPr/>
        </p:nvSpPr>
        <p:spPr bwMode="auto">
          <a:xfrm>
            <a:off x="1828800" y="1676401"/>
            <a:ext cx="4267200" cy="4244975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7150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 i="1" u="sng">
                <a:solidFill>
                  <a:srgbClr val="FF00FF"/>
                </a:solidFill>
                <a:latin typeface="Comic Sans MS" panose="030F0702030302020204" pitchFamily="66" charset="0"/>
              </a:rPr>
              <a:t>Observation:</a:t>
            </a:r>
            <a:endParaRPr lang="en-US" altLang="zh-TW" sz="3000" i="1" u="sng"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latin typeface="Comic Sans MS" panose="030F0702030302020204" pitchFamily="66" charset="0"/>
              </a:rPr>
              <a:t>most </a:t>
            </a:r>
            <a:r>
              <a:rPr lang="en-US" altLang="zh-TW" sz="3000">
                <a:latin typeface="Comic Sans MS" panose="030F0702030302020204" pitchFamily="66" charset="0"/>
                <a:sym typeface="Symbol" panose="05050102010706020507" pitchFamily="18" charset="2"/>
              </a:rPr>
              <a:t>-particles passed through the foil without deflection</a:t>
            </a:r>
            <a:endParaRPr lang="en-US" altLang="zh-TW" sz="3000">
              <a:solidFill>
                <a:srgbClr val="0000FF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very few -particles were scattered or rebounded back</a:t>
            </a:r>
          </a:p>
        </p:txBody>
      </p:sp>
      <p:pic>
        <p:nvPicPr>
          <p:cNvPr id="39940" name="Picture 1034" descr="Fi01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6401"/>
            <a:ext cx="434340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0673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2" grpId="0" build="p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Text Box 1027"/>
          <p:cNvSpPr txBox="1">
            <a:spLocks noChangeArrowheads="1"/>
          </p:cNvSpPr>
          <p:nvPr/>
        </p:nvSpPr>
        <p:spPr bwMode="auto">
          <a:xfrm>
            <a:off x="1828800" y="685801"/>
            <a:ext cx="88392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latin typeface="Comic Sans MS" panose="030F0702030302020204" pitchFamily="66" charset="0"/>
              </a:rPr>
              <a:t>It was quite the most incredible event that has ever happened to me in my life.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200">
                <a:latin typeface="Comic Sans MS" panose="030F0702030302020204" pitchFamily="66" charset="0"/>
              </a:rPr>
              <a:t>It was almost as incredible as if you fired a 15-inch shell at a piece of tissue paper and it came back and hit you.</a:t>
            </a:r>
          </a:p>
        </p:txBody>
      </p:sp>
      <p:pic>
        <p:nvPicPr>
          <p:cNvPr id="40963" name="Picture 1028" descr="fi01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3657600"/>
            <a:ext cx="1895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8440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1600200" y="43815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2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Interpretation of the experimental results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1847850" y="1276351"/>
            <a:ext cx="8534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FE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62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latin typeface="Comic Sans MS" panose="030F0702030302020204" pitchFamily="66" charset="0"/>
              </a:rPr>
              <a:t>Nucleus is </a:t>
            </a:r>
            <a:r>
              <a:rPr lang="en-US" altLang="zh-TW" sz="3000" u="sng">
                <a:solidFill>
                  <a:schemeClr val="tx2"/>
                </a:solidFill>
                <a:latin typeface="Comic Sans MS" panose="030F0702030302020204" pitchFamily="66" charset="0"/>
              </a:rPr>
              <a:t>positively</a:t>
            </a:r>
            <a:r>
              <a:rPr lang="en-US" altLang="zh-TW" sz="3000">
                <a:latin typeface="Comic Sans MS" panose="030F0702030302020204" pitchFamily="66" charset="0"/>
              </a:rPr>
              <a:t> charged because it repels the positively charged alpha particles.</a:t>
            </a:r>
            <a:endParaRPr lang="en-US" altLang="zh-TW" sz="3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41988" name="Picture 16" descr="Fi01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2619375"/>
            <a:ext cx="44196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7583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1027"/>
          <p:cNvSpPr>
            <a:spLocks noChangeArrowheads="1"/>
          </p:cNvSpPr>
          <p:nvPr/>
        </p:nvSpPr>
        <p:spPr bwMode="auto">
          <a:xfrm>
            <a:off x="1600200" y="43815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2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Interpretation of the experimental results</a:t>
            </a:r>
          </a:p>
        </p:txBody>
      </p:sp>
      <p:sp>
        <p:nvSpPr>
          <p:cNvPr id="153604" name="Text Box 1028"/>
          <p:cNvSpPr txBox="1">
            <a:spLocks noChangeArrowheads="1"/>
          </p:cNvSpPr>
          <p:nvPr/>
        </p:nvSpPr>
        <p:spPr bwMode="auto">
          <a:xfrm>
            <a:off x="1847850" y="1276351"/>
            <a:ext cx="85344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FE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62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latin typeface="Comic Sans MS" panose="030F0702030302020204" pitchFamily="66" charset="0"/>
              </a:rPr>
              <a:t>Nucleus occupies a very small space (10</a:t>
            </a:r>
            <a:r>
              <a:rPr lang="en-US" altLang="zh-TW" sz="3000" baseline="30000">
                <a:latin typeface="Comic Sans MS" panose="030F0702030302020204" pitchFamily="66" charset="0"/>
              </a:rPr>
              <a:t>-12</a:t>
            </a:r>
            <a:r>
              <a:rPr lang="en-US" altLang="zh-TW" sz="3000">
                <a:latin typeface="Comic Sans MS" panose="030F0702030302020204" pitchFamily="66" charset="0"/>
              </a:rPr>
              <a:t> of size of atom) because very few </a:t>
            </a:r>
            <a:r>
              <a:rPr lang="en-US" altLang="zh-TW" sz="3000">
                <a:latin typeface="Comic Sans MS" panose="030F0702030302020204" pitchFamily="66" charset="0"/>
                <a:sym typeface="Symbol" panose="05050102010706020507" pitchFamily="18" charset="2"/>
              </a:rPr>
              <a:t></a:t>
            </a:r>
            <a:r>
              <a:rPr lang="en-US" altLang="zh-TW" sz="3000">
                <a:latin typeface="Comic Sans MS" panose="030F0702030302020204" pitchFamily="66" charset="0"/>
              </a:rPr>
              <a:t> particles are deflected.</a:t>
            </a:r>
            <a:endParaRPr lang="en-US" altLang="zh-TW" sz="3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43012" name="Picture 1029" descr="Fi01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2619375"/>
            <a:ext cx="47815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1523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7" descr="fi01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0"/>
            <a:ext cx="34623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4114800" cy="8382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What is “atom”?</a:t>
            </a:r>
          </a:p>
        </p:txBody>
      </p:sp>
      <p:sp>
        <p:nvSpPr>
          <p:cNvPr id="17412" name="Text Box 16"/>
          <p:cNvSpPr txBox="1">
            <a:spLocks noChangeArrowheads="1"/>
          </p:cNvSpPr>
          <p:nvPr/>
        </p:nvSpPr>
        <p:spPr bwMode="auto">
          <a:xfrm>
            <a:off x="1752601" y="5181601"/>
            <a:ext cx="8569325" cy="1006475"/>
          </a:xfrm>
          <a:prstGeom prst="rect">
            <a:avLst/>
          </a:prstGeom>
          <a:solidFill>
            <a:srgbClr val="FFF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>
                <a:latin typeface="Comic Sans MS" panose="030F0702030302020204" pitchFamily="66" charset="0"/>
              </a:rPr>
              <a:t>The Greek philosopher Democritus            (~460 B.C. – 370 B.C.)</a:t>
            </a: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5867400" y="2438400"/>
            <a:ext cx="434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200" b="1" i="1">
                <a:solidFill>
                  <a:schemeClr val="accent2"/>
                </a:solidFill>
                <a:latin typeface="Comic Sans MS" panose="030F0702030302020204" pitchFamily="66" charset="0"/>
              </a:rPr>
              <a:t>Atomos = indivisible</a:t>
            </a:r>
          </a:p>
        </p:txBody>
      </p:sp>
      <p:sp>
        <p:nvSpPr>
          <p:cNvPr id="17414" name="Text Box 19"/>
          <p:cNvSpPr txBox="1">
            <a:spLocks noChangeArrowheads="1"/>
          </p:cNvSpPr>
          <p:nvPr/>
        </p:nvSpPr>
        <p:spPr bwMode="auto">
          <a:xfrm>
            <a:off x="5549900" y="3168651"/>
            <a:ext cx="4681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>
                <a:latin typeface="Comic Sans MS" panose="030F0702030302020204" pitchFamily="66" charset="0"/>
              </a:rPr>
              <a:t>Atomism</a:t>
            </a:r>
          </a:p>
        </p:txBody>
      </p:sp>
    </p:spTree>
    <p:extLst>
      <p:ext uri="{BB962C8B-B14F-4D97-AF65-F5344CB8AC3E}">
        <p14:creationId xmlns:p14="http://schemas.microsoft.com/office/powerpoint/2010/main" val="6812828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1027"/>
          <p:cNvSpPr>
            <a:spLocks noChangeArrowheads="1"/>
          </p:cNvSpPr>
          <p:nvPr/>
        </p:nvSpPr>
        <p:spPr bwMode="auto">
          <a:xfrm>
            <a:off x="1600200" y="43815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2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Interpretation of the experimental results</a:t>
            </a:r>
          </a:p>
        </p:txBody>
      </p:sp>
      <p:sp>
        <p:nvSpPr>
          <p:cNvPr id="155652" name="Text Box 1028"/>
          <p:cNvSpPr txBox="1">
            <a:spLocks noChangeArrowheads="1"/>
          </p:cNvSpPr>
          <p:nvPr/>
        </p:nvSpPr>
        <p:spPr bwMode="auto">
          <a:xfrm>
            <a:off x="1847850" y="1276351"/>
            <a:ext cx="85344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FE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62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latin typeface="Comic Sans MS" panose="030F0702030302020204" pitchFamily="66" charset="0"/>
              </a:rPr>
              <a:t>The radius of an atom is about 20,000 times that of the nucleus. Thus, if we imagine a large football stadium as being the whole atom, then the nucleus would be about the size of a peanut.</a:t>
            </a:r>
            <a:endParaRPr lang="en-US" altLang="zh-TW" sz="3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2218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1600200" y="43815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2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Interpretation of the experimental results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847850" y="1276351"/>
            <a:ext cx="8534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FE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62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latin typeface="Comic Sans MS" panose="030F0702030302020204" pitchFamily="66" charset="0"/>
              </a:rPr>
              <a:t>Nucleus is relatively massive and highly charged because of the large deflection.</a:t>
            </a:r>
            <a:endParaRPr lang="en-US" altLang="zh-TW" sz="3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45060" name="Picture 8" descr="Fi01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8" y="2924176"/>
            <a:ext cx="4246562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1660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050"/>
          <p:cNvSpPr>
            <a:spLocks noChangeArrowheads="1"/>
          </p:cNvSpPr>
          <p:nvPr/>
        </p:nvSpPr>
        <p:spPr bwMode="auto">
          <a:xfrm>
            <a:off x="1600200" y="43815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2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Interpretation of the experimental results</a:t>
            </a:r>
          </a:p>
        </p:txBody>
      </p:sp>
      <p:sp>
        <p:nvSpPr>
          <p:cNvPr id="216070" name="Text Box 2054"/>
          <p:cNvSpPr txBox="1">
            <a:spLocks noChangeArrowheads="1"/>
          </p:cNvSpPr>
          <p:nvPr/>
        </p:nvSpPr>
        <p:spPr bwMode="auto">
          <a:xfrm>
            <a:off x="2208214" y="2205038"/>
            <a:ext cx="583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latin typeface="Comic Sans MS" panose="030F0702030302020204" pitchFamily="66" charset="0"/>
                <a:sym typeface="Symbol" panose="05050102010706020507" pitchFamily="18" charset="2"/>
              </a:rPr>
              <a:t> Presence of </a:t>
            </a:r>
            <a:r>
              <a:rPr lang="en-US" altLang="zh-TW" sz="2800" u="sng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protons</a:t>
            </a:r>
            <a:r>
              <a:rPr lang="en-US" altLang="zh-TW" sz="2800">
                <a:latin typeface="Comic Sans MS" panose="030F0702030302020204" pitchFamily="66" charset="0"/>
                <a:sym typeface="Symbol" panose="05050102010706020507" pitchFamily="18" charset="2"/>
              </a:rPr>
              <a:t> in nucleus</a:t>
            </a:r>
          </a:p>
        </p:txBody>
      </p:sp>
      <p:pic>
        <p:nvPicPr>
          <p:cNvPr id="46084" name="Picture 2055" descr="Fi01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8" y="2924176"/>
            <a:ext cx="4246562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72" name="Text Box 2056"/>
          <p:cNvSpPr txBox="1">
            <a:spLocks noChangeArrowheads="1"/>
          </p:cNvSpPr>
          <p:nvPr/>
        </p:nvSpPr>
        <p:spPr bwMode="auto">
          <a:xfrm>
            <a:off x="1919288" y="1268413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FE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762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800">
                <a:latin typeface="Comic Sans MS" panose="030F0702030302020204" pitchFamily="66" charset="0"/>
              </a:rPr>
              <a:t>Number of positive charges in each nucleus can be calculated from experimental results </a:t>
            </a:r>
          </a:p>
        </p:txBody>
      </p:sp>
    </p:spTree>
    <p:extLst>
      <p:ext uri="{BB962C8B-B14F-4D97-AF65-F5344CB8AC3E}">
        <p14:creationId xmlns:p14="http://schemas.microsoft.com/office/powerpoint/2010/main" val="39574666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/>
      <p:bldP spid="21607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1027"/>
          <p:cNvSpPr>
            <a:spLocks noChangeArrowheads="1"/>
          </p:cNvSpPr>
          <p:nvPr/>
        </p:nvSpPr>
        <p:spPr bwMode="auto">
          <a:xfrm>
            <a:off x="2286000" y="5334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Steps to Chadwick’s Atomic Model</a:t>
            </a:r>
          </a:p>
        </p:txBody>
      </p:sp>
      <p:sp>
        <p:nvSpPr>
          <p:cNvPr id="47107" name="Text Box 1028"/>
          <p:cNvSpPr txBox="1">
            <a:spLocks noChangeArrowheads="1"/>
          </p:cNvSpPr>
          <p:nvPr/>
        </p:nvSpPr>
        <p:spPr bwMode="auto">
          <a:xfrm>
            <a:off x="2057400" y="17526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146442" name="Group 1034"/>
          <p:cNvGrpSpPr>
            <a:grpSpLocks/>
          </p:cNvGrpSpPr>
          <p:nvPr/>
        </p:nvGrpSpPr>
        <p:grpSpPr bwMode="auto">
          <a:xfrm>
            <a:off x="2590800" y="4343401"/>
            <a:ext cx="3594100" cy="1122363"/>
            <a:chOff x="672" y="2736"/>
            <a:chExt cx="2264" cy="707"/>
          </a:xfrm>
        </p:grpSpPr>
        <p:graphicFrame>
          <p:nvGraphicFramePr>
            <p:cNvPr id="47113" name="Object 1031"/>
            <p:cNvGraphicFramePr>
              <a:graphicFrameLocks noChangeAspect="1"/>
            </p:cNvGraphicFramePr>
            <p:nvPr/>
          </p:nvGraphicFramePr>
          <p:xfrm>
            <a:off x="672" y="2736"/>
            <a:ext cx="968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tion" r:id="rId3" imgW="330057" imgH="241195" progId="Equation.3">
                    <p:embed/>
                  </p:oleObj>
                </mc:Choice>
                <mc:Fallback>
                  <p:oleObj name="Equation" r:id="rId3" imgW="33005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736"/>
                          <a:ext cx="968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4" name="Object 1032"/>
            <p:cNvGraphicFramePr>
              <a:graphicFrameLocks noChangeAspect="1"/>
            </p:cNvGraphicFramePr>
            <p:nvPr/>
          </p:nvGraphicFramePr>
          <p:xfrm>
            <a:off x="1968" y="2736"/>
            <a:ext cx="968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5" imgW="330057" imgH="241195" progId="Equation.3">
                    <p:embed/>
                  </p:oleObj>
                </mc:Choice>
                <mc:Fallback>
                  <p:oleObj name="Equation" r:id="rId5" imgW="33005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736"/>
                          <a:ext cx="968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445" name="Group 1037"/>
          <p:cNvGrpSpPr>
            <a:grpSpLocks/>
          </p:cNvGrpSpPr>
          <p:nvPr/>
        </p:nvGrpSpPr>
        <p:grpSpPr bwMode="auto">
          <a:xfrm>
            <a:off x="2133600" y="1600201"/>
            <a:ext cx="7848600" cy="4651375"/>
            <a:chOff x="384" y="1008"/>
            <a:chExt cx="4944" cy="2930"/>
          </a:xfrm>
        </p:grpSpPr>
        <p:sp>
          <p:nvSpPr>
            <p:cNvPr id="47111" name="Text Box 1029"/>
            <p:cNvSpPr txBox="1">
              <a:spLocks noChangeArrowheads="1"/>
            </p:cNvSpPr>
            <p:nvPr/>
          </p:nvSpPr>
          <p:spPr bwMode="auto">
            <a:xfrm>
              <a:off x="384" y="1008"/>
              <a:ext cx="4944" cy="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E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81000" indent="-381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57150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TW" sz="3000">
                  <a:latin typeface="Comic Sans MS" panose="030F0702030302020204" pitchFamily="66" charset="0"/>
                </a:rPr>
                <a:t>1919	F. W. Aston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TW" sz="3000">
                  <a:latin typeface="Comic Sans MS" panose="030F0702030302020204" pitchFamily="66" charset="0"/>
                </a:rPr>
                <a:t>	(Nobel laureate, Chemistry, 1922)</a:t>
              </a:r>
            </a:p>
          </p:txBody>
        </p:sp>
        <p:pic>
          <p:nvPicPr>
            <p:cNvPr id="47112" name="Picture 1033" descr="ast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304"/>
              <a:ext cx="1166" cy="1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6444" name="Text Box 1036"/>
          <p:cNvSpPr txBox="1">
            <a:spLocks noChangeArrowheads="1"/>
          </p:cNvSpPr>
          <p:nvPr/>
        </p:nvSpPr>
        <p:spPr bwMode="auto">
          <a:xfrm>
            <a:off x="2133600" y="2998789"/>
            <a:ext cx="7848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E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7150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>
                <a:latin typeface="Comic Sans MS" panose="030F0702030302020204" pitchFamily="66" charset="0"/>
              </a:rPr>
              <a:t>	</a:t>
            </a: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Isotopes of Neon were discovered using mass spectrometry</a:t>
            </a:r>
          </a:p>
        </p:txBody>
      </p:sp>
    </p:spTree>
    <p:extLst>
      <p:ext uri="{BB962C8B-B14F-4D97-AF65-F5344CB8AC3E}">
        <p14:creationId xmlns:p14="http://schemas.microsoft.com/office/powerpoint/2010/main" val="35503691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1027"/>
          <p:cNvSpPr>
            <a:spLocks noChangeArrowheads="1"/>
          </p:cNvSpPr>
          <p:nvPr/>
        </p:nvSpPr>
        <p:spPr bwMode="auto">
          <a:xfrm>
            <a:off x="2286000" y="5334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Steps to Chadwick’s Atomic Model</a:t>
            </a:r>
          </a:p>
        </p:txBody>
      </p:sp>
      <p:sp>
        <p:nvSpPr>
          <p:cNvPr id="48131" name="Text Box 1028"/>
          <p:cNvSpPr txBox="1">
            <a:spLocks noChangeArrowheads="1"/>
          </p:cNvSpPr>
          <p:nvPr/>
        </p:nvSpPr>
        <p:spPr bwMode="auto">
          <a:xfrm>
            <a:off x="2057400" y="17526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8132" name="Text Box 1029"/>
          <p:cNvSpPr txBox="1">
            <a:spLocks noChangeArrowheads="1"/>
          </p:cNvSpPr>
          <p:nvPr/>
        </p:nvSpPr>
        <p:spPr bwMode="auto">
          <a:xfrm>
            <a:off x="2133600" y="1600201"/>
            <a:ext cx="78486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E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7150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latin typeface="Comic Sans MS" panose="030F0702030302020204" pitchFamily="66" charset="0"/>
              </a:rPr>
              <a:t>1920	Rutherford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000">
                <a:latin typeface="Comic Sans MS" panose="030F0702030302020204" pitchFamily="66" charset="0"/>
              </a:rPr>
              <a:t>	Postulated the presence of 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neutrons</a:t>
            </a:r>
            <a:r>
              <a:rPr lang="en-US" altLang="zh-TW" sz="3000">
                <a:latin typeface="Comic Sans MS" panose="030F0702030302020204" pitchFamily="66" charset="0"/>
              </a:rPr>
              <a:t> in the nucleus</a:t>
            </a:r>
          </a:p>
        </p:txBody>
      </p:sp>
      <p:pic>
        <p:nvPicPr>
          <p:cNvPr id="48133" name="Picture 1034" descr="fi01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3124200"/>
            <a:ext cx="2132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3596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4"/>
          <p:cNvSpPr txBox="1">
            <a:spLocks noChangeArrowheads="1"/>
          </p:cNvSpPr>
          <p:nvPr/>
        </p:nvSpPr>
        <p:spPr bwMode="auto">
          <a:xfrm>
            <a:off x="2057400" y="17526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9155" name="Text Box 15"/>
          <p:cNvSpPr txBox="1">
            <a:spLocks noChangeArrowheads="1"/>
          </p:cNvSpPr>
          <p:nvPr/>
        </p:nvSpPr>
        <p:spPr bwMode="auto">
          <a:xfrm>
            <a:off x="2133600" y="1600201"/>
            <a:ext cx="64008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E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7150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latin typeface="Comic Sans MS" panose="030F0702030302020204" pitchFamily="66" charset="0"/>
              </a:rPr>
              <a:t>James Chadwick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000">
                <a:latin typeface="Comic Sans MS" panose="030F0702030302020204" pitchFamily="66" charset="0"/>
              </a:rPr>
              <a:t>	(Nobel laureate, Physics, 1935)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2286000" y="5334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Steps to Chadwick’s Atomic Model</a:t>
            </a:r>
          </a:p>
        </p:txBody>
      </p:sp>
      <p:pic>
        <p:nvPicPr>
          <p:cNvPr id="49157" name="Picture 20" descr="chadwi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2743201"/>
            <a:ext cx="1851025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Text Box 22"/>
          <p:cNvSpPr txBox="1">
            <a:spLocks noChangeArrowheads="1"/>
          </p:cNvSpPr>
          <p:nvPr/>
        </p:nvSpPr>
        <p:spPr bwMode="auto">
          <a:xfrm>
            <a:off x="2592389" y="3068639"/>
            <a:ext cx="47513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>
                <a:latin typeface="Comic Sans MS" panose="030F0702030302020204" pitchFamily="66" charset="0"/>
              </a:rPr>
              <a:t>Discovery of the neutron</a:t>
            </a:r>
          </a:p>
        </p:txBody>
      </p:sp>
    </p:spTree>
    <p:extLst>
      <p:ext uri="{BB962C8B-B14F-4D97-AF65-F5344CB8AC3E}">
        <p14:creationId xmlns:p14="http://schemas.microsoft.com/office/powerpoint/2010/main" val="4169048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027"/>
          <p:cNvSpPr txBox="1">
            <a:spLocks noChangeArrowheads="1"/>
          </p:cNvSpPr>
          <p:nvPr/>
        </p:nvSpPr>
        <p:spPr bwMode="auto">
          <a:xfrm>
            <a:off x="2057400" y="17526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51557" name="Rectangle 1029"/>
          <p:cNvSpPr>
            <a:spLocks noChangeArrowheads="1"/>
          </p:cNvSpPr>
          <p:nvPr/>
        </p:nvSpPr>
        <p:spPr bwMode="auto">
          <a:xfrm>
            <a:off x="2286000" y="5334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Chadwick’s Experiments</a:t>
            </a:r>
          </a:p>
        </p:txBody>
      </p:sp>
      <p:sp>
        <p:nvSpPr>
          <p:cNvPr id="50180" name="Rectangle 1032"/>
          <p:cNvSpPr>
            <a:spLocks noChangeArrowheads="1"/>
          </p:cNvSpPr>
          <p:nvPr/>
        </p:nvSpPr>
        <p:spPr bwMode="auto">
          <a:xfrm>
            <a:off x="3695700" y="18430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pic>
        <p:nvPicPr>
          <p:cNvPr id="151559" name="Picture 10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95400"/>
            <a:ext cx="70485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4998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027"/>
          <p:cNvSpPr txBox="1">
            <a:spLocks noChangeArrowheads="1"/>
          </p:cNvSpPr>
          <p:nvPr/>
        </p:nvSpPr>
        <p:spPr bwMode="auto">
          <a:xfrm>
            <a:off x="2057400" y="17526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52581" name="Rectangle 1029"/>
          <p:cNvSpPr>
            <a:spLocks noChangeArrowheads="1"/>
          </p:cNvSpPr>
          <p:nvPr/>
        </p:nvSpPr>
        <p:spPr bwMode="auto">
          <a:xfrm>
            <a:off x="2286000" y="5334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Steps to Chadwick’s Atomic Model</a:t>
            </a:r>
          </a:p>
        </p:txBody>
      </p:sp>
      <p:sp>
        <p:nvSpPr>
          <p:cNvPr id="51204" name="Rectangle 1032"/>
          <p:cNvSpPr>
            <a:spLocks noChangeArrowheads="1"/>
          </p:cNvSpPr>
          <p:nvPr/>
        </p:nvSpPr>
        <p:spPr bwMode="auto">
          <a:xfrm>
            <a:off x="3881438" y="2719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graphicFrame>
        <p:nvGraphicFramePr>
          <p:cNvPr id="152583" name="Object 1031"/>
          <p:cNvGraphicFramePr>
            <a:graphicFrameLocks noChangeAspect="1"/>
          </p:cNvGraphicFramePr>
          <p:nvPr/>
        </p:nvGraphicFramePr>
        <p:xfrm>
          <a:off x="2133600" y="2057400"/>
          <a:ext cx="78486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r:id="rId3" imgW="4427220" imgH="1417320" progId="Word.Picture.8">
                  <p:embed/>
                </p:oleObj>
              </mc:Choice>
              <mc:Fallback>
                <p:oleObj r:id="rId3" imgW="4427220" imgH="14173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78486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592" name="Group 1040"/>
          <p:cNvGrpSpPr>
            <a:grpSpLocks/>
          </p:cNvGrpSpPr>
          <p:nvPr/>
        </p:nvGrpSpPr>
        <p:grpSpPr bwMode="auto">
          <a:xfrm>
            <a:off x="2209801" y="5029201"/>
            <a:ext cx="7561263" cy="1063625"/>
            <a:chOff x="432" y="2784"/>
            <a:chExt cx="4763" cy="670"/>
          </a:xfrm>
        </p:grpSpPr>
        <p:graphicFrame>
          <p:nvGraphicFramePr>
            <p:cNvPr id="51208" name="Object 1033"/>
            <p:cNvGraphicFramePr>
              <a:graphicFrameLocks noChangeAspect="1"/>
            </p:cNvGraphicFramePr>
            <p:nvPr/>
          </p:nvGraphicFramePr>
          <p:xfrm>
            <a:off x="432" y="2832"/>
            <a:ext cx="720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Equation" r:id="rId5" imgW="279400" imgH="228600" progId="Equation.3">
                    <p:embed/>
                  </p:oleObj>
                </mc:Choice>
                <mc:Fallback>
                  <p:oleObj name="Equation" r:id="rId5" imgW="279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832"/>
                          <a:ext cx="720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9" name="Object 1034"/>
            <p:cNvGraphicFramePr>
              <a:graphicFrameLocks noChangeAspect="1"/>
            </p:cNvGraphicFramePr>
            <p:nvPr/>
          </p:nvGraphicFramePr>
          <p:xfrm>
            <a:off x="1680" y="2832"/>
            <a:ext cx="753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Equation" r:id="rId7" imgW="291973" imgH="228501" progId="Equation.3">
                    <p:embed/>
                  </p:oleObj>
                </mc:Choice>
                <mc:Fallback>
                  <p:oleObj name="Equation" r:id="rId7" imgW="291973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32"/>
                          <a:ext cx="753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0" name="Object 1035"/>
            <p:cNvGraphicFramePr>
              <a:graphicFrameLocks noChangeAspect="1"/>
            </p:cNvGraphicFramePr>
            <p:nvPr/>
          </p:nvGraphicFramePr>
          <p:xfrm>
            <a:off x="3408" y="2832"/>
            <a:ext cx="622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Equation" r:id="rId9" imgW="241195" imgH="241195" progId="Equation.3">
                    <p:embed/>
                  </p:oleObj>
                </mc:Choice>
                <mc:Fallback>
                  <p:oleObj name="Equation" r:id="rId9" imgW="241195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832"/>
                          <a:ext cx="622" cy="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1" name="Object 1036"/>
            <p:cNvGraphicFramePr>
              <a:graphicFrameLocks noChangeAspect="1"/>
            </p:cNvGraphicFramePr>
            <p:nvPr/>
          </p:nvGraphicFramePr>
          <p:xfrm>
            <a:off x="4704" y="2784"/>
            <a:ext cx="491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" name="Equation" r:id="rId11" imgW="190417" imgH="241195" progId="Equation.3">
                    <p:embed/>
                  </p:oleObj>
                </mc:Choice>
                <mc:Fallback>
                  <p:oleObj name="Equation" r:id="rId11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784"/>
                          <a:ext cx="491" cy="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2" name="Text Box 1037"/>
            <p:cNvSpPr txBox="1">
              <a:spLocks noChangeArrowheads="1"/>
            </p:cNvSpPr>
            <p:nvPr/>
          </p:nvSpPr>
          <p:spPr bwMode="auto">
            <a:xfrm>
              <a:off x="1104" y="302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/>
                <a:t>+</a:t>
              </a:r>
            </a:p>
          </p:txBody>
        </p:sp>
        <p:sp>
          <p:nvSpPr>
            <p:cNvPr id="51213" name="Text Box 1038"/>
            <p:cNvSpPr txBox="1">
              <a:spLocks noChangeArrowheads="1"/>
            </p:cNvSpPr>
            <p:nvPr/>
          </p:nvSpPr>
          <p:spPr bwMode="auto">
            <a:xfrm>
              <a:off x="4032" y="297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/>
                <a:t>+</a:t>
              </a:r>
            </a:p>
          </p:txBody>
        </p:sp>
        <p:sp>
          <p:nvSpPr>
            <p:cNvPr id="51214" name="Line 1039"/>
            <p:cNvSpPr>
              <a:spLocks noChangeShapeType="1"/>
            </p:cNvSpPr>
            <p:nvPr/>
          </p:nvSpPr>
          <p:spPr bwMode="auto">
            <a:xfrm>
              <a:off x="2688" y="3120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1207" name="Text Box 1041"/>
          <p:cNvSpPr txBox="1">
            <a:spLocks noChangeArrowheads="1"/>
          </p:cNvSpPr>
          <p:nvPr/>
        </p:nvSpPr>
        <p:spPr bwMode="auto">
          <a:xfrm>
            <a:off x="2362200" y="137160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600">
                <a:solidFill>
                  <a:schemeClr val="accent2"/>
                </a:solidFill>
                <a:latin typeface="Comic Sans MS" panose="030F0702030302020204" pitchFamily="66" charset="0"/>
              </a:rPr>
              <a:t>Interpretation : -</a:t>
            </a:r>
          </a:p>
        </p:txBody>
      </p:sp>
    </p:spTree>
    <p:extLst>
      <p:ext uri="{BB962C8B-B14F-4D97-AF65-F5344CB8AC3E}">
        <p14:creationId xmlns:p14="http://schemas.microsoft.com/office/powerpoint/2010/main" val="36055122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2286000" y="609600"/>
            <a:ext cx="5867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Chadwick’s atomic model</a:t>
            </a:r>
          </a:p>
        </p:txBody>
      </p:sp>
      <p:pic>
        <p:nvPicPr>
          <p:cNvPr id="52227" name="Picture 21" descr="Fi01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25" t="-787" b="12773"/>
          <a:stretch>
            <a:fillRect/>
          </a:stretch>
        </p:blipFill>
        <p:spPr bwMode="auto">
          <a:xfrm>
            <a:off x="4191000" y="1752600"/>
            <a:ext cx="322738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228" name="Group 22"/>
          <p:cNvGrpSpPr>
            <a:grpSpLocks/>
          </p:cNvGrpSpPr>
          <p:nvPr/>
        </p:nvGrpSpPr>
        <p:grpSpPr bwMode="auto">
          <a:xfrm>
            <a:off x="5943601" y="1524000"/>
            <a:ext cx="3470275" cy="1741488"/>
            <a:chOff x="2928" y="949"/>
            <a:chExt cx="2186" cy="1097"/>
          </a:xfrm>
        </p:grpSpPr>
        <p:sp>
          <p:nvSpPr>
            <p:cNvPr id="52240" name="Line 23"/>
            <p:cNvSpPr>
              <a:spLocks noChangeShapeType="1"/>
            </p:cNvSpPr>
            <p:nvPr/>
          </p:nvSpPr>
          <p:spPr bwMode="auto">
            <a:xfrm flipH="1">
              <a:off x="2928" y="1118"/>
              <a:ext cx="810" cy="92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1" name="Line 24"/>
            <p:cNvSpPr>
              <a:spLocks noChangeShapeType="1"/>
            </p:cNvSpPr>
            <p:nvPr/>
          </p:nvSpPr>
          <p:spPr bwMode="auto">
            <a:xfrm rot="1110811" flipH="1">
              <a:off x="3744" y="1056"/>
              <a:ext cx="448" cy="14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2" name="Text Box 25"/>
            <p:cNvSpPr txBox="1">
              <a:spLocks noChangeArrowheads="1"/>
            </p:cNvSpPr>
            <p:nvPr/>
          </p:nvSpPr>
          <p:spPr bwMode="auto">
            <a:xfrm>
              <a:off x="4202" y="949"/>
              <a:ext cx="912" cy="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669900"/>
                  </a:solidFill>
                  <a:latin typeface="Comic Sans MS" panose="030F0702030302020204" pitchFamily="66" charset="0"/>
                </a:rPr>
                <a:t>Proton</a:t>
              </a:r>
            </a:p>
          </p:txBody>
        </p:sp>
      </p:grpSp>
      <p:grpSp>
        <p:nvGrpSpPr>
          <p:cNvPr id="52229" name="Group 26"/>
          <p:cNvGrpSpPr>
            <a:grpSpLocks/>
          </p:cNvGrpSpPr>
          <p:nvPr/>
        </p:nvGrpSpPr>
        <p:grpSpPr bwMode="auto">
          <a:xfrm>
            <a:off x="2057400" y="1905000"/>
            <a:ext cx="3322638" cy="523875"/>
            <a:chOff x="288" y="960"/>
            <a:chExt cx="2093" cy="330"/>
          </a:xfrm>
        </p:grpSpPr>
        <p:sp>
          <p:nvSpPr>
            <p:cNvPr id="52237" name="Line 27"/>
            <p:cNvSpPr>
              <a:spLocks noChangeShapeType="1"/>
            </p:cNvSpPr>
            <p:nvPr/>
          </p:nvSpPr>
          <p:spPr bwMode="auto">
            <a:xfrm rot="5103300" flipH="1">
              <a:off x="2011" y="866"/>
              <a:ext cx="234" cy="50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8" name="Line 28"/>
            <p:cNvSpPr>
              <a:spLocks noChangeShapeType="1"/>
            </p:cNvSpPr>
            <p:nvPr/>
          </p:nvSpPr>
          <p:spPr bwMode="auto">
            <a:xfrm rot="1110811" flipH="1">
              <a:off x="1392" y="960"/>
              <a:ext cx="448" cy="14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9" name="Text Box 29"/>
            <p:cNvSpPr txBox="1">
              <a:spLocks noChangeArrowheads="1"/>
            </p:cNvSpPr>
            <p:nvPr/>
          </p:nvSpPr>
          <p:spPr bwMode="auto">
            <a:xfrm>
              <a:off x="288" y="960"/>
              <a:ext cx="1104" cy="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669900"/>
                  </a:solidFill>
                  <a:latin typeface="Comic Sans MS" panose="030F0702030302020204" pitchFamily="66" charset="0"/>
                </a:rPr>
                <a:t>Electron</a:t>
              </a:r>
            </a:p>
          </p:txBody>
        </p:sp>
      </p:grpSp>
      <p:grpSp>
        <p:nvGrpSpPr>
          <p:cNvPr id="52230" name="Group 30"/>
          <p:cNvGrpSpPr>
            <a:grpSpLocks/>
          </p:cNvGrpSpPr>
          <p:nvPr/>
        </p:nvGrpSpPr>
        <p:grpSpPr bwMode="auto">
          <a:xfrm>
            <a:off x="1905000" y="3352799"/>
            <a:ext cx="4114800" cy="2019300"/>
            <a:chOff x="336" y="2274"/>
            <a:chExt cx="2592" cy="1272"/>
          </a:xfrm>
        </p:grpSpPr>
        <p:sp>
          <p:nvSpPr>
            <p:cNvPr id="52234" name="Line 31"/>
            <p:cNvSpPr>
              <a:spLocks noChangeShapeType="1"/>
            </p:cNvSpPr>
            <p:nvPr/>
          </p:nvSpPr>
          <p:spPr bwMode="auto">
            <a:xfrm flipH="1">
              <a:off x="1920" y="2274"/>
              <a:ext cx="1008" cy="113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5" name="Text Box 32"/>
            <p:cNvSpPr txBox="1">
              <a:spLocks noChangeArrowheads="1"/>
            </p:cNvSpPr>
            <p:nvPr/>
          </p:nvSpPr>
          <p:spPr bwMode="auto">
            <a:xfrm>
              <a:off x="336" y="3216"/>
              <a:ext cx="1104" cy="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solidFill>
                    <a:srgbClr val="669900"/>
                  </a:solidFill>
                  <a:latin typeface="Comic Sans MS" panose="030F0702030302020204" pitchFamily="66" charset="0"/>
                </a:rPr>
                <a:t>Neutron</a:t>
              </a:r>
            </a:p>
          </p:txBody>
        </p:sp>
        <p:sp>
          <p:nvSpPr>
            <p:cNvPr id="52236" name="Line 33"/>
            <p:cNvSpPr>
              <a:spLocks noChangeShapeType="1"/>
            </p:cNvSpPr>
            <p:nvPr/>
          </p:nvSpPr>
          <p:spPr bwMode="auto">
            <a:xfrm rot="1110811" flipH="1">
              <a:off x="1473" y="3323"/>
              <a:ext cx="448" cy="14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42038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650" y="115888"/>
            <a:ext cx="77724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Lesson Objectives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5329703"/>
              </p:ext>
            </p:extLst>
          </p:nvPr>
        </p:nvGraphicFramePr>
        <p:xfrm>
          <a:off x="1101965" y="1525258"/>
          <a:ext cx="9724185" cy="4364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4185"/>
              </a:tblGrid>
              <a:tr h="4364038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and explain the contributions of each of the following scientists to the development of the atomic model:</a:t>
                      </a:r>
                    </a:p>
                    <a:p>
                      <a:pPr marL="285750" marR="0" lvl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Dalton</a:t>
                      </a:r>
                    </a:p>
                    <a:p>
                      <a:pPr marL="285750" marR="0" lvl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Thomson,</a:t>
                      </a:r>
                    </a:p>
                    <a:p>
                      <a:pPr marL="285750" marR="0" lvl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Rutherford,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6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o  Bohr</a:t>
                      </a:r>
                    </a:p>
                    <a:p>
                      <a:pPr marL="285750" marR="0" lvl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Chadwick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 labelled diagrams and explain the structure of each of the atomic models associated with the scientists listed above.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 and label a timeline showing the development of the atomic model.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how changes in technology have contributed to the atomic model and our understanding of the atom. 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032" marR="5603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0207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3"/>
          <p:cNvSpPr>
            <a:spLocks noChangeArrowheads="1"/>
          </p:cNvSpPr>
          <p:nvPr/>
        </p:nvSpPr>
        <p:spPr bwMode="auto">
          <a:xfrm>
            <a:off x="1841500" y="2960688"/>
            <a:ext cx="2133600" cy="15240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8435" name="Text Box 34"/>
          <p:cNvSpPr txBox="1">
            <a:spLocks noChangeArrowheads="1"/>
          </p:cNvSpPr>
          <p:nvPr/>
        </p:nvSpPr>
        <p:spPr bwMode="auto">
          <a:xfrm>
            <a:off x="2146300" y="36464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b="1">
                <a:solidFill>
                  <a:srgbClr val="6600CC"/>
                </a:solidFill>
                <a:latin typeface="Comic Sans MS" panose="030F0702030302020204" pitchFamily="66" charset="0"/>
              </a:rPr>
              <a:t>Iron</a:t>
            </a:r>
          </a:p>
        </p:txBody>
      </p:sp>
      <p:sp>
        <p:nvSpPr>
          <p:cNvPr id="18436" name="Text Box 40"/>
          <p:cNvSpPr txBox="1">
            <a:spLocks noChangeArrowheads="1"/>
          </p:cNvSpPr>
          <p:nvPr/>
        </p:nvSpPr>
        <p:spPr bwMode="auto">
          <a:xfrm>
            <a:off x="2257425" y="535305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56402" name="Group 82"/>
          <p:cNvGrpSpPr>
            <a:grpSpLocks/>
          </p:cNvGrpSpPr>
          <p:nvPr/>
        </p:nvGrpSpPr>
        <p:grpSpPr bwMode="auto">
          <a:xfrm>
            <a:off x="6553200" y="1981201"/>
            <a:ext cx="2057400" cy="3802063"/>
            <a:chOff x="3072" y="576"/>
            <a:chExt cx="1296" cy="2395"/>
          </a:xfrm>
        </p:grpSpPr>
        <p:sp>
          <p:nvSpPr>
            <p:cNvPr id="18481" name="AutoShape 15"/>
            <p:cNvSpPr>
              <a:spLocks noChangeArrowheads="1"/>
            </p:cNvSpPr>
            <p:nvPr/>
          </p:nvSpPr>
          <p:spPr bwMode="auto">
            <a:xfrm rot="-6474782">
              <a:off x="3288" y="1944"/>
              <a:ext cx="384" cy="816"/>
            </a:xfrm>
            <a:prstGeom prst="downArrow">
              <a:avLst>
                <a:gd name="adj1" fmla="val 50000"/>
                <a:gd name="adj2" fmla="val 53125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grpSp>
          <p:nvGrpSpPr>
            <p:cNvPr id="18482" name="Group 80"/>
            <p:cNvGrpSpPr>
              <a:grpSpLocks/>
            </p:cNvGrpSpPr>
            <p:nvPr/>
          </p:nvGrpSpPr>
          <p:grpSpPr bwMode="auto">
            <a:xfrm>
              <a:off x="3120" y="576"/>
              <a:ext cx="1248" cy="2395"/>
              <a:chOff x="3120" y="576"/>
              <a:chExt cx="1248" cy="2395"/>
            </a:xfrm>
          </p:grpSpPr>
          <p:sp>
            <p:nvSpPr>
              <p:cNvPr id="18483" name="AutoShape 36"/>
              <p:cNvSpPr>
                <a:spLocks noChangeArrowheads="1"/>
              </p:cNvSpPr>
              <p:nvPr/>
            </p:nvSpPr>
            <p:spPr bwMode="auto">
              <a:xfrm rot="-3893516">
                <a:off x="3336" y="888"/>
                <a:ext cx="384" cy="816"/>
              </a:xfrm>
              <a:prstGeom prst="downArrow">
                <a:avLst>
                  <a:gd name="adj1" fmla="val 50000"/>
                  <a:gd name="adj2" fmla="val 53125"/>
                </a:avLst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18484" name="Text Box 42"/>
              <p:cNvSpPr txBox="1">
                <a:spLocks noChangeArrowheads="1"/>
              </p:cNvSpPr>
              <p:nvPr/>
            </p:nvSpPr>
            <p:spPr bwMode="auto">
              <a:xfrm>
                <a:off x="3216" y="576"/>
                <a:ext cx="1152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>
                    <a:solidFill>
                      <a:srgbClr val="FF9933"/>
                    </a:solidFill>
                    <a:latin typeface="Comic Sans MS" panose="030F0702030302020204" pitchFamily="66" charset="0"/>
                  </a:rPr>
                  <a:t>Continuous division</a:t>
                </a:r>
              </a:p>
            </p:txBody>
          </p:sp>
          <p:sp>
            <p:nvSpPr>
              <p:cNvPr id="18485" name="Text Box 43"/>
              <p:cNvSpPr txBox="1">
                <a:spLocks noChangeArrowheads="1"/>
              </p:cNvSpPr>
              <p:nvPr/>
            </p:nvSpPr>
            <p:spPr bwMode="auto">
              <a:xfrm>
                <a:off x="3216" y="2448"/>
                <a:ext cx="1152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>
                    <a:solidFill>
                      <a:srgbClr val="FF9933"/>
                    </a:solidFill>
                    <a:latin typeface="Comic Sans MS" panose="030F0702030302020204" pitchFamily="66" charset="0"/>
                  </a:rPr>
                  <a:t>Continuous division</a:t>
                </a:r>
              </a:p>
            </p:txBody>
          </p:sp>
        </p:grpSp>
      </p:grpSp>
      <p:grpSp>
        <p:nvGrpSpPr>
          <p:cNvPr id="56399" name="Group 79"/>
          <p:cNvGrpSpPr>
            <a:grpSpLocks/>
          </p:cNvGrpSpPr>
          <p:nvPr/>
        </p:nvGrpSpPr>
        <p:grpSpPr bwMode="auto">
          <a:xfrm>
            <a:off x="3975100" y="2046288"/>
            <a:ext cx="2420938" cy="3276600"/>
            <a:chOff x="1488" y="768"/>
            <a:chExt cx="1525" cy="2064"/>
          </a:xfrm>
        </p:grpSpPr>
        <p:sp>
          <p:nvSpPr>
            <p:cNvPr id="18477" name="AutoShape 6"/>
            <p:cNvSpPr>
              <a:spLocks noChangeArrowheads="1"/>
            </p:cNvSpPr>
            <p:nvPr/>
          </p:nvSpPr>
          <p:spPr bwMode="auto">
            <a:xfrm>
              <a:off x="2400" y="768"/>
              <a:ext cx="613" cy="672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18478" name="AutoShape 7"/>
            <p:cNvSpPr>
              <a:spLocks noChangeArrowheads="1"/>
            </p:cNvSpPr>
            <p:nvPr/>
          </p:nvSpPr>
          <p:spPr bwMode="auto">
            <a:xfrm>
              <a:off x="2352" y="2160"/>
              <a:ext cx="613" cy="672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18479" name="AutoShape 5"/>
            <p:cNvSpPr>
              <a:spLocks noChangeArrowheads="1"/>
            </p:cNvSpPr>
            <p:nvPr/>
          </p:nvSpPr>
          <p:spPr bwMode="auto">
            <a:xfrm rot="-6935524">
              <a:off x="1800" y="984"/>
              <a:ext cx="384" cy="816"/>
            </a:xfrm>
            <a:prstGeom prst="downArrow">
              <a:avLst>
                <a:gd name="adj1" fmla="val 50000"/>
                <a:gd name="adj2" fmla="val 53125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18480" name="AutoShape 8"/>
            <p:cNvSpPr>
              <a:spLocks noChangeArrowheads="1"/>
            </p:cNvSpPr>
            <p:nvPr/>
          </p:nvSpPr>
          <p:spPr bwMode="auto">
            <a:xfrm rot="-3893516">
              <a:off x="1704" y="1896"/>
              <a:ext cx="384" cy="816"/>
            </a:xfrm>
            <a:prstGeom prst="downArrow">
              <a:avLst>
                <a:gd name="adj1" fmla="val 50000"/>
                <a:gd name="adj2" fmla="val 53125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56401" name="Group 81"/>
          <p:cNvGrpSpPr>
            <a:grpSpLocks/>
          </p:cNvGrpSpPr>
          <p:nvPr/>
        </p:nvGrpSpPr>
        <p:grpSpPr bwMode="auto">
          <a:xfrm>
            <a:off x="8242300" y="2503488"/>
            <a:ext cx="2057400" cy="2057400"/>
            <a:chOff x="4176" y="1056"/>
            <a:chExt cx="1296" cy="1296"/>
          </a:xfrm>
        </p:grpSpPr>
        <p:sp>
          <p:nvSpPr>
            <p:cNvPr id="56357" name="Oval 37"/>
            <p:cNvSpPr>
              <a:spLocks noChangeArrowheads="1"/>
            </p:cNvSpPr>
            <p:nvPr/>
          </p:nvSpPr>
          <p:spPr bwMode="auto">
            <a:xfrm>
              <a:off x="4224" y="1296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65" name="Oval 45"/>
            <p:cNvSpPr>
              <a:spLocks noChangeArrowheads="1"/>
            </p:cNvSpPr>
            <p:nvPr/>
          </p:nvSpPr>
          <p:spPr bwMode="auto">
            <a:xfrm>
              <a:off x="4224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66" name="Oval 46"/>
            <p:cNvSpPr>
              <a:spLocks noChangeArrowheads="1"/>
            </p:cNvSpPr>
            <p:nvPr/>
          </p:nvSpPr>
          <p:spPr bwMode="auto">
            <a:xfrm>
              <a:off x="4368" y="1104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67" name="Oval 47"/>
            <p:cNvSpPr>
              <a:spLocks noChangeArrowheads="1"/>
            </p:cNvSpPr>
            <p:nvPr/>
          </p:nvSpPr>
          <p:spPr bwMode="auto">
            <a:xfrm>
              <a:off x="4176" y="1440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68" name="Oval 48"/>
            <p:cNvSpPr>
              <a:spLocks noChangeArrowheads="1"/>
            </p:cNvSpPr>
            <p:nvPr/>
          </p:nvSpPr>
          <p:spPr bwMode="auto">
            <a:xfrm>
              <a:off x="4848" y="1488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69" name="Oval 49"/>
            <p:cNvSpPr>
              <a:spLocks noChangeArrowheads="1"/>
            </p:cNvSpPr>
            <p:nvPr/>
          </p:nvSpPr>
          <p:spPr bwMode="auto">
            <a:xfrm>
              <a:off x="4800" y="1344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70" name="Oval 50"/>
            <p:cNvSpPr>
              <a:spLocks noChangeArrowheads="1"/>
            </p:cNvSpPr>
            <p:nvPr/>
          </p:nvSpPr>
          <p:spPr bwMode="auto">
            <a:xfrm>
              <a:off x="4800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71" name="Oval 51"/>
            <p:cNvSpPr>
              <a:spLocks noChangeArrowheads="1"/>
            </p:cNvSpPr>
            <p:nvPr/>
          </p:nvSpPr>
          <p:spPr bwMode="auto">
            <a:xfrm>
              <a:off x="4608" y="1056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72" name="Oval 52"/>
            <p:cNvSpPr>
              <a:spLocks noChangeArrowheads="1"/>
            </p:cNvSpPr>
            <p:nvPr/>
          </p:nvSpPr>
          <p:spPr bwMode="auto">
            <a:xfrm>
              <a:off x="4560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73" name="Oval 53"/>
            <p:cNvSpPr>
              <a:spLocks noChangeArrowheads="1"/>
            </p:cNvSpPr>
            <p:nvPr/>
          </p:nvSpPr>
          <p:spPr bwMode="auto">
            <a:xfrm>
              <a:off x="4416" y="1296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74" name="Oval 54"/>
            <p:cNvSpPr>
              <a:spLocks noChangeArrowheads="1"/>
            </p:cNvSpPr>
            <p:nvPr/>
          </p:nvSpPr>
          <p:spPr bwMode="auto">
            <a:xfrm>
              <a:off x="4416" y="1488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75" name="Oval 55"/>
            <p:cNvSpPr>
              <a:spLocks noChangeArrowheads="1"/>
            </p:cNvSpPr>
            <p:nvPr/>
          </p:nvSpPr>
          <p:spPr bwMode="auto">
            <a:xfrm>
              <a:off x="4656" y="1296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76" name="Oval 56"/>
            <p:cNvSpPr>
              <a:spLocks noChangeArrowheads="1"/>
            </p:cNvSpPr>
            <p:nvPr/>
          </p:nvSpPr>
          <p:spPr bwMode="auto">
            <a:xfrm>
              <a:off x="4608" y="1488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77" name="Oval 57"/>
            <p:cNvSpPr>
              <a:spLocks noChangeArrowheads="1"/>
            </p:cNvSpPr>
            <p:nvPr/>
          </p:nvSpPr>
          <p:spPr bwMode="auto">
            <a:xfrm>
              <a:off x="4224" y="1632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78" name="Oval 58"/>
            <p:cNvSpPr>
              <a:spLocks noChangeArrowheads="1"/>
            </p:cNvSpPr>
            <p:nvPr/>
          </p:nvSpPr>
          <p:spPr bwMode="auto">
            <a:xfrm>
              <a:off x="4464" y="1632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79" name="Oval 59"/>
            <p:cNvSpPr>
              <a:spLocks noChangeArrowheads="1"/>
            </p:cNvSpPr>
            <p:nvPr/>
          </p:nvSpPr>
          <p:spPr bwMode="auto">
            <a:xfrm>
              <a:off x="4704" y="1680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80" name="Oval 60"/>
            <p:cNvSpPr>
              <a:spLocks noChangeArrowheads="1"/>
            </p:cNvSpPr>
            <p:nvPr/>
          </p:nvSpPr>
          <p:spPr bwMode="auto">
            <a:xfrm>
              <a:off x="4272" y="1824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81" name="Oval 61"/>
            <p:cNvSpPr>
              <a:spLocks noChangeArrowheads="1"/>
            </p:cNvSpPr>
            <p:nvPr/>
          </p:nvSpPr>
          <p:spPr bwMode="auto">
            <a:xfrm>
              <a:off x="4944" y="1728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82" name="Oval 62"/>
            <p:cNvSpPr>
              <a:spLocks noChangeArrowheads="1"/>
            </p:cNvSpPr>
            <p:nvPr/>
          </p:nvSpPr>
          <p:spPr bwMode="auto">
            <a:xfrm>
              <a:off x="5136" y="1248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83" name="Oval 63"/>
            <p:cNvSpPr>
              <a:spLocks noChangeArrowheads="1"/>
            </p:cNvSpPr>
            <p:nvPr/>
          </p:nvSpPr>
          <p:spPr bwMode="auto">
            <a:xfrm>
              <a:off x="5040" y="1872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84" name="Oval 64"/>
            <p:cNvSpPr>
              <a:spLocks noChangeArrowheads="1"/>
            </p:cNvSpPr>
            <p:nvPr/>
          </p:nvSpPr>
          <p:spPr bwMode="auto">
            <a:xfrm>
              <a:off x="4800" y="1824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85" name="Oval 65"/>
            <p:cNvSpPr>
              <a:spLocks noChangeArrowheads="1"/>
            </p:cNvSpPr>
            <p:nvPr/>
          </p:nvSpPr>
          <p:spPr bwMode="auto">
            <a:xfrm>
              <a:off x="4608" y="1776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86" name="Oval 66"/>
            <p:cNvSpPr>
              <a:spLocks noChangeArrowheads="1"/>
            </p:cNvSpPr>
            <p:nvPr/>
          </p:nvSpPr>
          <p:spPr bwMode="auto">
            <a:xfrm>
              <a:off x="5088" y="1632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87" name="Oval 67"/>
            <p:cNvSpPr>
              <a:spLocks noChangeArrowheads="1"/>
            </p:cNvSpPr>
            <p:nvPr/>
          </p:nvSpPr>
          <p:spPr bwMode="auto">
            <a:xfrm>
              <a:off x="5184" y="1440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88" name="Oval 68"/>
            <p:cNvSpPr>
              <a:spLocks noChangeArrowheads="1"/>
            </p:cNvSpPr>
            <p:nvPr/>
          </p:nvSpPr>
          <p:spPr bwMode="auto">
            <a:xfrm>
              <a:off x="4944" y="1200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89" name="Oval 69"/>
            <p:cNvSpPr>
              <a:spLocks noChangeArrowheads="1"/>
            </p:cNvSpPr>
            <p:nvPr/>
          </p:nvSpPr>
          <p:spPr bwMode="auto">
            <a:xfrm>
              <a:off x="4992" y="1344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90" name="Oval 70"/>
            <p:cNvSpPr>
              <a:spLocks noChangeArrowheads="1"/>
            </p:cNvSpPr>
            <p:nvPr/>
          </p:nvSpPr>
          <p:spPr bwMode="auto">
            <a:xfrm>
              <a:off x="4368" y="1920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91" name="Oval 71"/>
            <p:cNvSpPr>
              <a:spLocks noChangeArrowheads="1"/>
            </p:cNvSpPr>
            <p:nvPr/>
          </p:nvSpPr>
          <p:spPr bwMode="auto">
            <a:xfrm>
              <a:off x="4800" y="1584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92" name="Oval 72"/>
            <p:cNvSpPr>
              <a:spLocks noChangeArrowheads="1"/>
            </p:cNvSpPr>
            <p:nvPr/>
          </p:nvSpPr>
          <p:spPr bwMode="auto">
            <a:xfrm>
              <a:off x="4608" y="1920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93" name="Oval 73"/>
            <p:cNvSpPr>
              <a:spLocks noChangeArrowheads="1"/>
            </p:cNvSpPr>
            <p:nvPr/>
          </p:nvSpPr>
          <p:spPr bwMode="auto">
            <a:xfrm>
              <a:off x="4464" y="2016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94" name="Oval 74"/>
            <p:cNvSpPr>
              <a:spLocks noChangeArrowheads="1"/>
            </p:cNvSpPr>
            <p:nvPr/>
          </p:nvSpPr>
          <p:spPr bwMode="auto">
            <a:xfrm>
              <a:off x="4560" y="2112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95" name="Oval 75"/>
            <p:cNvSpPr>
              <a:spLocks noChangeArrowheads="1"/>
            </p:cNvSpPr>
            <p:nvPr/>
          </p:nvSpPr>
          <p:spPr bwMode="auto">
            <a:xfrm>
              <a:off x="4704" y="2016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96" name="Oval 76"/>
            <p:cNvSpPr>
              <a:spLocks noChangeArrowheads="1"/>
            </p:cNvSpPr>
            <p:nvPr/>
          </p:nvSpPr>
          <p:spPr bwMode="auto">
            <a:xfrm>
              <a:off x="5040" y="2016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97" name="Oval 77"/>
            <p:cNvSpPr>
              <a:spLocks noChangeArrowheads="1"/>
            </p:cNvSpPr>
            <p:nvPr/>
          </p:nvSpPr>
          <p:spPr bwMode="auto">
            <a:xfrm>
              <a:off x="5136" y="1824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398" name="Oval 78"/>
            <p:cNvSpPr>
              <a:spLocks noChangeArrowheads="1"/>
            </p:cNvSpPr>
            <p:nvPr/>
          </p:nvSpPr>
          <p:spPr bwMode="auto">
            <a:xfrm>
              <a:off x="4848" y="1968"/>
              <a:ext cx="288" cy="24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</p:grpSp>
      <p:sp>
        <p:nvSpPr>
          <p:cNvPr id="56405" name="AutoShape 85"/>
          <p:cNvSpPr>
            <a:spLocks noChangeArrowheads="1"/>
          </p:cNvSpPr>
          <p:nvPr/>
        </p:nvSpPr>
        <p:spPr bwMode="auto">
          <a:xfrm>
            <a:off x="6400800" y="457200"/>
            <a:ext cx="3810000" cy="1676400"/>
          </a:xfrm>
          <a:prstGeom prst="cloudCallout">
            <a:avLst>
              <a:gd name="adj1" fmla="val 39333"/>
              <a:gd name="adj2" fmla="val 79449"/>
            </a:avLst>
          </a:prstGeom>
          <a:gradFill rotWithShape="0">
            <a:gsLst>
              <a:gs pos="0">
                <a:srgbClr val="FFFFD5"/>
              </a:gs>
              <a:gs pos="50000">
                <a:srgbClr val="FFFFFF"/>
              </a:gs>
              <a:gs pos="100000">
                <a:srgbClr val="FFFFD5"/>
              </a:gs>
            </a:gsLst>
            <a:lin ang="2700000" scaled="1"/>
          </a:gradFill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i="1">
                <a:solidFill>
                  <a:srgbClr val="FF66FF"/>
                </a:solidFill>
                <a:latin typeface="Comic Sans MS" panose="030F0702030302020204" pitchFamily="66" charset="0"/>
              </a:rPr>
              <a:t>These are iron atoms!!</a:t>
            </a:r>
          </a:p>
        </p:txBody>
      </p:sp>
      <p:sp>
        <p:nvSpPr>
          <p:cNvPr id="56406" name="Text Box 86"/>
          <p:cNvSpPr txBox="1">
            <a:spLocks noChangeArrowheads="1"/>
          </p:cNvSpPr>
          <p:nvPr/>
        </p:nvSpPr>
        <p:spPr bwMode="auto">
          <a:xfrm>
            <a:off x="1905000" y="914400"/>
            <a:ext cx="434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200" i="1">
                <a:latin typeface="Comic Sans MS" panose="030F0702030302020204" pitchFamily="66" charset="0"/>
              </a:rPr>
              <a:t>Atomos = indivisible</a:t>
            </a:r>
          </a:p>
        </p:txBody>
      </p:sp>
    </p:spTree>
    <p:extLst>
      <p:ext uri="{BB962C8B-B14F-4D97-AF65-F5344CB8AC3E}">
        <p14:creationId xmlns:p14="http://schemas.microsoft.com/office/powerpoint/2010/main" val="2567690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05" grpId="0" animBg="1" autoUpdateAnimBg="0"/>
      <p:bldP spid="5640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Activity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941" y="1700213"/>
            <a:ext cx="11028981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400" dirty="0">
                <a:latin typeface="Comic Sans MS" panose="030F0702030302020204" pitchFamily="66" charset="0"/>
              </a:rPr>
              <a:t>Create  a timeline demonstrating the 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sz="2400" dirty="0">
                <a:latin typeface="Comic Sans MS" panose="030F0702030302020204" pitchFamily="66" charset="0"/>
              </a:rPr>
              <a:t>development of the atomic model.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sz="2400" dirty="0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sz="2400" b="1" u="sng" dirty="0">
                <a:latin typeface="Comic Sans MS" panose="030F0702030302020204" pitchFamily="66" charset="0"/>
              </a:rPr>
              <a:t>You must include: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Comic Sans MS" panose="030F0702030302020204" pitchFamily="66" charset="0"/>
              </a:rPr>
              <a:t> A drawing of the  atomic model at each stage of development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Comic Sans MS" panose="030F0702030302020204" pitchFamily="66" charset="0"/>
              </a:rPr>
              <a:t>The technology found at each stage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>
                <a:latin typeface="Comic Sans MS" panose="030F0702030302020204" pitchFamily="66" charset="0"/>
              </a:rPr>
              <a:t>Neils</a:t>
            </a:r>
            <a:r>
              <a:rPr lang="en-US" sz="2800" dirty="0" smtClean="0">
                <a:latin typeface="Comic Sans MS" panose="030F0702030302020204" pitchFamily="66" charset="0"/>
              </a:rPr>
              <a:t> Bohr </a:t>
            </a:r>
            <a:r>
              <a:rPr lang="en-US" sz="2800" dirty="0">
                <a:latin typeface="Comic Sans MS" panose="030F0702030302020204" pitchFamily="66" charset="0"/>
              </a:rPr>
              <a:t>is another contributor to the atomic model.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latin typeface="Comic Sans MS" panose="030F0702030302020204" pitchFamily="66" charset="0"/>
              </a:rPr>
              <a:t>     Research him and include this in your model.</a:t>
            </a:r>
          </a:p>
        </p:txBody>
      </p:sp>
    </p:spTree>
    <p:extLst>
      <p:ext uri="{BB962C8B-B14F-4D97-AF65-F5344CB8AC3E}">
        <p14:creationId xmlns:p14="http://schemas.microsoft.com/office/powerpoint/2010/main" val="33989543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650" y="115888"/>
            <a:ext cx="77724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Lesson Objectives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85383531"/>
              </p:ext>
            </p:extLst>
          </p:nvPr>
        </p:nvGraphicFramePr>
        <p:xfrm>
          <a:off x="1101965" y="1525258"/>
          <a:ext cx="9724185" cy="4364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4185"/>
              </a:tblGrid>
              <a:tr h="4364038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and explain the contributions of each of the following scientists to the development of the atomic model:</a:t>
                      </a:r>
                    </a:p>
                    <a:p>
                      <a:pPr marL="285750" marR="0" lvl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Dalton</a:t>
                      </a:r>
                    </a:p>
                    <a:p>
                      <a:pPr marL="285750" marR="0" lvl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Thomson,</a:t>
                      </a:r>
                    </a:p>
                    <a:p>
                      <a:pPr marL="285750" marR="0" lvl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Rutherford,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   o  Bohr</a:t>
                      </a:r>
                    </a:p>
                    <a:p>
                      <a:pPr marL="285750" marR="0" lvl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Chadwick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 labelled diagrams and explain the structure of each of the atomic models associated with the scientists listed above.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 and label a timeline showing the development of the atomic model.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how changes in technology have contributed to the atomic model and our understanding of the atom. 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032" marR="5603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2153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Neils</a:t>
            </a:r>
            <a:r>
              <a:rPr lang="en-US" dirty="0" smtClean="0"/>
              <a:t> Bohr’s Flame 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following practical commemorates </a:t>
            </a:r>
            <a:r>
              <a:rPr lang="en-US" dirty="0" err="1" smtClean="0"/>
              <a:t>Neils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ohr in all his glory.</a:t>
            </a:r>
          </a:p>
          <a:p>
            <a:r>
              <a:rPr lang="en-US" dirty="0" smtClean="0"/>
              <a:t>We will test a number of salts that will allow us to see the spectra that </a:t>
            </a:r>
            <a:r>
              <a:rPr lang="en-US" dirty="0" err="1" smtClean="0"/>
              <a:t>Neils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ohr did his work with on Energy Levels.</a:t>
            </a:r>
          </a:p>
          <a:p>
            <a:pPr marL="0" indent="0">
              <a:buNone/>
            </a:pPr>
            <a:r>
              <a:rPr lang="en-US" dirty="0" smtClean="0"/>
              <a:t>Terms you ought to look out for are:</a:t>
            </a:r>
          </a:p>
          <a:p>
            <a:pPr marL="0" indent="0">
              <a:buNone/>
            </a:pPr>
            <a:r>
              <a:rPr lang="en-US" dirty="0" smtClean="0"/>
              <a:t>Emission spectra</a:t>
            </a:r>
          </a:p>
          <a:p>
            <a:pPr marL="0" indent="0">
              <a:buNone/>
            </a:pPr>
            <a:r>
              <a:rPr lang="en-US" dirty="0" smtClean="0"/>
              <a:t>Energy Levels</a:t>
            </a:r>
          </a:p>
          <a:p>
            <a:pPr marL="0" indent="0">
              <a:buNone/>
            </a:pPr>
            <a:r>
              <a:rPr lang="en-US" dirty="0" smtClean="0"/>
              <a:t>Electron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421662"/>
              </p:ext>
            </p:extLst>
          </p:nvPr>
        </p:nvGraphicFramePr>
        <p:xfrm>
          <a:off x="6748752" y="1027906"/>
          <a:ext cx="431165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3" imgW="6824013" imgH="8577085" progId="Word.Document.8">
                  <p:embed/>
                </p:oleObj>
              </mc:Choice>
              <mc:Fallback>
                <p:oleObj name="Document" r:id="rId3" imgW="6824013" imgH="857708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752" y="1027906"/>
                        <a:ext cx="431165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526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2133600" y="457200"/>
            <a:ext cx="525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Dalton’s atomic theory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286000" y="1447801"/>
            <a:ext cx="7296150" cy="549275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50000">
                <a:schemeClr val="bg1"/>
              </a:gs>
              <a:gs pos="100000">
                <a:srgbClr val="FFCC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3000">
                <a:latin typeface="Comic Sans MS" panose="030F0702030302020204" pitchFamily="66" charset="0"/>
              </a:rPr>
              <a:t>1803 AD	John Dalton</a:t>
            </a:r>
            <a:endParaRPr lang="en-US" altLang="zh-TW" sz="3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19460" name="Picture 7" descr="fi01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09800"/>
            <a:ext cx="30289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5408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714500" y="533400"/>
            <a:ext cx="83248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Main points of Dalton’s atomic theory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1939926" y="1600200"/>
            <a:ext cx="8499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1.	All elements are made up of atoms.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1939925" y="2286001"/>
            <a:ext cx="8504238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914400" indent="-4572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371600" indent="-4572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828800" indent="-4572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286000" indent="-4572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 startAt="2"/>
            </a:pPr>
            <a:r>
              <a:rPr lang="en-US" altLang="zh-TW" sz="3200">
                <a:latin typeface="Comic Sans MS" panose="030F0702030302020204" pitchFamily="66" charset="0"/>
              </a:rPr>
              <a:t> Atoms cannot be created, divided into 	smaller particles, nor destroyed in the 	chemical process.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	 A chemical reaction simply changes the  	way atoms are grouped together.</a:t>
            </a:r>
            <a:r>
              <a:rPr lang="en-US" altLang="zh-TW"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89045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 autoUpdateAnimBg="0"/>
      <p:bldP spid="5940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050"/>
          <p:cNvSpPr>
            <a:spLocks noChangeArrowheads="1"/>
          </p:cNvSpPr>
          <p:nvPr/>
        </p:nvSpPr>
        <p:spPr bwMode="auto">
          <a:xfrm>
            <a:off x="1714500" y="533400"/>
            <a:ext cx="83248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Main points of Dalton’s atomic theory</a:t>
            </a:r>
          </a:p>
        </p:txBody>
      </p:sp>
      <p:sp>
        <p:nvSpPr>
          <p:cNvPr id="188420" name="Text Box 2052"/>
          <p:cNvSpPr txBox="1">
            <a:spLocks noChangeArrowheads="1"/>
          </p:cNvSpPr>
          <p:nvPr/>
        </p:nvSpPr>
        <p:spPr bwMode="auto">
          <a:xfrm>
            <a:off x="1828801" y="4114800"/>
            <a:ext cx="83915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5775" indent="-485775">
              <a:tabLst>
                <a:tab pos="4857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1133475" indent="-457200">
              <a:tabLst>
                <a:tab pos="4857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781175" indent="-457200">
              <a:tabLst>
                <a:tab pos="4857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2428875" indent="-457200">
              <a:tabLst>
                <a:tab pos="4857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3076575" indent="-457200">
              <a:tabLst>
                <a:tab pos="4857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35337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57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39909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57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44481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57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49053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57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latin typeface="Comic Sans MS" panose="030F0702030302020204" pitchFamily="66" charset="0"/>
              </a:rPr>
              <a:t>5.	When atoms of different elements combine to form a compound, they do so in a simple whole number ratio to each other.</a:t>
            </a:r>
          </a:p>
        </p:txBody>
      </p:sp>
      <p:sp>
        <p:nvSpPr>
          <p:cNvPr id="188423" name="Text Box 2055"/>
          <p:cNvSpPr txBox="1">
            <a:spLocks noChangeArrowheads="1"/>
          </p:cNvSpPr>
          <p:nvPr/>
        </p:nvSpPr>
        <p:spPr bwMode="auto">
          <a:xfrm>
            <a:off x="1811338" y="1600200"/>
            <a:ext cx="88566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4675" indent="-574675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1143000" indent="-28575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333500" indent="-2286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524000" indent="-2286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latin typeface="Comic Sans MS" panose="030F0702030302020204" pitchFamily="66" charset="0"/>
              </a:rPr>
              <a:t>3.	Atoms of the same element are identical. They have the same mass and chemical properties.</a:t>
            </a:r>
          </a:p>
        </p:txBody>
      </p:sp>
      <p:sp>
        <p:nvSpPr>
          <p:cNvPr id="188424" name="Text Box 2056"/>
          <p:cNvSpPr txBox="1">
            <a:spLocks noChangeArrowheads="1"/>
          </p:cNvSpPr>
          <p:nvPr/>
        </p:nvSpPr>
        <p:spPr bwMode="auto">
          <a:xfrm>
            <a:off x="1811338" y="2667000"/>
            <a:ext cx="885666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4675" indent="-574675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1052513" indent="-28575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43013" indent="-2286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33513" indent="-2286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latin typeface="Comic Sans MS" panose="030F0702030302020204" pitchFamily="66" charset="0"/>
              </a:rPr>
              <a:t>4.	Atoms of different elements are different. They have different masses and chemical properties.</a:t>
            </a:r>
          </a:p>
        </p:txBody>
      </p:sp>
      <p:grpSp>
        <p:nvGrpSpPr>
          <p:cNvPr id="21510" name="Group 2057"/>
          <p:cNvGrpSpPr>
            <a:grpSpLocks/>
          </p:cNvGrpSpPr>
          <p:nvPr/>
        </p:nvGrpSpPr>
        <p:grpSpPr bwMode="auto">
          <a:xfrm>
            <a:off x="7239000" y="5486400"/>
            <a:ext cx="3124200" cy="1066800"/>
            <a:chOff x="3600" y="3456"/>
            <a:chExt cx="1968" cy="672"/>
          </a:xfrm>
        </p:grpSpPr>
        <p:sp>
          <p:nvSpPr>
            <p:cNvPr id="21511" name="AutoShape 2058"/>
            <p:cNvSpPr>
              <a:spLocks noChangeArrowheads="1"/>
            </p:cNvSpPr>
            <p:nvPr/>
          </p:nvSpPr>
          <p:spPr bwMode="auto">
            <a:xfrm>
              <a:off x="3600" y="3456"/>
              <a:ext cx="1968" cy="6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0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7" name="Text Box 2059">
              <a:hlinkClick r:id="" action="ppaction://noaction"/>
            </p:cNvPr>
            <p:cNvSpPr txBox="1">
              <a:spLocks noChangeArrowheads="1"/>
            </p:cNvSpPr>
            <p:nvPr/>
          </p:nvSpPr>
          <p:spPr bwMode="auto">
            <a:xfrm>
              <a:off x="3840" y="3600"/>
              <a:ext cx="16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3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Check Point 1-1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958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0" grpId="0" autoUpdateAnimBg="0"/>
      <p:bldP spid="188423" grpId="0" autoUpdateAnimBg="0"/>
      <p:bldP spid="18842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1027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848600" cy="685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Steps to Thomson’s Atomic Model</a:t>
            </a:r>
          </a:p>
        </p:txBody>
      </p:sp>
      <p:sp>
        <p:nvSpPr>
          <p:cNvPr id="138244" name="Text Box 1028"/>
          <p:cNvSpPr txBox="1">
            <a:spLocks noChangeArrowheads="1"/>
          </p:cNvSpPr>
          <p:nvPr/>
        </p:nvSpPr>
        <p:spPr bwMode="auto">
          <a:xfrm>
            <a:off x="2286000" y="1600200"/>
            <a:ext cx="80010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68325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200">
                <a:latin typeface="Comic Sans MS" panose="030F0702030302020204" pitchFamily="66" charset="0"/>
              </a:rPr>
              <a:t>1876	Goldstein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	Discovery of </a:t>
            </a:r>
            <a:r>
              <a:rPr lang="en-US" altLang="zh-TW" sz="3200">
                <a:solidFill>
                  <a:srgbClr val="CC0000"/>
                </a:solidFill>
                <a:latin typeface="Comic Sans MS" panose="030F0702030302020204" pitchFamily="66" charset="0"/>
              </a:rPr>
              <a:t>cathode rays</a:t>
            </a:r>
            <a:r>
              <a:rPr lang="en-US" altLang="zh-TW" sz="3200">
                <a:solidFill>
                  <a:schemeClr val="accent2"/>
                </a:solidFill>
                <a:latin typeface="Comic Sans MS" panose="030F0702030302020204" pitchFamily="66" charset="0"/>
              </a:rPr>
              <a:t> from discharge tube experiment.</a:t>
            </a:r>
          </a:p>
        </p:txBody>
      </p:sp>
    </p:spTree>
    <p:extLst>
      <p:ext uri="{BB962C8B-B14F-4D97-AF65-F5344CB8AC3E}">
        <p14:creationId xmlns:p14="http://schemas.microsoft.com/office/powerpoint/2010/main" val="35389005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6477000" cy="685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Discovery of Cathode Rays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2514600" y="4343401"/>
            <a:ext cx="77724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68325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latin typeface="Comic Sans MS" panose="030F0702030302020204" pitchFamily="66" charset="0"/>
              </a:rPr>
              <a:t>A beam of rays came out from the cathode and hit the anode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3000">
                <a:latin typeface="Comic Sans MS" panose="030F0702030302020204" pitchFamily="66" charset="0"/>
              </a:rPr>
              <a:t>Goldstein called the beam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cathode rays</a:t>
            </a:r>
            <a:endParaRPr lang="en-US" altLang="zh-TW" sz="3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23556" name="Picture 22" descr="Fi01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43000"/>
            <a:ext cx="7524750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6385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5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30DEBF7E8BEF4BA396B592152DA228" ma:contentTypeVersion="23" ma:contentTypeDescription="Create a new document." ma:contentTypeScope="" ma:versionID="c99ea7ec073bb56e4046c71651e8c57d">
  <xsd:schema xmlns:xsd="http://www.w3.org/2001/XMLSchema" xmlns:xs="http://www.w3.org/2001/XMLSchema" xmlns:p="http://schemas.microsoft.com/office/2006/metadata/properties" xmlns:ns1="http://schemas.microsoft.com/sharepoint/v3" xmlns:ns2="776f451b-789d-4c8f-af74-3c000e6cce27" xmlns:ns3="00896bbc-7f86-448f-ab6b-109e07409180" targetNamespace="http://schemas.microsoft.com/office/2006/metadata/properties" ma:root="true" ma:fieldsID="e754bb5c132b05dabb07f70971e213a2" ns1:_="" ns2:_="" ns3:_="">
    <xsd:import namespace="http://schemas.microsoft.com/sharepoint/v3"/>
    <xsd:import namespace="776f451b-789d-4c8f-af74-3c000e6cce27"/>
    <xsd:import namespace="00896bbc-7f86-448f-ab6b-109e074091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f451b-789d-4c8f-af74-3c000e6cce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8" nillable="true" ma:displayName="Taxonomy Catch All Column" ma:hidden="true" ma:list="{40edb284-b2af-4982-87ad-a11fa734b163}" ma:internalName="TaxCatchAll" ma:showField="CatchAllData" ma:web="776f451b-789d-4c8f-af74-3c000e6cce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96bbc-7f86-448f-ab6b-109e07409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807d7447-0f6d-4322-8bac-43da6d24e0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776f451b-789d-4c8f-af74-3c000e6cce27" xsi:nil="true"/>
    <lcf76f155ced4ddcb4097134ff3c332f xmlns="00896bbc-7f86-448f-ab6b-109e0740918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FC52D5E-9C22-4360-AF88-E80CC3E475D1}"/>
</file>

<file path=customXml/itemProps2.xml><?xml version="1.0" encoding="utf-8"?>
<ds:datastoreItem xmlns:ds="http://schemas.openxmlformats.org/officeDocument/2006/customXml" ds:itemID="{B48D1D25-7F67-45FB-876E-8D2E43F937C6}"/>
</file>

<file path=customXml/itemProps3.xml><?xml version="1.0" encoding="utf-8"?>
<ds:datastoreItem xmlns:ds="http://schemas.openxmlformats.org/officeDocument/2006/customXml" ds:itemID="{9FE07E20-5DF2-4B78-AB0E-98CC7C254245}"/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1092</Words>
  <Application>Microsoft Office PowerPoint</Application>
  <PresentationFormat>Widescreen</PresentationFormat>
  <Paragraphs>185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新細明體</vt:lpstr>
      <vt:lpstr>Arial</vt:lpstr>
      <vt:lpstr>Arial Narrow</vt:lpstr>
      <vt:lpstr>Calibri</vt:lpstr>
      <vt:lpstr>Calibri Light</vt:lpstr>
      <vt:lpstr>Comic Sans MS</vt:lpstr>
      <vt:lpstr>Symbol</vt:lpstr>
      <vt:lpstr>Times New Roman</vt:lpstr>
      <vt:lpstr>Wingdings</vt:lpstr>
      <vt:lpstr>Office Theme</vt:lpstr>
      <vt:lpstr>Equation</vt:lpstr>
      <vt:lpstr>Microsoft Word Picture</vt:lpstr>
      <vt:lpstr>Microsoft Word 97 - 2003 Document</vt:lpstr>
      <vt:lpstr>PowerPoint Presentation</vt:lpstr>
      <vt:lpstr>Lesson Objectives</vt:lpstr>
      <vt:lpstr>What is “atom”?</vt:lpstr>
      <vt:lpstr>PowerPoint Presentation</vt:lpstr>
      <vt:lpstr>PowerPoint Presentation</vt:lpstr>
      <vt:lpstr>PowerPoint Presentation</vt:lpstr>
      <vt:lpstr>PowerPoint Presentation</vt:lpstr>
      <vt:lpstr>Steps to Thomson’s Atomic Model</vt:lpstr>
      <vt:lpstr>Discovery of Cathode Rays</vt:lpstr>
      <vt:lpstr>Demonstration of Cathode Rays (separate worksheet)</vt:lpstr>
      <vt:lpstr>Steps to Thomson’s Atomic Model</vt:lpstr>
      <vt:lpstr>PowerPoint Presentation</vt:lpstr>
      <vt:lpstr>PowerPoint Presentation</vt:lpstr>
      <vt:lpstr>Measurement of the m/e ratio of ‘electron’</vt:lpstr>
      <vt:lpstr>PowerPoint Presentation</vt:lpstr>
      <vt:lpstr>Thomson’s atomic model</vt:lpstr>
      <vt:lpstr>How are the particles distributed in an atom?</vt:lpstr>
      <vt:lpstr>How are the particles distributed in an atom?</vt:lpstr>
      <vt:lpstr>How are the particles distributed in an atom?</vt:lpstr>
      <vt:lpstr>Lesson Objectives</vt:lpstr>
      <vt:lpstr>Steps to Rutherford’s Atomic Model</vt:lpstr>
      <vt:lpstr>Steps to Rutherford’s Atomic Model</vt:lpstr>
      <vt:lpstr>Steps to Rutherford’s Atomic Model</vt:lpstr>
      <vt:lpstr>The Curie Family</vt:lpstr>
      <vt:lpstr>Steps to Rutherford’s Atomic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 Objectives</vt:lpstr>
      <vt:lpstr>Activity</vt:lpstr>
      <vt:lpstr>Lesson Objectives</vt:lpstr>
      <vt:lpstr>Neils Bohr’s Flame Test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Murphy</dc:creator>
  <cp:lastModifiedBy>Anthony Murphy</cp:lastModifiedBy>
  <cp:revision>5</cp:revision>
  <dcterms:created xsi:type="dcterms:W3CDTF">2015-02-17T04:45:14Z</dcterms:created>
  <dcterms:modified xsi:type="dcterms:W3CDTF">2015-02-17T15:39:55Z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0x0101007D30DEBF7E8BEF4BA396B592152DA228</vt:lpwstr>
  </property>
  <property fmtid="{D5CDD505-2E9C-101B-9397-08002B2CF9AE}" pid="3" name="MediaServiceImageTags">
    <vt:lpwstr/>
  </property>
</Properties>
</file>