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45"/>
  </p:notesMasterIdLst>
  <p:handoutMasterIdLst>
    <p:handoutMasterId r:id="rId46"/>
  </p:handoutMasterIdLst>
  <p:sldIdLst>
    <p:sldId id="256" r:id="rId4"/>
    <p:sldId id="265" r:id="rId5"/>
    <p:sldId id="267" r:id="rId6"/>
    <p:sldId id="300" r:id="rId7"/>
    <p:sldId id="295" r:id="rId8"/>
    <p:sldId id="268" r:id="rId9"/>
    <p:sldId id="270" r:id="rId10"/>
    <p:sldId id="304" r:id="rId11"/>
    <p:sldId id="305" r:id="rId12"/>
    <p:sldId id="272" r:id="rId13"/>
    <p:sldId id="306" r:id="rId14"/>
    <p:sldId id="301" r:id="rId15"/>
    <p:sldId id="273" r:id="rId16"/>
    <p:sldId id="296" r:id="rId17"/>
    <p:sldId id="274" r:id="rId18"/>
    <p:sldId id="29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0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3" r:id="rId37"/>
    <p:sldId id="291" r:id="rId38"/>
    <p:sldId id="292" r:id="rId39"/>
    <p:sldId id="298" r:id="rId40"/>
    <p:sldId id="293" r:id="rId41"/>
    <p:sldId id="294" r:id="rId42"/>
    <p:sldId id="299" r:id="rId43"/>
    <p:sldId id="30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8DED8-3943-85C4-940E-B2F0CE24F05D}" v="1" dt="2022-03-03T07:02:3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783" autoAdjust="0"/>
  </p:normalViewPr>
  <p:slideViewPr>
    <p:cSldViewPr>
      <p:cViewPr varScale="1">
        <p:scale>
          <a:sx n="90" d="100"/>
          <a:sy n="90" d="100"/>
        </p:scale>
        <p:origin x="12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6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S::marston.nick@trinity.wa.edu.au::37aaf328-63dc-48ea-95e7-25737e615455" providerId="AD" clId="Web-{4468DED8-3943-85C4-940E-B2F0CE24F05D}"/>
    <pc:docChg chg="modSld">
      <pc:chgData name="Nick Marston" userId="S::marston.nick@trinity.wa.edu.au::37aaf328-63dc-48ea-95e7-25737e615455" providerId="AD" clId="Web-{4468DED8-3943-85C4-940E-B2F0CE24F05D}" dt="2022-03-03T07:02:30.344" v="0" actId="20577"/>
      <pc:docMkLst>
        <pc:docMk/>
      </pc:docMkLst>
      <pc:sldChg chg="modSp">
        <pc:chgData name="Nick Marston" userId="S::marston.nick@trinity.wa.edu.au::37aaf328-63dc-48ea-95e7-25737e615455" providerId="AD" clId="Web-{4468DED8-3943-85C4-940E-B2F0CE24F05D}" dt="2022-03-03T07:02:30.344" v="0" actId="20577"/>
        <pc:sldMkLst>
          <pc:docMk/>
          <pc:sldMk cId="0" sldId="298"/>
        </pc:sldMkLst>
        <pc:spChg chg="mod">
          <ac:chgData name="Nick Marston" userId="S::marston.nick@trinity.wa.edu.au::37aaf328-63dc-48ea-95e7-25737e615455" providerId="AD" clId="Web-{4468DED8-3943-85C4-940E-B2F0CE24F05D}" dt="2022-03-03T07:02:30.344" v="0" actId="20577"/>
          <ac:spMkLst>
            <pc:docMk/>
            <pc:sldMk cId="0" sldId="298"/>
            <ac:spMk id="53251" creationId="{C756FD7D-5110-48C7-8020-E63C5F15A7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EC002-C1F8-4004-B006-B0198CCBA9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B84A1-8234-4116-A0A2-6BFFB0194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6564C9-8BF5-4B45-9513-61DF51DE6DAF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B08D-7D0F-42D7-B69E-9188F4476D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AD115-1B05-41C9-9DAF-A3CABE3897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1D23CE-B671-4672-A078-B0704D397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871A13-9B6B-4FA3-828D-3FEEDE3148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DBB99-42FE-47CB-8D61-78BBA88AC8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3AE75CC-DF70-49B0-8A51-263D1EEF8DA3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DDC086-A2F1-4F41-B541-6D2F309B3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89B4EE-C0A9-40B2-AA65-4C6F8693F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AE06-E9C9-4254-A899-EAB552F149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01FE0-3784-4715-8667-1088E789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8DC4E4C-CD2B-4FD5-B651-FC84202FD0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65C1EB9-8DFE-4B4D-85C7-0D3E7EFA6F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976C12D-F83C-482D-A6FF-328B4AFB7C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26782C1-A38E-4175-9F5D-221F9CA92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4E3B34-EF60-4C46-9BA1-32EEED2E976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C90C6C84-26EE-4BED-80FE-87624F2ADB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6AA0553-1A07-4E10-8B30-924BE99FD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F832B1E-9DE4-43E0-8982-99B31E49C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9C9FD8-0951-4F87-914A-C04A7A86999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57C98CCE-6436-4DEB-A127-EC640353DC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822784F1-A1D0-4E2C-808C-BA93B7167C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7064655C-8C02-4BCB-A37F-5094C87E5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E925ED-B305-4DEF-9720-BE42489D454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6991FCDD-A8E8-4F72-A324-3E51F69133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C967D80-89BD-4871-BF22-BC94EEF328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662A353-DB5B-405B-A880-C242C08B2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811374-90D9-40B2-8179-012CC1650EA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C793847D-8971-40B6-B5B0-156CA29DA4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52BBE6E-F089-473A-B41D-847D1A9EA2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053D1BA-9352-4B34-A9C8-7D737AC41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F0B7E8-98F2-41F7-97F1-5D5D3FE219C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44D1AEB-88E6-4035-ACF6-B10A95C84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06833F2-7CA8-40B9-A913-3DDA5C506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/>
              <a:t>Isotopes are atoms of an element with the same number of protons but different number of neutrons.</a:t>
            </a:r>
          </a:p>
          <a:p>
            <a:r>
              <a:rPr lang="en-AU" altLang="en-US"/>
              <a:t>Isotopes of the same element will have similar chemical properties but different physical properties including variations in nuclear stability. 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BF1F227-7BEF-4A7A-AA14-34AAA0154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A3981-FF7A-4C5D-9E1E-2F4DAEE3E07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4311272-8C21-40CE-8299-BEE5EC3553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075BCE0-8BAD-433D-9608-84AF3AD8D2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/>
              <a:t>The relative atomic mass of an element is the ratio of the weighted average mass per atom on the naturally occurring form and reflects the isotopic composition of the element</a:t>
            </a:r>
          </a:p>
          <a:p>
            <a:endParaRPr lang="en-AU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7422549-B9FA-48FE-84B8-8FB9D1484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0D3307-459F-4CE8-B8AB-D6F61B6B45D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7799FF3-1FBA-4410-920E-FE15F92240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5748E9D-8FC9-42A3-9764-D7B237E4F2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D47B476-896A-46DF-A6F8-401EA7A46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9BCD78-BCB9-4611-9E81-92F0D810D93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6FA6777F-D3E7-4CBF-91B6-316C77F7F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F31B551-850B-401B-A8A2-374376B21D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D30AE60-CF49-46F9-9650-D87F128CA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EE74FB-6A12-4722-AD8C-836CDFFA28C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FD597829-27DD-4CE2-8B4B-09DFE60845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A47EE91-A68F-45BE-850C-47272E05BE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/>
              <a:t>http://www.pbslearningmedia.org/resource/lsps07.sci.phys.matter.graphperiodic/graphing-the-periodic-table/</a:t>
            </a:r>
          </a:p>
          <a:p>
            <a:endParaRPr lang="en-AU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E4C5AABE-47F8-448C-8776-292467F72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93A105-BF95-45AF-8FE0-8D610A0E6C20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6A5ED5CC-4CBA-49C3-9D71-F2980E1032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FD60FE0-BA2A-4BDF-A032-17820410D3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/>
              <a:t>http://www.pbslearningmedia.org/resource/lsps07.sci.phys.matter.graphperiodic/graphing-the-periodic-table/</a:t>
            </a:r>
          </a:p>
          <a:p>
            <a:endParaRPr lang="en-AU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ABDF399-CD90-4F93-B2A3-B2900E5E9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99C688-FE66-453D-8216-BCA9FE247E3F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71E275F5-B45E-44FE-B4A6-BC8ECA7EFA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11842A6D-7A9C-4EE9-84D5-FE33F6D8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B331D5CC-A091-4345-AE92-A8D252AC35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092C8878-9128-46ED-A870-0303EF9A9BC3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3B72CD3-86EB-4CB1-97D3-11E8F858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9" name="Picture 31" descr="CL_Logo_RGB_PNG">
            <a:extLst>
              <a:ext uri="{FF2B5EF4-FFF2-40B4-BE49-F238E27FC236}">
                <a16:creationId xmlns:a16="http://schemas.microsoft.com/office/drawing/2014/main" id="{FA3CDCD4-DED0-450D-8D65-0CD4EC56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365500"/>
            <a:ext cx="82296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F3E6C9-B969-4D3A-92D9-C1932D85E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B328-23E6-4130-A8D5-517ECB474D8F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A1663B-01D7-4ACD-8561-848A70418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B1494-C99A-4D37-BCDD-E28A44953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0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2813"/>
            <a:ext cx="2057400" cy="4878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6019800" cy="4878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E6F51D-2F45-4383-B951-9556ACF18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7F60F-A288-476F-BD66-2B4DF7CEA21E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F58787-A442-438F-9A69-A3FA2F42EF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EEBC9-76DC-474D-9CD5-E2C9F3D9C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32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58CEC5-700B-43BF-AECB-DCA438F61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AC552-955A-40BF-803C-085EA3862627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EB962D-25CF-4A33-9A34-6827E6733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E86B-997F-4968-B5A0-9C39794B9C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8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EFA009-BA59-4BC8-A2AC-EA3B1C1B0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EE529-A6A8-4905-834A-DF36F1FBD9C5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25496A-F4EF-454E-90CC-557F60BCB9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DE14A-9CAA-497F-A475-561D06893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1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FE1FD-A29F-4DDF-8B1B-1C3C6C471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FB8-9EF7-4166-AA35-2A8717E6727E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05D5A4-3266-46B1-A1AC-839BC85B58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5F380-B89B-4579-A3A6-F2F783EDB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09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0AFA7-C23B-437C-878B-7FE886CF2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271E1-23AE-4792-B144-A12CA1658664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768EF7-0A24-48E5-ACD4-A5841F1394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F26B4-018C-4B7C-8FFE-C99893B8E6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00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BA793E-A061-47F3-BF6A-8408226DD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756C4-B205-41B0-8FB5-5E8DDDD54BCC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BD6C75-D8D3-4974-95C3-8EB6270E7B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04275-CC98-469F-8D18-F6DCC59889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0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1EE786-FA07-4702-B6F9-223652569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5EB31-7077-4621-9958-426939FB9295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BE4C23-29EA-4BCD-BACB-84A52DDD8E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5D3F0-874B-40E8-BE2B-1EEC0F5AF9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0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2996A9-3238-4D9E-9012-979724044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B2EBD-E8A9-4EAB-8DBC-C3E4B2EDF1F6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BCDF6C-058F-4092-ADF6-127BF29379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8CECD-565C-4573-AF09-07573788F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4B029-38AB-40ED-8E4D-003D323C9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83E3-F754-40F1-9E8C-ACE4AFD5BE5A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BB167E-24C0-4299-8F1A-E64DA12DA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F1FEC-F251-4A21-A015-04DC7C458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A0FF3-301B-445B-B239-EEF6E621B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9AE3-8D26-46EF-BC4F-0E7E3E32675C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1D0DEB-655C-4550-97FD-96E65C633B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0475D-43E0-4FFF-8C10-1D225B081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>
            <a:extLst>
              <a:ext uri="{FF2B5EF4-FFF2-40B4-BE49-F238E27FC236}">
                <a16:creationId xmlns:a16="http://schemas.microsoft.com/office/drawing/2014/main" id="{9C0C339A-AA0C-4838-9E88-D78C1BCF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A194E804-5EED-43CC-99E3-938F9A207E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ECD80C1-88CA-420A-A1AD-BBF486470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A277E8D-00B8-4606-A42E-BBC97A5370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57800" y="6426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2ADE7C-7EDB-4F50-BCF1-9024A99C553E}" type="datetimeFigureOut">
              <a:rPr lang="en-US" altLang="en-US"/>
              <a:pPr>
                <a:defRPr/>
              </a:pPr>
              <a:t>3/2/2022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A9DBCB-E21B-469D-8DCE-B768936F2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2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fld id="{2BD03CBA-12C8-4339-8836-FF0870F14F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18FDEDB9-65EC-489E-B5A9-12173511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912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>
            <a:extLst>
              <a:ext uri="{FF2B5EF4-FFF2-40B4-BE49-F238E27FC236}">
                <a16:creationId xmlns:a16="http://schemas.microsoft.com/office/drawing/2014/main" id="{93A073A7-4610-4CBF-99FB-AFC2A14B50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3" name="Picture 29" descr="CL_Logo_RGB_PNG">
            <a:extLst>
              <a:ext uri="{FF2B5EF4-FFF2-40B4-BE49-F238E27FC236}">
                <a16:creationId xmlns:a16="http://schemas.microsoft.com/office/drawing/2014/main" id="{4638623B-8360-459F-AD22-EED5BC8ACCF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7AD45E6-8B0F-4B2F-8C89-77A0B4D0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81200"/>
            <a:ext cx="7772400" cy="860425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Chapter 1: Atoms and elements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884195A-DFE3-4B6A-BD2B-3DFA6C83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4191000" cy="21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>
            <a:extLst>
              <a:ext uri="{FF2B5EF4-FFF2-40B4-BE49-F238E27FC236}">
                <a16:creationId xmlns:a16="http://schemas.microsoft.com/office/drawing/2014/main" id="{A4FE7FB8-B11A-4CDE-AB8B-B2A42E940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6410" r="10806" b="37297"/>
          <a:stretch>
            <a:fillRect/>
          </a:stretch>
        </p:blipFill>
        <p:spPr bwMode="auto">
          <a:xfrm>
            <a:off x="914400" y="3429000"/>
            <a:ext cx="74676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Content Placeholder 8">
            <a:extLst>
              <a:ext uri="{FF2B5EF4-FFF2-40B4-BE49-F238E27FC236}">
                <a16:creationId xmlns:a16="http://schemas.microsoft.com/office/drawing/2014/main" id="{CB9A8F38-7C0E-4B33-9738-3D975755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762000"/>
            <a:ext cx="8305800" cy="137160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AU" altLang="en-US" sz="2400" i="1"/>
              <a:t>the ratio of the weighted average mass per atom of the naturally occurring form of the element to 1/12 the mass of an atom of carbon -12;</a:t>
            </a:r>
            <a:endParaRPr lang="en-AU" altLang="en-US" sz="2400"/>
          </a:p>
          <a:p>
            <a:pPr marL="0" indent="0" algn="ctr">
              <a:lnSpc>
                <a:spcPct val="150000"/>
              </a:lnSpc>
            </a:pPr>
            <a:r>
              <a:rPr lang="en-AU" altLang="en-US" sz="2400"/>
              <a:t>relative atomic masses reflect the isotopic composition of the element</a:t>
            </a:r>
          </a:p>
        </p:txBody>
      </p:sp>
      <p:sp>
        <p:nvSpPr>
          <p:cNvPr id="18436" name="Title 1">
            <a:extLst>
              <a:ext uri="{FF2B5EF4-FFF2-40B4-BE49-F238E27FC236}">
                <a16:creationId xmlns:a16="http://schemas.microsoft.com/office/drawing/2014/main" id="{8D42E9F6-C492-4D83-ABFB-C7A827C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0188"/>
            <a:ext cx="8229600" cy="685800"/>
          </a:xfrm>
        </p:spPr>
        <p:txBody>
          <a:bodyPr/>
          <a:lstStyle/>
          <a:p>
            <a:pPr eaLnBrk="1" hangingPunct="1"/>
            <a:r>
              <a:rPr lang="en-AU" altLang="en-US" sz="4000" b="1">
                <a:solidFill>
                  <a:schemeClr val="bg1"/>
                </a:solidFill>
              </a:rPr>
              <a:t>Relative atomic mass A</a:t>
            </a:r>
            <a:r>
              <a:rPr lang="en-AU" altLang="en-US" sz="4000" b="1" baseline="-25000">
                <a:solidFill>
                  <a:schemeClr val="bg1"/>
                </a:solidFill>
              </a:rPr>
              <a:t>r</a:t>
            </a:r>
            <a:r>
              <a:rPr lang="en-AU" altLang="en-US" sz="4000" b="1">
                <a:solidFill>
                  <a:schemeClr val="bg1"/>
                </a:solidFill>
              </a:rPr>
              <a:t>  </a:t>
            </a:r>
            <a:br>
              <a:rPr lang="en-AU" altLang="en-US" sz="4000"/>
            </a:br>
            <a:endParaRPr lang="en-AU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726023F-71F0-4523-9143-A50C30D2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/>
              <a:t>Calculating mass number for each element</a:t>
            </a:r>
          </a:p>
        </p:txBody>
      </p:sp>
      <p:sp>
        <p:nvSpPr>
          <p:cNvPr id="20483" name="Content Placeholder 6">
            <a:extLst>
              <a:ext uri="{FF2B5EF4-FFF2-40B4-BE49-F238E27FC236}">
                <a16:creationId xmlns:a16="http://schemas.microsoft.com/office/drawing/2014/main" id="{66354AD8-DF15-4A14-9C64-47800FEA0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76400"/>
            <a:ext cx="8015287" cy="2400300"/>
          </a:xfrm>
        </p:spPr>
        <p:txBody>
          <a:bodyPr>
            <a:spAutoFit/>
          </a:bodyPr>
          <a:lstStyle/>
          <a:p>
            <a:pPr marL="0" indent="0" algn="ctr">
              <a:lnSpc>
                <a:spcPct val="200000"/>
              </a:lnSpc>
            </a:pPr>
            <a:r>
              <a:rPr lang="en-AU" altLang="en-US" sz="2400"/>
              <a:t>Isotopes of the same element are found in different abundances on Earth</a:t>
            </a:r>
          </a:p>
          <a:p>
            <a:pPr marL="0" indent="0" algn="ctr">
              <a:lnSpc>
                <a:spcPct val="200000"/>
              </a:lnSpc>
            </a:pPr>
            <a:r>
              <a:rPr lang="en-AU" altLang="en-US" sz="2400"/>
              <a:t>Each isotope has its own relative atomic mass</a:t>
            </a:r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id="{50ADCC92-BF91-4073-96C9-0425D7D7F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 t="15810" r="9737" b="46245"/>
          <a:stretch>
            <a:fillRect/>
          </a:stretch>
        </p:blipFill>
        <p:spPr bwMode="auto">
          <a:xfrm>
            <a:off x="0" y="4648200"/>
            <a:ext cx="90678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4751DE-7163-4AC3-A9A0-0A599AAABFCB}"/>
              </a:ext>
            </a:extLst>
          </p:cNvPr>
          <p:cNvSpPr txBox="1">
            <a:spLocks/>
          </p:cNvSpPr>
          <p:nvPr/>
        </p:nvSpPr>
        <p:spPr bwMode="gray">
          <a:xfrm>
            <a:off x="381000" y="23018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sz="4000" b="1" kern="0">
                <a:solidFill>
                  <a:schemeClr val="bg1"/>
                </a:solidFill>
              </a:rPr>
              <a:t>Relative atomic mass A</a:t>
            </a:r>
            <a:r>
              <a:rPr lang="en-AU" altLang="en-US" sz="4000" b="1" kern="0" baseline="-25000">
                <a:solidFill>
                  <a:schemeClr val="bg1"/>
                </a:solidFill>
              </a:rPr>
              <a:t>r</a:t>
            </a:r>
            <a:r>
              <a:rPr lang="en-AU" altLang="en-US" sz="4000" b="1" kern="0">
                <a:solidFill>
                  <a:schemeClr val="bg1"/>
                </a:solidFill>
              </a:rPr>
              <a:t>  </a:t>
            </a:r>
            <a:br>
              <a:rPr lang="en-AU" altLang="en-US" sz="4000" kern="0"/>
            </a:br>
            <a:endParaRPr lang="en-AU" altLang="en-US" sz="4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5624B90-53F2-4CF1-852A-EC44B847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228600"/>
            <a:ext cx="8229600" cy="11430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Worked example </a:t>
            </a:r>
          </a:p>
        </p:txBody>
      </p:sp>
      <p:sp>
        <p:nvSpPr>
          <p:cNvPr id="22531" name="Text Placeholder 4">
            <a:extLst>
              <a:ext uri="{FF2B5EF4-FFF2-40B4-BE49-F238E27FC236}">
                <a16:creationId xmlns:a16="http://schemas.microsoft.com/office/drawing/2014/main" id="{512C7AF9-9265-463E-88F0-4AB6B87C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893763"/>
            <a:ext cx="4040188" cy="639762"/>
          </a:xfrm>
        </p:spPr>
        <p:txBody>
          <a:bodyPr/>
          <a:lstStyle/>
          <a:p>
            <a:r>
              <a:rPr lang="en-AU" altLang="en-US"/>
              <a:t>Chlorine</a:t>
            </a:r>
          </a:p>
        </p:txBody>
      </p:sp>
      <p:sp>
        <p:nvSpPr>
          <p:cNvPr id="22532" name="Content Placeholder 5">
            <a:extLst>
              <a:ext uri="{FF2B5EF4-FFF2-40B4-BE49-F238E27FC236}">
                <a16:creationId xmlns:a16="http://schemas.microsoft.com/office/drawing/2014/main" id="{2D4CBDF5-2CF8-4138-A327-D36DACA0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" y="1755775"/>
            <a:ext cx="6553200" cy="4297363"/>
          </a:xfrm>
        </p:spPr>
        <p:txBody>
          <a:bodyPr/>
          <a:lstStyle/>
          <a:p>
            <a:pPr marL="0" indent="0"/>
            <a:r>
              <a:rPr lang="en-AU" altLang="en-US"/>
              <a:t>Chlorine has two isotopes</a:t>
            </a:r>
          </a:p>
          <a:p>
            <a:pPr marL="0" indent="0"/>
            <a:r>
              <a:rPr lang="en-AU" altLang="en-US"/>
              <a:t>	75% chlorine  35</a:t>
            </a:r>
          </a:p>
          <a:p>
            <a:pPr marL="0" indent="0"/>
            <a:r>
              <a:rPr lang="en-AU" altLang="en-US"/>
              <a:t>	25% chlorine  37 </a:t>
            </a:r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r>
              <a:rPr lang="en-AU" altLang="en-US"/>
              <a:t>(</a:t>
            </a:r>
            <a:r>
              <a:rPr lang="en-AU" altLang="en-US" u="sng"/>
              <a:t>75 x 35) + (25 x 37)</a:t>
            </a:r>
          </a:p>
          <a:p>
            <a:pPr marL="0" indent="0"/>
            <a:r>
              <a:rPr lang="en-AU" altLang="en-US"/>
              <a:t>              100                     </a:t>
            </a:r>
          </a:p>
          <a:p>
            <a:pPr marL="0" indent="0"/>
            <a:r>
              <a:rPr lang="en-AU" altLang="en-US"/>
              <a:t> </a:t>
            </a:r>
          </a:p>
          <a:p>
            <a:pPr marL="0" indent="0"/>
            <a:r>
              <a:rPr lang="en-AU" altLang="en-US"/>
              <a:t> = 35.5 % </a:t>
            </a:r>
          </a:p>
        </p:txBody>
      </p:sp>
      <p:sp>
        <p:nvSpPr>
          <p:cNvPr id="22533" name="Text Placeholder 6">
            <a:extLst>
              <a:ext uri="{FF2B5EF4-FFF2-40B4-BE49-F238E27FC236}">
                <a16:creationId xmlns:a16="http://schemas.microsoft.com/office/drawing/2014/main" id="{3381E198-8EB4-44F4-83FF-D6FE1A067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100" y="866775"/>
            <a:ext cx="4041775" cy="639763"/>
          </a:xfrm>
        </p:spPr>
        <p:txBody>
          <a:bodyPr/>
          <a:lstStyle/>
          <a:p>
            <a:r>
              <a:rPr lang="en-AU" altLang="en-US"/>
              <a:t>Lithium</a:t>
            </a:r>
          </a:p>
        </p:txBody>
      </p:sp>
      <p:sp>
        <p:nvSpPr>
          <p:cNvPr id="11270" name="Content Placeholder 7">
            <a:extLst>
              <a:ext uri="{FF2B5EF4-FFF2-40B4-BE49-F238E27FC236}">
                <a16:creationId xmlns:a16="http://schemas.microsoft.com/office/drawing/2014/main" id="{58B1B979-CDE5-4EAA-A650-3AC69992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49425"/>
            <a:ext cx="4041775" cy="4297363"/>
          </a:xfrm>
        </p:spPr>
        <p:txBody>
          <a:bodyPr/>
          <a:lstStyle/>
          <a:p>
            <a:pPr marL="0" indent="0"/>
            <a:r>
              <a:rPr lang="en-AU" altLang="en-US"/>
              <a:t>Lithium has two isotopes: </a:t>
            </a:r>
          </a:p>
          <a:p>
            <a:pPr marL="0" indent="0"/>
            <a:r>
              <a:rPr lang="en-AU" altLang="en-US"/>
              <a:t>	7.59 %   Lithium  6 </a:t>
            </a:r>
          </a:p>
          <a:p>
            <a:pPr marL="0" indent="0"/>
            <a:r>
              <a:rPr lang="en-AU" altLang="en-US"/>
              <a:t>	92.41%  Lithium  7  </a:t>
            </a:r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r>
              <a:rPr lang="en-AU" altLang="en-US"/>
              <a:t>     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B99274CF-8DAA-4272-9598-2DE023FC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861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u="sng"/>
              <a:t>(abundance percentage x atomic mass) + (abundance percentage x atomic mass)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                                                        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>
            <a:extLst>
              <a:ext uri="{FF2B5EF4-FFF2-40B4-BE49-F238E27FC236}">
                <a16:creationId xmlns:a16="http://schemas.microsoft.com/office/drawing/2014/main" id="{998AAF16-8B2F-4888-8C4A-0794362B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76200"/>
            <a:ext cx="8948737" cy="685800"/>
          </a:xfrm>
        </p:spPr>
        <p:txBody>
          <a:bodyPr/>
          <a:lstStyle/>
          <a:p>
            <a:pPr eaLnBrk="1" hangingPunct="1"/>
            <a:r>
              <a:rPr lang="en-AU" altLang="en-US" sz="4000" b="1">
                <a:solidFill>
                  <a:schemeClr val="bg1"/>
                </a:solidFill>
              </a:rPr>
              <a:t>Periodic table</a:t>
            </a:r>
          </a:p>
        </p:txBody>
      </p:sp>
      <p:pic>
        <p:nvPicPr>
          <p:cNvPr id="23555" name="Picture 1">
            <a:extLst>
              <a:ext uri="{FF2B5EF4-FFF2-40B4-BE49-F238E27FC236}">
                <a16:creationId xmlns:a16="http://schemas.microsoft.com/office/drawing/2014/main" id="{32550F3F-333F-44A5-82CA-0521441C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2190" r="15483" b="13846"/>
          <a:stretch>
            <a:fillRect/>
          </a:stretch>
        </p:blipFill>
        <p:spPr bwMode="auto">
          <a:xfrm>
            <a:off x="762000" y="858838"/>
            <a:ext cx="7924800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F7B295C-AFD4-4D5D-AD7F-CFE9AE03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763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sz="2800"/>
              <a:t>Trends in observable properties of elements are evident in periods and groups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E08E9DBE-9DD5-44A4-A6DD-0299DEC8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1414" r="8269" b="34930"/>
          <a:stretch>
            <a:fillRect/>
          </a:stretch>
        </p:blipFill>
        <p:spPr bwMode="auto">
          <a:xfrm>
            <a:off x="609600" y="2286000"/>
            <a:ext cx="80772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1029D4-09EC-474B-8C30-62AC5B0EEC5F}"/>
              </a:ext>
            </a:extLst>
          </p:cNvPr>
          <p:cNvSpPr txBox="1">
            <a:spLocks/>
          </p:cNvSpPr>
          <p:nvPr/>
        </p:nvSpPr>
        <p:spPr bwMode="gray">
          <a:xfrm>
            <a:off x="192088" y="76200"/>
            <a:ext cx="89487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sz="4000" b="1" kern="0">
                <a:solidFill>
                  <a:schemeClr val="bg1"/>
                </a:solidFill>
              </a:rPr>
              <a:t>Periodic table</a:t>
            </a:r>
            <a:endParaRPr lang="en-AU" altLang="en-US" sz="4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2">
            <a:extLst>
              <a:ext uri="{FF2B5EF4-FFF2-40B4-BE49-F238E27FC236}">
                <a16:creationId xmlns:a16="http://schemas.microsoft.com/office/drawing/2014/main" id="{FD5F9333-B289-494C-A3AF-17EECA6D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118100"/>
            <a:ext cx="3238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Group     each column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	numbered 1-18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AU" altLang="en-US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Period    each row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	numbered 1-7</a:t>
            </a:r>
          </a:p>
        </p:txBody>
      </p:sp>
      <p:sp>
        <p:nvSpPr>
          <p:cNvPr id="25603" name="TextBox 13">
            <a:extLst>
              <a:ext uri="{FF2B5EF4-FFF2-40B4-BE49-F238E27FC236}">
                <a16:creationId xmlns:a16="http://schemas.microsoft.com/office/drawing/2014/main" id="{6A17D40F-0890-419D-9536-AE06F329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394325"/>
            <a:ext cx="2300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Metals	      white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Non metals   pink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Metalloids     blue</a:t>
            </a:r>
          </a:p>
        </p:txBody>
      </p:sp>
      <p:sp>
        <p:nvSpPr>
          <p:cNvPr id="25604" name="Title 23">
            <a:extLst>
              <a:ext uri="{FF2B5EF4-FFF2-40B4-BE49-F238E27FC236}">
                <a16:creationId xmlns:a16="http://schemas.microsoft.com/office/drawing/2014/main" id="{BB5C179D-5221-40E9-ACF3-5AEE161C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88" y="0"/>
            <a:ext cx="7250112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Groups have similar properties!</a:t>
            </a:r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6586D14C-56EA-425C-AA48-813856219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>
            <a:fillRect/>
          </a:stretch>
        </p:blipFill>
        <p:spPr bwMode="auto">
          <a:xfrm>
            <a:off x="228600" y="2057400"/>
            <a:ext cx="85153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24B4B8C-6E12-4432-9D33-69D9B0AE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066800"/>
            <a:ext cx="8229600" cy="685800"/>
          </a:xfrm>
        </p:spPr>
        <p:txBody>
          <a:bodyPr/>
          <a:lstStyle/>
          <a:p>
            <a:pPr eaLnBrk="1" hangingPunct="1"/>
            <a:r>
              <a:rPr lang="en-AU" altLang="en-US" sz="2800"/>
              <a:t>Elemental carbon exists as several allotropes</a:t>
            </a:r>
            <a:br>
              <a:rPr lang="en-AU" altLang="en-US" sz="2800"/>
            </a:br>
            <a:r>
              <a:rPr lang="en-AU" altLang="en-US" sz="2800" b="1">
                <a:solidFill>
                  <a:schemeClr val="bg1"/>
                </a:solidFill>
              </a:rPr>
              <a:t>elemental carbon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427C649-5325-4998-B723-BA21C64FD485}"/>
              </a:ext>
            </a:extLst>
          </p:cNvPr>
          <p:cNvSpPr txBox="1">
            <a:spLocks/>
          </p:cNvSpPr>
          <p:nvPr/>
        </p:nvSpPr>
        <p:spPr bwMode="gray">
          <a:xfrm>
            <a:off x="169863" y="152400"/>
            <a:ext cx="89487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sz="4000" b="1" kern="0" dirty="0">
                <a:solidFill>
                  <a:schemeClr val="bg1"/>
                </a:solidFill>
              </a:rPr>
              <a:t>Elemental carbon</a:t>
            </a:r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42B12581-6619-4B72-A776-99F37CB91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8131" r="5811" b="20039"/>
          <a:stretch>
            <a:fillRect/>
          </a:stretch>
        </p:blipFill>
        <p:spPr bwMode="auto">
          <a:xfrm>
            <a:off x="220663" y="2438400"/>
            <a:ext cx="86439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E177B3D-8AB6-444A-BA98-1C39B64C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685800"/>
          </a:xfrm>
        </p:spPr>
        <p:txBody>
          <a:bodyPr/>
          <a:lstStyle/>
          <a:p>
            <a:pPr eaLnBrk="1" hangingPunct="1"/>
            <a:r>
              <a:rPr lang="en-AU" altLang="en-US" sz="4000">
                <a:solidFill>
                  <a:schemeClr val="bg1"/>
                </a:solidFill>
              </a:rPr>
              <a:t>Electron arrangement</a:t>
            </a:r>
          </a:p>
        </p:txBody>
      </p:sp>
      <p:sp>
        <p:nvSpPr>
          <p:cNvPr id="27651" name="Text Placeholder 4">
            <a:extLst>
              <a:ext uri="{FF2B5EF4-FFF2-40B4-BE49-F238E27FC236}">
                <a16:creationId xmlns:a16="http://schemas.microsoft.com/office/drawing/2014/main" id="{11ECB62D-A2F6-4B0F-BA55-390A5F48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838200"/>
            <a:ext cx="8839200" cy="46196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•"/>
            </a:pPr>
            <a:r>
              <a:rPr lang="en-AU" altLang="en-US" sz="2800"/>
              <a:t>Is used to predict chemical reactivity</a:t>
            </a:r>
          </a:p>
          <a:p>
            <a:pPr marL="285750" indent="-285750">
              <a:lnSpc>
                <a:spcPct val="150000"/>
              </a:lnSpc>
              <a:buFontTx/>
              <a:buChar char="•"/>
            </a:pPr>
            <a:r>
              <a:rPr lang="en-AU" altLang="en-US" sz="2800"/>
              <a:t>Electrons exist in particular energy levels or shells</a:t>
            </a:r>
          </a:p>
          <a:p>
            <a:pPr marL="285750" indent="-285750">
              <a:lnSpc>
                <a:spcPct val="150000"/>
              </a:lnSpc>
              <a:buFontTx/>
              <a:buChar char="•"/>
            </a:pPr>
            <a:r>
              <a:rPr lang="en-AU" altLang="en-US" sz="2800"/>
              <a:t>Each shell - holds a specific number of electrons 2</a:t>
            </a:r>
            <a:r>
              <a:rPr lang="en-AU" altLang="en-US" sz="2800" i="1"/>
              <a:t>n</a:t>
            </a:r>
            <a:r>
              <a:rPr lang="en-AU" altLang="en-US" sz="2800" i="1" baseline="30000"/>
              <a:t>2</a:t>
            </a:r>
          </a:p>
          <a:p>
            <a:pPr marL="285750" indent="-285750">
              <a:buFontTx/>
              <a:buChar char="•"/>
            </a:pPr>
            <a:endParaRPr lang="en-AU" altLang="en-US" sz="2800"/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071E0718-B8B4-44C9-B77C-CFA7C0AB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309938"/>
            <a:ext cx="66103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9FCE25D-8051-4691-9FFA-583271EF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Subshells: electron configuration</a:t>
            </a:r>
          </a:p>
        </p:txBody>
      </p:sp>
      <p:sp>
        <p:nvSpPr>
          <p:cNvPr id="17411" name="Content Placeholder 7">
            <a:extLst>
              <a:ext uri="{FF2B5EF4-FFF2-40B4-BE49-F238E27FC236}">
                <a16:creationId xmlns:a16="http://schemas.microsoft.com/office/drawing/2014/main" id="{22A579D8-F836-4D9E-A31E-39C79B510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 marL="0" indent="0">
              <a:defRPr/>
            </a:pPr>
            <a:r>
              <a:rPr lang="en-AU" altLang="en-US" sz="3200" dirty="0"/>
              <a:t>Each energy level has subshells: </a:t>
            </a:r>
            <a:r>
              <a:rPr lang="en-AU" altLang="en-US" sz="3200" dirty="0" err="1"/>
              <a:t>s,p,d,f</a:t>
            </a:r>
            <a:endParaRPr lang="en-AU" altLang="en-US" sz="3200" dirty="0"/>
          </a:p>
          <a:p>
            <a:pPr marL="0" indent="0">
              <a:lnSpc>
                <a:spcPct val="150000"/>
              </a:lnSpc>
              <a:spcAft>
                <a:spcPts val="0"/>
              </a:spcAft>
              <a:defRPr/>
            </a:pPr>
            <a:r>
              <a:rPr lang="en-AU" altLang="en-US" sz="3200" dirty="0"/>
              <a:t>Each subshell has a region of space </a:t>
            </a:r>
            <a:r>
              <a:rPr lang="en-AU" altLang="en-US" sz="3200" kern="200" dirty="0"/>
              <a:t>called atomic orbitals: each can hold 0,1, 2 electrons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90FFB853-B5CE-430C-8E02-E299F0B455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505200"/>
            <a:ext cx="7591425" cy="214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E7910F19-8EA5-4F76-B7D3-A976F46E9D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r="5385"/>
          <a:stretch>
            <a:fillRect/>
          </a:stretch>
        </p:blipFill>
        <p:spPr>
          <a:xfrm>
            <a:off x="533400" y="1333500"/>
            <a:ext cx="6629400" cy="4941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4">
            <a:extLst>
              <a:ext uri="{FF2B5EF4-FFF2-40B4-BE49-F238E27FC236}">
                <a16:creationId xmlns:a16="http://schemas.microsoft.com/office/drawing/2014/main" id="{59C6A14B-2FF6-4F83-A9EA-5ECFD4CE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63"/>
            <a:ext cx="8229600" cy="9144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Orbitals</a:t>
            </a:r>
          </a:p>
        </p:txBody>
      </p:sp>
      <p:sp>
        <p:nvSpPr>
          <p:cNvPr id="30724" name="Text Placeholder 5">
            <a:extLst>
              <a:ext uri="{FF2B5EF4-FFF2-40B4-BE49-F238E27FC236}">
                <a16:creationId xmlns:a16="http://schemas.microsoft.com/office/drawing/2014/main" id="{47F82E2E-ACB0-4557-99BE-EEED51DB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467600" cy="639763"/>
          </a:xfrm>
        </p:spPr>
        <p:txBody>
          <a:bodyPr/>
          <a:lstStyle/>
          <a:p>
            <a:r>
              <a:rPr lang="en-AU" altLang="en-US" sz="2800"/>
              <a:t>Filling order; lowest energy filled first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912BEE0-D4F8-478D-8771-3FE6691B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4800600" cy="5334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The atom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5FB6A80F-C439-4487-B050-5BB28E09D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3029" r="11414" b="-1709"/>
          <a:stretch>
            <a:fillRect/>
          </a:stretch>
        </p:blipFill>
        <p:spPr bwMode="auto">
          <a:xfrm>
            <a:off x="533400" y="1066800"/>
            <a:ext cx="84915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Placeholder 7">
            <a:extLst>
              <a:ext uri="{FF2B5EF4-FFF2-40B4-BE49-F238E27FC236}">
                <a16:creationId xmlns:a16="http://schemas.microsoft.com/office/drawing/2014/main" id="{877E17EA-9E97-4E13-91C4-C1553DA7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4402138"/>
            <a:ext cx="6629400" cy="1617662"/>
          </a:xfrm>
        </p:spPr>
        <p:txBody>
          <a:bodyPr/>
          <a:lstStyle/>
          <a:p>
            <a:r>
              <a:rPr lang="en-AU" altLang="en-US" sz="2800"/>
              <a:t>  </a:t>
            </a:r>
          </a:p>
          <a:p>
            <a:r>
              <a:rPr lang="en-AU" altLang="en-US" sz="2800" b="1"/>
              <a:t>Subatomic: </a:t>
            </a:r>
          </a:p>
          <a:p>
            <a:r>
              <a:rPr lang="en-AU" altLang="en-US" sz="2800"/>
              <a:t>	proton, 	neutron, 	electron </a:t>
            </a:r>
          </a:p>
          <a:p>
            <a:endParaRPr lang="en-AU" altLang="en-US" sz="28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F1E570A7-55A7-4388-BE57-8CA3EA8590C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7294563" cy="540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4">
            <a:extLst>
              <a:ext uri="{FF2B5EF4-FFF2-40B4-BE49-F238E27FC236}">
                <a16:creationId xmlns:a16="http://schemas.microsoft.com/office/drawing/2014/main" id="{92D65F4B-864A-4B9F-9577-62933D13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63"/>
            <a:ext cx="8229600" cy="9144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Orbitals</a:t>
            </a:r>
          </a:p>
        </p:txBody>
      </p:sp>
      <p:sp>
        <p:nvSpPr>
          <p:cNvPr id="31748" name="Text Placeholder 6">
            <a:extLst>
              <a:ext uri="{FF2B5EF4-FFF2-40B4-BE49-F238E27FC236}">
                <a16:creationId xmlns:a16="http://schemas.microsoft.com/office/drawing/2014/main" id="{A4ED4F7E-6EB6-4880-9398-FE5B5E767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3000" y="838200"/>
            <a:ext cx="6248400" cy="639763"/>
          </a:xfrm>
        </p:spPr>
        <p:txBody>
          <a:bodyPr/>
          <a:lstStyle/>
          <a:p>
            <a:r>
              <a:rPr lang="en-AU" altLang="en-US" sz="2800"/>
              <a:t>Relation to periodic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>
            <a:extLst>
              <a:ext uri="{FF2B5EF4-FFF2-40B4-BE49-F238E27FC236}">
                <a16:creationId xmlns:a16="http://schemas.microsoft.com/office/drawing/2014/main" id="{835FAA95-E5DC-4BE6-B143-186BBB0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144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Electronic configuration</a:t>
            </a:r>
          </a:p>
        </p:txBody>
      </p:sp>
      <p:sp>
        <p:nvSpPr>
          <p:cNvPr id="32771" name="Text Placeholder 5">
            <a:extLst>
              <a:ext uri="{FF2B5EF4-FFF2-40B4-BE49-F238E27FC236}">
                <a16:creationId xmlns:a16="http://schemas.microsoft.com/office/drawing/2014/main" id="{50F56D92-E684-49C6-B4A5-7E6B9F22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4040188" cy="639763"/>
          </a:xfrm>
        </p:spPr>
        <p:txBody>
          <a:bodyPr/>
          <a:lstStyle/>
          <a:p>
            <a:pPr lvl="1"/>
            <a:r>
              <a:rPr lang="en-AU" altLang="en-US" sz="2800"/>
              <a:t>Using shells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F232CE14-A8C1-4B41-8B5E-6E17FD5F10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" r="6802" b="-2"/>
          <a:stretch>
            <a:fillRect/>
          </a:stretch>
        </p:blipFill>
        <p:spPr>
          <a:xfrm>
            <a:off x="381000" y="1752600"/>
            <a:ext cx="701040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03E1F8EB-ED3D-4F1D-A7AE-2A0ADE0E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8229600" cy="9144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Electronic configuration</a:t>
            </a:r>
          </a:p>
        </p:txBody>
      </p:sp>
      <p:sp>
        <p:nvSpPr>
          <p:cNvPr id="34819" name="Text Placeholder 11">
            <a:extLst>
              <a:ext uri="{FF2B5EF4-FFF2-40B4-BE49-F238E27FC236}">
                <a16:creationId xmlns:a16="http://schemas.microsoft.com/office/drawing/2014/main" id="{118CB379-AEA6-41B7-B6AC-D7377485B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" y="685800"/>
            <a:ext cx="4041775" cy="639763"/>
          </a:xfrm>
        </p:spPr>
        <p:txBody>
          <a:bodyPr/>
          <a:lstStyle/>
          <a:p>
            <a:pPr lvl="1"/>
            <a:r>
              <a:rPr lang="en-AU" altLang="en-US" sz="2800"/>
              <a:t>Using orbitals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30422749-D872-4825-A2B7-44EF05D0773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" b="-1955"/>
          <a:stretch>
            <a:fillRect/>
          </a:stretch>
        </p:blipFill>
        <p:spPr>
          <a:xfrm>
            <a:off x="762000" y="1447800"/>
            <a:ext cx="73914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>
            <a:extLst>
              <a:ext uri="{FF2B5EF4-FFF2-40B4-BE49-F238E27FC236}">
                <a16:creationId xmlns:a16="http://schemas.microsoft.com/office/drawing/2014/main" id="{DF357DAB-8B3A-4F6E-A16B-5A13E730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525"/>
            <a:ext cx="8229600" cy="828675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Representing electrons</a:t>
            </a:r>
          </a:p>
        </p:txBody>
      </p:sp>
      <p:sp>
        <p:nvSpPr>
          <p:cNvPr id="36867" name="Text Placeholder 8">
            <a:extLst>
              <a:ext uri="{FF2B5EF4-FFF2-40B4-BE49-F238E27FC236}">
                <a16:creationId xmlns:a16="http://schemas.microsoft.com/office/drawing/2014/main" id="{42D34F6F-8362-495E-A9D8-C26A8E42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5715000" cy="639763"/>
          </a:xfrm>
        </p:spPr>
        <p:txBody>
          <a:bodyPr/>
          <a:lstStyle/>
          <a:p>
            <a:r>
              <a:rPr lang="en-AU" altLang="en-US" sz="3200"/>
              <a:t>Electron shell diagrams</a:t>
            </a:r>
          </a:p>
        </p:txBody>
      </p:sp>
      <p:sp>
        <p:nvSpPr>
          <p:cNvPr id="36868" name="Content Placeholder 1">
            <a:extLst>
              <a:ext uri="{FF2B5EF4-FFF2-40B4-BE49-F238E27FC236}">
                <a16:creationId xmlns:a16="http://schemas.microsoft.com/office/drawing/2014/main" id="{082F76D1-B8E9-4B9D-B1D9-4BF532D3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209800"/>
            <a:ext cx="8828088" cy="3570288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AU" altLang="en-US"/>
              <a:t>Electrons exist in distinct energy levels, which can be represented by electron shell diagrams</a:t>
            </a:r>
          </a:p>
        </p:txBody>
      </p:sp>
      <p:pic>
        <p:nvPicPr>
          <p:cNvPr id="36869" name="Picture 1">
            <a:extLst>
              <a:ext uri="{FF2B5EF4-FFF2-40B4-BE49-F238E27FC236}">
                <a16:creationId xmlns:a16="http://schemas.microsoft.com/office/drawing/2014/main" id="{9D6B7700-77B2-4218-A124-F65A1843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3" t="51788" r="12198" b="3349"/>
          <a:stretch>
            <a:fillRect/>
          </a:stretch>
        </p:blipFill>
        <p:spPr bwMode="auto">
          <a:xfrm>
            <a:off x="3962400" y="3352800"/>
            <a:ext cx="2209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>
            <a:extLst>
              <a:ext uri="{FF2B5EF4-FFF2-40B4-BE49-F238E27FC236}">
                <a16:creationId xmlns:a16="http://schemas.microsoft.com/office/drawing/2014/main" id="{1937FCB7-9FD4-46C0-B13D-65CCC92F0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3" t="2991" r="9883" b="52148"/>
          <a:stretch>
            <a:fillRect/>
          </a:stretch>
        </p:blipFill>
        <p:spPr bwMode="auto">
          <a:xfrm>
            <a:off x="952500" y="3340100"/>
            <a:ext cx="2362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>
            <a:extLst>
              <a:ext uri="{FF2B5EF4-FFF2-40B4-BE49-F238E27FC236}">
                <a16:creationId xmlns:a16="http://schemas.microsoft.com/office/drawing/2014/main" id="{DE3B2720-0761-4B6F-9C8E-CAEF3DA9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t="999" r="17680" b="22527"/>
          <a:stretch>
            <a:fillRect/>
          </a:stretch>
        </p:blipFill>
        <p:spPr bwMode="auto">
          <a:xfrm>
            <a:off x="269875" y="2286000"/>
            <a:ext cx="514985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7">
            <a:extLst>
              <a:ext uri="{FF2B5EF4-FFF2-40B4-BE49-F238E27FC236}">
                <a16:creationId xmlns:a16="http://schemas.microsoft.com/office/drawing/2014/main" id="{E455ED38-37A9-414C-B2FA-9FC31290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525"/>
            <a:ext cx="8229600" cy="828675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Representing electrons</a:t>
            </a:r>
          </a:p>
        </p:txBody>
      </p:sp>
      <p:sp>
        <p:nvSpPr>
          <p:cNvPr id="37892" name="Text Placeholder 10">
            <a:extLst>
              <a:ext uri="{FF2B5EF4-FFF2-40B4-BE49-F238E27FC236}">
                <a16:creationId xmlns:a16="http://schemas.microsoft.com/office/drawing/2014/main" id="{4D87F299-24AE-4EDD-AB2D-D05565935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6800" y="990600"/>
            <a:ext cx="7623175" cy="639763"/>
          </a:xfrm>
        </p:spPr>
        <p:txBody>
          <a:bodyPr/>
          <a:lstStyle/>
          <a:p>
            <a:r>
              <a:rPr lang="en-AU" altLang="en-US"/>
              <a:t>Electron charge cloud diagrams</a:t>
            </a:r>
          </a:p>
        </p:txBody>
      </p:sp>
      <p:sp>
        <p:nvSpPr>
          <p:cNvPr id="37893" name="Content Placeholder 1">
            <a:extLst>
              <a:ext uri="{FF2B5EF4-FFF2-40B4-BE49-F238E27FC236}">
                <a16:creationId xmlns:a16="http://schemas.microsoft.com/office/drawing/2014/main" id="{4CC0D4E6-7181-4798-8C13-63F4C1AD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4040188" cy="3951288"/>
          </a:xfrm>
        </p:spPr>
        <p:txBody>
          <a:bodyPr/>
          <a:lstStyle/>
          <a:p>
            <a:pPr marL="0" indent="0"/>
            <a:r>
              <a:rPr lang="en-AU" altLang="en-US"/>
              <a:t>Electrons exist in distinct energy levels, which can be represented by electron charge clouds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4C4E2D0-581F-40E3-B856-1F5BF332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Valence shell electrons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4AEED73-79D3-4414-8A75-581C291E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114800"/>
          </a:xfrm>
        </p:spPr>
        <p:txBody>
          <a:bodyPr/>
          <a:lstStyle/>
          <a:p>
            <a:pPr algn="just"/>
            <a:endParaRPr lang="en-AU" altLang="en-US" sz="2800"/>
          </a:p>
          <a:p>
            <a:pPr algn="just">
              <a:lnSpc>
                <a:spcPct val="100000"/>
              </a:lnSpc>
            </a:pPr>
            <a:r>
              <a:rPr lang="en-AU" altLang="en-US" sz="2800" i="1"/>
              <a:t>The outer shell of electrons  </a:t>
            </a:r>
          </a:p>
          <a:p>
            <a:pPr algn="just">
              <a:lnSpc>
                <a:spcPct val="100000"/>
              </a:lnSpc>
            </a:pPr>
            <a:r>
              <a:rPr lang="en-AU" altLang="en-US" sz="2800"/>
              <a:t>Which</a:t>
            </a:r>
            <a:r>
              <a:rPr lang="en-AU" altLang="en-US" sz="2800" i="1"/>
              <a:t> </a:t>
            </a:r>
            <a:r>
              <a:rPr lang="en-AU" altLang="en-US" sz="2800"/>
              <a:t>can be determined from the periodic table:</a:t>
            </a:r>
          </a:p>
          <a:p>
            <a:pPr algn="just">
              <a:lnSpc>
                <a:spcPct val="100000"/>
              </a:lnSpc>
            </a:pPr>
            <a:endParaRPr lang="en-AU" altLang="en-US" sz="2800"/>
          </a:p>
          <a:p>
            <a:pPr algn="just">
              <a:lnSpc>
                <a:spcPct val="100000"/>
              </a:lnSpc>
            </a:pPr>
            <a:r>
              <a:rPr lang="en-AU" altLang="en-US" sz="2800"/>
              <a:t>For groups 1 – 2  -   it corresponds to the group                         				 number</a:t>
            </a:r>
          </a:p>
          <a:p>
            <a:pPr algn="just">
              <a:lnSpc>
                <a:spcPct val="100000"/>
              </a:lnSpc>
            </a:pPr>
            <a:r>
              <a:rPr lang="en-AU" altLang="en-US" sz="2800"/>
              <a:t>For groups 13 – 18  -    it corresponds to the group 					 number – 10.  </a:t>
            </a:r>
          </a:p>
          <a:p>
            <a:pPr algn="just">
              <a:lnSpc>
                <a:spcPct val="100000"/>
              </a:lnSpc>
            </a:pPr>
            <a:r>
              <a:rPr lang="en-AU" altLang="en-US" sz="2800"/>
              <a:t>Groups 3 – 12    		don’t follow this pattern 					(transitions metals)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>
            <a:extLst>
              <a:ext uri="{FF2B5EF4-FFF2-40B4-BE49-F238E27FC236}">
                <a16:creationId xmlns:a16="http://schemas.microsoft.com/office/drawing/2014/main" id="{A237EAF2-2660-43F1-9B56-7D5FFA9D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 sz="4000" b="1">
                <a:solidFill>
                  <a:schemeClr val="bg1"/>
                </a:solidFill>
              </a:rPr>
              <a:t> Periodic table trends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087A55D-07B0-44C9-AFED-3DE717EE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40188" cy="3951288"/>
          </a:xfrm>
        </p:spPr>
        <p:txBody>
          <a:bodyPr/>
          <a:lstStyle/>
          <a:p>
            <a:pPr marL="0" indent="0" algn="ctr"/>
            <a:r>
              <a:rPr lang="en-AU" altLang="en-US" sz="3200"/>
              <a:t>Atomic radius</a:t>
            </a:r>
          </a:p>
          <a:p>
            <a:pPr marL="0" indent="0" algn="ctr"/>
            <a:r>
              <a:rPr lang="en-AU" altLang="en-US" sz="3200"/>
              <a:t>Ionisation energy</a:t>
            </a:r>
          </a:p>
          <a:p>
            <a:pPr marL="0" indent="0" algn="ctr"/>
            <a:r>
              <a:rPr lang="en-AU" altLang="en-US" sz="3200"/>
              <a:t>Electronegativity</a:t>
            </a:r>
          </a:p>
          <a:p>
            <a:pPr marL="0" indent="0" algn="ctr"/>
            <a:r>
              <a:rPr lang="en-AU" altLang="en-US" sz="3200"/>
              <a:t>Electron affinity</a:t>
            </a:r>
          </a:p>
          <a:p>
            <a:pPr marL="0" indent="0" algn="ctr"/>
            <a:r>
              <a:rPr lang="en-AU" altLang="en-US" sz="3200"/>
              <a:t>Metallic nature</a:t>
            </a:r>
          </a:p>
          <a:p>
            <a:pPr marL="0" indent="0" algn="ctr"/>
            <a:endParaRPr lang="en-AU" altLang="en-US" sz="3200"/>
          </a:p>
          <a:p>
            <a:pPr marL="0" indent="0"/>
            <a:endParaRPr lang="en-AU" altLang="en-US"/>
          </a:p>
        </p:txBody>
      </p:sp>
      <p:sp>
        <p:nvSpPr>
          <p:cNvPr id="39940" name="Text Placeholder 8">
            <a:extLst>
              <a:ext uri="{FF2B5EF4-FFF2-40B4-BE49-F238E27FC236}">
                <a16:creationId xmlns:a16="http://schemas.microsoft.com/office/drawing/2014/main" id="{BAAE95B4-B2A5-4430-8C13-EEB38B52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371600"/>
            <a:ext cx="4041775" cy="639763"/>
          </a:xfrm>
        </p:spPr>
        <p:txBody>
          <a:bodyPr/>
          <a:lstStyle/>
          <a:p>
            <a:pPr algn="ctr"/>
            <a:r>
              <a:rPr lang="en-AU" altLang="en-US" sz="2800"/>
              <a:t>These properties are: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00DB7FA1-C83D-4F76-B34B-B10DAC71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373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3600">
                <a:solidFill>
                  <a:srgbClr val="000000"/>
                </a:solidFill>
              </a:rPr>
              <a:t>The structure of the periodic table is based upon the electron configuration of atoms and shows trends in properties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Placeholder 4">
            <a:extLst>
              <a:ext uri="{FF2B5EF4-FFF2-40B4-BE49-F238E27FC236}">
                <a16:creationId xmlns:a16="http://schemas.microsoft.com/office/drawing/2014/main" id="{777B330F-E9D7-4252-8F1A-F4689AC6C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762000"/>
            <a:ext cx="86106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altLang="en-US" sz="2800" i="1"/>
              <a:t>Distance from the nucleus to the boundary of the outer electrons</a:t>
            </a:r>
          </a:p>
          <a:p>
            <a:pPr>
              <a:lnSpc>
                <a:spcPct val="150000"/>
              </a:lnSpc>
            </a:pPr>
            <a:r>
              <a:rPr lang="en-AU" altLang="en-US" sz="2800"/>
              <a:t>Decreases across a period: </a:t>
            </a:r>
            <a:r>
              <a:rPr lang="en-AU" altLang="en-US" sz="2600"/>
              <a:t> electrons closer to nucleus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AU" altLang="en-US" sz="2800"/>
              <a:t>Increases down a group: </a:t>
            </a:r>
            <a:r>
              <a:rPr lang="en-AU" altLang="en-US" sz="2600"/>
              <a:t> more energy levels results </a:t>
            </a:r>
          </a:p>
        </p:txBody>
      </p:sp>
      <p:sp>
        <p:nvSpPr>
          <p:cNvPr id="41987" name="Title 1">
            <a:extLst>
              <a:ext uri="{FF2B5EF4-FFF2-40B4-BE49-F238E27FC236}">
                <a16:creationId xmlns:a16="http://schemas.microsoft.com/office/drawing/2014/main" id="{37E49CF3-C490-4265-AF3E-90D7ACA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6400800" cy="609600"/>
          </a:xfrm>
        </p:spPr>
        <p:txBody>
          <a:bodyPr/>
          <a:lstStyle/>
          <a:p>
            <a:r>
              <a:rPr lang="en-AU" altLang="en-US" sz="3600">
                <a:solidFill>
                  <a:schemeClr val="bg1"/>
                </a:solidFill>
              </a:rPr>
              <a:t>Atomic radius</a:t>
            </a:r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B9C3D553-569B-4CB4-8CF6-B292B03F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t="5707" r="9802" b="37891"/>
          <a:stretch>
            <a:fillRect/>
          </a:stretch>
        </p:blipFill>
        <p:spPr bwMode="auto">
          <a:xfrm>
            <a:off x="152400" y="3695700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>
            <a:extLst>
              <a:ext uri="{FF2B5EF4-FFF2-40B4-BE49-F238E27FC236}">
                <a16:creationId xmlns:a16="http://schemas.microsoft.com/office/drawing/2014/main" id="{07983FC2-D93D-4EA6-9C9C-BEB8EF7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Ionisation energy</a:t>
            </a:r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65A934EA-247E-4BC4-ABE1-9D53B5037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4724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/>
              <a:t>The amount of energy need to remove an electron from a neutral atom when it is a gas.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/>
              <a:t>Increases across a period : as the number of protons increase, the attraction to the electrons also increases so ____energy is required to remove the electrons.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/>
              <a:t>Decreases down a group: more energy levels- electrons further from the nucleus so ___ energy needed to remove the electrons.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0764A0F-89BD-4EEC-AECD-92065845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524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Electronegativity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3693E28-558D-4A1D-971D-9C06768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i="1"/>
              <a:t>The ability of an atom to form bonds with an electron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/>
              <a:t>Increases across a period – nucleus more positive so attracts the electrons more.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/>
              <a:t>Decreases down a group – more energy levels so attraction between electrons and the nucleus is less.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/>
              <a:t> </a:t>
            </a:r>
            <a:r>
              <a:rPr lang="en-AU" altLang="en-US" sz="2800" i="1"/>
              <a:t>Noble gases have no electronegativity as they have full shells.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D70844A-792C-4736-B9B7-9F6D2B6D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t="10445" r="11472" b="43774"/>
          <a:stretch>
            <a:fillRect/>
          </a:stretch>
        </p:blipFill>
        <p:spPr bwMode="auto">
          <a:xfrm>
            <a:off x="7938" y="2895600"/>
            <a:ext cx="8915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F7A12860-28D9-4291-AD0F-FD8FE690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5105400" cy="533400"/>
          </a:xfrm>
        </p:spPr>
        <p:txBody>
          <a:bodyPr/>
          <a:lstStyle/>
          <a:p>
            <a:r>
              <a:rPr lang="en-AU" altLang="en-US" sz="3600">
                <a:solidFill>
                  <a:schemeClr val="bg1"/>
                </a:solidFill>
              </a:rPr>
              <a:t>Atomic representation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35567D6-6F7D-4523-BDAD-AFB7B5B75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6" t="16116" r="22499" b="36958"/>
          <a:stretch>
            <a:fillRect/>
          </a:stretch>
        </p:blipFill>
        <p:spPr bwMode="auto">
          <a:xfrm>
            <a:off x="4125913" y="1066800"/>
            <a:ext cx="47974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>
            <a:extLst>
              <a:ext uri="{FF2B5EF4-FFF2-40B4-BE49-F238E27FC236}">
                <a16:creationId xmlns:a16="http://schemas.microsoft.com/office/drawing/2014/main" id="{6C030AA0-033D-49BD-B7A1-D8C55F8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Trends summarised</a:t>
            </a:r>
          </a:p>
        </p:txBody>
      </p:sp>
      <p:pic>
        <p:nvPicPr>
          <p:cNvPr id="45059" name="Picture 1">
            <a:extLst>
              <a:ext uri="{FF2B5EF4-FFF2-40B4-BE49-F238E27FC236}">
                <a16:creationId xmlns:a16="http://schemas.microsoft.com/office/drawing/2014/main" id="{1E7E80C2-7EEE-40F7-BCC9-F72CDCDA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4214" r="14908" b="6990"/>
          <a:stretch>
            <a:fillRect/>
          </a:stretch>
        </p:blipFill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5">
            <a:extLst>
              <a:ext uri="{FF2B5EF4-FFF2-40B4-BE49-F238E27FC236}">
                <a16:creationId xmlns:a16="http://schemas.microsoft.com/office/drawing/2014/main" id="{ACA2C597-D195-4BA3-8534-926BE06B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3"/>
          </a:xfrm>
        </p:spPr>
        <p:txBody>
          <a:bodyPr/>
          <a:lstStyle/>
          <a:p>
            <a:r>
              <a:rPr lang="en-AU" altLang="en-US"/>
              <a:t>Electron affinity		</a:t>
            </a:r>
          </a:p>
        </p:txBody>
      </p:sp>
      <p:sp>
        <p:nvSpPr>
          <p:cNvPr id="46083" name="Content Placeholder 6">
            <a:extLst>
              <a:ext uri="{FF2B5EF4-FFF2-40B4-BE49-F238E27FC236}">
                <a16:creationId xmlns:a16="http://schemas.microsoft.com/office/drawing/2014/main" id="{DC9BDFC7-698E-47D8-9EF2-383546EB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52600"/>
            <a:ext cx="4040188" cy="4373563"/>
          </a:xfrm>
        </p:spPr>
        <p:txBody>
          <a:bodyPr/>
          <a:lstStyle/>
          <a:p>
            <a:pPr marL="0" indent="0"/>
            <a:r>
              <a:rPr lang="en-AU" altLang="en-US" i="1"/>
              <a:t>The ability of an atom in the gas state to accept an electron and form a negative ion.</a:t>
            </a:r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  <a:p>
            <a:pPr marL="0" indent="0"/>
            <a:r>
              <a:rPr lang="en-AU" altLang="en-US"/>
              <a:t>Increases across a period </a:t>
            </a:r>
          </a:p>
          <a:p>
            <a:pPr marL="0" indent="0"/>
            <a:endParaRPr lang="en-AU" altLang="en-US"/>
          </a:p>
          <a:p>
            <a:pPr marL="0" indent="0"/>
            <a:r>
              <a:rPr lang="en-AU" altLang="en-US"/>
              <a:t>Decreases down a group</a:t>
            </a:r>
          </a:p>
          <a:p>
            <a:pPr marL="0" indent="0"/>
            <a:endParaRPr lang="en-AU" altLang="en-US"/>
          </a:p>
        </p:txBody>
      </p:sp>
      <p:sp>
        <p:nvSpPr>
          <p:cNvPr id="46084" name="Text Placeholder 7">
            <a:extLst>
              <a:ext uri="{FF2B5EF4-FFF2-40B4-BE49-F238E27FC236}">
                <a16:creationId xmlns:a16="http://schemas.microsoft.com/office/drawing/2014/main" id="{DC00AB40-8A11-43FC-869B-B989BDFCE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762000"/>
            <a:ext cx="4041775" cy="639763"/>
          </a:xfrm>
        </p:spPr>
        <p:txBody>
          <a:bodyPr/>
          <a:lstStyle/>
          <a:p>
            <a:r>
              <a:rPr lang="en-AU" altLang="en-US"/>
              <a:t>Metallic character</a:t>
            </a:r>
          </a:p>
        </p:txBody>
      </p:sp>
      <p:sp>
        <p:nvSpPr>
          <p:cNvPr id="46085" name="Content Placeholder 8">
            <a:extLst>
              <a:ext uri="{FF2B5EF4-FFF2-40B4-BE49-F238E27FC236}">
                <a16:creationId xmlns:a16="http://schemas.microsoft.com/office/drawing/2014/main" id="{6E5DAE63-D906-4BC9-98F4-821EEB85B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041775" cy="3951288"/>
          </a:xfrm>
        </p:spPr>
        <p:txBody>
          <a:bodyPr/>
          <a:lstStyle/>
          <a:p>
            <a:pPr marL="0" indent="0"/>
            <a:r>
              <a:rPr lang="en-AU" altLang="en-US" i="1"/>
              <a:t>Describes the set of properties associated with metals</a:t>
            </a:r>
          </a:p>
          <a:p>
            <a:pPr marL="0" indent="0"/>
            <a:r>
              <a:rPr lang="en-AU" altLang="en-US"/>
              <a:t>	</a:t>
            </a:r>
          </a:p>
          <a:p>
            <a:pPr marL="0" indent="0"/>
            <a:r>
              <a:rPr lang="en-AU" altLang="en-US"/>
              <a:t>Depends upon the ability to lose their valence electrons</a:t>
            </a:r>
          </a:p>
          <a:p>
            <a:pPr marL="0" indent="0"/>
            <a:endParaRPr lang="en-AU" altLang="en-US"/>
          </a:p>
          <a:p>
            <a:pPr marL="0" indent="0"/>
            <a:r>
              <a:rPr lang="en-AU" altLang="en-US"/>
              <a:t>Decreases across a period</a:t>
            </a:r>
          </a:p>
          <a:p>
            <a:pPr marL="0" indent="0"/>
            <a:endParaRPr lang="en-AU" altLang="en-US"/>
          </a:p>
          <a:p>
            <a:pPr marL="0" indent="0"/>
            <a:r>
              <a:rPr lang="en-AU" altLang="en-US"/>
              <a:t>Increases down a group</a:t>
            </a:r>
          </a:p>
        </p:txBody>
      </p:sp>
      <p:sp>
        <p:nvSpPr>
          <p:cNvPr id="46086" name="Title 9">
            <a:extLst>
              <a:ext uri="{FF2B5EF4-FFF2-40B4-BE49-F238E27FC236}">
                <a16:creationId xmlns:a16="http://schemas.microsoft.com/office/drawing/2014/main" id="{A45EB5CF-B7E0-4C0B-A273-D682ABA3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Two more trends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31F3D81-B0E2-4DD8-821D-5CAF00F0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Trends summarised</a:t>
            </a:r>
            <a:endParaRPr lang="en-AU" altLang="en-US" sz="3200">
              <a:solidFill>
                <a:schemeClr val="bg1"/>
              </a:solidFill>
            </a:endParaRP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8503D594-B7A5-4F13-9A2E-E47B9BD3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r="5734" b="1874"/>
          <a:stretch>
            <a:fillRect/>
          </a:stretch>
        </p:blipFill>
        <p:spPr bwMode="auto">
          <a:xfrm>
            <a:off x="381000" y="12192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7B43E5A-5018-4FA4-9AED-F231C24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010400" cy="488950"/>
          </a:xfrm>
        </p:spPr>
        <p:txBody>
          <a:bodyPr/>
          <a:lstStyle/>
          <a:p>
            <a:r>
              <a:rPr lang="en-AU" altLang="en-US" sz="4000">
                <a:solidFill>
                  <a:schemeClr val="bg1"/>
                </a:solidFill>
              </a:rPr>
              <a:t>Elemental spectra</a:t>
            </a:r>
            <a:br>
              <a:rPr lang="en-AU" altLang="en-US" sz="4000">
                <a:solidFill>
                  <a:schemeClr val="bg1"/>
                </a:solidFill>
              </a:rPr>
            </a:br>
            <a:endParaRPr lang="en-AU" altLang="en-US" sz="3600"/>
          </a:p>
        </p:txBody>
      </p:sp>
      <p:sp>
        <p:nvSpPr>
          <p:cNvPr id="4100" name="Text Placeholder 3">
            <a:extLst>
              <a:ext uri="{FF2B5EF4-FFF2-40B4-BE49-F238E27FC236}">
                <a16:creationId xmlns:a16="http://schemas.microsoft.com/office/drawing/2014/main" id="{D813DA17-FB2A-4979-BF36-F036868B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3200" y="1066800"/>
            <a:ext cx="5943600" cy="5334000"/>
          </a:xfrm>
        </p:spPr>
        <p:txBody>
          <a:bodyPr/>
          <a:lstStyle/>
          <a:p>
            <a:pPr marL="36000" algn="ctr">
              <a:spcBef>
                <a:spcPts val="1800"/>
              </a:spcBef>
              <a:defRPr/>
            </a:pPr>
            <a:r>
              <a:rPr lang="en-AU" altLang="en-US" sz="2800" dirty="0"/>
              <a:t>When all the electrons are in </a:t>
            </a:r>
          </a:p>
          <a:p>
            <a:pPr marL="36000" algn="ctr">
              <a:spcBef>
                <a:spcPts val="1800"/>
              </a:spcBef>
              <a:defRPr/>
            </a:pPr>
            <a:r>
              <a:rPr lang="en-AU" altLang="en-US" sz="2800" dirty="0"/>
              <a:t>the lowest levels</a:t>
            </a:r>
          </a:p>
          <a:p>
            <a:pPr marL="36000" algn="ctr">
              <a:spcBef>
                <a:spcPts val="1800"/>
              </a:spcBef>
              <a:defRPr/>
            </a:pPr>
            <a:endParaRPr lang="en-AU" altLang="en-US" sz="2800" dirty="0"/>
          </a:p>
          <a:p>
            <a:pPr algn="ctr">
              <a:defRPr/>
            </a:pPr>
            <a:r>
              <a:rPr lang="en-AU" altLang="en-US" sz="2800" dirty="0"/>
              <a:t>The atom is in the </a:t>
            </a:r>
            <a:r>
              <a:rPr lang="en-AU" altLang="en-US" sz="2800" u="sng" dirty="0"/>
              <a:t>ground state</a:t>
            </a:r>
          </a:p>
          <a:p>
            <a:pPr algn="ctr">
              <a:defRPr/>
            </a:pPr>
            <a:endParaRPr lang="en-AU" altLang="en-US" sz="2800" dirty="0"/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754DAF42-5AE9-490C-A05D-ACB9F709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4" t="-179" r="9604" b="9462"/>
          <a:stretch>
            <a:fillRect/>
          </a:stretch>
        </p:blipFill>
        <p:spPr bwMode="auto">
          <a:xfrm>
            <a:off x="228600" y="3021013"/>
            <a:ext cx="46815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FFCCE3B-37F6-46C9-90FF-B1C7782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519113"/>
          </a:xfrm>
        </p:spPr>
        <p:txBody>
          <a:bodyPr/>
          <a:lstStyle/>
          <a:p>
            <a:br>
              <a:rPr lang="en-AU" altLang="en-US" sz="4000">
                <a:solidFill>
                  <a:schemeClr val="bg1"/>
                </a:solidFill>
              </a:rPr>
            </a:br>
            <a:br>
              <a:rPr lang="en-AU" altLang="en-US" sz="2800">
                <a:solidFill>
                  <a:schemeClr val="bg1"/>
                </a:solidFill>
              </a:rPr>
            </a:br>
            <a:r>
              <a:rPr lang="en-AU" altLang="en-US" sz="3600" b="1">
                <a:solidFill>
                  <a:schemeClr val="bg1"/>
                </a:solidFill>
              </a:rPr>
              <a:t>Movement of electrons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423E2-4F42-479C-9D8D-75D6DC660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5257800" cy="45720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/>
              <a:t>Electrons can gain energy to move to a higher energy state.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/>
              <a:t> 	The atom is now in an </a:t>
            </a:r>
            <a:r>
              <a:rPr lang="en-AU" altLang="en-US" u="sng"/>
              <a:t>excited</a:t>
            </a:r>
            <a:r>
              <a:rPr lang="en-AU" altLang="en-US"/>
              <a:t> </a:t>
            </a:r>
            <a:r>
              <a:rPr lang="en-AU" altLang="en-US" u="sng"/>
              <a:t>state</a:t>
            </a:r>
            <a:r>
              <a:rPr lang="en-AU" altLang="en-US"/>
              <a:t>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u="sng"/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/>
              <a:t>When the electron loses this energy,  as light, it drops to a lower energy level.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/>
              <a:t>	This difference relates to the wavelength of light.</a:t>
            </a:r>
          </a:p>
          <a:p>
            <a:pPr marL="0" indent="0"/>
            <a:endParaRPr lang="en-AU" altLang="en-US"/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9226A62A-EEA2-46FA-94B5-6D7D5631A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7062" r="7071" b="9113"/>
          <a:stretch>
            <a:fillRect/>
          </a:stretch>
        </p:blipFill>
        <p:spPr bwMode="auto">
          <a:xfrm>
            <a:off x="5715000" y="1857375"/>
            <a:ext cx="3276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>
            <a:extLst>
              <a:ext uri="{FF2B5EF4-FFF2-40B4-BE49-F238E27FC236}">
                <a16:creationId xmlns:a16="http://schemas.microsoft.com/office/drawing/2014/main" id="{9DAC177F-142F-4F64-BFA1-1BAED7702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" t="2254" r="16280" b="8896"/>
          <a:stretch>
            <a:fillRect/>
          </a:stretch>
        </p:blipFill>
        <p:spPr bwMode="auto">
          <a:xfrm>
            <a:off x="4267200" y="1520825"/>
            <a:ext cx="4721225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itle 4">
            <a:extLst>
              <a:ext uri="{FF2B5EF4-FFF2-40B4-BE49-F238E27FC236}">
                <a16:creationId xmlns:a16="http://schemas.microsoft.com/office/drawing/2014/main" id="{CF81E65A-950A-46A1-B1CF-147B1362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Emission spectroscopy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E7BF7-85F0-4C9A-B7DB-EDEB2158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38238"/>
            <a:ext cx="4572000" cy="4191000"/>
          </a:xfrm>
        </p:spPr>
        <p:txBody>
          <a:bodyPr/>
          <a:lstStyle/>
          <a:p>
            <a:pPr>
              <a:defRPr/>
            </a:pPr>
            <a:r>
              <a:rPr lang="en-AU" sz="2800" dirty="0"/>
              <a:t>Spectroscopy is used to 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sz="2800" dirty="0"/>
              <a:t>identify elements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sz="2800" dirty="0"/>
              <a:t>based upon their unique set of energy levels 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sz="2800" dirty="0"/>
              <a:t>elements will emit light with a unique set of wavelengths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sz="2800" dirty="0"/>
              <a:t>the pattern for one element is always the same.</a:t>
            </a:r>
          </a:p>
          <a:p>
            <a:pPr>
              <a:defRPr/>
            </a:pPr>
            <a:endParaRPr lang="en-AU" sz="2800" dirty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8394252-D80C-4789-AE23-3C6CA8DA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-76200"/>
            <a:ext cx="8983662" cy="1066800"/>
          </a:xfrm>
        </p:spPr>
        <p:txBody>
          <a:bodyPr/>
          <a:lstStyle/>
          <a:p>
            <a:r>
              <a:rPr lang="en-AU" altLang="en-US" sz="4000" b="1">
                <a:solidFill>
                  <a:schemeClr val="bg1"/>
                </a:solidFill>
              </a:rPr>
              <a:t>Atomic absorption spectroscopy</a:t>
            </a:r>
          </a:p>
        </p:txBody>
      </p:sp>
      <p:sp>
        <p:nvSpPr>
          <p:cNvPr id="52227" name="Text Placeholder 4">
            <a:extLst>
              <a:ext uri="{FF2B5EF4-FFF2-40B4-BE49-F238E27FC236}">
                <a16:creationId xmlns:a16="http://schemas.microsoft.com/office/drawing/2014/main" id="{BF6C0C0D-9114-4886-A2C7-7C86F996B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114800"/>
          </a:xfrm>
        </p:spPr>
        <p:txBody>
          <a:bodyPr/>
          <a:lstStyle/>
          <a:p>
            <a:pPr marL="0" indent="0"/>
            <a:r>
              <a:rPr lang="en-AU" altLang="en-US"/>
              <a:t>Quantitative analysis</a:t>
            </a:r>
          </a:p>
          <a:p>
            <a:pPr marL="0" indent="0"/>
            <a:endParaRPr lang="en-AU" altLang="en-US"/>
          </a:p>
          <a:p>
            <a:pPr marL="0" indent="0"/>
            <a:endParaRPr lang="en-AU" altLang="en-US"/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A7966CA3-E1FC-48C2-AACB-960E97D7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057400"/>
            <a:ext cx="89630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A1F45EE7-9288-4BD3-8AC7-5F106EC6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Atomic absorption spectroscopy</a:t>
            </a:r>
            <a:br>
              <a:rPr lang="en-AU" altLang="en-US" sz="3600" b="1"/>
            </a:br>
            <a:endParaRPr lang="en-AU" altLang="en-US" sz="3600" b="1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756FD7D-5110-48C7-8020-E63C5F15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marL="466725" algn="ctr">
              <a:spcBef>
                <a:spcPts val="1800"/>
              </a:spcBef>
            </a:pPr>
            <a:endParaRPr lang="en-AU" altLang="en-US" sz="4000"/>
          </a:p>
          <a:p>
            <a:pPr marL="466725">
              <a:lnSpc>
                <a:spcPct val="100000"/>
              </a:lnSpc>
              <a:spcBef>
                <a:spcPts val="1800"/>
              </a:spcBef>
            </a:pPr>
            <a:r>
              <a:rPr lang="en-AU" altLang="en-US" sz="4000"/>
              <a:t>  Relies on electron transfer </a:t>
            </a:r>
            <a:r>
              <a:rPr lang="en-AU" altLang="en-US" sz="4000" dirty="0"/>
              <a:t>between atomic energy levels and can be used to identify the metal elements.</a:t>
            </a:r>
            <a:endParaRPr lang="en-AU" altLang="en-US" sz="4000" dirty="0"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>
            <a:extLst>
              <a:ext uri="{FF2B5EF4-FFF2-40B4-BE49-F238E27FC236}">
                <a16:creationId xmlns:a16="http://schemas.microsoft.com/office/drawing/2014/main" id="{CBD9D71D-D4CA-446E-BA3D-94900540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889" r="18729" b="18681"/>
          <a:stretch>
            <a:fillRect/>
          </a:stretch>
        </p:blipFill>
        <p:spPr bwMode="auto">
          <a:xfrm>
            <a:off x="30163" y="1752600"/>
            <a:ext cx="7264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itle 1">
            <a:extLst>
              <a:ext uri="{FF2B5EF4-FFF2-40B4-BE49-F238E27FC236}">
                <a16:creationId xmlns:a16="http://schemas.microsoft.com/office/drawing/2014/main" id="{09426ED0-9E36-44C4-8343-890CB635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Atomic absorption spectroscopy</a:t>
            </a:r>
          </a:p>
        </p:txBody>
      </p:sp>
      <p:sp>
        <p:nvSpPr>
          <p:cNvPr id="54276" name="Content Placeholder 5">
            <a:extLst>
              <a:ext uri="{FF2B5EF4-FFF2-40B4-BE49-F238E27FC236}">
                <a16:creationId xmlns:a16="http://schemas.microsoft.com/office/drawing/2014/main" id="{AD2F28FD-5DF3-4C0F-8F9D-E14BEBAA0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141413"/>
            <a:ext cx="7391400" cy="484187"/>
          </a:xfrm>
        </p:spPr>
        <p:txBody>
          <a:bodyPr/>
          <a:lstStyle/>
          <a:p>
            <a:pPr marL="0" indent="0"/>
            <a:r>
              <a:rPr lang="en-AU" altLang="en-US"/>
              <a:t>Requires a calibration curve</a:t>
            </a:r>
          </a:p>
        </p:txBody>
      </p:sp>
      <p:sp>
        <p:nvSpPr>
          <p:cNvPr id="54277" name="Rectangle 1">
            <a:extLst>
              <a:ext uri="{FF2B5EF4-FFF2-40B4-BE49-F238E27FC236}">
                <a16:creationId xmlns:a16="http://schemas.microsoft.com/office/drawing/2014/main" id="{783EF96C-369D-44E5-816F-162199D8B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827088"/>
            <a:ext cx="2819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By using interpolation on this graph,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you can determine the concentration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/>
              <a:t>of the unknown sample.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A5CFDFA-BCED-4EE5-990C-8CD7C85B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AU" altLang="en-US" sz="4000" b="1">
                <a:solidFill>
                  <a:schemeClr val="bg1"/>
                </a:solidFill>
              </a:rPr>
              <a:t>Mass spectrometry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C584F34B-7DA7-475F-AD3D-C6D2DE5F4F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2300" y="950913"/>
            <a:ext cx="5683250" cy="3925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3">
            <a:extLst>
              <a:ext uri="{FF2B5EF4-FFF2-40B4-BE49-F238E27FC236}">
                <a16:creationId xmlns:a16="http://schemas.microsoft.com/office/drawing/2014/main" id="{48B9154B-EB04-4E3B-8C31-A7D23163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06738"/>
            <a:ext cx="8991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800"/>
              <a:t>Determines the mass and relative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800"/>
              <a:t>abundance of each isotope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AU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800"/>
              <a:t>Electrons are used to knock off electrons forming ions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800"/>
              <a:t>The ions are deflected and then detected.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800"/>
              <a:t>Heavier ions are deflected less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800"/>
              <a:t>Produces a mass spectrum</a:t>
            </a:r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D0F1FF85-5826-43A3-A211-34DFFCD1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-22225"/>
            <a:ext cx="8229600" cy="860425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Worked example</a:t>
            </a:r>
          </a:p>
        </p:txBody>
      </p:sp>
      <p:sp>
        <p:nvSpPr>
          <p:cNvPr id="10243" name="Text Placeholder 3">
            <a:extLst>
              <a:ext uri="{FF2B5EF4-FFF2-40B4-BE49-F238E27FC236}">
                <a16:creationId xmlns:a16="http://schemas.microsoft.com/office/drawing/2014/main" id="{66A7F844-B9A5-4500-A080-04A226E8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4040188" cy="639763"/>
          </a:xfrm>
        </p:spPr>
        <p:txBody>
          <a:bodyPr/>
          <a:lstStyle/>
          <a:p>
            <a:r>
              <a:rPr lang="en-AU" altLang="en-US"/>
              <a:t>Sodium</a:t>
            </a:r>
          </a:p>
        </p:txBody>
      </p:sp>
      <p:sp>
        <p:nvSpPr>
          <p:cNvPr id="6148" name="Content Placeholder 5">
            <a:extLst>
              <a:ext uri="{FF2B5EF4-FFF2-40B4-BE49-F238E27FC236}">
                <a16:creationId xmlns:a16="http://schemas.microsoft.com/office/drawing/2014/main" id="{AFAAD4B7-CDA9-42B4-B8CC-4F8A814A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defRPr/>
            </a:pPr>
            <a:r>
              <a:rPr lang="en-AU" altLang="en-US" dirty="0"/>
              <a:t>11 protons, 12 neutrons and 11 electrons</a:t>
            </a:r>
          </a:p>
          <a:p>
            <a:pPr marL="0" indent="0">
              <a:lnSpc>
                <a:spcPct val="100000"/>
              </a:lnSpc>
              <a:defRPr/>
            </a:pPr>
            <a:endParaRPr lang="en-AU" alt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Atomic number = 11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Mass number = 23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AU" altLang="en-US" dirty="0"/>
          </a:p>
          <a:p>
            <a:pPr marL="0" indent="0" algn="ctr">
              <a:defRPr/>
            </a:pPr>
            <a:r>
              <a:rPr lang="en-AU" altLang="en-US" dirty="0"/>
              <a:t>So 23 – 11 = 12 neutrons</a:t>
            </a:r>
          </a:p>
          <a:p>
            <a:pPr marL="0" indent="0" algn="ctr">
              <a:defRPr/>
            </a:pPr>
            <a:endParaRPr lang="en-AU" altLang="en-US" dirty="0"/>
          </a:p>
          <a:p>
            <a:pPr marL="0" indent="0" algn="ctr">
              <a:defRPr/>
            </a:pPr>
            <a:r>
              <a:rPr lang="en-AU" altLang="en-US" dirty="0"/>
              <a:t>Number of electrons = 11</a:t>
            </a:r>
          </a:p>
        </p:txBody>
      </p:sp>
      <p:sp>
        <p:nvSpPr>
          <p:cNvPr id="10245" name="Text Placeholder 6">
            <a:extLst>
              <a:ext uri="{FF2B5EF4-FFF2-40B4-BE49-F238E27FC236}">
                <a16:creationId xmlns:a16="http://schemas.microsoft.com/office/drawing/2014/main" id="{B82578CC-16DB-450E-BF4B-40C450F9F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29200" y="1066800"/>
            <a:ext cx="1447800" cy="411163"/>
          </a:xfrm>
        </p:spPr>
        <p:txBody>
          <a:bodyPr/>
          <a:lstStyle/>
          <a:p>
            <a:r>
              <a:rPr lang="en-AU" altLang="en-US"/>
              <a:t>Chlorine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1E44C2-EDD0-4BAE-9288-266823A86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53000" y="1501775"/>
            <a:ext cx="4041775" cy="4408488"/>
          </a:xfrm>
        </p:spPr>
        <p:txBody>
          <a:bodyPr/>
          <a:lstStyle/>
          <a:p>
            <a:pPr marL="0" indent="0">
              <a:defRPr/>
            </a:pPr>
            <a:endParaRPr lang="en-AU" altLang="en-US" dirty="0"/>
          </a:p>
          <a:p>
            <a:pPr marL="0" indent="0">
              <a:defRPr/>
            </a:pPr>
            <a:endParaRPr lang="en-AU" altLang="en-US" dirty="0"/>
          </a:p>
          <a:p>
            <a:pPr marL="0" indent="0">
              <a:defRPr/>
            </a:pPr>
            <a:endParaRPr lang="en-AU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Atomic number = 17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Mass number = 35</a:t>
            </a:r>
          </a:p>
          <a:p>
            <a:pPr marL="0" indent="0">
              <a:defRPr/>
            </a:pPr>
            <a:endParaRPr lang="en-AU" altLang="en-US" dirty="0"/>
          </a:p>
          <a:p>
            <a:pPr marL="0" indent="0">
              <a:defRPr/>
            </a:pPr>
            <a:r>
              <a:rPr lang="en-AU" altLang="en-US" dirty="0"/>
              <a:t>So 35 – 17 = 18 neutrons</a:t>
            </a:r>
          </a:p>
          <a:p>
            <a:pPr marL="0" indent="0">
              <a:defRPr/>
            </a:pPr>
            <a:endParaRPr lang="en-AU" altLang="en-US" dirty="0"/>
          </a:p>
          <a:p>
            <a:pPr marL="0" indent="0">
              <a:defRPr/>
            </a:pPr>
            <a:r>
              <a:rPr lang="en-AU" altLang="en-US" dirty="0"/>
              <a:t>Number of electrons = 17</a:t>
            </a:r>
          </a:p>
        </p:txBody>
      </p:sp>
      <p:pic>
        <p:nvPicPr>
          <p:cNvPr id="10247" name="Picture 1">
            <a:extLst>
              <a:ext uri="{FF2B5EF4-FFF2-40B4-BE49-F238E27FC236}">
                <a16:creationId xmlns:a16="http://schemas.microsoft.com/office/drawing/2014/main" id="{CCA5DF0A-A695-4F91-A2BD-159FD8CA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7" t="20712" r="49631" b="65872"/>
          <a:stretch>
            <a:fillRect/>
          </a:stretch>
        </p:blipFill>
        <p:spPr bwMode="auto">
          <a:xfrm>
            <a:off x="4953000" y="1547813"/>
            <a:ext cx="152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8C9A834-9F4A-4C95-BF2E-19ABFF6B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sz="2800"/>
              <a:t>Mass spectra used to determine the abundance and mass of isotopes</a:t>
            </a:r>
          </a:p>
        </p:txBody>
      </p:sp>
      <p:pic>
        <p:nvPicPr>
          <p:cNvPr id="56323" name="Picture 1">
            <a:extLst>
              <a:ext uri="{FF2B5EF4-FFF2-40B4-BE49-F238E27FC236}">
                <a16:creationId xmlns:a16="http://schemas.microsoft.com/office/drawing/2014/main" id="{BB4B3BB2-80B5-4BC3-A629-48E0FC35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t="8253" r="12665" b="14102"/>
          <a:stretch>
            <a:fillRect/>
          </a:stretch>
        </p:blipFill>
        <p:spPr bwMode="auto">
          <a:xfrm>
            <a:off x="533400" y="1752600"/>
            <a:ext cx="67818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037485-C60A-4508-A452-9FE922FB250C}"/>
              </a:ext>
            </a:extLst>
          </p:cNvPr>
          <p:cNvSpPr txBox="1">
            <a:spLocks/>
          </p:cNvSpPr>
          <p:nvPr/>
        </p:nvSpPr>
        <p:spPr bwMode="gray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 sz="4000" b="1" kern="0">
                <a:solidFill>
                  <a:schemeClr val="bg1"/>
                </a:solidFill>
              </a:rPr>
              <a:t>Mass spectrometry</a:t>
            </a:r>
            <a:endParaRPr lang="en-AU" altLang="en-US" sz="4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>
            <a:extLst>
              <a:ext uri="{FF2B5EF4-FFF2-40B4-BE49-F238E27FC236}">
                <a16:creationId xmlns:a16="http://schemas.microsoft.com/office/drawing/2014/main" id="{15DB70AE-49EE-4910-8497-C360DA16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t="8253" r="12665" b="14102"/>
          <a:stretch>
            <a:fillRect/>
          </a:stretch>
        </p:blipFill>
        <p:spPr bwMode="auto">
          <a:xfrm>
            <a:off x="2590800" y="4335463"/>
            <a:ext cx="3276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itle 3">
            <a:extLst>
              <a:ext uri="{FF2B5EF4-FFF2-40B4-BE49-F238E27FC236}">
                <a16:creationId xmlns:a16="http://schemas.microsoft.com/office/drawing/2014/main" id="{97CEB0A6-CDDD-4843-A69A-3E00C995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Worked example</a:t>
            </a:r>
          </a:p>
        </p:txBody>
      </p:sp>
      <p:sp>
        <p:nvSpPr>
          <p:cNvPr id="57348" name="Content Placeholder 4">
            <a:extLst>
              <a:ext uri="{FF2B5EF4-FFF2-40B4-BE49-F238E27FC236}">
                <a16:creationId xmlns:a16="http://schemas.microsoft.com/office/drawing/2014/main" id="{D3B58F8F-D290-419F-ACC7-431A48A4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688" y="990600"/>
            <a:ext cx="4038600" cy="4572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400"/>
              <a:t>Determine the number of isotopes and their relative atomic masses.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400"/>
              <a:t>Which isotope is present in the highest concentration?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400"/>
              <a:t>Which isotopes are present in equal amounts?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712D233-10AE-4FFC-9306-E0EA2B3AB22B}"/>
              </a:ext>
            </a:extLst>
          </p:cNvPr>
          <p:cNvSpPr txBox="1">
            <a:spLocks/>
          </p:cNvSpPr>
          <p:nvPr/>
        </p:nvSpPr>
        <p:spPr bwMode="auto">
          <a:xfrm>
            <a:off x="4953000" y="1144588"/>
            <a:ext cx="396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227013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49263" indent="-2190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82625" indent="-2317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15988" indent="-231775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731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303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875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447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400"/>
              <a:t>Count the number of peaks &amp; read off the atomic masses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400"/>
              <a:t>The isotope with the highest peak in the spectrum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400"/>
              <a:t>Equal amounts = peaks at the same height</a:t>
            </a:r>
          </a:p>
          <a:p>
            <a:endParaRPr lang="en-AU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>
            <a:extLst>
              <a:ext uri="{FF2B5EF4-FFF2-40B4-BE49-F238E27FC236}">
                <a16:creationId xmlns:a16="http://schemas.microsoft.com/office/drawing/2014/main" id="{F24550FD-C1DC-4B67-A496-9BFBAA2C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What holds an atom together?</a:t>
            </a:r>
          </a:p>
        </p:txBody>
      </p:sp>
      <p:sp>
        <p:nvSpPr>
          <p:cNvPr id="11267" name="Text Placeholder 6">
            <a:extLst>
              <a:ext uri="{FF2B5EF4-FFF2-40B4-BE49-F238E27FC236}">
                <a16:creationId xmlns:a16="http://schemas.microsoft.com/office/drawing/2014/main" id="{2B7D4BC5-C2B3-4E82-823C-436F824C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AU" altLang="en-US" sz="3200"/>
              <a:t>An atom can be modelled as a nucleus</a:t>
            </a:r>
          </a:p>
          <a:p>
            <a:pPr algn="ctr"/>
            <a:r>
              <a:rPr lang="en-AU" altLang="en-US" sz="3200"/>
              <a:t> </a:t>
            </a:r>
          </a:p>
          <a:p>
            <a:r>
              <a:rPr lang="en-AU" altLang="en-US" sz="3200"/>
              <a:t>surrounded by electrons held together</a:t>
            </a:r>
          </a:p>
          <a:p>
            <a:pPr algn="ctr"/>
            <a:endParaRPr lang="en-AU" altLang="en-US" sz="3200"/>
          </a:p>
          <a:p>
            <a:r>
              <a:rPr lang="en-AU" altLang="en-US" sz="3200"/>
              <a:t> by electrostatic forces of attraction </a:t>
            </a:r>
          </a:p>
          <a:p>
            <a:pPr algn="ctr"/>
            <a:endParaRPr lang="en-AU" altLang="en-US" sz="3200"/>
          </a:p>
          <a:p>
            <a:r>
              <a:rPr lang="en-AU" altLang="en-US" sz="3200"/>
              <a:t>between the nucleus and electrons.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43AF735-7BF6-486A-97D4-44C590AD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58162" r="8270" b="6837"/>
          <a:stretch>
            <a:fillRect/>
          </a:stretch>
        </p:blipFill>
        <p:spPr bwMode="auto">
          <a:xfrm>
            <a:off x="71438" y="3810000"/>
            <a:ext cx="322103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2">
            <a:extLst>
              <a:ext uri="{FF2B5EF4-FFF2-40B4-BE49-F238E27FC236}">
                <a16:creationId xmlns:a16="http://schemas.microsoft.com/office/drawing/2014/main" id="{464731C1-99AB-4697-9F38-082BD31C6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2835" r="8270" b="47824"/>
          <a:stretch>
            <a:fillRect/>
          </a:stretch>
        </p:blipFill>
        <p:spPr>
          <a:xfrm>
            <a:off x="6172200" y="838200"/>
            <a:ext cx="2811463" cy="242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itle 1">
            <a:extLst>
              <a:ext uri="{FF2B5EF4-FFF2-40B4-BE49-F238E27FC236}">
                <a16:creationId xmlns:a16="http://schemas.microsoft.com/office/drawing/2014/main" id="{47F884AC-E2C3-400D-B079-B5E529AC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001000" cy="533400"/>
          </a:xfrm>
        </p:spPr>
        <p:txBody>
          <a:bodyPr/>
          <a:lstStyle/>
          <a:p>
            <a:r>
              <a:rPr lang="en-AU" altLang="en-US" sz="3600">
                <a:solidFill>
                  <a:schemeClr val="bg1"/>
                </a:solidFill>
              </a:rPr>
              <a:t>How a nucleus stays together</a:t>
            </a:r>
          </a:p>
        </p:txBody>
      </p:sp>
      <p:sp>
        <p:nvSpPr>
          <p:cNvPr id="12293" name="Text Placeholder 3">
            <a:extLst>
              <a:ext uri="{FF2B5EF4-FFF2-40B4-BE49-F238E27FC236}">
                <a16:creationId xmlns:a16="http://schemas.microsoft.com/office/drawing/2014/main" id="{52A61AD9-033F-4676-A90E-34E18A6B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063" y="898525"/>
            <a:ext cx="8305800" cy="4876800"/>
          </a:xfrm>
        </p:spPr>
        <p:txBody>
          <a:bodyPr/>
          <a:lstStyle/>
          <a:p>
            <a:endParaRPr lang="en-AU" altLang="en-US" sz="3200"/>
          </a:p>
          <a:p>
            <a:r>
              <a:rPr lang="en-AU" altLang="en-US" sz="3200"/>
              <a:t>Electrostatic repulsion </a:t>
            </a:r>
          </a:p>
          <a:p>
            <a:pPr lvl="1">
              <a:lnSpc>
                <a:spcPct val="150000"/>
              </a:lnSpc>
            </a:pPr>
            <a:r>
              <a:rPr lang="en-AU" altLang="en-US" sz="2600"/>
              <a:t>forces the protons apart</a:t>
            </a:r>
          </a:p>
          <a:p>
            <a:endParaRPr lang="en-AU" altLang="en-US" sz="3200"/>
          </a:p>
          <a:p>
            <a:r>
              <a:rPr lang="en-AU" altLang="en-US" sz="3200"/>
              <a:t>Strong nuclear force</a:t>
            </a:r>
          </a:p>
          <a:p>
            <a:pPr lvl="1" algn="r">
              <a:lnSpc>
                <a:spcPct val="150000"/>
              </a:lnSpc>
            </a:pPr>
            <a:r>
              <a:rPr lang="en-AU" altLang="en-US" sz="2800"/>
              <a:t>attracts the nuclear particles together</a:t>
            </a:r>
          </a:p>
          <a:p>
            <a:pPr algn="r"/>
            <a:r>
              <a:rPr lang="en-AU" altLang="en-US" sz="3200"/>
              <a:t>                   </a:t>
            </a:r>
          </a:p>
          <a:p>
            <a:pPr algn="r"/>
            <a:r>
              <a:rPr lang="en-AU" altLang="en-US" sz="3200"/>
              <a:t>These forces balance?</a:t>
            </a:r>
          </a:p>
          <a:p>
            <a:pPr algn="r"/>
            <a:r>
              <a:rPr lang="en-AU" altLang="en-US" sz="3200"/>
              <a:t>	</a:t>
            </a:r>
            <a:r>
              <a:rPr lang="en-AU" altLang="en-US" sz="2800"/>
              <a:t>yes = stable     no = unstable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8922F60-6C39-4757-A974-583825EF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AU" altLang="en-US" sz="4000" b="1">
                <a:solidFill>
                  <a:schemeClr val="bg1"/>
                </a:solidFill>
              </a:rPr>
              <a:t>Isotopes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36DA19-ACF0-47B6-8CE4-88D920F6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pPr marL="0" indent="0">
              <a:defRPr/>
            </a:pPr>
            <a:r>
              <a:rPr lang="en-AU" sz="2800" dirty="0"/>
              <a:t>Different forms of the same element:</a:t>
            </a:r>
          </a:p>
          <a:p>
            <a:pPr marL="230188" lvl="2" indent="0">
              <a:buFontTx/>
              <a:buNone/>
              <a:defRPr/>
            </a:pPr>
            <a:endParaRPr lang="en-AU" sz="2800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AU" sz="2800" dirty="0"/>
              <a:t>same number of protons but different number of </a:t>
            </a:r>
          </a:p>
          <a:p>
            <a:pPr marL="230188" lvl="2" indent="0">
              <a:buFontTx/>
              <a:buNone/>
              <a:defRPr/>
            </a:pPr>
            <a:r>
              <a:rPr lang="en-AU" sz="2800" dirty="0"/>
              <a:t>   neutrons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AU" sz="2800" dirty="0"/>
              <a:t>very similar chemical properties but different </a:t>
            </a:r>
          </a:p>
          <a:p>
            <a:pPr marL="230188" lvl="2" indent="0">
              <a:buFontTx/>
              <a:buNone/>
              <a:defRPr/>
            </a:pPr>
            <a:r>
              <a:rPr lang="en-AU" sz="2800" dirty="0"/>
              <a:t>   physical properties </a:t>
            </a:r>
          </a:p>
          <a:p>
            <a:pPr lvl="4">
              <a:defRPr/>
            </a:pPr>
            <a:r>
              <a:rPr lang="en-AU" sz="2600" dirty="0"/>
              <a:t>including nuclear stability and mass </a:t>
            </a:r>
          </a:p>
          <a:p>
            <a:pPr marL="230188" lvl="2" indent="0">
              <a:buFontTx/>
              <a:buNone/>
              <a:defRPr/>
            </a:pPr>
            <a:endParaRPr lang="en-AU" sz="2800" dirty="0"/>
          </a:p>
          <a:p>
            <a:pPr marL="0" indent="0">
              <a:defRPr/>
            </a:pPr>
            <a:r>
              <a:rPr lang="en-AU" sz="2800" dirty="0"/>
              <a:t>When Electrostatic Repulsion &gt; Nuclear Force </a:t>
            </a:r>
          </a:p>
          <a:p>
            <a:pPr marL="0" indent="0">
              <a:defRPr/>
            </a:pPr>
            <a:r>
              <a:rPr lang="en-AU" sz="2800" dirty="0"/>
              <a:t>then you get radioactive decay. </a:t>
            </a:r>
          </a:p>
          <a:p>
            <a:pPr marL="0" indent="0">
              <a:defRPr/>
            </a:pPr>
            <a:endParaRPr lang="en-AU" sz="2800" dirty="0"/>
          </a:p>
          <a:p>
            <a:pPr marL="0" indent="0">
              <a:defRPr/>
            </a:pPr>
            <a:endParaRPr lang="en-AU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24ADA70-690B-4628-8B92-84B01217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Half life of an isotope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52A46F1E-5C35-4BE2-B17F-AF987FBD1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76400"/>
            <a:ext cx="5495925" cy="492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F26C9C-AB51-4078-B6BE-BF125F3054B7}"/>
              </a:ext>
            </a:extLst>
          </p:cNvPr>
          <p:cNvSpPr txBox="1">
            <a:spLocks/>
          </p:cNvSpPr>
          <p:nvPr/>
        </p:nvSpPr>
        <p:spPr bwMode="gray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sz="4000" b="1" kern="0">
                <a:solidFill>
                  <a:schemeClr val="bg1"/>
                </a:solidFill>
              </a:rPr>
              <a:t>Isotopes </a:t>
            </a:r>
            <a:endParaRPr lang="en-AU" altLang="en-US" sz="4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7E8F6A-DCA7-4C72-A2B6-09588F02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Medical uses of radioactive isotopes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61DE2FB2-8741-4428-91D2-0ED9DC4D0F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7238" y="3724275"/>
            <a:ext cx="9525" cy="19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>
            <a:extLst>
              <a:ext uri="{FF2B5EF4-FFF2-40B4-BE49-F238E27FC236}">
                <a16:creationId xmlns:a16="http://schemas.microsoft.com/office/drawing/2014/main" id="{211C491C-F31E-4653-BC28-6B854FFF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19475"/>
            <a:ext cx="9525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B403A45A-143B-469D-B793-A760C69D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"/>
          <a:stretch>
            <a:fillRect/>
          </a:stretch>
        </p:blipFill>
        <p:spPr bwMode="auto">
          <a:xfrm>
            <a:off x="0" y="2438400"/>
            <a:ext cx="914400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0939D6-0E1D-4FBA-B426-9995753DF8BF}"/>
              </a:ext>
            </a:extLst>
          </p:cNvPr>
          <p:cNvSpPr txBox="1">
            <a:spLocks/>
          </p:cNvSpPr>
          <p:nvPr/>
        </p:nvSpPr>
        <p:spPr bwMode="gray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altLang="en-US" sz="4000" b="1" kern="0">
                <a:solidFill>
                  <a:schemeClr val="bg1"/>
                </a:solidFill>
              </a:rPr>
              <a:t>Isotopes </a:t>
            </a:r>
            <a:endParaRPr lang="en-AU" altLang="en-US" sz="4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776f451b-789d-4c8f-af74-3c000e6cce27" xsi:nil="true"/>
    <_ip_UnifiedCompliancePolicyProperties xmlns="http://schemas.microsoft.com/sharepoint/v3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5D0A24-E709-45AE-B2AB-5492AB7E3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A723C-CBBE-4D99-81FD-45A1A2822912}"/>
</file>

<file path=customXml/itemProps3.xml><?xml version="1.0" encoding="utf-8"?>
<ds:datastoreItem xmlns:ds="http://schemas.openxmlformats.org/officeDocument/2006/customXml" ds:itemID="{39DC5725-A905-45C5-BED0-AB62DAF6C179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6000</TotalTime>
  <Words>1012</Words>
  <Application>Microsoft Office PowerPoint</Application>
  <PresentationFormat>On-screen Show (4:3)</PresentationFormat>
  <Paragraphs>232</Paragraphs>
  <Slides>41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Theme1</vt:lpstr>
      <vt:lpstr>Chapter 1: Atoms and elements</vt:lpstr>
      <vt:lpstr>The atom</vt:lpstr>
      <vt:lpstr>Atomic representation</vt:lpstr>
      <vt:lpstr>Worked example</vt:lpstr>
      <vt:lpstr>What holds an atom together?</vt:lpstr>
      <vt:lpstr>How a nucleus stays together</vt:lpstr>
      <vt:lpstr>Isotopes </vt:lpstr>
      <vt:lpstr>Half life of an isotope</vt:lpstr>
      <vt:lpstr>Medical uses of radioactive isotopes</vt:lpstr>
      <vt:lpstr>Relative atomic mass Ar   </vt:lpstr>
      <vt:lpstr>Calculating mass number for each element</vt:lpstr>
      <vt:lpstr>Worked example </vt:lpstr>
      <vt:lpstr>Periodic table</vt:lpstr>
      <vt:lpstr>Trends in observable properties of elements are evident in periods and groups</vt:lpstr>
      <vt:lpstr>Groups have similar properties!</vt:lpstr>
      <vt:lpstr>Elemental carbon exists as several allotropes elemental carbon</vt:lpstr>
      <vt:lpstr>Electron arrangement</vt:lpstr>
      <vt:lpstr>Subshells: electron configuration</vt:lpstr>
      <vt:lpstr>Orbitals</vt:lpstr>
      <vt:lpstr>Orbitals</vt:lpstr>
      <vt:lpstr>Electronic configuration</vt:lpstr>
      <vt:lpstr>Electronic configuration</vt:lpstr>
      <vt:lpstr>Representing electrons</vt:lpstr>
      <vt:lpstr>Representing electrons</vt:lpstr>
      <vt:lpstr>Valence shell electrons</vt:lpstr>
      <vt:lpstr> Periodic table trends</vt:lpstr>
      <vt:lpstr>Atomic radius</vt:lpstr>
      <vt:lpstr>Ionisation energy</vt:lpstr>
      <vt:lpstr>Electronegativity</vt:lpstr>
      <vt:lpstr>Trends summarised</vt:lpstr>
      <vt:lpstr>Two more trends</vt:lpstr>
      <vt:lpstr>Trends summarised</vt:lpstr>
      <vt:lpstr>Elemental spectra </vt:lpstr>
      <vt:lpstr>  Movement of electrons</vt:lpstr>
      <vt:lpstr>Emission spectroscopy</vt:lpstr>
      <vt:lpstr>Atomic absorption spectroscopy</vt:lpstr>
      <vt:lpstr>Atomic absorption spectroscopy </vt:lpstr>
      <vt:lpstr>Atomic absorption spectroscopy</vt:lpstr>
      <vt:lpstr>Mass spectrometry</vt:lpstr>
      <vt:lpstr>Mass spectra used to determine the abundance and mass of isotopes</vt:lpstr>
      <vt:lpstr>Worked example</vt:lpstr>
    </vt:vector>
  </TitlesOfParts>
  <Company>Cengage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PTM: Goal Setting</dc:title>
  <dc:creator>Perkins, Richard</dc:creator>
  <cp:lastModifiedBy>Nick Marston</cp:lastModifiedBy>
  <cp:revision>344</cp:revision>
  <dcterms:created xsi:type="dcterms:W3CDTF">2009-07-02T12:34:17Z</dcterms:created>
  <dcterms:modified xsi:type="dcterms:W3CDTF">2022-03-03T07:02:30Z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