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9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2E1-A656-413C-AC95-39CD7BE3C00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DD37-741B-4C8D-BA4B-C1CFCBB27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2E1-A656-413C-AC95-39CD7BE3C00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DD37-741B-4C8D-BA4B-C1CFCBB27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9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2E1-A656-413C-AC95-39CD7BE3C00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DD37-741B-4C8D-BA4B-C1CFCBB27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30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E30C7-92D0-4FF9-B565-65ACEB2FB2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209860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2E1-A656-413C-AC95-39CD7BE3C00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DD37-741B-4C8D-BA4B-C1CFCBB27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7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2E1-A656-413C-AC95-39CD7BE3C00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DD37-741B-4C8D-BA4B-C1CFCBB27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4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2E1-A656-413C-AC95-39CD7BE3C00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DD37-741B-4C8D-BA4B-C1CFCBB27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7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2E1-A656-413C-AC95-39CD7BE3C00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DD37-741B-4C8D-BA4B-C1CFCBB27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9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2E1-A656-413C-AC95-39CD7BE3C00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DD37-741B-4C8D-BA4B-C1CFCBB27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2E1-A656-413C-AC95-39CD7BE3C00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DD37-741B-4C8D-BA4B-C1CFCBB27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2E1-A656-413C-AC95-39CD7BE3C00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DD37-741B-4C8D-BA4B-C1CFCBB27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2E1-A656-413C-AC95-39CD7BE3C00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DD37-741B-4C8D-BA4B-C1CFCBB27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202E1-A656-413C-AC95-39CD7BE3C00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DDD37-741B-4C8D-BA4B-C1CFCBB27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650" y="115888"/>
            <a:ext cx="77724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2197468"/>
              </p:ext>
            </p:extLst>
          </p:nvPr>
        </p:nvGraphicFramePr>
        <p:xfrm>
          <a:off x="1213352" y="1258888"/>
          <a:ext cx="9439514" cy="3911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1141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List the relative charges and masses of protons, neutrons and electrons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State that the atom has a dense, positively charged nucleus consisting of protons and neutrons, around which move negatively charged electrons.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State that an element is identified by its atomic number (Z) which determines the number of electrons in a neutral atom of the element.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Define the mass number (A) of an atom as the total number of protons and neutrons in the nucleus of an atom</a:t>
                      </a:r>
                      <a:r>
                        <a:rPr lang="en-AU" sz="200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Define isotopes as atoms with the same number of protons and different numbers of neutrons.</a:t>
                      </a:r>
                      <a:endParaRPr lang="en-US" sz="2000" dirty="0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Explain the existence of isotopes in terms of the neutron content of the nucleus.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32" marR="5603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9505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2227264" y="457200"/>
            <a:ext cx="43259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Atomic number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286000" y="1447801"/>
            <a:ext cx="7772400" cy="1463675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The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atomic number (Z)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latin typeface="Comic Sans MS" panose="030F0702030302020204" pitchFamily="66" charset="0"/>
              </a:rPr>
              <a:t>of an element is the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number of protons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latin typeface="Comic Sans MS" panose="030F0702030302020204" pitchFamily="66" charset="0"/>
              </a:rPr>
              <a:t>contained in the nucleus of the atom.</a:t>
            </a:r>
          </a:p>
        </p:txBody>
      </p:sp>
      <p:grpSp>
        <p:nvGrpSpPr>
          <p:cNvPr id="69647" name="Group 15"/>
          <p:cNvGrpSpPr>
            <a:grpSpLocks/>
          </p:cNvGrpSpPr>
          <p:nvPr/>
        </p:nvGrpSpPr>
        <p:grpSpPr bwMode="auto">
          <a:xfrm>
            <a:off x="2057400" y="4267200"/>
            <a:ext cx="8001000" cy="946150"/>
            <a:chOff x="336" y="2352"/>
            <a:chExt cx="5040" cy="596"/>
          </a:xfrm>
        </p:grpSpPr>
        <p:sp>
          <p:nvSpPr>
            <p:cNvPr id="64520" name="Text Box 6"/>
            <p:cNvSpPr txBox="1">
              <a:spLocks noChangeArrowheads="1"/>
            </p:cNvSpPr>
            <p:nvPr/>
          </p:nvSpPr>
          <p:spPr bwMode="auto">
            <a:xfrm>
              <a:off x="336" y="2352"/>
              <a:ext cx="125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Atomic number</a:t>
              </a:r>
            </a:p>
          </p:txBody>
        </p:sp>
        <p:sp>
          <p:nvSpPr>
            <p:cNvPr id="64521" name="Text Box 7"/>
            <p:cNvSpPr txBox="1">
              <a:spLocks noChangeArrowheads="1"/>
            </p:cNvSpPr>
            <p:nvPr/>
          </p:nvSpPr>
          <p:spPr bwMode="auto">
            <a:xfrm>
              <a:off x="1584" y="24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=</a:t>
              </a:r>
            </a:p>
          </p:txBody>
        </p:sp>
        <p:sp>
          <p:nvSpPr>
            <p:cNvPr id="64522" name="Text Box 8"/>
            <p:cNvSpPr txBox="1">
              <a:spLocks noChangeArrowheads="1"/>
            </p:cNvSpPr>
            <p:nvPr/>
          </p:nvSpPr>
          <p:spPr bwMode="auto">
            <a:xfrm>
              <a:off x="1872" y="2352"/>
              <a:ext cx="153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Number of protons</a:t>
              </a:r>
            </a:p>
          </p:txBody>
        </p:sp>
        <p:sp>
          <p:nvSpPr>
            <p:cNvPr id="64523" name="Text Box 9"/>
            <p:cNvSpPr txBox="1">
              <a:spLocks noChangeArrowheads="1"/>
            </p:cNvSpPr>
            <p:nvPr/>
          </p:nvSpPr>
          <p:spPr bwMode="auto">
            <a:xfrm>
              <a:off x="3648" y="2352"/>
              <a:ext cx="172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Number of electrons</a:t>
              </a:r>
            </a:p>
          </p:txBody>
        </p:sp>
        <p:sp>
          <p:nvSpPr>
            <p:cNvPr id="64524" name="Text Box 10"/>
            <p:cNvSpPr txBox="1">
              <a:spLocks noChangeArrowheads="1"/>
            </p:cNvSpPr>
            <p:nvPr/>
          </p:nvSpPr>
          <p:spPr bwMode="auto">
            <a:xfrm>
              <a:off x="3456" y="24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=</a:t>
              </a:r>
            </a:p>
          </p:txBody>
        </p:sp>
      </p:grp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2209800" y="3200400"/>
            <a:ext cx="7239000" cy="641350"/>
            <a:chOff x="432" y="2016"/>
            <a:chExt cx="4560" cy="404"/>
          </a:xfrm>
        </p:grpSpPr>
        <p:sp>
          <p:nvSpPr>
            <p:cNvPr id="64518" name="Text Box 17"/>
            <p:cNvSpPr txBox="1">
              <a:spLocks noChangeArrowheads="1"/>
            </p:cNvSpPr>
            <p:nvPr/>
          </p:nvSpPr>
          <p:spPr bwMode="auto">
            <a:xfrm>
              <a:off x="720" y="2016"/>
              <a:ext cx="4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3600">
                  <a:latin typeface="Comic Sans MS" panose="030F0702030302020204" pitchFamily="66" charset="0"/>
                </a:rPr>
                <a:t> Atoms are electrically neutral</a:t>
              </a:r>
            </a:p>
          </p:txBody>
        </p:sp>
        <p:graphicFrame>
          <p:nvGraphicFramePr>
            <p:cNvPr id="64519" name="Object 18"/>
            <p:cNvGraphicFramePr>
              <a:graphicFrameLocks noChangeAspect="1"/>
            </p:cNvGraphicFramePr>
            <p:nvPr/>
          </p:nvGraphicFramePr>
          <p:xfrm>
            <a:off x="432" y="2112"/>
            <a:ext cx="33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3" imgW="139518" imgH="126835" progId="Equation.3">
                    <p:embed/>
                  </p:oleObj>
                </mc:Choice>
                <mc:Fallback>
                  <p:oleObj name="Equation" r:id="rId3" imgW="139518" imgH="126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112"/>
                          <a:ext cx="33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737919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2286000" y="533400"/>
            <a:ext cx="3429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Mass number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286000" y="1524001"/>
            <a:ext cx="8001000" cy="14636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The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mass number (A)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latin typeface="Comic Sans MS" panose="030F0702030302020204" pitchFamily="66" charset="0"/>
              </a:rPr>
              <a:t>of an atom is the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sum of the number of protons and neutrons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latin typeface="Comic Sans MS" panose="030F0702030302020204" pitchFamily="66" charset="0"/>
              </a:rPr>
              <a:t>in the nucleus.</a:t>
            </a:r>
          </a:p>
        </p:txBody>
      </p:sp>
      <p:grpSp>
        <p:nvGrpSpPr>
          <p:cNvPr id="70662" name="Group 6"/>
          <p:cNvGrpSpPr>
            <a:grpSpLocks/>
          </p:cNvGrpSpPr>
          <p:nvPr/>
        </p:nvGrpSpPr>
        <p:grpSpPr bwMode="auto">
          <a:xfrm>
            <a:off x="2057400" y="3352801"/>
            <a:ext cx="8001000" cy="1006475"/>
            <a:chOff x="336" y="2352"/>
            <a:chExt cx="5040" cy="634"/>
          </a:xfrm>
        </p:grpSpPr>
        <p:sp>
          <p:nvSpPr>
            <p:cNvPr id="65542" name="Text Box 7"/>
            <p:cNvSpPr txBox="1">
              <a:spLocks noChangeArrowheads="1"/>
            </p:cNvSpPr>
            <p:nvPr/>
          </p:nvSpPr>
          <p:spPr bwMode="auto">
            <a:xfrm>
              <a:off x="336" y="2352"/>
              <a:ext cx="125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solidFill>
                    <a:srgbClr val="0000FF"/>
                  </a:solidFill>
                  <a:latin typeface="Comic Sans MS" panose="030F0702030302020204" pitchFamily="66" charset="0"/>
                </a:rPr>
                <a:t>Mass number</a:t>
              </a:r>
            </a:p>
          </p:txBody>
        </p:sp>
        <p:sp>
          <p:nvSpPr>
            <p:cNvPr id="65543" name="Text Box 8"/>
            <p:cNvSpPr txBox="1">
              <a:spLocks noChangeArrowheads="1"/>
            </p:cNvSpPr>
            <p:nvPr/>
          </p:nvSpPr>
          <p:spPr bwMode="auto">
            <a:xfrm>
              <a:off x="1584" y="24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=</a:t>
              </a:r>
            </a:p>
          </p:txBody>
        </p:sp>
        <p:sp>
          <p:nvSpPr>
            <p:cNvPr id="65544" name="Text Box 9"/>
            <p:cNvSpPr txBox="1">
              <a:spLocks noChangeArrowheads="1"/>
            </p:cNvSpPr>
            <p:nvPr/>
          </p:nvSpPr>
          <p:spPr bwMode="auto">
            <a:xfrm>
              <a:off x="1872" y="2352"/>
              <a:ext cx="153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solidFill>
                    <a:srgbClr val="0000FF"/>
                  </a:solidFill>
                  <a:latin typeface="Comic Sans MS" panose="030F0702030302020204" pitchFamily="66" charset="0"/>
                </a:rPr>
                <a:t>Number of protons</a:t>
              </a:r>
            </a:p>
          </p:txBody>
        </p:sp>
        <p:sp>
          <p:nvSpPr>
            <p:cNvPr id="65545" name="Text Box 10"/>
            <p:cNvSpPr txBox="1">
              <a:spLocks noChangeArrowheads="1"/>
            </p:cNvSpPr>
            <p:nvPr/>
          </p:nvSpPr>
          <p:spPr bwMode="auto">
            <a:xfrm>
              <a:off x="3648" y="2352"/>
              <a:ext cx="172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solidFill>
                    <a:srgbClr val="0000FF"/>
                  </a:solidFill>
                  <a:latin typeface="Comic Sans MS" panose="030F0702030302020204" pitchFamily="66" charset="0"/>
                </a:rPr>
                <a:t>Number of neutrons</a:t>
              </a:r>
            </a:p>
          </p:txBody>
        </p:sp>
        <p:sp>
          <p:nvSpPr>
            <p:cNvPr id="65546" name="Text Box 11"/>
            <p:cNvSpPr txBox="1">
              <a:spLocks noChangeArrowheads="1"/>
            </p:cNvSpPr>
            <p:nvPr/>
          </p:nvSpPr>
          <p:spPr bwMode="auto">
            <a:xfrm>
              <a:off x="3456" y="24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+</a:t>
              </a:r>
            </a:p>
          </p:txBody>
        </p:sp>
      </p:grp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1752600" y="4724400"/>
            <a:ext cx="8915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700">
                <a:latin typeface="Comic Sans MS" panose="030F0702030302020204" pitchFamily="66" charset="0"/>
              </a:rPr>
              <a:t>Number of neutrons = Mass number – Atomic number</a:t>
            </a:r>
          </a:p>
        </p:txBody>
      </p:sp>
    </p:spTree>
    <p:extLst>
      <p:ext uri="{BB962C8B-B14F-4D97-AF65-F5344CB8AC3E}">
        <p14:creationId xmlns:p14="http://schemas.microsoft.com/office/powerpoint/2010/main" val="11473710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 autoUpdateAnimBg="0"/>
      <p:bldP spid="7066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962150" y="419100"/>
            <a:ext cx="25146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Isotopes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981200" y="1219201"/>
            <a:ext cx="8382000" cy="3063875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Isotopes </a:t>
            </a:r>
            <a:r>
              <a:rPr lang="en-US" altLang="zh-TW" sz="3000">
                <a:latin typeface="Comic Sans MS" panose="030F0702030302020204" pitchFamily="66" charset="0"/>
              </a:rPr>
              <a:t>are atoms of the same element with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the same number of protons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latin typeface="Comic Sans MS" panose="030F0702030302020204" pitchFamily="66" charset="0"/>
              </a:rPr>
              <a:t>but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          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different numbers of neutrons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.  </a:t>
            </a:r>
            <a:r>
              <a:rPr lang="en-US" altLang="zh-TW" sz="3000">
                <a:latin typeface="Comic Sans MS" panose="030F0702030302020204" pitchFamily="66" charset="0"/>
              </a:rPr>
              <a:t>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Isotopes</a:t>
            </a:r>
            <a:r>
              <a:rPr lang="en-US" altLang="zh-TW" sz="3000">
                <a:latin typeface="Comic Sans MS" panose="030F0702030302020204" pitchFamily="66" charset="0"/>
              </a:rPr>
              <a:t> are atoms of the same element with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the same atomic number</a:t>
            </a:r>
            <a:r>
              <a:rPr lang="en-US" altLang="zh-TW" sz="3000">
                <a:latin typeface="Comic Sans MS" panose="030F0702030302020204" pitchFamily="66" charset="0"/>
              </a:rPr>
              <a:t> but                     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different mass numbers</a:t>
            </a:r>
          </a:p>
        </p:txBody>
      </p:sp>
    </p:spTree>
    <p:extLst>
      <p:ext uri="{BB962C8B-B14F-4D97-AF65-F5344CB8AC3E}">
        <p14:creationId xmlns:p14="http://schemas.microsoft.com/office/powerpoint/2010/main" val="925704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build="p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4495800" y="2209800"/>
          <a:ext cx="2514600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253890" imgH="228501" progId="Equation.3">
                  <p:embed/>
                </p:oleObj>
              </mc:Choice>
              <mc:Fallback>
                <p:oleObj name="Equation" r:id="rId3" imgW="253890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09800"/>
                        <a:ext cx="2514600" cy="226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1905000" y="533400"/>
            <a:ext cx="563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 b="1" i="1">
                <a:solidFill>
                  <a:schemeClr val="tx2"/>
                </a:solidFill>
                <a:latin typeface="Comic Sans MS" panose="030F0702030302020204" pitchFamily="66" charset="0"/>
              </a:rPr>
              <a:t>Notation for an isotope</a:t>
            </a:r>
          </a:p>
        </p:txBody>
      </p:sp>
      <p:grpSp>
        <p:nvGrpSpPr>
          <p:cNvPr id="158727" name="Group 7"/>
          <p:cNvGrpSpPr>
            <a:grpSpLocks/>
          </p:cNvGrpSpPr>
          <p:nvPr/>
        </p:nvGrpSpPr>
        <p:grpSpPr bwMode="auto">
          <a:xfrm>
            <a:off x="6705600" y="1752600"/>
            <a:ext cx="3276600" cy="1570038"/>
            <a:chOff x="3264" y="1104"/>
            <a:chExt cx="2064" cy="989"/>
          </a:xfrm>
        </p:grpSpPr>
        <p:sp>
          <p:nvSpPr>
            <p:cNvPr id="67595" name="Line 5"/>
            <p:cNvSpPr>
              <a:spLocks noChangeShapeType="1"/>
            </p:cNvSpPr>
            <p:nvPr/>
          </p:nvSpPr>
          <p:spPr bwMode="auto">
            <a:xfrm flipV="1">
              <a:off x="3264" y="1488"/>
              <a:ext cx="624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6" name="Text Box 6"/>
            <p:cNvSpPr txBox="1">
              <a:spLocks noChangeArrowheads="1"/>
            </p:cNvSpPr>
            <p:nvPr/>
          </p:nvSpPr>
          <p:spPr bwMode="auto">
            <a:xfrm>
              <a:off x="3840" y="1104"/>
              <a:ext cx="148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200">
                  <a:latin typeface="Comic Sans MS" panose="030F0702030302020204" pitchFamily="66" charset="0"/>
                </a:rPr>
                <a:t>Symbol of the element</a:t>
              </a:r>
            </a:p>
          </p:txBody>
        </p:sp>
      </p:grpSp>
      <p:grpSp>
        <p:nvGrpSpPr>
          <p:cNvPr id="158730" name="Group 10"/>
          <p:cNvGrpSpPr>
            <a:grpSpLocks/>
          </p:cNvGrpSpPr>
          <p:nvPr/>
        </p:nvGrpSpPr>
        <p:grpSpPr bwMode="auto">
          <a:xfrm>
            <a:off x="2209800" y="1447800"/>
            <a:ext cx="2971800" cy="1295400"/>
            <a:chOff x="432" y="912"/>
            <a:chExt cx="1872" cy="816"/>
          </a:xfrm>
        </p:grpSpPr>
        <p:sp>
          <p:nvSpPr>
            <p:cNvPr id="67593" name="Line 8"/>
            <p:cNvSpPr>
              <a:spLocks noChangeShapeType="1"/>
            </p:cNvSpPr>
            <p:nvPr/>
          </p:nvSpPr>
          <p:spPr bwMode="auto">
            <a:xfrm flipH="1" flipV="1">
              <a:off x="1536" y="1344"/>
              <a:ext cx="528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432" y="912"/>
              <a:ext cx="18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200">
                  <a:latin typeface="Comic Sans MS" panose="030F0702030302020204" pitchFamily="66" charset="0"/>
                </a:rPr>
                <a:t>Mass number</a:t>
              </a:r>
            </a:p>
          </p:txBody>
        </p:sp>
      </p:grpSp>
      <p:grpSp>
        <p:nvGrpSpPr>
          <p:cNvPr id="158733" name="Group 13"/>
          <p:cNvGrpSpPr>
            <a:grpSpLocks/>
          </p:cNvGrpSpPr>
          <p:nvPr/>
        </p:nvGrpSpPr>
        <p:grpSpPr bwMode="auto">
          <a:xfrm>
            <a:off x="2209800" y="4114800"/>
            <a:ext cx="3581400" cy="1189038"/>
            <a:chOff x="432" y="2592"/>
            <a:chExt cx="2256" cy="749"/>
          </a:xfrm>
        </p:grpSpPr>
        <p:sp>
          <p:nvSpPr>
            <p:cNvPr id="67591" name="Line 11"/>
            <p:cNvSpPr>
              <a:spLocks noChangeShapeType="1"/>
            </p:cNvSpPr>
            <p:nvPr/>
          </p:nvSpPr>
          <p:spPr bwMode="auto">
            <a:xfrm flipH="1">
              <a:off x="1536" y="2592"/>
              <a:ext cx="48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2" name="Text Box 12"/>
            <p:cNvSpPr txBox="1">
              <a:spLocks noChangeArrowheads="1"/>
            </p:cNvSpPr>
            <p:nvPr/>
          </p:nvSpPr>
          <p:spPr bwMode="auto">
            <a:xfrm>
              <a:off x="432" y="2976"/>
              <a:ext cx="2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200">
                  <a:latin typeface="Comic Sans MS" panose="030F0702030302020204" pitchFamily="66" charset="0"/>
                </a:rPr>
                <a:t>Atomic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6187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1161"/>
          <p:cNvGrpSpPr>
            <a:grpSpLocks/>
          </p:cNvGrpSpPr>
          <p:nvPr/>
        </p:nvGrpSpPr>
        <p:grpSpPr bwMode="auto">
          <a:xfrm>
            <a:off x="2209800" y="762001"/>
            <a:ext cx="7543800" cy="5013325"/>
            <a:chOff x="432" y="480"/>
            <a:chExt cx="4752" cy="3158"/>
          </a:xfrm>
        </p:grpSpPr>
        <p:grpSp>
          <p:nvGrpSpPr>
            <p:cNvPr id="68663" name="Group 1069"/>
            <p:cNvGrpSpPr>
              <a:grpSpLocks/>
            </p:cNvGrpSpPr>
            <p:nvPr/>
          </p:nvGrpSpPr>
          <p:grpSpPr bwMode="auto">
            <a:xfrm>
              <a:off x="432" y="480"/>
              <a:ext cx="733" cy="655"/>
              <a:chOff x="0" y="0"/>
              <a:chExt cx="476" cy="633"/>
            </a:xfrm>
          </p:grpSpPr>
          <p:sp>
            <p:nvSpPr>
              <p:cNvPr id="68739" name="Rectangle 1026"/>
              <p:cNvSpPr>
                <a:spLocks noChangeArrowheads="1"/>
              </p:cNvSpPr>
              <p:nvPr/>
            </p:nvSpPr>
            <p:spPr bwMode="auto">
              <a:xfrm>
                <a:off x="11" y="0"/>
                <a:ext cx="45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Atomic number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40" name="Rectangle 10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64" name="Group 1071"/>
            <p:cNvGrpSpPr>
              <a:grpSpLocks/>
            </p:cNvGrpSpPr>
            <p:nvPr/>
          </p:nvGrpSpPr>
          <p:grpSpPr bwMode="auto">
            <a:xfrm>
              <a:off x="1165" y="480"/>
              <a:ext cx="777" cy="655"/>
              <a:chOff x="476" y="0"/>
              <a:chExt cx="504" cy="633"/>
            </a:xfrm>
          </p:grpSpPr>
          <p:sp>
            <p:nvSpPr>
              <p:cNvPr id="68737" name="Rectangle 1027"/>
              <p:cNvSpPr>
                <a:spLocks noChangeArrowheads="1"/>
              </p:cNvSpPr>
              <p:nvPr/>
            </p:nvSpPr>
            <p:spPr bwMode="auto">
              <a:xfrm>
                <a:off x="487" y="0"/>
                <a:ext cx="482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Mass number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38" name="Rectangle 1070"/>
              <p:cNvSpPr>
                <a:spLocks noChangeArrowheads="1"/>
              </p:cNvSpPr>
              <p:nvPr/>
            </p:nvSpPr>
            <p:spPr bwMode="auto">
              <a:xfrm>
                <a:off x="476" y="0"/>
                <a:ext cx="504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65" name="Group 1073"/>
            <p:cNvGrpSpPr>
              <a:grpSpLocks/>
            </p:cNvGrpSpPr>
            <p:nvPr/>
          </p:nvGrpSpPr>
          <p:grpSpPr bwMode="auto">
            <a:xfrm>
              <a:off x="1942" y="480"/>
              <a:ext cx="811" cy="744"/>
              <a:chOff x="980" y="0"/>
              <a:chExt cx="526" cy="719"/>
            </a:xfrm>
          </p:grpSpPr>
          <p:sp>
            <p:nvSpPr>
              <p:cNvPr id="68735" name="Rectangle 1028"/>
              <p:cNvSpPr>
                <a:spLocks noChangeArrowheads="1"/>
              </p:cNvSpPr>
              <p:nvPr/>
            </p:nvSpPr>
            <p:spPr bwMode="auto">
              <a:xfrm>
                <a:off x="996" y="86"/>
                <a:ext cx="50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Number of protons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36" name="Rectangle 1072"/>
              <p:cNvSpPr>
                <a:spLocks noChangeArrowheads="1"/>
              </p:cNvSpPr>
              <p:nvPr/>
            </p:nvSpPr>
            <p:spPr bwMode="auto">
              <a:xfrm>
                <a:off x="980" y="0"/>
                <a:ext cx="52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66" name="Group 1075"/>
            <p:cNvGrpSpPr>
              <a:grpSpLocks/>
            </p:cNvGrpSpPr>
            <p:nvPr/>
          </p:nvGrpSpPr>
          <p:grpSpPr bwMode="auto">
            <a:xfrm>
              <a:off x="2734" y="480"/>
              <a:ext cx="881" cy="676"/>
              <a:chOff x="1493" y="0"/>
              <a:chExt cx="572" cy="653"/>
            </a:xfrm>
          </p:grpSpPr>
          <p:sp>
            <p:nvSpPr>
              <p:cNvPr id="68733" name="Rectangle 1029"/>
              <p:cNvSpPr>
                <a:spLocks noChangeArrowheads="1"/>
              </p:cNvSpPr>
              <p:nvPr/>
            </p:nvSpPr>
            <p:spPr bwMode="auto">
              <a:xfrm>
                <a:off x="1493" y="20"/>
                <a:ext cx="572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No. of  electrons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34" name="Rectangle 1074"/>
              <p:cNvSpPr>
                <a:spLocks noChangeArrowheads="1"/>
              </p:cNvSpPr>
              <p:nvPr/>
            </p:nvSpPr>
            <p:spPr bwMode="auto">
              <a:xfrm>
                <a:off x="1506" y="0"/>
                <a:ext cx="52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67" name="Group 1077"/>
            <p:cNvGrpSpPr>
              <a:grpSpLocks/>
            </p:cNvGrpSpPr>
            <p:nvPr/>
          </p:nvGrpSpPr>
          <p:grpSpPr bwMode="auto">
            <a:xfrm>
              <a:off x="3563" y="480"/>
              <a:ext cx="811" cy="655"/>
              <a:chOff x="2032" y="0"/>
              <a:chExt cx="526" cy="633"/>
            </a:xfrm>
          </p:grpSpPr>
          <p:sp>
            <p:nvSpPr>
              <p:cNvPr id="68731" name="Rectangle 1030"/>
              <p:cNvSpPr>
                <a:spLocks noChangeArrowheads="1"/>
              </p:cNvSpPr>
              <p:nvPr/>
            </p:nvSpPr>
            <p:spPr bwMode="auto">
              <a:xfrm>
                <a:off x="2043" y="0"/>
                <a:ext cx="50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No. of neutrons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32" name="Rectangle 1076"/>
              <p:cNvSpPr>
                <a:spLocks noChangeArrowheads="1"/>
              </p:cNvSpPr>
              <p:nvPr/>
            </p:nvSpPr>
            <p:spPr bwMode="auto">
              <a:xfrm>
                <a:off x="2032" y="0"/>
                <a:ext cx="52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68" name="Group 1079"/>
            <p:cNvGrpSpPr>
              <a:grpSpLocks/>
            </p:cNvGrpSpPr>
            <p:nvPr/>
          </p:nvGrpSpPr>
          <p:grpSpPr bwMode="auto">
            <a:xfrm>
              <a:off x="4374" y="480"/>
              <a:ext cx="810" cy="655"/>
              <a:chOff x="2558" y="0"/>
              <a:chExt cx="526" cy="633"/>
            </a:xfrm>
          </p:grpSpPr>
          <p:sp>
            <p:nvSpPr>
              <p:cNvPr id="68729" name="Rectangle 1031"/>
              <p:cNvSpPr>
                <a:spLocks noChangeArrowheads="1"/>
              </p:cNvSpPr>
              <p:nvPr/>
            </p:nvSpPr>
            <p:spPr bwMode="auto">
              <a:xfrm>
                <a:off x="2569" y="0"/>
                <a:ext cx="50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Notation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30" name="Rectangle 1078"/>
              <p:cNvSpPr>
                <a:spLocks noChangeArrowheads="1"/>
              </p:cNvSpPr>
              <p:nvPr/>
            </p:nvSpPr>
            <p:spPr bwMode="auto">
              <a:xfrm>
                <a:off x="2558" y="0"/>
                <a:ext cx="52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69" name="Group 1081"/>
            <p:cNvGrpSpPr>
              <a:grpSpLocks/>
            </p:cNvGrpSpPr>
            <p:nvPr/>
          </p:nvGrpSpPr>
          <p:grpSpPr bwMode="auto">
            <a:xfrm>
              <a:off x="432" y="1135"/>
              <a:ext cx="733" cy="417"/>
              <a:chOff x="0" y="633"/>
              <a:chExt cx="476" cy="403"/>
            </a:xfrm>
          </p:grpSpPr>
          <p:sp>
            <p:nvSpPr>
              <p:cNvPr id="68727" name="Rectangle 1032"/>
              <p:cNvSpPr>
                <a:spLocks noChangeArrowheads="1"/>
              </p:cNvSpPr>
              <p:nvPr/>
            </p:nvSpPr>
            <p:spPr bwMode="auto">
              <a:xfrm>
                <a:off x="11" y="633"/>
                <a:ext cx="45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5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28" name="Rectangle 1080"/>
              <p:cNvSpPr>
                <a:spLocks noChangeArrowheads="1"/>
              </p:cNvSpPr>
              <p:nvPr/>
            </p:nvSpPr>
            <p:spPr bwMode="auto">
              <a:xfrm>
                <a:off x="0" y="633"/>
                <a:ext cx="47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0" name="Group 1083"/>
            <p:cNvGrpSpPr>
              <a:grpSpLocks/>
            </p:cNvGrpSpPr>
            <p:nvPr/>
          </p:nvGrpSpPr>
          <p:grpSpPr bwMode="auto">
            <a:xfrm>
              <a:off x="1165" y="1135"/>
              <a:ext cx="777" cy="417"/>
              <a:chOff x="476" y="633"/>
              <a:chExt cx="504" cy="403"/>
            </a:xfrm>
          </p:grpSpPr>
          <p:sp>
            <p:nvSpPr>
              <p:cNvPr id="68725" name="Rectangle 1033"/>
              <p:cNvSpPr>
                <a:spLocks noChangeArrowheads="1"/>
              </p:cNvSpPr>
              <p:nvPr/>
            </p:nvSpPr>
            <p:spPr bwMode="auto">
              <a:xfrm>
                <a:off x="487" y="633"/>
                <a:ext cx="48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10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26" name="Rectangle 1082"/>
              <p:cNvSpPr>
                <a:spLocks noChangeArrowheads="1"/>
              </p:cNvSpPr>
              <p:nvPr/>
            </p:nvSpPr>
            <p:spPr bwMode="auto">
              <a:xfrm>
                <a:off x="476" y="633"/>
                <a:ext cx="50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1" name="Group 1091"/>
            <p:cNvGrpSpPr>
              <a:grpSpLocks/>
            </p:cNvGrpSpPr>
            <p:nvPr/>
          </p:nvGrpSpPr>
          <p:grpSpPr bwMode="auto">
            <a:xfrm>
              <a:off x="4374" y="1135"/>
              <a:ext cx="810" cy="417"/>
              <a:chOff x="2558" y="633"/>
              <a:chExt cx="526" cy="403"/>
            </a:xfrm>
          </p:grpSpPr>
          <p:sp>
            <p:nvSpPr>
              <p:cNvPr id="68723" name="Rectangle 1037"/>
              <p:cNvSpPr>
                <a:spLocks noChangeArrowheads="1"/>
              </p:cNvSpPr>
              <p:nvPr/>
            </p:nvSpPr>
            <p:spPr bwMode="auto">
              <a:xfrm>
                <a:off x="2569" y="633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24" name="Rectangle 1090"/>
              <p:cNvSpPr>
                <a:spLocks noChangeArrowheads="1"/>
              </p:cNvSpPr>
              <p:nvPr/>
            </p:nvSpPr>
            <p:spPr bwMode="auto">
              <a:xfrm>
                <a:off x="2558" y="633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2" name="Group 1097"/>
            <p:cNvGrpSpPr>
              <a:grpSpLocks/>
            </p:cNvGrpSpPr>
            <p:nvPr/>
          </p:nvGrpSpPr>
          <p:grpSpPr bwMode="auto">
            <a:xfrm>
              <a:off x="1942" y="1552"/>
              <a:ext cx="811" cy="417"/>
              <a:chOff x="980" y="1036"/>
              <a:chExt cx="526" cy="403"/>
            </a:xfrm>
          </p:grpSpPr>
          <p:sp>
            <p:nvSpPr>
              <p:cNvPr id="68721" name="Rectangle 1040"/>
              <p:cNvSpPr>
                <a:spLocks noChangeArrowheads="1"/>
              </p:cNvSpPr>
              <p:nvPr/>
            </p:nvSpPr>
            <p:spPr bwMode="auto">
              <a:xfrm>
                <a:off x="991" y="1036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8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22" name="Rectangle 1096"/>
              <p:cNvSpPr>
                <a:spLocks noChangeArrowheads="1"/>
              </p:cNvSpPr>
              <p:nvPr/>
            </p:nvSpPr>
            <p:spPr bwMode="auto">
              <a:xfrm>
                <a:off x="980" y="1036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3" name="Group 1099"/>
            <p:cNvGrpSpPr>
              <a:grpSpLocks/>
            </p:cNvGrpSpPr>
            <p:nvPr/>
          </p:nvGrpSpPr>
          <p:grpSpPr bwMode="auto">
            <a:xfrm>
              <a:off x="2753" y="1552"/>
              <a:ext cx="810" cy="417"/>
              <a:chOff x="1506" y="1036"/>
              <a:chExt cx="526" cy="403"/>
            </a:xfrm>
          </p:grpSpPr>
          <p:sp>
            <p:nvSpPr>
              <p:cNvPr id="68719" name="Rectangle 1041"/>
              <p:cNvSpPr>
                <a:spLocks noChangeArrowheads="1"/>
              </p:cNvSpPr>
              <p:nvPr/>
            </p:nvSpPr>
            <p:spPr bwMode="auto">
              <a:xfrm>
                <a:off x="1517" y="1036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  <a:r>
                  <a:rPr lang="en-US" altLang="zh-TW">
                    <a:latin typeface="Comic Sans MS" panose="030F0702030302020204" pitchFamily="66" charset="0"/>
                  </a:rPr>
                  <a:t>8</a:t>
                </a:r>
              </a:p>
            </p:txBody>
          </p:sp>
          <p:sp>
            <p:nvSpPr>
              <p:cNvPr id="68720" name="Rectangle 1098"/>
              <p:cNvSpPr>
                <a:spLocks noChangeArrowheads="1"/>
              </p:cNvSpPr>
              <p:nvPr/>
            </p:nvSpPr>
            <p:spPr bwMode="auto">
              <a:xfrm>
                <a:off x="1506" y="1036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4" name="Group 1101"/>
            <p:cNvGrpSpPr>
              <a:grpSpLocks/>
            </p:cNvGrpSpPr>
            <p:nvPr/>
          </p:nvGrpSpPr>
          <p:grpSpPr bwMode="auto">
            <a:xfrm>
              <a:off x="3563" y="1552"/>
              <a:ext cx="811" cy="417"/>
              <a:chOff x="2032" y="1036"/>
              <a:chExt cx="526" cy="403"/>
            </a:xfrm>
          </p:grpSpPr>
          <p:sp>
            <p:nvSpPr>
              <p:cNvPr id="68717" name="Rectangle 1042"/>
              <p:cNvSpPr>
                <a:spLocks noChangeArrowheads="1"/>
              </p:cNvSpPr>
              <p:nvPr/>
            </p:nvSpPr>
            <p:spPr bwMode="auto">
              <a:xfrm>
                <a:off x="2043" y="1036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9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18" name="Rectangle 1100"/>
              <p:cNvSpPr>
                <a:spLocks noChangeArrowheads="1"/>
              </p:cNvSpPr>
              <p:nvPr/>
            </p:nvSpPr>
            <p:spPr bwMode="auto">
              <a:xfrm>
                <a:off x="2032" y="1036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5" name="Group 1103"/>
            <p:cNvGrpSpPr>
              <a:grpSpLocks/>
            </p:cNvGrpSpPr>
            <p:nvPr/>
          </p:nvGrpSpPr>
          <p:grpSpPr bwMode="auto">
            <a:xfrm>
              <a:off x="4374" y="1552"/>
              <a:ext cx="810" cy="417"/>
              <a:chOff x="2558" y="1036"/>
              <a:chExt cx="526" cy="403"/>
            </a:xfrm>
          </p:grpSpPr>
          <p:sp>
            <p:nvSpPr>
              <p:cNvPr id="68715" name="Rectangle 1043"/>
              <p:cNvSpPr>
                <a:spLocks noChangeArrowheads="1"/>
              </p:cNvSpPr>
              <p:nvPr/>
            </p:nvSpPr>
            <p:spPr bwMode="auto">
              <a:xfrm>
                <a:off x="2569" y="1036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16" name="Rectangle 1102"/>
              <p:cNvSpPr>
                <a:spLocks noChangeArrowheads="1"/>
              </p:cNvSpPr>
              <p:nvPr/>
            </p:nvSpPr>
            <p:spPr bwMode="auto">
              <a:xfrm>
                <a:off x="2558" y="1036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6" name="Group 1107"/>
            <p:cNvGrpSpPr>
              <a:grpSpLocks/>
            </p:cNvGrpSpPr>
            <p:nvPr/>
          </p:nvGrpSpPr>
          <p:grpSpPr bwMode="auto">
            <a:xfrm>
              <a:off x="1165" y="1969"/>
              <a:ext cx="777" cy="418"/>
              <a:chOff x="476" y="1439"/>
              <a:chExt cx="504" cy="403"/>
            </a:xfrm>
          </p:grpSpPr>
          <p:sp>
            <p:nvSpPr>
              <p:cNvPr id="68713" name="Rectangle 1045"/>
              <p:cNvSpPr>
                <a:spLocks noChangeArrowheads="1"/>
              </p:cNvSpPr>
              <p:nvPr/>
            </p:nvSpPr>
            <p:spPr bwMode="auto">
              <a:xfrm>
                <a:off x="487" y="1439"/>
                <a:ext cx="48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28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14" name="Rectangle 1106"/>
              <p:cNvSpPr>
                <a:spLocks noChangeArrowheads="1"/>
              </p:cNvSpPr>
              <p:nvPr/>
            </p:nvSpPr>
            <p:spPr bwMode="auto">
              <a:xfrm>
                <a:off x="476" y="1439"/>
                <a:ext cx="50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7" name="Group 1109"/>
            <p:cNvGrpSpPr>
              <a:grpSpLocks/>
            </p:cNvGrpSpPr>
            <p:nvPr/>
          </p:nvGrpSpPr>
          <p:grpSpPr bwMode="auto">
            <a:xfrm>
              <a:off x="1942" y="1969"/>
              <a:ext cx="811" cy="418"/>
              <a:chOff x="980" y="1439"/>
              <a:chExt cx="526" cy="403"/>
            </a:xfrm>
          </p:grpSpPr>
          <p:sp>
            <p:nvSpPr>
              <p:cNvPr id="68711" name="Rectangle 1046"/>
              <p:cNvSpPr>
                <a:spLocks noChangeArrowheads="1"/>
              </p:cNvSpPr>
              <p:nvPr/>
            </p:nvSpPr>
            <p:spPr bwMode="auto">
              <a:xfrm>
                <a:off x="991" y="1439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  <a:endParaRPr lang="en-US" altLang="zh-TW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12" name="Rectangle 1108"/>
              <p:cNvSpPr>
                <a:spLocks noChangeArrowheads="1"/>
              </p:cNvSpPr>
              <p:nvPr/>
            </p:nvSpPr>
            <p:spPr bwMode="auto">
              <a:xfrm>
                <a:off x="980" y="1439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8" name="Group 1111"/>
            <p:cNvGrpSpPr>
              <a:grpSpLocks/>
            </p:cNvGrpSpPr>
            <p:nvPr/>
          </p:nvGrpSpPr>
          <p:grpSpPr bwMode="auto">
            <a:xfrm>
              <a:off x="2753" y="1969"/>
              <a:ext cx="810" cy="418"/>
              <a:chOff x="1506" y="1439"/>
              <a:chExt cx="526" cy="403"/>
            </a:xfrm>
          </p:grpSpPr>
          <p:sp>
            <p:nvSpPr>
              <p:cNvPr id="68709" name="Rectangle 1047"/>
              <p:cNvSpPr>
                <a:spLocks noChangeArrowheads="1"/>
              </p:cNvSpPr>
              <p:nvPr/>
            </p:nvSpPr>
            <p:spPr bwMode="auto">
              <a:xfrm>
                <a:off x="1517" y="1439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14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10" name="Rectangle 1110"/>
              <p:cNvSpPr>
                <a:spLocks noChangeArrowheads="1"/>
              </p:cNvSpPr>
              <p:nvPr/>
            </p:nvSpPr>
            <p:spPr bwMode="auto">
              <a:xfrm>
                <a:off x="1506" y="1439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9" name="Group 1115"/>
            <p:cNvGrpSpPr>
              <a:grpSpLocks/>
            </p:cNvGrpSpPr>
            <p:nvPr/>
          </p:nvGrpSpPr>
          <p:grpSpPr bwMode="auto">
            <a:xfrm>
              <a:off x="4374" y="1969"/>
              <a:ext cx="810" cy="418"/>
              <a:chOff x="2558" y="1439"/>
              <a:chExt cx="526" cy="403"/>
            </a:xfrm>
          </p:grpSpPr>
          <p:sp>
            <p:nvSpPr>
              <p:cNvPr id="68707" name="Rectangle 1049"/>
              <p:cNvSpPr>
                <a:spLocks noChangeArrowheads="1"/>
              </p:cNvSpPr>
              <p:nvPr/>
            </p:nvSpPr>
            <p:spPr bwMode="auto">
              <a:xfrm>
                <a:off x="2569" y="1439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08" name="Rectangle 1114"/>
              <p:cNvSpPr>
                <a:spLocks noChangeArrowheads="1"/>
              </p:cNvSpPr>
              <p:nvPr/>
            </p:nvSpPr>
            <p:spPr bwMode="auto">
              <a:xfrm>
                <a:off x="2558" y="1439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0" name="Group 1117"/>
            <p:cNvGrpSpPr>
              <a:grpSpLocks/>
            </p:cNvGrpSpPr>
            <p:nvPr/>
          </p:nvGrpSpPr>
          <p:grpSpPr bwMode="auto">
            <a:xfrm>
              <a:off x="432" y="2387"/>
              <a:ext cx="733" cy="417"/>
              <a:chOff x="0" y="1842"/>
              <a:chExt cx="476" cy="403"/>
            </a:xfrm>
          </p:grpSpPr>
          <p:sp>
            <p:nvSpPr>
              <p:cNvPr id="68705" name="Rectangle 1050"/>
              <p:cNvSpPr>
                <a:spLocks noChangeArrowheads="1"/>
              </p:cNvSpPr>
              <p:nvPr/>
            </p:nvSpPr>
            <p:spPr bwMode="auto">
              <a:xfrm>
                <a:off x="11" y="1842"/>
                <a:ext cx="45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10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06" name="Rectangle 1116"/>
              <p:cNvSpPr>
                <a:spLocks noChangeArrowheads="1"/>
              </p:cNvSpPr>
              <p:nvPr/>
            </p:nvSpPr>
            <p:spPr bwMode="auto">
              <a:xfrm>
                <a:off x="0" y="1842"/>
                <a:ext cx="47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1" name="Group 1125"/>
            <p:cNvGrpSpPr>
              <a:grpSpLocks/>
            </p:cNvGrpSpPr>
            <p:nvPr/>
          </p:nvGrpSpPr>
          <p:grpSpPr bwMode="auto">
            <a:xfrm>
              <a:off x="3563" y="2387"/>
              <a:ext cx="811" cy="417"/>
              <a:chOff x="2032" y="1842"/>
              <a:chExt cx="526" cy="403"/>
            </a:xfrm>
          </p:grpSpPr>
          <p:sp>
            <p:nvSpPr>
              <p:cNvPr id="68703" name="Rectangle 1054"/>
              <p:cNvSpPr>
                <a:spLocks noChangeArrowheads="1"/>
              </p:cNvSpPr>
              <p:nvPr/>
            </p:nvSpPr>
            <p:spPr bwMode="auto">
              <a:xfrm>
                <a:off x="2043" y="1842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12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04" name="Rectangle 1124"/>
              <p:cNvSpPr>
                <a:spLocks noChangeArrowheads="1"/>
              </p:cNvSpPr>
              <p:nvPr/>
            </p:nvSpPr>
            <p:spPr bwMode="auto">
              <a:xfrm>
                <a:off x="2032" y="1842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2" name="Group 1127"/>
            <p:cNvGrpSpPr>
              <a:grpSpLocks/>
            </p:cNvGrpSpPr>
            <p:nvPr/>
          </p:nvGrpSpPr>
          <p:grpSpPr bwMode="auto">
            <a:xfrm>
              <a:off x="4374" y="2387"/>
              <a:ext cx="810" cy="417"/>
              <a:chOff x="2558" y="1842"/>
              <a:chExt cx="526" cy="403"/>
            </a:xfrm>
          </p:grpSpPr>
          <p:sp>
            <p:nvSpPr>
              <p:cNvPr id="68701" name="Rectangle 1055"/>
              <p:cNvSpPr>
                <a:spLocks noChangeArrowheads="1"/>
              </p:cNvSpPr>
              <p:nvPr/>
            </p:nvSpPr>
            <p:spPr bwMode="auto">
              <a:xfrm>
                <a:off x="2569" y="1842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02" name="Rectangle 1126"/>
              <p:cNvSpPr>
                <a:spLocks noChangeArrowheads="1"/>
              </p:cNvSpPr>
              <p:nvPr/>
            </p:nvSpPr>
            <p:spPr bwMode="auto">
              <a:xfrm>
                <a:off x="2558" y="1842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3" name="Group 1131"/>
            <p:cNvGrpSpPr>
              <a:grpSpLocks/>
            </p:cNvGrpSpPr>
            <p:nvPr/>
          </p:nvGrpSpPr>
          <p:grpSpPr bwMode="auto">
            <a:xfrm>
              <a:off x="1165" y="2804"/>
              <a:ext cx="777" cy="417"/>
              <a:chOff x="476" y="2245"/>
              <a:chExt cx="504" cy="403"/>
            </a:xfrm>
          </p:grpSpPr>
          <p:sp>
            <p:nvSpPr>
              <p:cNvPr id="68699" name="Rectangle 1057"/>
              <p:cNvSpPr>
                <a:spLocks noChangeArrowheads="1"/>
              </p:cNvSpPr>
              <p:nvPr/>
            </p:nvSpPr>
            <p:spPr bwMode="auto">
              <a:xfrm>
                <a:off x="487" y="2245"/>
                <a:ext cx="48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78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00" name="Rectangle 1130"/>
              <p:cNvSpPr>
                <a:spLocks noChangeArrowheads="1"/>
              </p:cNvSpPr>
              <p:nvPr/>
            </p:nvSpPr>
            <p:spPr bwMode="auto">
              <a:xfrm>
                <a:off x="476" y="2245"/>
                <a:ext cx="50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4" name="Group 1137"/>
            <p:cNvGrpSpPr>
              <a:grpSpLocks/>
            </p:cNvGrpSpPr>
            <p:nvPr/>
          </p:nvGrpSpPr>
          <p:grpSpPr bwMode="auto">
            <a:xfrm>
              <a:off x="3563" y="2804"/>
              <a:ext cx="811" cy="417"/>
              <a:chOff x="2032" y="2245"/>
              <a:chExt cx="526" cy="403"/>
            </a:xfrm>
          </p:grpSpPr>
          <p:sp>
            <p:nvSpPr>
              <p:cNvPr id="68697" name="Rectangle 1060"/>
              <p:cNvSpPr>
                <a:spLocks noChangeArrowheads="1"/>
              </p:cNvSpPr>
              <p:nvPr/>
            </p:nvSpPr>
            <p:spPr bwMode="auto">
              <a:xfrm>
                <a:off x="2043" y="2245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44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698" name="Rectangle 1136"/>
              <p:cNvSpPr>
                <a:spLocks noChangeArrowheads="1"/>
              </p:cNvSpPr>
              <p:nvPr/>
            </p:nvSpPr>
            <p:spPr bwMode="auto">
              <a:xfrm>
                <a:off x="2032" y="2245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5" name="Group 1139"/>
            <p:cNvGrpSpPr>
              <a:grpSpLocks/>
            </p:cNvGrpSpPr>
            <p:nvPr/>
          </p:nvGrpSpPr>
          <p:grpSpPr bwMode="auto">
            <a:xfrm>
              <a:off x="4374" y="2804"/>
              <a:ext cx="810" cy="417"/>
              <a:chOff x="2558" y="2245"/>
              <a:chExt cx="526" cy="403"/>
            </a:xfrm>
          </p:grpSpPr>
          <p:sp>
            <p:nvSpPr>
              <p:cNvPr id="68695" name="Rectangle 1061"/>
              <p:cNvSpPr>
                <a:spLocks noChangeArrowheads="1"/>
              </p:cNvSpPr>
              <p:nvPr/>
            </p:nvSpPr>
            <p:spPr bwMode="auto">
              <a:xfrm>
                <a:off x="2569" y="2245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696" name="Rectangle 1138"/>
              <p:cNvSpPr>
                <a:spLocks noChangeArrowheads="1"/>
              </p:cNvSpPr>
              <p:nvPr/>
            </p:nvSpPr>
            <p:spPr bwMode="auto">
              <a:xfrm>
                <a:off x="2558" y="2245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6" name="Group 1143"/>
            <p:cNvGrpSpPr>
              <a:grpSpLocks/>
            </p:cNvGrpSpPr>
            <p:nvPr/>
          </p:nvGrpSpPr>
          <p:grpSpPr bwMode="auto">
            <a:xfrm>
              <a:off x="1165" y="3221"/>
              <a:ext cx="777" cy="417"/>
              <a:chOff x="476" y="2648"/>
              <a:chExt cx="504" cy="403"/>
            </a:xfrm>
          </p:grpSpPr>
          <p:sp>
            <p:nvSpPr>
              <p:cNvPr id="68693" name="Rectangle 1063"/>
              <p:cNvSpPr>
                <a:spLocks noChangeArrowheads="1"/>
              </p:cNvSpPr>
              <p:nvPr/>
            </p:nvSpPr>
            <p:spPr bwMode="auto">
              <a:xfrm>
                <a:off x="487" y="2648"/>
                <a:ext cx="48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66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694" name="Rectangle 1142"/>
              <p:cNvSpPr>
                <a:spLocks noChangeArrowheads="1"/>
              </p:cNvSpPr>
              <p:nvPr/>
            </p:nvSpPr>
            <p:spPr bwMode="auto">
              <a:xfrm>
                <a:off x="476" y="2648"/>
                <a:ext cx="50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7" name="Group 1145"/>
            <p:cNvGrpSpPr>
              <a:grpSpLocks/>
            </p:cNvGrpSpPr>
            <p:nvPr/>
          </p:nvGrpSpPr>
          <p:grpSpPr bwMode="auto">
            <a:xfrm>
              <a:off x="1942" y="3221"/>
              <a:ext cx="811" cy="417"/>
              <a:chOff x="980" y="2648"/>
              <a:chExt cx="526" cy="403"/>
            </a:xfrm>
          </p:grpSpPr>
          <p:sp>
            <p:nvSpPr>
              <p:cNvPr id="68691" name="Rectangle 1064"/>
              <p:cNvSpPr>
                <a:spLocks noChangeArrowheads="1"/>
              </p:cNvSpPr>
              <p:nvPr/>
            </p:nvSpPr>
            <p:spPr bwMode="auto">
              <a:xfrm>
                <a:off x="991" y="2648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30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692" name="Rectangle 1144"/>
              <p:cNvSpPr>
                <a:spLocks noChangeArrowheads="1"/>
              </p:cNvSpPr>
              <p:nvPr/>
            </p:nvSpPr>
            <p:spPr bwMode="auto">
              <a:xfrm>
                <a:off x="980" y="2648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8" name="Group 1151"/>
            <p:cNvGrpSpPr>
              <a:grpSpLocks/>
            </p:cNvGrpSpPr>
            <p:nvPr/>
          </p:nvGrpSpPr>
          <p:grpSpPr bwMode="auto">
            <a:xfrm>
              <a:off x="4374" y="3221"/>
              <a:ext cx="810" cy="417"/>
              <a:chOff x="2558" y="2648"/>
              <a:chExt cx="526" cy="403"/>
            </a:xfrm>
          </p:grpSpPr>
          <p:sp>
            <p:nvSpPr>
              <p:cNvPr id="68689" name="Rectangle 1067"/>
              <p:cNvSpPr>
                <a:spLocks noChangeArrowheads="1"/>
              </p:cNvSpPr>
              <p:nvPr/>
            </p:nvSpPr>
            <p:spPr bwMode="auto">
              <a:xfrm>
                <a:off x="2569" y="2648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690" name="Rectangle 1150"/>
              <p:cNvSpPr>
                <a:spLocks noChangeArrowheads="1"/>
              </p:cNvSpPr>
              <p:nvPr/>
            </p:nvSpPr>
            <p:spPr bwMode="auto">
              <a:xfrm>
                <a:off x="2558" y="2648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</p:grpSp>
      <p:grpSp>
        <p:nvGrpSpPr>
          <p:cNvPr id="68611" name="Group 1085"/>
          <p:cNvGrpSpPr>
            <a:grpSpLocks/>
          </p:cNvGrpSpPr>
          <p:nvPr/>
        </p:nvGrpSpPr>
        <p:grpSpPr bwMode="auto">
          <a:xfrm>
            <a:off x="4606926" y="1801814"/>
            <a:ext cx="1287463" cy="661987"/>
            <a:chOff x="980" y="633"/>
            <a:chExt cx="526" cy="403"/>
          </a:xfrm>
        </p:grpSpPr>
        <p:sp>
          <p:nvSpPr>
            <p:cNvPr id="68661" name="Rectangle 1034"/>
            <p:cNvSpPr>
              <a:spLocks noChangeArrowheads="1"/>
            </p:cNvSpPr>
            <p:nvPr/>
          </p:nvSpPr>
          <p:spPr bwMode="auto">
            <a:xfrm>
              <a:off x="991" y="633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</a:p>
            <a:p>
              <a:pPr algn="ctr"/>
              <a:endParaRPr lang="en-US" altLang="zh-TW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62" name="Rectangle 1084"/>
            <p:cNvSpPr>
              <a:spLocks noChangeArrowheads="1"/>
            </p:cNvSpPr>
            <p:nvPr/>
          </p:nvSpPr>
          <p:spPr bwMode="auto">
            <a:xfrm>
              <a:off x="980" y="633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12" name="Group 1087"/>
          <p:cNvGrpSpPr>
            <a:grpSpLocks/>
          </p:cNvGrpSpPr>
          <p:nvPr/>
        </p:nvGrpSpPr>
        <p:grpSpPr bwMode="auto">
          <a:xfrm>
            <a:off x="5894389" y="1801814"/>
            <a:ext cx="1285875" cy="661987"/>
            <a:chOff x="1506" y="633"/>
            <a:chExt cx="526" cy="403"/>
          </a:xfrm>
        </p:grpSpPr>
        <p:sp>
          <p:nvSpPr>
            <p:cNvPr id="68659" name="Rectangle 1035"/>
            <p:cNvSpPr>
              <a:spLocks noChangeArrowheads="1"/>
            </p:cNvSpPr>
            <p:nvPr/>
          </p:nvSpPr>
          <p:spPr bwMode="auto">
            <a:xfrm>
              <a:off x="1517" y="633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</a:p>
            <a:p>
              <a:pPr algn="ctr"/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8660" name="Rectangle 1086"/>
            <p:cNvSpPr>
              <a:spLocks noChangeArrowheads="1"/>
            </p:cNvSpPr>
            <p:nvPr/>
          </p:nvSpPr>
          <p:spPr bwMode="auto">
            <a:xfrm>
              <a:off x="1506" y="633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13" name="Group 1089"/>
          <p:cNvGrpSpPr>
            <a:grpSpLocks/>
          </p:cNvGrpSpPr>
          <p:nvPr/>
        </p:nvGrpSpPr>
        <p:grpSpPr bwMode="auto">
          <a:xfrm>
            <a:off x="7180263" y="1801814"/>
            <a:ext cx="1287462" cy="661987"/>
            <a:chOff x="2032" y="633"/>
            <a:chExt cx="526" cy="403"/>
          </a:xfrm>
        </p:grpSpPr>
        <p:sp>
          <p:nvSpPr>
            <p:cNvPr id="68657" name="Rectangle 1036"/>
            <p:cNvSpPr>
              <a:spLocks noChangeArrowheads="1"/>
            </p:cNvSpPr>
            <p:nvPr/>
          </p:nvSpPr>
          <p:spPr bwMode="auto">
            <a:xfrm>
              <a:off x="2043" y="633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zh-TW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</a:p>
            <a:p>
              <a:pPr algn="ctr"/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8658" name="Rectangle 1088"/>
            <p:cNvSpPr>
              <a:spLocks noChangeArrowheads="1"/>
            </p:cNvSpPr>
            <p:nvPr/>
          </p:nvSpPr>
          <p:spPr bwMode="auto">
            <a:xfrm>
              <a:off x="2032" y="633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sp>
        <p:nvSpPr>
          <p:cNvPr id="68614" name="Rectangle 1038"/>
          <p:cNvSpPr>
            <a:spLocks noChangeArrowheads="1"/>
          </p:cNvSpPr>
          <p:nvPr/>
        </p:nvSpPr>
        <p:spPr bwMode="auto">
          <a:xfrm>
            <a:off x="2236788" y="2463800"/>
            <a:ext cx="1109662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Comic Sans MS" panose="030F0702030302020204" pitchFamily="66" charset="0"/>
              </a:rPr>
              <a:t> </a:t>
            </a:r>
          </a:p>
          <a:p>
            <a:pPr algn="ctr"/>
            <a:endParaRPr lang="en-US" altLang="zh-TW">
              <a:latin typeface="Comic Sans MS" panose="030F0702030302020204" pitchFamily="66" charset="0"/>
            </a:endParaRPr>
          </a:p>
        </p:txBody>
      </p:sp>
      <p:sp>
        <p:nvSpPr>
          <p:cNvPr id="68615" name="Rectangle 1092"/>
          <p:cNvSpPr>
            <a:spLocks noChangeArrowheads="1"/>
          </p:cNvSpPr>
          <p:nvPr/>
        </p:nvSpPr>
        <p:spPr bwMode="auto">
          <a:xfrm>
            <a:off x="2209800" y="2463800"/>
            <a:ext cx="1163638" cy="661988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8616" name="Rectangle 1039"/>
          <p:cNvSpPr>
            <a:spLocks noChangeArrowheads="1"/>
          </p:cNvSpPr>
          <p:nvPr/>
        </p:nvSpPr>
        <p:spPr bwMode="auto">
          <a:xfrm>
            <a:off x="3400426" y="2463800"/>
            <a:ext cx="1179513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en-US" altLang="zh-TW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zh-TW">
              <a:latin typeface="Comic Sans MS" panose="030F0702030302020204" pitchFamily="66" charset="0"/>
            </a:endParaRPr>
          </a:p>
        </p:txBody>
      </p:sp>
      <p:sp>
        <p:nvSpPr>
          <p:cNvPr id="68617" name="Rectangle 1094"/>
          <p:cNvSpPr>
            <a:spLocks noChangeArrowheads="1"/>
          </p:cNvSpPr>
          <p:nvPr/>
        </p:nvSpPr>
        <p:spPr bwMode="auto">
          <a:xfrm>
            <a:off x="3373439" y="2463800"/>
            <a:ext cx="1233487" cy="661988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68618" name="Group 1105"/>
          <p:cNvGrpSpPr>
            <a:grpSpLocks/>
          </p:cNvGrpSpPr>
          <p:nvPr/>
        </p:nvGrpSpPr>
        <p:grpSpPr bwMode="auto">
          <a:xfrm>
            <a:off x="2209800" y="3125789"/>
            <a:ext cx="1163638" cy="663575"/>
            <a:chOff x="0" y="1439"/>
            <a:chExt cx="476" cy="403"/>
          </a:xfrm>
        </p:grpSpPr>
        <p:sp>
          <p:nvSpPr>
            <p:cNvPr id="68655" name="Rectangle 1044"/>
            <p:cNvSpPr>
              <a:spLocks noChangeArrowheads="1"/>
            </p:cNvSpPr>
            <p:nvPr/>
          </p:nvSpPr>
          <p:spPr bwMode="auto">
            <a:xfrm>
              <a:off x="11" y="1439"/>
              <a:ext cx="4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endParaRPr lang="en-US" altLang="zh-TW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56" name="Rectangle 1104"/>
            <p:cNvSpPr>
              <a:spLocks noChangeArrowheads="1"/>
            </p:cNvSpPr>
            <p:nvPr/>
          </p:nvSpPr>
          <p:spPr bwMode="auto">
            <a:xfrm>
              <a:off x="0" y="1439"/>
              <a:ext cx="47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19" name="Group 1113"/>
          <p:cNvGrpSpPr>
            <a:grpSpLocks/>
          </p:cNvGrpSpPr>
          <p:nvPr/>
        </p:nvGrpSpPr>
        <p:grpSpPr bwMode="auto">
          <a:xfrm>
            <a:off x="7180263" y="3125789"/>
            <a:ext cx="1287462" cy="663575"/>
            <a:chOff x="2032" y="1439"/>
            <a:chExt cx="526" cy="403"/>
          </a:xfrm>
        </p:grpSpPr>
        <p:sp>
          <p:nvSpPr>
            <p:cNvPr id="68653" name="Rectangle 1048"/>
            <p:cNvSpPr>
              <a:spLocks noChangeArrowheads="1"/>
            </p:cNvSpPr>
            <p:nvPr/>
          </p:nvSpPr>
          <p:spPr bwMode="auto">
            <a:xfrm>
              <a:off x="2043" y="1439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</a:p>
          </p:txBody>
        </p:sp>
        <p:sp>
          <p:nvSpPr>
            <p:cNvPr id="68654" name="Rectangle 1112"/>
            <p:cNvSpPr>
              <a:spLocks noChangeArrowheads="1"/>
            </p:cNvSpPr>
            <p:nvPr/>
          </p:nvSpPr>
          <p:spPr bwMode="auto">
            <a:xfrm>
              <a:off x="2032" y="1439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0" name="Group 1119"/>
          <p:cNvGrpSpPr>
            <a:grpSpLocks/>
          </p:cNvGrpSpPr>
          <p:nvPr/>
        </p:nvGrpSpPr>
        <p:grpSpPr bwMode="auto">
          <a:xfrm>
            <a:off x="3373439" y="3789364"/>
            <a:ext cx="1233487" cy="661987"/>
            <a:chOff x="476" y="1842"/>
            <a:chExt cx="504" cy="403"/>
          </a:xfrm>
        </p:grpSpPr>
        <p:sp>
          <p:nvSpPr>
            <p:cNvPr id="68651" name="Rectangle 1051"/>
            <p:cNvSpPr>
              <a:spLocks noChangeArrowheads="1"/>
            </p:cNvSpPr>
            <p:nvPr/>
          </p:nvSpPr>
          <p:spPr bwMode="auto">
            <a:xfrm>
              <a:off x="487" y="1842"/>
              <a:ext cx="48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</a:p>
          </p:txBody>
        </p:sp>
        <p:sp>
          <p:nvSpPr>
            <p:cNvPr id="68652" name="Rectangle 1118"/>
            <p:cNvSpPr>
              <a:spLocks noChangeArrowheads="1"/>
            </p:cNvSpPr>
            <p:nvPr/>
          </p:nvSpPr>
          <p:spPr bwMode="auto">
            <a:xfrm>
              <a:off x="476" y="1842"/>
              <a:ext cx="50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1" name="Group 1121"/>
          <p:cNvGrpSpPr>
            <a:grpSpLocks/>
          </p:cNvGrpSpPr>
          <p:nvPr/>
        </p:nvGrpSpPr>
        <p:grpSpPr bwMode="auto">
          <a:xfrm>
            <a:off x="4606926" y="3789364"/>
            <a:ext cx="1287463" cy="661987"/>
            <a:chOff x="980" y="1842"/>
            <a:chExt cx="526" cy="403"/>
          </a:xfrm>
        </p:grpSpPr>
        <p:sp>
          <p:nvSpPr>
            <p:cNvPr id="68649" name="Rectangle 1052"/>
            <p:cNvSpPr>
              <a:spLocks noChangeArrowheads="1"/>
            </p:cNvSpPr>
            <p:nvPr/>
          </p:nvSpPr>
          <p:spPr bwMode="auto">
            <a:xfrm>
              <a:off x="991" y="1842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</a:p>
          </p:txBody>
        </p:sp>
        <p:sp>
          <p:nvSpPr>
            <p:cNvPr id="68650" name="Rectangle 1120"/>
            <p:cNvSpPr>
              <a:spLocks noChangeArrowheads="1"/>
            </p:cNvSpPr>
            <p:nvPr/>
          </p:nvSpPr>
          <p:spPr bwMode="auto">
            <a:xfrm>
              <a:off x="980" y="1842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2" name="Group 1123"/>
          <p:cNvGrpSpPr>
            <a:grpSpLocks/>
          </p:cNvGrpSpPr>
          <p:nvPr/>
        </p:nvGrpSpPr>
        <p:grpSpPr bwMode="auto">
          <a:xfrm>
            <a:off x="5894389" y="3789364"/>
            <a:ext cx="1285875" cy="661987"/>
            <a:chOff x="1506" y="1842"/>
            <a:chExt cx="526" cy="403"/>
          </a:xfrm>
        </p:grpSpPr>
        <p:sp>
          <p:nvSpPr>
            <p:cNvPr id="68647" name="Rectangle 1053"/>
            <p:cNvSpPr>
              <a:spLocks noChangeArrowheads="1"/>
            </p:cNvSpPr>
            <p:nvPr/>
          </p:nvSpPr>
          <p:spPr bwMode="auto">
            <a:xfrm>
              <a:off x="1517" y="1842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8648" name="Rectangle 1122"/>
            <p:cNvSpPr>
              <a:spLocks noChangeArrowheads="1"/>
            </p:cNvSpPr>
            <p:nvPr/>
          </p:nvSpPr>
          <p:spPr bwMode="auto">
            <a:xfrm>
              <a:off x="1506" y="1842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3" name="Group 1129"/>
          <p:cNvGrpSpPr>
            <a:grpSpLocks/>
          </p:cNvGrpSpPr>
          <p:nvPr/>
        </p:nvGrpSpPr>
        <p:grpSpPr bwMode="auto">
          <a:xfrm>
            <a:off x="2209800" y="4451350"/>
            <a:ext cx="1163638" cy="661988"/>
            <a:chOff x="0" y="2245"/>
            <a:chExt cx="476" cy="403"/>
          </a:xfrm>
        </p:grpSpPr>
        <p:sp>
          <p:nvSpPr>
            <p:cNvPr id="68645" name="Rectangle 1056"/>
            <p:cNvSpPr>
              <a:spLocks noChangeArrowheads="1"/>
            </p:cNvSpPr>
            <p:nvPr/>
          </p:nvSpPr>
          <p:spPr bwMode="auto">
            <a:xfrm>
              <a:off x="11" y="2245"/>
              <a:ext cx="4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</a:p>
          </p:txBody>
        </p:sp>
        <p:sp>
          <p:nvSpPr>
            <p:cNvPr id="68646" name="Rectangle 1128"/>
            <p:cNvSpPr>
              <a:spLocks noChangeArrowheads="1"/>
            </p:cNvSpPr>
            <p:nvPr/>
          </p:nvSpPr>
          <p:spPr bwMode="auto">
            <a:xfrm>
              <a:off x="0" y="2245"/>
              <a:ext cx="47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4" name="Group 1133"/>
          <p:cNvGrpSpPr>
            <a:grpSpLocks/>
          </p:cNvGrpSpPr>
          <p:nvPr/>
        </p:nvGrpSpPr>
        <p:grpSpPr bwMode="auto">
          <a:xfrm>
            <a:off x="4606926" y="4451350"/>
            <a:ext cx="1287463" cy="661988"/>
            <a:chOff x="980" y="2245"/>
            <a:chExt cx="526" cy="403"/>
          </a:xfrm>
        </p:grpSpPr>
        <p:sp>
          <p:nvSpPr>
            <p:cNvPr id="68643" name="Rectangle 1058"/>
            <p:cNvSpPr>
              <a:spLocks noChangeArrowheads="1"/>
            </p:cNvSpPr>
            <p:nvPr/>
          </p:nvSpPr>
          <p:spPr bwMode="auto">
            <a:xfrm>
              <a:off x="991" y="2245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8644" name="Rectangle 1132"/>
            <p:cNvSpPr>
              <a:spLocks noChangeArrowheads="1"/>
            </p:cNvSpPr>
            <p:nvPr/>
          </p:nvSpPr>
          <p:spPr bwMode="auto">
            <a:xfrm>
              <a:off x="980" y="2245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5" name="Group 1135"/>
          <p:cNvGrpSpPr>
            <a:grpSpLocks/>
          </p:cNvGrpSpPr>
          <p:nvPr/>
        </p:nvGrpSpPr>
        <p:grpSpPr bwMode="auto">
          <a:xfrm>
            <a:off x="5894389" y="4451350"/>
            <a:ext cx="1285875" cy="661988"/>
            <a:chOff x="1506" y="2245"/>
            <a:chExt cx="526" cy="403"/>
          </a:xfrm>
        </p:grpSpPr>
        <p:sp>
          <p:nvSpPr>
            <p:cNvPr id="68641" name="Rectangle 1059"/>
            <p:cNvSpPr>
              <a:spLocks noChangeArrowheads="1"/>
            </p:cNvSpPr>
            <p:nvPr/>
          </p:nvSpPr>
          <p:spPr bwMode="auto">
            <a:xfrm>
              <a:off x="1517" y="2245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8642" name="Rectangle 1134"/>
            <p:cNvSpPr>
              <a:spLocks noChangeArrowheads="1"/>
            </p:cNvSpPr>
            <p:nvPr/>
          </p:nvSpPr>
          <p:spPr bwMode="auto">
            <a:xfrm>
              <a:off x="1506" y="2245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6" name="Group 1141"/>
          <p:cNvGrpSpPr>
            <a:grpSpLocks/>
          </p:cNvGrpSpPr>
          <p:nvPr/>
        </p:nvGrpSpPr>
        <p:grpSpPr bwMode="auto">
          <a:xfrm>
            <a:off x="2209800" y="5113339"/>
            <a:ext cx="1163638" cy="661987"/>
            <a:chOff x="0" y="2648"/>
            <a:chExt cx="476" cy="403"/>
          </a:xfrm>
        </p:grpSpPr>
        <p:sp>
          <p:nvSpPr>
            <p:cNvPr id="68639" name="Rectangle 1062"/>
            <p:cNvSpPr>
              <a:spLocks noChangeArrowheads="1"/>
            </p:cNvSpPr>
            <p:nvPr/>
          </p:nvSpPr>
          <p:spPr bwMode="auto">
            <a:xfrm>
              <a:off x="11" y="2648"/>
              <a:ext cx="4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8640" name="Rectangle 1140"/>
            <p:cNvSpPr>
              <a:spLocks noChangeArrowheads="1"/>
            </p:cNvSpPr>
            <p:nvPr/>
          </p:nvSpPr>
          <p:spPr bwMode="auto">
            <a:xfrm>
              <a:off x="0" y="2648"/>
              <a:ext cx="47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7" name="Group 1147"/>
          <p:cNvGrpSpPr>
            <a:grpSpLocks/>
          </p:cNvGrpSpPr>
          <p:nvPr/>
        </p:nvGrpSpPr>
        <p:grpSpPr bwMode="auto">
          <a:xfrm>
            <a:off x="5894389" y="5113339"/>
            <a:ext cx="1285875" cy="661987"/>
            <a:chOff x="1506" y="2648"/>
            <a:chExt cx="526" cy="403"/>
          </a:xfrm>
        </p:grpSpPr>
        <p:sp>
          <p:nvSpPr>
            <p:cNvPr id="68637" name="Rectangle 1065"/>
            <p:cNvSpPr>
              <a:spLocks noChangeArrowheads="1"/>
            </p:cNvSpPr>
            <p:nvPr/>
          </p:nvSpPr>
          <p:spPr bwMode="auto">
            <a:xfrm>
              <a:off x="1517" y="2648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8638" name="Rectangle 1146"/>
            <p:cNvSpPr>
              <a:spLocks noChangeArrowheads="1"/>
            </p:cNvSpPr>
            <p:nvPr/>
          </p:nvSpPr>
          <p:spPr bwMode="auto">
            <a:xfrm>
              <a:off x="1506" y="2648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8" name="Group 1149"/>
          <p:cNvGrpSpPr>
            <a:grpSpLocks/>
          </p:cNvGrpSpPr>
          <p:nvPr/>
        </p:nvGrpSpPr>
        <p:grpSpPr bwMode="auto">
          <a:xfrm>
            <a:off x="7180263" y="5113339"/>
            <a:ext cx="1287462" cy="661987"/>
            <a:chOff x="2032" y="2648"/>
            <a:chExt cx="526" cy="403"/>
          </a:xfrm>
        </p:grpSpPr>
        <p:sp>
          <p:nvSpPr>
            <p:cNvPr id="68635" name="Rectangle 1066"/>
            <p:cNvSpPr>
              <a:spLocks noChangeArrowheads="1"/>
            </p:cNvSpPr>
            <p:nvPr/>
          </p:nvSpPr>
          <p:spPr bwMode="auto">
            <a:xfrm>
              <a:off x="2043" y="2648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8636" name="Rectangle 1148"/>
            <p:cNvSpPr>
              <a:spLocks noChangeArrowheads="1"/>
            </p:cNvSpPr>
            <p:nvPr/>
          </p:nvSpPr>
          <p:spPr bwMode="auto">
            <a:xfrm>
              <a:off x="2032" y="2648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aphicFrame>
        <p:nvGraphicFramePr>
          <p:cNvPr id="68629" name="Object 1153"/>
          <p:cNvGraphicFramePr>
            <a:graphicFrameLocks noChangeAspect="1"/>
          </p:cNvGraphicFramePr>
          <p:nvPr/>
        </p:nvGraphicFramePr>
        <p:xfrm>
          <a:off x="8789988" y="1828800"/>
          <a:ext cx="6540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241195" imgH="241195" progId="Equation.3">
                  <p:embed/>
                </p:oleObj>
              </mc:Choice>
              <mc:Fallback>
                <p:oleObj name="Equation" r:id="rId3" imgW="24119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9988" y="1828800"/>
                        <a:ext cx="6540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0" name="Object 1154"/>
          <p:cNvGraphicFramePr>
            <a:graphicFrameLocks noChangeAspect="1"/>
          </p:cNvGraphicFramePr>
          <p:nvPr/>
        </p:nvGraphicFramePr>
        <p:xfrm>
          <a:off x="8789988" y="2514600"/>
          <a:ext cx="6540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241195" imgH="241195" progId="Equation.3">
                  <p:embed/>
                </p:oleObj>
              </mc:Choice>
              <mc:Fallback>
                <p:oleObj name="Equation" r:id="rId5" imgW="24119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9988" y="2514600"/>
                        <a:ext cx="6540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1" name="Object 1155"/>
          <p:cNvGraphicFramePr>
            <a:graphicFrameLocks noChangeAspect="1"/>
          </p:cNvGraphicFramePr>
          <p:nvPr/>
        </p:nvGraphicFramePr>
        <p:xfrm>
          <a:off x="8739189" y="3141664"/>
          <a:ext cx="7572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7" imgW="279400" imgH="228600" progId="Equation.3">
                  <p:embed/>
                </p:oleObj>
              </mc:Choice>
              <mc:Fallback>
                <p:oleObj name="Equation" r:id="rId7" imgW="27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189" y="3141664"/>
                        <a:ext cx="7572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2" name="Object 1156"/>
          <p:cNvGraphicFramePr>
            <a:graphicFrameLocks noChangeAspect="1"/>
          </p:cNvGraphicFramePr>
          <p:nvPr/>
        </p:nvGraphicFramePr>
        <p:xfrm>
          <a:off x="8670926" y="3810000"/>
          <a:ext cx="8937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9" imgW="330057" imgH="241195" progId="Equation.3">
                  <p:embed/>
                </p:oleObj>
              </mc:Choice>
              <mc:Fallback>
                <p:oleObj name="Equation" r:id="rId9" imgW="33005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0926" y="3810000"/>
                        <a:ext cx="8937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3" name="Object 1157"/>
          <p:cNvGraphicFramePr>
            <a:graphicFrameLocks noChangeAspect="1"/>
          </p:cNvGraphicFramePr>
          <p:nvPr/>
        </p:nvGraphicFramePr>
        <p:xfrm>
          <a:off x="8704263" y="4495800"/>
          <a:ext cx="8255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11" imgW="304668" imgH="241195" progId="Equation.3">
                  <p:embed/>
                </p:oleObj>
              </mc:Choice>
              <mc:Fallback>
                <p:oleObj name="Equation" r:id="rId11" imgW="30466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4263" y="4495800"/>
                        <a:ext cx="8255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4" name="Object 1158"/>
          <p:cNvGraphicFramePr>
            <a:graphicFrameLocks noChangeAspect="1"/>
          </p:cNvGraphicFramePr>
          <p:nvPr/>
        </p:nvGraphicFramePr>
        <p:xfrm>
          <a:off x="8686801" y="5105400"/>
          <a:ext cx="8604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13" imgW="317225" imgH="241091" progId="Equation.3">
                  <p:embed/>
                </p:oleObj>
              </mc:Choice>
              <mc:Fallback>
                <p:oleObj name="Equation" r:id="rId13" imgW="317225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5105400"/>
                        <a:ext cx="8604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7821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1161"/>
          <p:cNvGrpSpPr>
            <a:grpSpLocks/>
          </p:cNvGrpSpPr>
          <p:nvPr/>
        </p:nvGrpSpPr>
        <p:grpSpPr bwMode="auto">
          <a:xfrm>
            <a:off x="2209800" y="762001"/>
            <a:ext cx="7543800" cy="5013325"/>
            <a:chOff x="432" y="480"/>
            <a:chExt cx="4752" cy="3158"/>
          </a:xfrm>
        </p:grpSpPr>
        <p:grpSp>
          <p:nvGrpSpPr>
            <p:cNvPr id="69687" name="Group 1069"/>
            <p:cNvGrpSpPr>
              <a:grpSpLocks/>
            </p:cNvGrpSpPr>
            <p:nvPr/>
          </p:nvGrpSpPr>
          <p:grpSpPr bwMode="auto">
            <a:xfrm>
              <a:off x="432" y="480"/>
              <a:ext cx="733" cy="655"/>
              <a:chOff x="0" y="0"/>
              <a:chExt cx="476" cy="633"/>
            </a:xfrm>
          </p:grpSpPr>
          <p:sp>
            <p:nvSpPr>
              <p:cNvPr id="69763" name="Rectangle 1026"/>
              <p:cNvSpPr>
                <a:spLocks noChangeArrowheads="1"/>
              </p:cNvSpPr>
              <p:nvPr/>
            </p:nvSpPr>
            <p:spPr bwMode="auto">
              <a:xfrm>
                <a:off x="11" y="0"/>
                <a:ext cx="45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Atomic number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64" name="Rectangle 10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88" name="Group 1071"/>
            <p:cNvGrpSpPr>
              <a:grpSpLocks/>
            </p:cNvGrpSpPr>
            <p:nvPr/>
          </p:nvGrpSpPr>
          <p:grpSpPr bwMode="auto">
            <a:xfrm>
              <a:off x="1165" y="480"/>
              <a:ext cx="777" cy="655"/>
              <a:chOff x="476" y="0"/>
              <a:chExt cx="504" cy="633"/>
            </a:xfrm>
          </p:grpSpPr>
          <p:sp>
            <p:nvSpPr>
              <p:cNvPr id="69761" name="Rectangle 1027"/>
              <p:cNvSpPr>
                <a:spLocks noChangeArrowheads="1"/>
              </p:cNvSpPr>
              <p:nvPr/>
            </p:nvSpPr>
            <p:spPr bwMode="auto">
              <a:xfrm>
                <a:off x="487" y="0"/>
                <a:ext cx="482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Mass number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62" name="Rectangle 1070"/>
              <p:cNvSpPr>
                <a:spLocks noChangeArrowheads="1"/>
              </p:cNvSpPr>
              <p:nvPr/>
            </p:nvSpPr>
            <p:spPr bwMode="auto">
              <a:xfrm>
                <a:off x="476" y="0"/>
                <a:ext cx="504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89" name="Group 1073"/>
            <p:cNvGrpSpPr>
              <a:grpSpLocks/>
            </p:cNvGrpSpPr>
            <p:nvPr/>
          </p:nvGrpSpPr>
          <p:grpSpPr bwMode="auto">
            <a:xfrm>
              <a:off x="1942" y="480"/>
              <a:ext cx="811" cy="744"/>
              <a:chOff x="980" y="0"/>
              <a:chExt cx="526" cy="719"/>
            </a:xfrm>
          </p:grpSpPr>
          <p:sp>
            <p:nvSpPr>
              <p:cNvPr id="69759" name="Rectangle 1028"/>
              <p:cNvSpPr>
                <a:spLocks noChangeArrowheads="1"/>
              </p:cNvSpPr>
              <p:nvPr/>
            </p:nvSpPr>
            <p:spPr bwMode="auto">
              <a:xfrm>
                <a:off x="996" y="86"/>
                <a:ext cx="50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Number of protons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60" name="Rectangle 1072"/>
              <p:cNvSpPr>
                <a:spLocks noChangeArrowheads="1"/>
              </p:cNvSpPr>
              <p:nvPr/>
            </p:nvSpPr>
            <p:spPr bwMode="auto">
              <a:xfrm>
                <a:off x="980" y="0"/>
                <a:ext cx="52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0" name="Group 1075"/>
            <p:cNvGrpSpPr>
              <a:grpSpLocks/>
            </p:cNvGrpSpPr>
            <p:nvPr/>
          </p:nvGrpSpPr>
          <p:grpSpPr bwMode="auto">
            <a:xfrm>
              <a:off x="2734" y="480"/>
              <a:ext cx="881" cy="676"/>
              <a:chOff x="1493" y="0"/>
              <a:chExt cx="572" cy="653"/>
            </a:xfrm>
          </p:grpSpPr>
          <p:sp>
            <p:nvSpPr>
              <p:cNvPr id="69757" name="Rectangle 1029"/>
              <p:cNvSpPr>
                <a:spLocks noChangeArrowheads="1"/>
              </p:cNvSpPr>
              <p:nvPr/>
            </p:nvSpPr>
            <p:spPr bwMode="auto">
              <a:xfrm>
                <a:off x="1493" y="20"/>
                <a:ext cx="572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No. of  electrons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58" name="Rectangle 1074"/>
              <p:cNvSpPr>
                <a:spLocks noChangeArrowheads="1"/>
              </p:cNvSpPr>
              <p:nvPr/>
            </p:nvSpPr>
            <p:spPr bwMode="auto">
              <a:xfrm>
                <a:off x="1506" y="0"/>
                <a:ext cx="52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1" name="Group 1077"/>
            <p:cNvGrpSpPr>
              <a:grpSpLocks/>
            </p:cNvGrpSpPr>
            <p:nvPr/>
          </p:nvGrpSpPr>
          <p:grpSpPr bwMode="auto">
            <a:xfrm>
              <a:off x="3563" y="480"/>
              <a:ext cx="811" cy="655"/>
              <a:chOff x="2032" y="0"/>
              <a:chExt cx="526" cy="633"/>
            </a:xfrm>
          </p:grpSpPr>
          <p:sp>
            <p:nvSpPr>
              <p:cNvPr id="69755" name="Rectangle 1030"/>
              <p:cNvSpPr>
                <a:spLocks noChangeArrowheads="1"/>
              </p:cNvSpPr>
              <p:nvPr/>
            </p:nvSpPr>
            <p:spPr bwMode="auto">
              <a:xfrm>
                <a:off x="2043" y="0"/>
                <a:ext cx="50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No. of neutrons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56" name="Rectangle 1076"/>
              <p:cNvSpPr>
                <a:spLocks noChangeArrowheads="1"/>
              </p:cNvSpPr>
              <p:nvPr/>
            </p:nvSpPr>
            <p:spPr bwMode="auto">
              <a:xfrm>
                <a:off x="2032" y="0"/>
                <a:ext cx="52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2" name="Group 1079"/>
            <p:cNvGrpSpPr>
              <a:grpSpLocks/>
            </p:cNvGrpSpPr>
            <p:nvPr/>
          </p:nvGrpSpPr>
          <p:grpSpPr bwMode="auto">
            <a:xfrm>
              <a:off x="4374" y="480"/>
              <a:ext cx="810" cy="655"/>
              <a:chOff x="2558" y="0"/>
              <a:chExt cx="526" cy="633"/>
            </a:xfrm>
          </p:grpSpPr>
          <p:sp>
            <p:nvSpPr>
              <p:cNvPr id="69753" name="Rectangle 1031"/>
              <p:cNvSpPr>
                <a:spLocks noChangeArrowheads="1"/>
              </p:cNvSpPr>
              <p:nvPr/>
            </p:nvSpPr>
            <p:spPr bwMode="auto">
              <a:xfrm>
                <a:off x="2569" y="0"/>
                <a:ext cx="50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Notation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54" name="Rectangle 1078"/>
              <p:cNvSpPr>
                <a:spLocks noChangeArrowheads="1"/>
              </p:cNvSpPr>
              <p:nvPr/>
            </p:nvSpPr>
            <p:spPr bwMode="auto">
              <a:xfrm>
                <a:off x="2558" y="0"/>
                <a:ext cx="52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3" name="Group 1081"/>
            <p:cNvGrpSpPr>
              <a:grpSpLocks/>
            </p:cNvGrpSpPr>
            <p:nvPr/>
          </p:nvGrpSpPr>
          <p:grpSpPr bwMode="auto">
            <a:xfrm>
              <a:off x="432" y="1135"/>
              <a:ext cx="733" cy="417"/>
              <a:chOff x="0" y="633"/>
              <a:chExt cx="476" cy="403"/>
            </a:xfrm>
          </p:grpSpPr>
          <p:sp>
            <p:nvSpPr>
              <p:cNvPr id="69751" name="Rectangle 1032"/>
              <p:cNvSpPr>
                <a:spLocks noChangeArrowheads="1"/>
              </p:cNvSpPr>
              <p:nvPr/>
            </p:nvSpPr>
            <p:spPr bwMode="auto">
              <a:xfrm>
                <a:off x="11" y="633"/>
                <a:ext cx="45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5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52" name="Rectangle 1080"/>
              <p:cNvSpPr>
                <a:spLocks noChangeArrowheads="1"/>
              </p:cNvSpPr>
              <p:nvPr/>
            </p:nvSpPr>
            <p:spPr bwMode="auto">
              <a:xfrm>
                <a:off x="0" y="633"/>
                <a:ext cx="47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4" name="Group 1083"/>
            <p:cNvGrpSpPr>
              <a:grpSpLocks/>
            </p:cNvGrpSpPr>
            <p:nvPr/>
          </p:nvGrpSpPr>
          <p:grpSpPr bwMode="auto">
            <a:xfrm>
              <a:off x="1165" y="1135"/>
              <a:ext cx="777" cy="417"/>
              <a:chOff x="476" y="633"/>
              <a:chExt cx="504" cy="403"/>
            </a:xfrm>
          </p:grpSpPr>
          <p:sp>
            <p:nvSpPr>
              <p:cNvPr id="69749" name="Rectangle 1033"/>
              <p:cNvSpPr>
                <a:spLocks noChangeArrowheads="1"/>
              </p:cNvSpPr>
              <p:nvPr/>
            </p:nvSpPr>
            <p:spPr bwMode="auto">
              <a:xfrm>
                <a:off x="487" y="633"/>
                <a:ext cx="48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10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50" name="Rectangle 1082"/>
              <p:cNvSpPr>
                <a:spLocks noChangeArrowheads="1"/>
              </p:cNvSpPr>
              <p:nvPr/>
            </p:nvSpPr>
            <p:spPr bwMode="auto">
              <a:xfrm>
                <a:off x="476" y="633"/>
                <a:ext cx="50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5" name="Group 1091"/>
            <p:cNvGrpSpPr>
              <a:grpSpLocks/>
            </p:cNvGrpSpPr>
            <p:nvPr/>
          </p:nvGrpSpPr>
          <p:grpSpPr bwMode="auto">
            <a:xfrm>
              <a:off x="4374" y="1135"/>
              <a:ext cx="810" cy="417"/>
              <a:chOff x="2558" y="633"/>
              <a:chExt cx="526" cy="403"/>
            </a:xfrm>
          </p:grpSpPr>
          <p:sp>
            <p:nvSpPr>
              <p:cNvPr id="69747" name="Rectangle 1037"/>
              <p:cNvSpPr>
                <a:spLocks noChangeArrowheads="1"/>
              </p:cNvSpPr>
              <p:nvPr/>
            </p:nvSpPr>
            <p:spPr bwMode="auto">
              <a:xfrm>
                <a:off x="2569" y="633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48" name="Rectangle 1090"/>
              <p:cNvSpPr>
                <a:spLocks noChangeArrowheads="1"/>
              </p:cNvSpPr>
              <p:nvPr/>
            </p:nvSpPr>
            <p:spPr bwMode="auto">
              <a:xfrm>
                <a:off x="2558" y="633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6" name="Group 1097"/>
            <p:cNvGrpSpPr>
              <a:grpSpLocks/>
            </p:cNvGrpSpPr>
            <p:nvPr/>
          </p:nvGrpSpPr>
          <p:grpSpPr bwMode="auto">
            <a:xfrm>
              <a:off x="1942" y="1552"/>
              <a:ext cx="811" cy="417"/>
              <a:chOff x="980" y="1036"/>
              <a:chExt cx="526" cy="403"/>
            </a:xfrm>
          </p:grpSpPr>
          <p:sp>
            <p:nvSpPr>
              <p:cNvPr id="69745" name="Rectangle 1040"/>
              <p:cNvSpPr>
                <a:spLocks noChangeArrowheads="1"/>
              </p:cNvSpPr>
              <p:nvPr/>
            </p:nvSpPr>
            <p:spPr bwMode="auto">
              <a:xfrm>
                <a:off x="991" y="1036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8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46" name="Rectangle 1096"/>
              <p:cNvSpPr>
                <a:spLocks noChangeArrowheads="1"/>
              </p:cNvSpPr>
              <p:nvPr/>
            </p:nvSpPr>
            <p:spPr bwMode="auto">
              <a:xfrm>
                <a:off x="980" y="1036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7" name="Group 1099"/>
            <p:cNvGrpSpPr>
              <a:grpSpLocks/>
            </p:cNvGrpSpPr>
            <p:nvPr/>
          </p:nvGrpSpPr>
          <p:grpSpPr bwMode="auto">
            <a:xfrm>
              <a:off x="2753" y="1552"/>
              <a:ext cx="810" cy="417"/>
              <a:chOff x="1506" y="1036"/>
              <a:chExt cx="526" cy="403"/>
            </a:xfrm>
          </p:grpSpPr>
          <p:sp>
            <p:nvSpPr>
              <p:cNvPr id="69743" name="Rectangle 1041"/>
              <p:cNvSpPr>
                <a:spLocks noChangeArrowheads="1"/>
              </p:cNvSpPr>
              <p:nvPr/>
            </p:nvSpPr>
            <p:spPr bwMode="auto">
              <a:xfrm>
                <a:off x="1517" y="1036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  <a:r>
                  <a:rPr lang="en-US" altLang="zh-TW">
                    <a:latin typeface="Comic Sans MS" panose="030F0702030302020204" pitchFamily="66" charset="0"/>
                  </a:rPr>
                  <a:t>8</a:t>
                </a:r>
              </a:p>
            </p:txBody>
          </p:sp>
          <p:sp>
            <p:nvSpPr>
              <p:cNvPr id="69744" name="Rectangle 1098"/>
              <p:cNvSpPr>
                <a:spLocks noChangeArrowheads="1"/>
              </p:cNvSpPr>
              <p:nvPr/>
            </p:nvSpPr>
            <p:spPr bwMode="auto">
              <a:xfrm>
                <a:off x="1506" y="1036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8" name="Group 1101"/>
            <p:cNvGrpSpPr>
              <a:grpSpLocks/>
            </p:cNvGrpSpPr>
            <p:nvPr/>
          </p:nvGrpSpPr>
          <p:grpSpPr bwMode="auto">
            <a:xfrm>
              <a:off x="3563" y="1552"/>
              <a:ext cx="811" cy="417"/>
              <a:chOff x="2032" y="1036"/>
              <a:chExt cx="526" cy="403"/>
            </a:xfrm>
          </p:grpSpPr>
          <p:sp>
            <p:nvSpPr>
              <p:cNvPr id="69741" name="Rectangle 1042"/>
              <p:cNvSpPr>
                <a:spLocks noChangeArrowheads="1"/>
              </p:cNvSpPr>
              <p:nvPr/>
            </p:nvSpPr>
            <p:spPr bwMode="auto">
              <a:xfrm>
                <a:off x="2043" y="1036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9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42" name="Rectangle 1100"/>
              <p:cNvSpPr>
                <a:spLocks noChangeArrowheads="1"/>
              </p:cNvSpPr>
              <p:nvPr/>
            </p:nvSpPr>
            <p:spPr bwMode="auto">
              <a:xfrm>
                <a:off x="2032" y="1036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9" name="Group 1103"/>
            <p:cNvGrpSpPr>
              <a:grpSpLocks/>
            </p:cNvGrpSpPr>
            <p:nvPr/>
          </p:nvGrpSpPr>
          <p:grpSpPr bwMode="auto">
            <a:xfrm>
              <a:off x="4374" y="1552"/>
              <a:ext cx="810" cy="417"/>
              <a:chOff x="2558" y="1036"/>
              <a:chExt cx="526" cy="403"/>
            </a:xfrm>
          </p:grpSpPr>
          <p:sp>
            <p:nvSpPr>
              <p:cNvPr id="69739" name="Rectangle 1043"/>
              <p:cNvSpPr>
                <a:spLocks noChangeArrowheads="1"/>
              </p:cNvSpPr>
              <p:nvPr/>
            </p:nvSpPr>
            <p:spPr bwMode="auto">
              <a:xfrm>
                <a:off x="2569" y="1036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40" name="Rectangle 1102"/>
              <p:cNvSpPr>
                <a:spLocks noChangeArrowheads="1"/>
              </p:cNvSpPr>
              <p:nvPr/>
            </p:nvSpPr>
            <p:spPr bwMode="auto">
              <a:xfrm>
                <a:off x="2558" y="1036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0" name="Group 1107"/>
            <p:cNvGrpSpPr>
              <a:grpSpLocks/>
            </p:cNvGrpSpPr>
            <p:nvPr/>
          </p:nvGrpSpPr>
          <p:grpSpPr bwMode="auto">
            <a:xfrm>
              <a:off x="1165" y="1969"/>
              <a:ext cx="777" cy="418"/>
              <a:chOff x="476" y="1439"/>
              <a:chExt cx="504" cy="403"/>
            </a:xfrm>
          </p:grpSpPr>
          <p:sp>
            <p:nvSpPr>
              <p:cNvPr id="69737" name="Rectangle 1045"/>
              <p:cNvSpPr>
                <a:spLocks noChangeArrowheads="1"/>
              </p:cNvSpPr>
              <p:nvPr/>
            </p:nvSpPr>
            <p:spPr bwMode="auto">
              <a:xfrm>
                <a:off x="487" y="1439"/>
                <a:ext cx="48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28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38" name="Rectangle 1106"/>
              <p:cNvSpPr>
                <a:spLocks noChangeArrowheads="1"/>
              </p:cNvSpPr>
              <p:nvPr/>
            </p:nvSpPr>
            <p:spPr bwMode="auto">
              <a:xfrm>
                <a:off x="476" y="1439"/>
                <a:ext cx="50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1" name="Group 1109"/>
            <p:cNvGrpSpPr>
              <a:grpSpLocks/>
            </p:cNvGrpSpPr>
            <p:nvPr/>
          </p:nvGrpSpPr>
          <p:grpSpPr bwMode="auto">
            <a:xfrm>
              <a:off x="1942" y="1969"/>
              <a:ext cx="811" cy="418"/>
              <a:chOff x="980" y="1439"/>
              <a:chExt cx="526" cy="403"/>
            </a:xfrm>
          </p:grpSpPr>
          <p:sp>
            <p:nvSpPr>
              <p:cNvPr id="69735" name="Rectangle 1046"/>
              <p:cNvSpPr>
                <a:spLocks noChangeArrowheads="1"/>
              </p:cNvSpPr>
              <p:nvPr/>
            </p:nvSpPr>
            <p:spPr bwMode="auto">
              <a:xfrm>
                <a:off x="991" y="1439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  <a:r>
                  <a:rPr lang="en-US" altLang="zh-TW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14</a:t>
                </a:r>
              </a:p>
            </p:txBody>
          </p:sp>
          <p:sp>
            <p:nvSpPr>
              <p:cNvPr id="69736" name="Rectangle 1108"/>
              <p:cNvSpPr>
                <a:spLocks noChangeArrowheads="1"/>
              </p:cNvSpPr>
              <p:nvPr/>
            </p:nvSpPr>
            <p:spPr bwMode="auto">
              <a:xfrm>
                <a:off x="980" y="1439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2" name="Group 1111"/>
            <p:cNvGrpSpPr>
              <a:grpSpLocks/>
            </p:cNvGrpSpPr>
            <p:nvPr/>
          </p:nvGrpSpPr>
          <p:grpSpPr bwMode="auto">
            <a:xfrm>
              <a:off x="2753" y="1969"/>
              <a:ext cx="810" cy="418"/>
              <a:chOff x="1506" y="1439"/>
              <a:chExt cx="526" cy="403"/>
            </a:xfrm>
          </p:grpSpPr>
          <p:sp>
            <p:nvSpPr>
              <p:cNvPr id="69733" name="Rectangle 1047"/>
              <p:cNvSpPr>
                <a:spLocks noChangeArrowheads="1"/>
              </p:cNvSpPr>
              <p:nvPr/>
            </p:nvSpPr>
            <p:spPr bwMode="auto">
              <a:xfrm>
                <a:off x="1517" y="1439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14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34" name="Rectangle 1110"/>
              <p:cNvSpPr>
                <a:spLocks noChangeArrowheads="1"/>
              </p:cNvSpPr>
              <p:nvPr/>
            </p:nvSpPr>
            <p:spPr bwMode="auto">
              <a:xfrm>
                <a:off x="1506" y="1439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3" name="Group 1115"/>
            <p:cNvGrpSpPr>
              <a:grpSpLocks/>
            </p:cNvGrpSpPr>
            <p:nvPr/>
          </p:nvGrpSpPr>
          <p:grpSpPr bwMode="auto">
            <a:xfrm>
              <a:off x="4374" y="1969"/>
              <a:ext cx="810" cy="418"/>
              <a:chOff x="2558" y="1439"/>
              <a:chExt cx="526" cy="403"/>
            </a:xfrm>
          </p:grpSpPr>
          <p:sp>
            <p:nvSpPr>
              <p:cNvPr id="69731" name="Rectangle 1049"/>
              <p:cNvSpPr>
                <a:spLocks noChangeArrowheads="1"/>
              </p:cNvSpPr>
              <p:nvPr/>
            </p:nvSpPr>
            <p:spPr bwMode="auto">
              <a:xfrm>
                <a:off x="2569" y="1439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32" name="Rectangle 1114"/>
              <p:cNvSpPr>
                <a:spLocks noChangeArrowheads="1"/>
              </p:cNvSpPr>
              <p:nvPr/>
            </p:nvSpPr>
            <p:spPr bwMode="auto">
              <a:xfrm>
                <a:off x="2558" y="1439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4" name="Group 1117"/>
            <p:cNvGrpSpPr>
              <a:grpSpLocks/>
            </p:cNvGrpSpPr>
            <p:nvPr/>
          </p:nvGrpSpPr>
          <p:grpSpPr bwMode="auto">
            <a:xfrm>
              <a:off x="432" y="2387"/>
              <a:ext cx="733" cy="417"/>
              <a:chOff x="0" y="1842"/>
              <a:chExt cx="476" cy="403"/>
            </a:xfrm>
          </p:grpSpPr>
          <p:sp>
            <p:nvSpPr>
              <p:cNvPr id="69729" name="Rectangle 1050"/>
              <p:cNvSpPr>
                <a:spLocks noChangeArrowheads="1"/>
              </p:cNvSpPr>
              <p:nvPr/>
            </p:nvSpPr>
            <p:spPr bwMode="auto">
              <a:xfrm>
                <a:off x="11" y="1842"/>
                <a:ext cx="45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10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30" name="Rectangle 1116"/>
              <p:cNvSpPr>
                <a:spLocks noChangeArrowheads="1"/>
              </p:cNvSpPr>
              <p:nvPr/>
            </p:nvSpPr>
            <p:spPr bwMode="auto">
              <a:xfrm>
                <a:off x="0" y="1842"/>
                <a:ext cx="47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5" name="Group 1125"/>
            <p:cNvGrpSpPr>
              <a:grpSpLocks/>
            </p:cNvGrpSpPr>
            <p:nvPr/>
          </p:nvGrpSpPr>
          <p:grpSpPr bwMode="auto">
            <a:xfrm>
              <a:off x="3563" y="2387"/>
              <a:ext cx="811" cy="417"/>
              <a:chOff x="2032" y="1842"/>
              <a:chExt cx="526" cy="403"/>
            </a:xfrm>
          </p:grpSpPr>
          <p:sp>
            <p:nvSpPr>
              <p:cNvPr id="69727" name="Rectangle 1054"/>
              <p:cNvSpPr>
                <a:spLocks noChangeArrowheads="1"/>
              </p:cNvSpPr>
              <p:nvPr/>
            </p:nvSpPr>
            <p:spPr bwMode="auto">
              <a:xfrm>
                <a:off x="2043" y="1842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12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28" name="Rectangle 1124"/>
              <p:cNvSpPr>
                <a:spLocks noChangeArrowheads="1"/>
              </p:cNvSpPr>
              <p:nvPr/>
            </p:nvSpPr>
            <p:spPr bwMode="auto">
              <a:xfrm>
                <a:off x="2032" y="1842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6" name="Group 1127"/>
            <p:cNvGrpSpPr>
              <a:grpSpLocks/>
            </p:cNvGrpSpPr>
            <p:nvPr/>
          </p:nvGrpSpPr>
          <p:grpSpPr bwMode="auto">
            <a:xfrm>
              <a:off x="4374" y="2387"/>
              <a:ext cx="810" cy="417"/>
              <a:chOff x="2558" y="1842"/>
              <a:chExt cx="526" cy="403"/>
            </a:xfrm>
          </p:grpSpPr>
          <p:sp>
            <p:nvSpPr>
              <p:cNvPr id="69725" name="Rectangle 1055"/>
              <p:cNvSpPr>
                <a:spLocks noChangeArrowheads="1"/>
              </p:cNvSpPr>
              <p:nvPr/>
            </p:nvSpPr>
            <p:spPr bwMode="auto">
              <a:xfrm>
                <a:off x="2569" y="1842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26" name="Rectangle 1126"/>
              <p:cNvSpPr>
                <a:spLocks noChangeArrowheads="1"/>
              </p:cNvSpPr>
              <p:nvPr/>
            </p:nvSpPr>
            <p:spPr bwMode="auto">
              <a:xfrm>
                <a:off x="2558" y="1842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7" name="Group 1131"/>
            <p:cNvGrpSpPr>
              <a:grpSpLocks/>
            </p:cNvGrpSpPr>
            <p:nvPr/>
          </p:nvGrpSpPr>
          <p:grpSpPr bwMode="auto">
            <a:xfrm>
              <a:off x="1165" y="2804"/>
              <a:ext cx="777" cy="417"/>
              <a:chOff x="476" y="2245"/>
              <a:chExt cx="504" cy="403"/>
            </a:xfrm>
          </p:grpSpPr>
          <p:sp>
            <p:nvSpPr>
              <p:cNvPr id="69723" name="Rectangle 1057"/>
              <p:cNvSpPr>
                <a:spLocks noChangeArrowheads="1"/>
              </p:cNvSpPr>
              <p:nvPr/>
            </p:nvSpPr>
            <p:spPr bwMode="auto">
              <a:xfrm>
                <a:off x="487" y="2245"/>
                <a:ext cx="48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78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24" name="Rectangle 1130"/>
              <p:cNvSpPr>
                <a:spLocks noChangeArrowheads="1"/>
              </p:cNvSpPr>
              <p:nvPr/>
            </p:nvSpPr>
            <p:spPr bwMode="auto">
              <a:xfrm>
                <a:off x="476" y="2245"/>
                <a:ext cx="50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8" name="Group 1137"/>
            <p:cNvGrpSpPr>
              <a:grpSpLocks/>
            </p:cNvGrpSpPr>
            <p:nvPr/>
          </p:nvGrpSpPr>
          <p:grpSpPr bwMode="auto">
            <a:xfrm>
              <a:off x="3563" y="2804"/>
              <a:ext cx="811" cy="417"/>
              <a:chOff x="2032" y="2245"/>
              <a:chExt cx="526" cy="403"/>
            </a:xfrm>
          </p:grpSpPr>
          <p:sp>
            <p:nvSpPr>
              <p:cNvPr id="69721" name="Rectangle 1060"/>
              <p:cNvSpPr>
                <a:spLocks noChangeArrowheads="1"/>
              </p:cNvSpPr>
              <p:nvPr/>
            </p:nvSpPr>
            <p:spPr bwMode="auto">
              <a:xfrm>
                <a:off x="2043" y="2245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44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22" name="Rectangle 1136"/>
              <p:cNvSpPr>
                <a:spLocks noChangeArrowheads="1"/>
              </p:cNvSpPr>
              <p:nvPr/>
            </p:nvSpPr>
            <p:spPr bwMode="auto">
              <a:xfrm>
                <a:off x="2032" y="2245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9" name="Group 1139"/>
            <p:cNvGrpSpPr>
              <a:grpSpLocks/>
            </p:cNvGrpSpPr>
            <p:nvPr/>
          </p:nvGrpSpPr>
          <p:grpSpPr bwMode="auto">
            <a:xfrm>
              <a:off x="4374" y="2804"/>
              <a:ext cx="810" cy="417"/>
              <a:chOff x="2558" y="2245"/>
              <a:chExt cx="526" cy="403"/>
            </a:xfrm>
          </p:grpSpPr>
          <p:sp>
            <p:nvSpPr>
              <p:cNvPr id="69719" name="Rectangle 1061"/>
              <p:cNvSpPr>
                <a:spLocks noChangeArrowheads="1"/>
              </p:cNvSpPr>
              <p:nvPr/>
            </p:nvSpPr>
            <p:spPr bwMode="auto">
              <a:xfrm>
                <a:off x="2569" y="2245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20" name="Rectangle 1138"/>
              <p:cNvSpPr>
                <a:spLocks noChangeArrowheads="1"/>
              </p:cNvSpPr>
              <p:nvPr/>
            </p:nvSpPr>
            <p:spPr bwMode="auto">
              <a:xfrm>
                <a:off x="2558" y="2245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10" name="Group 1143"/>
            <p:cNvGrpSpPr>
              <a:grpSpLocks/>
            </p:cNvGrpSpPr>
            <p:nvPr/>
          </p:nvGrpSpPr>
          <p:grpSpPr bwMode="auto">
            <a:xfrm>
              <a:off x="1165" y="3221"/>
              <a:ext cx="777" cy="417"/>
              <a:chOff x="476" y="2648"/>
              <a:chExt cx="504" cy="403"/>
            </a:xfrm>
          </p:grpSpPr>
          <p:sp>
            <p:nvSpPr>
              <p:cNvPr id="69717" name="Rectangle 1063"/>
              <p:cNvSpPr>
                <a:spLocks noChangeArrowheads="1"/>
              </p:cNvSpPr>
              <p:nvPr/>
            </p:nvSpPr>
            <p:spPr bwMode="auto">
              <a:xfrm>
                <a:off x="487" y="2648"/>
                <a:ext cx="48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66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18" name="Rectangle 1142"/>
              <p:cNvSpPr>
                <a:spLocks noChangeArrowheads="1"/>
              </p:cNvSpPr>
              <p:nvPr/>
            </p:nvSpPr>
            <p:spPr bwMode="auto">
              <a:xfrm>
                <a:off x="476" y="2648"/>
                <a:ext cx="50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11" name="Group 1145"/>
            <p:cNvGrpSpPr>
              <a:grpSpLocks/>
            </p:cNvGrpSpPr>
            <p:nvPr/>
          </p:nvGrpSpPr>
          <p:grpSpPr bwMode="auto">
            <a:xfrm>
              <a:off x="1942" y="3221"/>
              <a:ext cx="811" cy="417"/>
              <a:chOff x="980" y="2648"/>
              <a:chExt cx="526" cy="403"/>
            </a:xfrm>
          </p:grpSpPr>
          <p:sp>
            <p:nvSpPr>
              <p:cNvPr id="69715" name="Rectangle 1064"/>
              <p:cNvSpPr>
                <a:spLocks noChangeArrowheads="1"/>
              </p:cNvSpPr>
              <p:nvPr/>
            </p:nvSpPr>
            <p:spPr bwMode="auto">
              <a:xfrm>
                <a:off x="991" y="2648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30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16" name="Rectangle 1144"/>
              <p:cNvSpPr>
                <a:spLocks noChangeArrowheads="1"/>
              </p:cNvSpPr>
              <p:nvPr/>
            </p:nvSpPr>
            <p:spPr bwMode="auto">
              <a:xfrm>
                <a:off x="980" y="2648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12" name="Group 1151"/>
            <p:cNvGrpSpPr>
              <a:grpSpLocks/>
            </p:cNvGrpSpPr>
            <p:nvPr/>
          </p:nvGrpSpPr>
          <p:grpSpPr bwMode="auto">
            <a:xfrm>
              <a:off x="4374" y="3221"/>
              <a:ext cx="810" cy="417"/>
              <a:chOff x="2558" y="2648"/>
              <a:chExt cx="526" cy="403"/>
            </a:xfrm>
          </p:grpSpPr>
          <p:sp>
            <p:nvSpPr>
              <p:cNvPr id="69713" name="Rectangle 1067"/>
              <p:cNvSpPr>
                <a:spLocks noChangeArrowheads="1"/>
              </p:cNvSpPr>
              <p:nvPr/>
            </p:nvSpPr>
            <p:spPr bwMode="auto">
              <a:xfrm>
                <a:off x="2569" y="2648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14" name="Rectangle 1150"/>
              <p:cNvSpPr>
                <a:spLocks noChangeArrowheads="1"/>
              </p:cNvSpPr>
              <p:nvPr/>
            </p:nvSpPr>
            <p:spPr bwMode="auto">
              <a:xfrm>
                <a:off x="2558" y="2648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</p:grpSp>
      <p:grpSp>
        <p:nvGrpSpPr>
          <p:cNvPr id="69635" name="Group 1085"/>
          <p:cNvGrpSpPr>
            <a:grpSpLocks/>
          </p:cNvGrpSpPr>
          <p:nvPr/>
        </p:nvGrpSpPr>
        <p:grpSpPr bwMode="auto">
          <a:xfrm>
            <a:off x="4606926" y="1801814"/>
            <a:ext cx="1287463" cy="661987"/>
            <a:chOff x="980" y="633"/>
            <a:chExt cx="526" cy="403"/>
          </a:xfrm>
        </p:grpSpPr>
        <p:sp>
          <p:nvSpPr>
            <p:cNvPr id="69685" name="Rectangle 1034"/>
            <p:cNvSpPr>
              <a:spLocks noChangeArrowheads="1"/>
            </p:cNvSpPr>
            <p:nvPr/>
          </p:nvSpPr>
          <p:spPr bwMode="auto">
            <a:xfrm>
              <a:off x="991" y="633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</a:p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5</a:t>
              </a:r>
            </a:p>
            <a:p>
              <a:pPr algn="ctr"/>
              <a:endParaRPr lang="en-US" altLang="zh-TW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86" name="Rectangle 1084"/>
            <p:cNvSpPr>
              <a:spLocks noChangeArrowheads="1"/>
            </p:cNvSpPr>
            <p:nvPr/>
          </p:nvSpPr>
          <p:spPr bwMode="auto">
            <a:xfrm>
              <a:off x="980" y="633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36" name="Group 1087"/>
          <p:cNvGrpSpPr>
            <a:grpSpLocks/>
          </p:cNvGrpSpPr>
          <p:nvPr/>
        </p:nvGrpSpPr>
        <p:grpSpPr bwMode="auto">
          <a:xfrm>
            <a:off x="5894389" y="1801814"/>
            <a:ext cx="1285875" cy="661987"/>
            <a:chOff x="1506" y="633"/>
            <a:chExt cx="526" cy="403"/>
          </a:xfrm>
        </p:grpSpPr>
        <p:sp>
          <p:nvSpPr>
            <p:cNvPr id="69683" name="Rectangle 1035"/>
            <p:cNvSpPr>
              <a:spLocks noChangeArrowheads="1"/>
            </p:cNvSpPr>
            <p:nvPr/>
          </p:nvSpPr>
          <p:spPr bwMode="auto">
            <a:xfrm>
              <a:off x="1517" y="633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</a:p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5</a:t>
              </a:r>
            </a:p>
            <a:p>
              <a:pPr algn="ctr"/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9684" name="Rectangle 1086"/>
            <p:cNvSpPr>
              <a:spLocks noChangeArrowheads="1"/>
            </p:cNvSpPr>
            <p:nvPr/>
          </p:nvSpPr>
          <p:spPr bwMode="auto">
            <a:xfrm>
              <a:off x="1506" y="633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37" name="Group 1089"/>
          <p:cNvGrpSpPr>
            <a:grpSpLocks/>
          </p:cNvGrpSpPr>
          <p:nvPr/>
        </p:nvGrpSpPr>
        <p:grpSpPr bwMode="auto">
          <a:xfrm>
            <a:off x="7180263" y="1801814"/>
            <a:ext cx="1287462" cy="661987"/>
            <a:chOff x="2032" y="633"/>
            <a:chExt cx="526" cy="403"/>
          </a:xfrm>
        </p:grpSpPr>
        <p:sp>
          <p:nvSpPr>
            <p:cNvPr id="69681" name="Rectangle 1036"/>
            <p:cNvSpPr>
              <a:spLocks noChangeArrowheads="1"/>
            </p:cNvSpPr>
            <p:nvPr/>
          </p:nvSpPr>
          <p:spPr bwMode="auto">
            <a:xfrm>
              <a:off x="2043" y="633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zh-TW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5</a:t>
              </a:r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</a:p>
            <a:p>
              <a:pPr algn="ctr"/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9682" name="Rectangle 1088"/>
            <p:cNvSpPr>
              <a:spLocks noChangeArrowheads="1"/>
            </p:cNvSpPr>
            <p:nvPr/>
          </p:nvSpPr>
          <p:spPr bwMode="auto">
            <a:xfrm>
              <a:off x="2032" y="633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sp>
        <p:nvSpPr>
          <p:cNvPr id="69638" name="Rectangle 1038"/>
          <p:cNvSpPr>
            <a:spLocks noChangeArrowheads="1"/>
          </p:cNvSpPr>
          <p:nvPr/>
        </p:nvSpPr>
        <p:spPr bwMode="auto">
          <a:xfrm>
            <a:off x="2236788" y="2463800"/>
            <a:ext cx="1109662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Comic Sans MS" panose="030F0702030302020204" pitchFamily="66" charset="0"/>
              </a:rPr>
              <a:t> </a:t>
            </a:r>
          </a:p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Comic Sans MS" panose="030F0702030302020204" pitchFamily="66" charset="0"/>
              </a:rPr>
              <a:t>8</a:t>
            </a:r>
          </a:p>
          <a:p>
            <a:pPr algn="ctr"/>
            <a:endParaRPr lang="en-US" altLang="zh-TW">
              <a:latin typeface="Comic Sans MS" panose="030F0702030302020204" pitchFamily="66" charset="0"/>
            </a:endParaRPr>
          </a:p>
        </p:txBody>
      </p:sp>
      <p:sp>
        <p:nvSpPr>
          <p:cNvPr id="69639" name="Rectangle 1092"/>
          <p:cNvSpPr>
            <a:spLocks noChangeArrowheads="1"/>
          </p:cNvSpPr>
          <p:nvPr/>
        </p:nvSpPr>
        <p:spPr bwMode="auto">
          <a:xfrm>
            <a:off x="2209800" y="2463800"/>
            <a:ext cx="1163638" cy="661988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9640" name="Rectangle 1039"/>
          <p:cNvSpPr>
            <a:spLocks noChangeArrowheads="1"/>
          </p:cNvSpPr>
          <p:nvPr/>
        </p:nvSpPr>
        <p:spPr bwMode="auto">
          <a:xfrm>
            <a:off x="3400426" y="2463800"/>
            <a:ext cx="1179513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en-US" altLang="zh-TW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Comic Sans MS" panose="030F0702030302020204" pitchFamily="66" charset="0"/>
              </a:rPr>
              <a:t>17</a:t>
            </a:r>
            <a:r>
              <a:rPr lang="en-US" altLang="zh-TW">
                <a:latin typeface="Comic Sans MS" panose="030F0702030302020204" pitchFamily="66" charset="0"/>
              </a:rPr>
              <a:t> </a:t>
            </a:r>
          </a:p>
          <a:p>
            <a:pPr algn="ctr"/>
            <a:endParaRPr lang="en-US" altLang="zh-TW">
              <a:latin typeface="Comic Sans MS" panose="030F0702030302020204" pitchFamily="66" charset="0"/>
            </a:endParaRPr>
          </a:p>
        </p:txBody>
      </p:sp>
      <p:sp>
        <p:nvSpPr>
          <p:cNvPr id="69641" name="Rectangle 1094"/>
          <p:cNvSpPr>
            <a:spLocks noChangeArrowheads="1"/>
          </p:cNvSpPr>
          <p:nvPr/>
        </p:nvSpPr>
        <p:spPr bwMode="auto">
          <a:xfrm>
            <a:off x="3373439" y="2463800"/>
            <a:ext cx="1233487" cy="661988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69642" name="Group 1105"/>
          <p:cNvGrpSpPr>
            <a:grpSpLocks/>
          </p:cNvGrpSpPr>
          <p:nvPr/>
        </p:nvGrpSpPr>
        <p:grpSpPr bwMode="auto">
          <a:xfrm>
            <a:off x="2209800" y="3125789"/>
            <a:ext cx="1163638" cy="663575"/>
            <a:chOff x="0" y="1439"/>
            <a:chExt cx="476" cy="403"/>
          </a:xfrm>
        </p:grpSpPr>
        <p:sp>
          <p:nvSpPr>
            <p:cNvPr id="69679" name="Rectangle 1044"/>
            <p:cNvSpPr>
              <a:spLocks noChangeArrowheads="1"/>
            </p:cNvSpPr>
            <p:nvPr/>
          </p:nvSpPr>
          <p:spPr bwMode="auto">
            <a:xfrm>
              <a:off x="11" y="1439"/>
              <a:ext cx="4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14</a:t>
              </a:r>
            </a:p>
          </p:txBody>
        </p:sp>
        <p:sp>
          <p:nvSpPr>
            <p:cNvPr id="69680" name="Rectangle 1104"/>
            <p:cNvSpPr>
              <a:spLocks noChangeArrowheads="1"/>
            </p:cNvSpPr>
            <p:nvPr/>
          </p:nvSpPr>
          <p:spPr bwMode="auto">
            <a:xfrm>
              <a:off x="0" y="1439"/>
              <a:ext cx="47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43" name="Group 1113"/>
          <p:cNvGrpSpPr>
            <a:grpSpLocks/>
          </p:cNvGrpSpPr>
          <p:nvPr/>
        </p:nvGrpSpPr>
        <p:grpSpPr bwMode="auto">
          <a:xfrm>
            <a:off x="7180263" y="3125789"/>
            <a:ext cx="1287462" cy="663575"/>
            <a:chOff x="2032" y="1439"/>
            <a:chExt cx="526" cy="403"/>
          </a:xfrm>
        </p:grpSpPr>
        <p:sp>
          <p:nvSpPr>
            <p:cNvPr id="69677" name="Rectangle 1048"/>
            <p:cNvSpPr>
              <a:spLocks noChangeArrowheads="1"/>
            </p:cNvSpPr>
            <p:nvPr/>
          </p:nvSpPr>
          <p:spPr bwMode="auto">
            <a:xfrm>
              <a:off x="2043" y="1439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14</a:t>
              </a:r>
            </a:p>
          </p:txBody>
        </p:sp>
        <p:sp>
          <p:nvSpPr>
            <p:cNvPr id="69678" name="Rectangle 1112"/>
            <p:cNvSpPr>
              <a:spLocks noChangeArrowheads="1"/>
            </p:cNvSpPr>
            <p:nvPr/>
          </p:nvSpPr>
          <p:spPr bwMode="auto">
            <a:xfrm>
              <a:off x="2032" y="1439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44" name="Group 1119"/>
          <p:cNvGrpSpPr>
            <a:grpSpLocks/>
          </p:cNvGrpSpPr>
          <p:nvPr/>
        </p:nvGrpSpPr>
        <p:grpSpPr bwMode="auto">
          <a:xfrm>
            <a:off x="3373439" y="3789364"/>
            <a:ext cx="1233487" cy="661987"/>
            <a:chOff x="476" y="1842"/>
            <a:chExt cx="504" cy="403"/>
          </a:xfrm>
        </p:grpSpPr>
        <p:sp>
          <p:nvSpPr>
            <p:cNvPr id="69675" name="Rectangle 1051"/>
            <p:cNvSpPr>
              <a:spLocks noChangeArrowheads="1"/>
            </p:cNvSpPr>
            <p:nvPr/>
          </p:nvSpPr>
          <p:spPr bwMode="auto">
            <a:xfrm>
              <a:off x="487" y="1842"/>
              <a:ext cx="48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22</a:t>
              </a:r>
            </a:p>
          </p:txBody>
        </p:sp>
        <p:sp>
          <p:nvSpPr>
            <p:cNvPr id="69676" name="Rectangle 1118"/>
            <p:cNvSpPr>
              <a:spLocks noChangeArrowheads="1"/>
            </p:cNvSpPr>
            <p:nvPr/>
          </p:nvSpPr>
          <p:spPr bwMode="auto">
            <a:xfrm>
              <a:off x="476" y="1842"/>
              <a:ext cx="50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45" name="Group 1121"/>
          <p:cNvGrpSpPr>
            <a:grpSpLocks/>
          </p:cNvGrpSpPr>
          <p:nvPr/>
        </p:nvGrpSpPr>
        <p:grpSpPr bwMode="auto">
          <a:xfrm>
            <a:off x="4606926" y="3789364"/>
            <a:ext cx="1287463" cy="661987"/>
            <a:chOff x="980" y="1842"/>
            <a:chExt cx="526" cy="403"/>
          </a:xfrm>
        </p:grpSpPr>
        <p:sp>
          <p:nvSpPr>
            <p:cNvPr id="69673" name="Rectangle 1052"/>
            <p:cNvSpPr>
              <a:spLocks noChangeArrowheads="1"/>
            </p:cNvSpPr>
            <p:nvPr/>
          </p:nvSpPr>
          <p:spPr bwMode="auto">
            <a:xfrm>
              <a:off x="991" y="1842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10</a:t>
              </a:r>
            </a:p>
          </p:txBody>
        </p:sp>
        <p:sp>
          <p:nvSpPr>
            <p:cNvPr id="69674" name="Rectangle 1120"/>
            <p:cNvSpPr>
              <a:spLocks noChangeArrowheads="1"/>
            </p:cNvSpPr>
            <p:nvPr/>
          </p:nvSpPr>
          <p:spPr bwMode="auto">
            <a:xfrm>
              <a:off x="980" y="1842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46" name="Group 1123"/>
          <p:cNvGrpSpPr>
            <a:grpSpLocks/>
          </p:cNvGrpSpPr>
          <p:nvPr/>
        </p:nvGrpSpPr>
        <p:grpSpPr bwMode="auto">
          <a:xfrm>
            <a:off x="5894389" y="3789364"/>
            <a:ext cx="1285875" cy="661987"/>
            <a:chOff x="1506" y="1842"/>
            <a:chExt cx="526" cy="403"/>
          </a:xfrm>
        </p:grpSpPr>
        <p:sp>
          <p:nvSpPr>
            <p:cNvPr id="69671" name="Rectangle 1053"/>
            <p:cNvSpPr>
              <a:spLocks noChangeArrowheads="1"/>
            </p:cNvSpPr>
            <p:nvPr/>
          </p:nvSpPr>
          <p:spPr bwMode="auto">
            <a:xfrm>
              <a:off x="1517" y="1842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10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9672" name="Rectangle 1122"/>
            <p:cNvSpPr>
              <a:spLocks noChangeArrowheads="1"/>
            </p:cNvSpPr>
            <p:nvPr/>
          </p:nvSpPr>
          <p:spPr bwMode="auto">
            <a:xfrm>
              <a:off x="1506" y="1842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47" name="Group 1129"/>
          <p:cNvGrpSpPr>
            <a:grpSpLocks/>
          </p:cNvGrpSpPr>
          <p:nvPr/>
        </p:nvGrpSpPr>
        <p:grpSpPr bwMode="auto">
          <a:xfrm>
            <a:off x="2209800" y="4451350"/>
            <a:ext cx="1163638" cy="661988"/>
            <a:chOff x="0" y="2245"/>
            <a:chExt cx="476" cy="403"/>
          </a:xfrm>
        </p:grpSpPr>
        <p:sp>
          <p:nvSpPr>
            <p:cNvPr id="69669" name="Rectangle 1056"/>
            <p:cNvSpPr>
              <a:spLocks noChangeArrowheads="1"/>
            </p:cNvSpPr>
            <p:nvPr/>
          </p:nvSpPr>
          <p:spPr bwMode="auto">
            <a:xfrm>
              <a:off x="11" y="2245"/>
              <a:ext cx="4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34</a:t>
              </a:r>
            </a:p>
          </p:txBody>
        </p:sp>
        <p:sp>
          <p:nvSpPr>
            <p:cNvPr id="69670" name="Rectangle 1128"/>
            <p:cNvSpPr>
              <a:spLocks noChangeArrowheads="1"/>
            </p:cNvSpPr>
            <p:nvPr/>
          </p:nvSpPr>
          <p:spPr bwMode="auto">
            <a:xfrm>
              <a:off x="0" y="2245"/>
              <a:ext cx="47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48" name="Group 1133"/>
          <p:cNvGrpSpPr>
            <a:grpSpLocks/>
          </p:cNvGrpSpPr>
          <p:nvPr/>
        </p:nvGrpSpPr>
        <p:grpSpPr bwMode="auto">
          <a:xfrm>
            <a:off x="4606926" y="4451350"/>
            <a:ext cx="1287463" cy="661988"/>
            <a:chOff x="980" y="2245"/>
            <a:chExt cx="526" cy="403"/>
          </a:xfrm>
        </p:grpSpPr>
        <p:sp>
          <p:nvSpPr>
            <p:cNvPr id="69667" name="Rectangle 1058"/>
            <p:cNvSpPr>
              <a:spLocks noChangeArrowheads="1"/>
            </p:cNvSpPr>
            <p:nvPr/>
          </p:nvSpPr>
          <p:spPr bwMode="auto">
            <a:xfrm>
              <a:off x="991" y="2245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34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9668" name="Rectangle 1132"/>
            <p:cNvSpPr>
              <a:spLocks noChangeArrowheads="1"/>
            </p:cNvSpPr>
            <p:nvPr/>
          </p:nvSpPr>
          <p:spPr bwMode="auto">
            <a:xfrm>
              <a:off x="980" y="2245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49" name="Group 1135"/>
          <p:cNvGrpSpPr>
            <a:grpSpLocks/>
          </p:cNvGrpSpPr>
          <p:nvPr/>
        </p:nvGrpSpPr>
        <p:grpSpPr bwMode="auto">
          <a:xfrm>
            <a:off x="5894389" y="4451350"/>
            <a:ext cx="1285875" cy="661988"/>
            <a:chOff x="1506" y="2245"/>
            <a:chExt cx="526" cy="403"/>
          </a:xfrm>
        </p:grpSpPr>
        <p:sp>
          <p:nvSpPr>
            <p:cNvPr id="69665" name="Rectangle 1059"/>
            <p:cNvSpPr>
              <a:spLocks noChangeArrowheads="1"/>
            </p:cNvSpPr>
            <p:nvPr/>
          </p:nvSpPr>
          <p:spPr bwMode="auto">
            <a:xfrm>
              <a:off x="1517" y="2245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34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9666" name="Rectangle 1134"/>
            <p:cNvSpPr>
              <a:spLocks noChangeArrowheads="1"/>
            </p:cNvSpPr>
            <p:nvPr/>
          </p:nvSpPr>
          <p:spPr bwMode="auto">
            <a:xfrm>
              <a:off x="1506" y="2245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50" name="Group 1141"/>
          <p:cNvGrpSpPr>
            <a:grpSpLocks/>
          </p:cNvGrpSpPr>
          <p:nvPr/>
        </p:nvGrpSpPr>
        <p:grpSpPr bwMode="auto">
          <a:xfrm>
            <a:off x="2209800" y="5113339"/>
            <a:ext cx="1163638" cy="661987"/>
            <a:chOff x="0" y="2648"/>
            <a:chExt cx="476" cy="403"/>
          </a:xfrm>
        </p:grpSpPr>
        <p:sp>
          <p:nvSpPr>
            <p:cNvPr id="69663" name="Rectangle 1062"/>
            <p:cNvSpPr>
              <a:spLocks noChangeArrowheads="1"/>
            </p:cNvSpPr>
            <p:nvPr/>
          </p:nvSpPr>
          <p:spPr bwMode="auto">
            <a:xfrm>
              <a:off x="11" y="2648"/>
              <a:ext cx="4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30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9664" name="Rectangle 1140"/>
            <p:cNvSpPr>
              <a:spLocks noChangeArrowheads="1"/>
            </p:cNvSpPr>
            <p:nvPr/>
          </p:nvSpPr>
          <p:spPr bwMode="auto">
            <a:xfrm>
              <a:off x="0" y="2648"/>
              <a:ext cx="47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51" name="Group 1147"/>
          <p:cNvGrpSpPr>
            <a:grpSpLocks/>
          </p:cNvGrpSpPr>
          <p:nvPr/>
        </p:nvGrpSpPr>
        <p:grpSpPr bwMode="auto">
          <a:xfrm>
            <a:off x="5894389" y="5113339"/>
            <a:ext cx="1285875" cy="661987"/>
            <a:chOff x="1506" y="2648"/>
            <a:chExt cx="526" cy="403"/>
          </a:xfrm>
        </p:grpSpPr>
        <p:sp>
          <p:nvSpPr>
            <p:cNvPr id="69661" name="Rectangle 1065"/>
            <p:cNvSpPr>
              <a:spLocks noChangeArrowheads="1"/>
            </p:cNvSpPr>
            <p:nvPr/>
          </p:nvSpPr>
          <p:spPr bwMode="auto">
            <a:xfrm>
              <a:off x="1517" y="2648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30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9662" name="Rectangle 1146"/>
            <p:cNvSpPr>
              <a:spLocks noChangeArrowheads="1"/>
            </p:cNvSpPr>
            <p:nvPr/>
          </p:nvSpPr>
          <p:spPr bwMode="auto">
            <a:xfrm>
              <a:off x="1506" y="2648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52" name="Group 1149"/>
          <p:cNvGrpSpPr>
            <a:grpSpLocks/>
          </p:cNvGrpSpPr>
          <p:nvPr/>
        </p:nvGrpSpPr>
        <p:grpSpPr bwMode="auto">
          <a:xfrm>
            <a:off x="7180263" y="5113339"/>
            <a:ext cx="1287462" cy="661987"/>
            <a:chOff x="2032" y="2648"/>
            <a:chExt cx="526" cy="403"/>
          </a:xfrm>
        </p:grpSpPr>
        <p:sp>
          <p:nvSpPr>
            <p:cNvPr id="69659" name="Rectangle 1066"/>
            <p:cNvSpPr>
              <a:spLocks noChangeArrowheads="1"/>
            </p:cNvSpPr>
            <p:nvPr/>
          </p:nvSpPr>
          <p:spPr bwMode="auto">
            <a:xfrm>
              <a:off x="2043" y="2648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36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9660" name="Rectangle 1148"/>
            <p:cNvSpPr>
              <a:spLocks noChangeArrowheads="1"/>
            </p:cNvSpPr>
            <p:nvPr/>
          </p:nvSpPr>
          <p:spPr bwMode="auto">
            <a:xfrm>
              <a:off x="2032" y="2648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aphicFrame>
        <p:nvGraphicFramePr>
          <p:cNvPr id="69653" name="Object 1153"/>
          <p:cNvGraphicFramePr>
            <a:graphicFrameLocks noChangeAspect="1"/>
          </p:cNvGraphicFramePr>
          <p:nvPr/>
        </p:nvGraphicFramePr>
        <p:xfrm>
          <a:off x="8789988" y="1828800"/>
          <a:ext cx="6540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241195" imgH="241195" progId="Equation.3">
                  <p:embed/>
                </p:oleObj>
              </mc:Choice>
              <mc:Fallback>
                <p:oleObj name="Equation" r:id="rId3" imgW="24119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9988" y="1828800"/>
                        <a:ext cx="6540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4" name="Object 1154"/>
          <p:cNvGraphicFramePr>
            <a:graphicFrameLocks noChangeAspect="1"/>
          </p:cNvGraphicFramePr>
          <p:nvPr/>
        </p:nvGraphicFramePr>
        <p:xfrm>
          <a:off x="8789988" y="2514600"/>
          <a:ext cx="6540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241195" imgH="241195" progId="Equation.3">
                  <p:embed/>
                </p:oleObj>
              </mc:Choice>
              <mc:Fallback>
                <p:oleObj name="Equation" r:id="rId5" imgW="24119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9988" y="2514600"/>
                        <a:ext cx="6540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5" name="Object 1155"/>
          <p:cNvGraphicFramePr>
            <a:graphicFrameLocks noChangeAspect="1"/>
          </p:cNvGraphicFramePr>
          <p:nvPr/>
        </p:nvGraphicFramePr>
        <p:xfrm>
          <a:off x="8739189" y="3141664"/>
          <a:ext cx="7572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7" imgW="279400" imgH="228600" progId="Equation.3">
                  <p:embed/>
                </p:oleObj>
              </mc:Choice>
              <mc:Fallback>
                <p:oleObj name="Equation" r:id="rId7" imgW="27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189" y="3141664"/>
                        <a:ext cx="7572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6" name="Object 1156"/>
          <p:cNvGraphicFramePr>
            <a:graphicFrameLocks noChangeAspect="1"/>
          </p:cNvGraphicFramePr>
          <p:nvPr/>
        </p:nvGraphicFramePr>
        <p:xfrm>
          <a:off x="8670926" y="3810000"/>
          <a:ext cx="8937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9" imgW="330057" imgH="241195" progId="Equation.3">
                  <p:embed/>
                </p:oleObj>
              </mc:Choice>
              <mc:Fallback>
                <p:oleObj name="Equation" r:id="rId9" imgW="33005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0926" y="3810000"/>
                        <a:ext cx="8937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7" name="Object 1157"/>
          <p:cNvGraphicFramePr>
            <a:graphicFrameLocks noChangeAspect="1"/>
          </p:cNvGraphicFramePr>
          <p:nvPr/>
        </p:nvGraphicFramePr>
        <p:xfrm>
          <a:off x="8704263" y="4495800"/>
          <a:ext cx="8255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1" imgW="304668" imgH="241195" progId="Equation.3">
                  <p:embed/>
                </p:oleObj>
              </mc:Choice>
              <mc:Fallback>
                <p:oleObj name="Equation" r:id="rId11" imgW="30466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4263" y="4495800"/>
                        <a:ext cx="8255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8" name="Object 1158"/>
          <p:cNvGraphicFramePr>
            <a:graphicFrameLocks noChangeAspect="1"/>
          </p:cNvGraphicFramePr>
          <p:nvPr/>
        </p:nvGraphicFramePr>
        <p:xfrm>
          <a:off x="8686801" y="5105400"/>
          <a:ext cx="8604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3" imgW="317225" imgH="241091" progId="Equation.3">
                  <p:embed/>
                </p:oleObj>
              </mc:Choice>
              <mc:Fallback>
                <p:oleObj name="Equation" r:id="rId13" imgW="317225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5105400"/>
                        <a:ext cx="8604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29086" y="5877125"/>
            <a:ext cx="11314981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AU" dirty="0">
                <a:solidFill>
                  <a:srgbClr val="0070C0"/>
                </a:solidFill>
                <a:latin typeface="Calibri" panose="020F0502020204030204" pitchFamily="34" charset="0"/>
              </a:rPr>
              <a:t>	</a:t>
            </a:r>
            <a:r>
              <a:rPr lang="en-AU" dirty="0" smtClean="0">
                <a:solidFill>
                  <a:srgbClr val="0070C0"/>
                </a:solidFill>
                <a:latin typeface="Calibri" panose="020F0502020204030204" pitchFamily="34" charset="0"/>
              </a:rPr>
              <a:t>Learning Objective</a:t>
            </a:r>
            <a:endParaRPr lang="en-AU" dirty="0" smtClean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AU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From the relationship between atomic number and mass number, determine the number of protons, neutrons and electrons in an atom or </a:t>
            </a:r>
            <a:r>
              <a:rPr lang="en-AU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monatomic ion</a:t>
            </a:r>
            <a:r>
              <a:rPr lang="en-AU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. (can re-cap quick</a:t>
            </a:r>
            <a:r>
              <a:rPr lang="en-AU" baseline="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or do it in ionic bonding)</a:t>
            </a:r>
            <a:endParaRPr lang="en-US" dirty="0" smtClean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628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650" y="115888"/>
            <a:ext cx="77724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44191861"/>
              </p:ext>
            </p:extLst>
          </p:nvPr>
        </p:nvGraphicFramePr>
        <p:xfrm>
          <a:off x="1357731" y="1500438"/>
          <a:ext cx="9439514" cy="393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099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List the relative charges and masses of protons, neutrons and electrons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State that the atom has a dense, positively charged nucleus consisting of protons and neutrons, around which move negatively charged electrons.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State that an element is identified by its atomic number (Z) which determines the number of electrons in a neutral atom of the element.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Define the mass number (A) of an atom as the total number of protons and neutrons in the nucleus of an atom</a:t>
                      </a:r>
                      <a:r>
                        <a:rPr lang="en-AU" sz="20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Define isotopes as atoms with the same number of protons and different numbers of neutrons.</a:t>
                      </a:r>
                      <a:endParaRPr lang="en-US" sz="20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Explain the existence of isotopes in terms of the neutron content of the nucleus.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32" marR="5603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742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1027"/>
          <p:cNvSpPr txBox="1">
            <a:spLocks noChangeArrowheads="1"/>
          </p:cNvSpPr>
          <p:nvPr/>
        </p:nvSpPr>
        <p:spPr bwMode="auto">
          <a:xfrm>
            <a:off x="2655857" y="1544488"/>
            <a:ext cx="725589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6000" b="1" i="1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Atomic Structure &amp; Sub-atomic </a:t>
            </a:r>
            <a:r>
              <a:rPr lang="en-US" altLang="zh-TW" sz="6000" b="1" i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Particles</a:t>
            </a:r>
          </a:p>
        </p:txBody>
      </p:sp>
    </p:spTree>
    <p:extLst>
      <p:ext uri="{BB962C8B-B14F-4D97-AF65-F5344CB8AC3E}">
        <p14:creationId xmlns:p14="http://schemas.microsoft.com/office/powerpoint/2010/main" val="24509173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2209801" y="609600"/>
            <a:ext cx="53070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Sub-atomic particles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2209800" y="1600201"/>
            <a:ext cx="7315200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62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3 kinds of sub-atomic particles: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Protons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Neutrons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Electrons</a:t>
            </a:r>
          </a:p>
        </p:txBody>
      </p:sp>
      <p:grpSp>
        <p:nvGrpSpPr>
          <p:cNvPr id="64522" name="Group 10"/>
          <p:cNvGrpSpPr>
            <a:grpSpLocks/>
          </p:cNvGrpSpPr>
          <p:nvPr/>
        </p:nvGrpSpPr>
        <p:grpSpPr bwMode="auto">
          <a:xfrm>
            <a:off x="4702175" y="2378075"/>
            <a:ext cx="4495800" cy="1143000"/>
            <a:chOff x="1968" y="2160"/>
            <a:chExt cx="2832" cy="720"/>
          </a:xfrm>
        </p:grpSpPr>
        <p:sp>
          <p:nvSpPr>
            <p:cNvPr id="57355" name="AutoShape 6"/>
            <p:cNvSpPr>
              <a:spLocks/>
            </p:cNvSpPr>
            <p:nvPr/>
          </p:nvSpPr>
          <p:spPr bwMode="auto">
            <a:xfrm>
              <a:off x="1968" y="2160"/>
              <a:ext cx="426" cy="720"/>
            </a:xfrm>
            <a:prstGeom prst="rightBrace">
              <a:avLst>
                <a:gd name="adj1" fmla="val 14085"/>
                <a:gd name="adj2" fmla="val 50000"/>
              </a:avLst>
            </a:prstGeom>
            <a:noFill/>
            <a:ln w="317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7356" name="Text Box 8"/>
            <p:cNvSpPr txBox="1">
              <a:spLocks noChangeArrowheads="1"/>
            </p:cNvSpPr>
            <p:nvPr/>
          </p:nvSpPr>
          <p:spPr bwMode="auto">
            <a:xfrm>
              <a:off x="2400" y="2208"/>
              <a:ext cx="2400" cy="59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>
                  <a:latin typeface="Comic Sans MS" panose="030F0702030302020204" pitchFamily="66" charset="0"/>
                </a:rPr>
                <a:t>Inside the condensed nucleus</a:t>
              </a:r>
            </a:p>
          </p:txBody>
        </p:sp>
      </p:grpSp>
      <p:grpSp>
        <p:nvGrpSpPr>
          <p:cNvPr id="64523" name="Group 11"/>
          <p:cNvGrpSpPr>
            <a:grpSpLocks/>
          </p:cNvGrpSpPr>
          <p:nvPr/>
        </p:nvGrpSpPr>
        <p:grpSpPr bwMode="auto">
          <a:xfrm>
            <a:off x="4549775" y="3559175"/>
            <a:ext cx="4648200" cy="946150"/>
            <a:chOff x="1872" y="3024"/>
            <a:chExt cx="2928" cy="596"/>
          </a:xfrm>
        </p:grpSpPr>
        <p:sp>
          <p:nvSpPr>
            <p:cNvPr id="57353" name="Line 7"/>
            <p:cNvSpPr>
              <a:spLocks noChangeShapeType="1"/>
            </p:cNvSpPr>
            <p:nvPr/>
          </p:nvSpPr>
          <p:spPr bwMode="auto">
            <a:xfrm>
              <a:off x="1872" y="3312"/>
              <a:ext cx="480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Text Box 9"/>
            <p:cNvSpPr txBox="1">
              <a:spLocks noChangeArrowheads="1"/>
            </p:cNvSpPr>
            <p:nvPr/>
          </p:nvSpPr>
          <p:spPr bwMode="auto">
            <a:xfrm>
              <a:off x="2400" y="3024"/>
              <a:ext cx="2400" cy="59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>
                  <a:latin typeface="Comic Sans MS" panose="030F0702030302020204" pitchFamily="66" charset="0"/>
                </a:rPr>
                <a:t>Moving around the nucleus</a:t>
              </a:r>
            </a:p>
          </p:txBody>
        </p:sp>
      </p:grpSp>
      <p:grpSp>
        <p:nvGrpSpPr>
          <p:cNvPr id="57350" name="Group 14"/>
          <p:cNvGrpSpPr>
            <a:grpSpLocks/>
          </p:cNvGrpSpPr>
          <p:nvPr/>
        </p:nvGrpSpPr>
        <p:grpSpPr bwMode="auto">
          <a:xfrm>
            <a:off x="8991601" y="4591051"/>
            <a:ext cx="1249363" cy="1838325"/>
            <a:chOff x="4704" y="2892"/>
            <a:chExt cx="787" cy="1158"/>
          </a:xfrm>
        </p:grpSpPr>
        <p:sp>
          <p:nvSpPr>
            <p:cNvPr id="57351" name="WordArt 12">
              <a:hlinkClick r:id="" action="ppaction://noaction"/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704" y="2892"/>
              <a:ext cx="768" cy="44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CanUp">
                <a:avLst>
                  <a:gd name="adj" fmla="val 85713"/>
                </a:avLst>
              </a:prstTxWarp>
            </a:bodyPr>
            <a:lstStyle/>
            <a:p>
              <a:pPr algn="ctr"/>
              <a:r>
                <a:rPr lang="en-US" b="1" kern="10">
                  <a:gradFill rotWithShape="1">
                    <a:gsLst>
                      <a:gs pos="0">
                        <a:srgbClr val="FF3399"/>
                      </a:gs>
                      <a:gs pos="25000">
                        <a:srgbClr val="FF6633"/>
                      </a:gs>
                      <a:gs pos="50000">
                        <a:srgbClr val="FFFF00"/>
                      </a:gs>
                      <a:gs pos="75000">
                        <a:srgbClr val="01A78F"/>
                      </a:gs>
                      <a:gs pos="100000">
                        <a:srgbClr val="3366FF"/>
                      </a:gs>
                    </a:gsLst>
                    <a:lin ang="0" scaled="1"/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Comic Sans MS" panose="030F0702030302020204" pitchFamily="66" charset="0"/>
                </a:rPr>
                <a:t>Let's Think 1</a:t>
              </a:r>
            </a:p>
          </p:txBody>
        </p:sp>
        <p:pic>
          <p:nvPicPr>
            <p:cNvPr id="57352" name="Picture 13" descr="Newton 3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372"/>
              <a:ext cx="739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03536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057400" y="5334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A carbon-12 atom</a:t>
            </a:r>
          </a:p>
        </p:txBody>
      </p:sp>
      <p:pic>
        <p:nvPicPr>
          <p:cNvPr id="58371" name="Picture 7" descr="Fi01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1"/>
            <a:ext cx="68580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6952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846264" y="419100"/>
            <a:ext cx="85931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Characteristics of sub-atomic particles</a:t>
            </a:r>
          </a:p>
        </p:txBody>
      </p:sp>
      <p:graphicFrame>
        <p:nvGraphicFramePr>
          <p:cNvPr id="66674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60657"/>
              </p:ext>
            </p:extLst>
          </p:nvPr>
        </p:nvGraphicFramePr>
        <p:xfrm>
          <a:off x="1905000" y="1219201"/>
          <a:ext cx="8458200" cy="4166245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92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Sub-atomic particle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Proton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Neutron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Electron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85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Symbol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   or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  or</a:t>
                      </a:r>
                      <a:endParaRPr kumimoji="1" lang="en-US" altLang="zh-TW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anose="02020500000000000000" pitchFamily="18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e</a:t>
                      </a:r>
                      <a:r>
                        <a:rPr kumimoji="1" lang="en-US" altLang="zh-TW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  or</a:t>
                      </a:r>
                      <a:endParaRPr kumimoji="1" lang="en-US" altLang="zh-TW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anose="02020500000000000000" pitchFamily="18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4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Location in atom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Nucleus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Nucleus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Surrounding the nucleus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Relative charge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+1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85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Actual mass (g)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1.7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 10</a:t>
                      </a:r>
                      <a:r>
                        <a:rPr kumimoji="1" lang="en-US" altLang="zh-TW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-24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1.7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 10</a:t>
                      </a:r>
                      <a:r>
                        <a:rPr kumimoji="1" lang="en-US" altLang="zh-TW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-24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9.1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 10</a:t>
                      </a:r>
                      <a:r>
                        <a:rPr kumimoji="1" lang="en-US" altLang="zh-TW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-28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8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Approximate relative mass 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(a.m.u.)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(approx. 1/2000)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anose="02020500000000000000" pitchFamily="18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9437" name="Group 90"/>
          <p:cNvGrpSpPr>
            <a:grpSpLocks/>
          </p:cNvGrpSpPr>
          <p:nvPr/>
        </p:nvGrpSpPr>
        <p:grpSpPr bwMode="auto">
          <a:xfrm>
            <a:off x="5438775" y="1933576"/>
            <a:ext cx="838200" cy="643534"/>
            <a:chOff x="1440" y="1714"/>
            <a:chExt cx="624" cy="512"/>
          </a:xfrm>
        </p:grpSpPr>
        <p:sp>
          <p:nvSpPr>
            <p:cNvPr id="59447" name="Text Box 91"/>
            <p:cNvSpPr txBox="1">
              <a:spLocks noChangeArrowheads="1"/>
            </p:cNvSpPr>
            <p:nvPr/>
          </p:nvSpPr>
          <p:spPr bwMode="auto">
            <a:xfrm>
              <a:off x="1536" y="1776"/>
              <a:ext cx="52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300"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59448" name="Text Box 92"/>
            <p:cNvSpPr txBox="1">
              <a:spLocks noChangeArrowheads="1"/>
            </p:cNvSpPr>
            <p:nvPr/>
          </p:nvSpPr>
          <p:spPr bwMode="auto">
            <a:xfrm>
              <a:off x="1440" y="1714"/>
              <a:ext cx="19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9449" name="Text Box 93"/>
            <p:cNvSpPr txBox="1">
              <a:spLocks noChangeArrowheads="1"/>
            </p:cNvSpPr>
            <p:nvPr/>
          </p:nvSpPr>
          <p:spPr bwMode="auto">
            <a:xfrm>
              <a:off x="1440" y="1920"/>
              <a:ext cx="19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0">
                  <a:latin typeface="Comic Sans MS" panose="030F0702030302020204" pitchFamily="66" charset="0"/>
                </a:rPr>
                <a:t>1</a:t>
              </a:r>
            </a:p>
          </p:txBody>
        </p:sp>
      </p:grpSp>
      <p:grpSp>
        <p:nvGrpSpPr>
          <p:cNvPr id="59438" name="Group 94"/>
          <p:cNvGrpSpPr>
            <a:grpSpLocks/>
          </p:cNvGrpSpPr>
          <p:nvPr/>
        </p:nvGrpSpPr>
        <p:grpSpPr bwMode="auto">
          <a:xfrm>
            <a:off x="7477125" y="1905001"/>
            <a:ext cx="990600" cy="708025"/>
            <a:chOff x="1440" y="1714"/>
            <a:chExt cx="624" cy="446"/>
          </a:xfrm>
        </p:grpSpPr>
        <p:sp>
          <p:nvSpPr>
            <p:cNvPr id="59444" name="Text Box 95"/>
            <p:cNvSpPr txBox="1">
              <a:spLocks noChangeArrowheads="1"/>
            </p:cNvSpPr>
            <p:nvPr/>
          </p:nvSpPr>
          <p:spPr bwMode="auto">
            <a:xfrm>
              <a:off x="1536" y="1776"/>
              <a:ext cx="52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300" i="1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59445" name="Text Box 96"/>
            <p:cNvSpPr txBox="1">
              <a:spLocks noChangeArrowheads="1"/>
            </p:cNvSpPr>
            <p:nvPr/>
          </p:nvSpPr>
          <p:spPr bwMode="auto">
            <a:xfrm>
              <a:off x="1440" y="1714"/>
              <a:ext cx="1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9446" name="Text Box 97"/>
            <p:cNvSpPr txBox="1">
              <a:spLocks noChangeArrowheads="1"/>
            </p:cNvSpPr>
            <p:nvPr/>
          </p:nvSpPr>
          <p:spPr bwMode="auto">
            <a:xfrm>
              <a:off x="1440" y="1920"/>
              <a:ext cx="1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0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59439" name="Group 102"/>
          <p:cNvGrpSpPr>
            <a:grpSpLocks/>
          </p:cNvGrpSpPr>
          <p:nvPr/>
        </p:nvGrpSpPr>
        <p:grpSpPr bwMode="auto">
          <a:xfrm>
            <a:off x="9623426" y="1905000"/>
            <a:ext cx="1044575" cy="712788"/>
            <a:chOff x="5037" y="1319"/>
            <a:chExt cx="658" cy="449"/>
          </a:xfrm>
        </p:grpSpPr>
        <p:sp>
          <p:nvSpPr>
            <p:cNvPr id="59441" name="Text Box 99"/>
            <p:cNvSpPr txBox="1">
              <a:spLocks noChangeArrowheads="1"/>
            </p:cNvSpPr>
            <p:nvPr/>
          </p:nvSpPr>
          <p:spPr bwMode="auto">
            <a:xfrm>
              <a:off x="5167" y="1381"/>
              <a:ext cx="52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300" i="1"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59442" name="Text Box 100"/>
            <p:cNvSpPr txBox="1">
              <a:spLocks noChangeArrowheads="1"/>
            </p:cNvSpPr>
            <p:nvPr/>
          </p:nvSpPr>
          <p:spPr bwMode="auto">
            <a:xfrm>
              <a:off x="5071" y="1319"/>
              <a:ext cx="1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9443" name="Text Box 101"/>
            <p:cNvSpPr txBox="1">
              <a:spLocks noChangeArrowheads="1"/>
            </p:cNvSpPr>
            <p:nvPr/>
          </p:nvSpPr>
          <p:spPr bwMode="auto">
            <a:xfrm>
              <a:off x="5037" y="1528"/>
              <a:ext cx="27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0">
                  <a:latin typeface="Comic Sans MS" panose="030F0702030302020204" pitchFamily="66" charset="0"/>
                </a:rPr>
                <a:t>-1</a:t>
              </a:r>
            </a:p>
          </p:txBody>
        </p:sp>
      </p:grpSp>
      <p:sp>
        <p:nvSpPr>
          <p:cNvPr id="66675" name="Oval 115"/>
          <p:cNvSpPr>
            <a:spLocks noChangeArrowheads="1"/>
          </p:cNvSpPr>
          <p:nvPr/>
        </p:nvSpPr>
        <p:spPr bwMode="auto">
          <a:xfrm>
            <a:off x="1600199" y="4766441"/>
            <a:ext cx="1676400" cy="1066800"/>
          </a:xfrm>
          <a:prstGeom prst="ellipse">
            <a:avLst/>
          </a:prstGeom>
          <a:noFill/>
          <a:ln w="254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5331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026"/>
          <p:cNvSpPr txBox="1">
            <a:spLocks noChangeArrowheads="1"/>
          </p:cNvSpPr>
          <p:nvPr/>
        </p:nvSpPr>
        <p:spPr bwMode="auto">
          <a:xfrm>
            <a:off x="1981200" y="3048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1 a.m.u.                                                = 1/12 of the mass of a C-12 atom</a:t>
            </a:r>
            <a:endParaRPr lang="en-US" altLang="zh-TW" sz="3200" b="1">
              <a:latin typeface="Comic Sans MS" panose="030F0702030302020204" pitchFamily="66" charset="0"/>
            </a:endParaRPr>
          </a:p>
        </p:txBody>
      </p:sp>
      <p:sp>
        <p:nvSpPr>
          <p:cNvPr id="160778" name="Text Box 1034"/>
          <p:cNvSpPr txBox="1">
            <a:spLocks noChangeArrowheads="1"/>
          </p:cNvSpPr>
          <p:nvPr/>
        </p:nvSpPr>
        <p:spPr bwMode="auto">
          <a:xfrm>
            <a:off x="1981200" y="3048000"/>
            <a:ext cx="853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 b="1">
                <a:latin typeface="Comic Sans MS" panose="030F0702030302020204" pitchFamily="66" charset="0"/>
              </a:rPr>
              <a:t>mass of a C-12 atom </a:t>
            </a:r>
            <a:r>
              <a:rPr lang="en-US" altLang="zh-TW" sz="3200" b="1">
                <a:latin typeface="Comic Sans MS" panose="030F0702030302020204" pitchFamily="66" charset="0"/>
                <a:sym typeface="Symbol" panose="05050102010706020507" pitchFamily="18" charset="2"/>
              </a:rPr>
              <a:t> 6p + 6n</a:t>
            </a:r>
            <a:endParaRPr lang="en-US" altLang="zh-TW" sz="3200" b="1">
              <a:latin typeface="Comic Sans MS" panose="030F0702030302020204" pitchFamily="66" charset="0"/>
            </a:endParaRPr>
          </a:p>
        </p:txBody>
      </p:sp>
      <p:grpSp>
        <p:nvGrpSpPr>
          <p:cNvPr id="160790" name="Group 1046"/>
          <p:cNvGrpSpPr>
            <a:grpSpLocks/>
          </p:cNvGrpSpPr>
          <p:nvPr/>
        </p:nvGrpSpPr>
        <p:grpSpPr bwMode="auto">
          <a:xfrm>
            <a:off x="1981200" y="5216526"/>
            <a:ext cx="7924800" cy="663575"/>
            <a:chOff x="288" y="3622"/>
            <a:chExt cx="4992" cy="418"/>
          </a:xfrm>
        </p:grpSpPr>
        <p:graphicFrame>
          <p:nvGraphicFramePr>
            <p:cNvPr id="60429" name="Object 1035"/>
            <p:cNvGraphicFramePr>
              <a:graphicFrameLocks noChangeAspect="1"/>
            </p:cNvGraphicFramePr>
            <p:nvPr/>
          </p:nvGraphicFramePr>
          <p:xfrm>
            <a:off x="288" y="3648"/>
            <a:ext cx="43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3" imgW="139518" imgH="126835" progId="Equation.3">
                    <p:embed/>
                  </p:oleObj>
                </mc:Choice>
                <mc:Fallback>
                  <p:oleObj name="Equation" r:id="rId3" imgW="139518" imgH="126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648"/>
                          <a:ext cx="432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0" name="Text Box 1036"/>
            <p:cNvSpPr txBox="1">
              <a:spLocks noChangeArrowheads="1"/>
            </p:cNvSpPr>
            <p:nvPr/>
          </p:nvSpPr>
          <p:spPr bwMode="auto">
            <a:xfrm>
              <a:off x="816" y="3622"/>
              <a:ext cx="44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33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mass of p </a:t>
              </a:r>
              <a:r>
                <a:rPr lang="en-US" altLang="zh-TW" sz="3300" b="1">
                  <a:solidFill>
                    <a:schemeClr val="tx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 mass of n  1 a.m.u</a:t>
              </a:r>
              <a:r>
                <a:rPr lang="en-US" altLang="zh-TW" sz="3600" b="1">
                  <a:solidFill>
                    <a:schemeClr val="tx2"/>
                  </a:solidFill>
                  <a:sym typeface="Symbol" panose="05050102010706020507" pitchFamily="18" charset="2"/>
                </a:rPr>
                <a:t>.</a:t>
              </a:r>
              <a:endParaRPr lang="en-US" altLang="zh-TW" sz="3600" b="1">
                <a:solidFill>
                  <a:schemeClr val="tx2"/>
                </a:solidFill>
              </a:endParaRPr>
            </a:p>
          </p:txBody>
        </p:sp>
      </p:grpSp>
      <p:sp>
        <p:nvSpPr>
          <p:cNvPr id="160781" name="Text Box 1037"/>
          <p:cNvSpPr txBox="1">
            <a:spLocks noChangeArrowheads="1"/>
          </p:cNvSpPr>
          <p:nvPr/>
        </p:nvSpPr>
        <p:spPr bwMode="auto">
          <a:xfrm>
            <a:off x="1905000" y="15240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 b="1">
                <a:latin typeface="Comic Sans MS" panose="030F0702030302020204" pitchFamily="66" charset="0"/>
              </a:rPr>
              <a:t>One C-12 atom has 6 p, 6n and 6e</a:t>
            </a:r>
            <a:r>
              <a:rPr lang="en-US" altLang="zh-TW" sz="3200" b="1" baseline="30000">
                <a:latin typeface="Comic Sans MS" panose="030F0702030302020204" pitchFamily="66" charset="0"/>
                <a:sym typeface="Symbol" panose="05050102010706020507" pitchFamily="18" charset="2"/>
              </a:rPr>
              <a:t></a:t>
            </a:r>
          </a:p>
        </p:txBody>
      </p:sp>
      <p:grpSp>
        <p:nvGrpSpPr>
          <p:cNvPr id="160788" name="Group 1044"/>
          <p:cNvGrpSpPr>
            <a:grpSpLocks/>
          </p:cNvGrpSpPr>
          <p:nvPr/>
        </p:nvGrpSpPr>
        <p:grpSpPr bwMode="auto">
          <a:xfrm>
            <a:off x="1981200" y="3733800"/>
            <a:ext cx="6705600" cy="630238"/>
            <a:chOff x="288" y="2208"/>
            <a:chExt cx="4224" cy="397"/>
          </a:xfrm>
        </p:grpSpPr>
        <p:graphicFrame>
          <p:nvGraphicFramePr>
            <p:cNvPr id="60427" name="Object 1040"/>
            <p:cNvGraphicFramePr>
              <a:graphicFrameLocks noChangeAspect="1"/>
            </p:cNvGraphicFramePr>
            <p:nvPr/>
          </p:nvGraphicFramePr>
          <p:xfrm>
            <a:off x="288" y="2256"/>
            <a:ext cx="384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5" imgW="139518" imgH="126835" progId="Equation.3">
                    <p:embed/>
                  </p:oleObj>
                </mc:Choice>
                <mc:Fallback>
                  <p:oleObj name="Equation" r:id="rId5" imgW="139518" imgH="126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256"/>
                          <a:ext cx="384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8" name="Text Box 1041"/>
            <p:cNvSpPr txBox="1">
              <a:spLocks noChangeArrowheads="1"/>
            </p:cNvSpPr>
            <p:nvPr/>
          </p:nvSpPr>
          <p:spPr bwMode="auto">
            <a:xfrm>
              <a:off x="720" y="2208"/>
              <a:ext cx="37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3200" b="1">
                  <a:latin typeface="Comic Sans MS" panose="030F0702030302020204" pitchFamily="66" charset="0"/>
                </a:rPr>
                <a:t>mass of p </a:t>
              </a:r>
              <a:r>
                <a:rPr lang="en-US" altLang="zh-TW" sz="3200" b="1">
                  <a:latin typeface="Comic Sans MS" panose="030F0702030302020204" pitchFamily="66" charset="0"/>
                  <a:sym typeface="Symbol" panose="05050102010706020507" pitchFamily="18" charset="2"/>
                </a:rPr>
                <a:t> mass of n</a:t>
              </a:r>
              <a:endParaRPr lang="en-US" altLang="zh-TW" sz="32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60787" name="Group 1043"/>
          <p:cNvGrpSpPr>
            <a:grpSpLocks/>
          </p:cNvGrpSpPr>
          <p:nvPr/>
        </p:nvGrpSpPr>
        <p:grpSpPr bwMode="auto">
          <a:xfrm>
            <a:off x="1981200" y="2362200"/>
            <a:ext cx="7467600" cy="623888"/>
            <a:chOff x="288" y="1824"/>
            <a:chExt cx="4704" cy="393"/>
          </a:xfrm>
        </p:grpSpPr>
        <p:sp>
          <p:nvSpPr>
            <p:cNvPr id="60425" name="Text Box 1033"/>
            <p:cNvSpPr txBox="1">
              <a:spLocks noChangeArrowheads="1"/>
            </p:cNvSpPr>
            <p:nvPr/>
          </p:nvSpPr>
          <p:spPr bwMode="auto">
            <a:xfrm>
              <a:off x="720" y="1824"/>
              <a:ext cx="4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3200" b="1">
                  <a:latin typeface="Comic Sans MS" panose="030F0702030302020204" pitchFamily="66" charset="0"/>
                </a:rPr>
                <a:t>mass of e</a:t>
              </a:r>
              <a:r>
                <a:rPr lang="en-US" altLang="zh-TW" sz="3200" b="1" baseline="30000">
                  <a:latin typeface="Comic Sans MS" panose="030F0702030302020204" pitchFamily="66" charset="0"/>
                  <a:sym typeface="Symbol" panose="05050102010706020507" pitchFamily="18" charset="2"/>
                </a:rPr>
                <a:t></a:t>
              </a:r>
              <a:r>
                <a:rPr lang="en-US" altLang="zh-TW" sz="3200" b="1">
                  <a:latin typeface="Comic Sans MS" panose="030F0702030302020204" pitchFamily="66" charset="0"/>
                  <a:sym typeface="Symbol" panose="05050102010706020507" pitchFamily="18" charset="2"/>
                </a:rPr>
                <a:t> can be ignored</a:t>
              </a:r>
              <a:endParaRPr lang="en-US" altLang="zh-TW" sz="3200" b="1"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60426" name="Object 1042"/>
            <p:cNvGraphicFramePr>
              <a:graphicFrameLocks noChangeAspect="1"/>
            </p:cNvGraphicFramePr>
            <p:nvPr/>
          </p:nvGraphicFramePr>
          <p:xfrm>
            <a:off x="288" y="1872"/>
            <a:ext cx="38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7" imgW="139518" imgH="126835" progId="Equation.3">
                    <p:embed/>
                  </p:oleObj>
                </mc:Choice>
                <mc:Fallback>
                  <p:oleObj name="Equation" r:id="rId7" imgW="139518" imgH="126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872"/>
                          <a:ext cx="380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0789" name="Text Box 1045"/>
          <p:cNvSpPr txBox="1">
            <a:spLocks noChangeArrowheads="1"/>
          </p:cNvSpPr>
          <p:nvPr/>
        </p:nvSpPr>
        <p:spPr bwMode="auto">
          <a:xfrm>
            <a:off x="1981200" y="4495801"/>
            <a:ext cx="8534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 b="1">
                <a:latin typeface="Comic Sans MS" panose="030F0702030302020204" pitchFamily="66" charset="0"/>
              </a:rPr>
              <a:t>mass of a C-12 atom </a:t>
            </a:r>
            <a:r>
              <a:rPr lang="en-US" altLang="zh-TW" sz="3000" b="1">
                <a:latin typeface="Comic Sans MS" panose="030F0702030302020204" pitchFamily="66" charset="0"/>
                <a:sym typeface="Symbol" panose="05050102010706020507" pitchFamily="18" charset="2"/>
              </a:rPr>
              <a:t> 6p + 6n  12p  12n</a:t>
            </a:r>
            <a:endParaRPr lang="en-US" altLang="zh-TW" sz="3000" b="1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621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8" grpId="0" autoUpdateAnimBg="0"/>
      <p:bldP spid="160781" grpId="0" autoUpdateAnimBg="0"/>
      <p:bldP spid="16078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650" y="115888"/>
            <a:ext cx="77724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1552514"/>
              </p:ext>
            </p:extLst>
          </p:nvPr>
        </p:nvGraphicFramePr>
        <p:xfrm>
          <a:off x="1325647" y="1258888"/>
          <a:ext cx="9439514" cy="393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4678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List the relative charges and masses of protons, neutrons and electrons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State that the atom has a dense, positively charged nucleus consisting of protons and neutrons, around which move negatively charged electrons.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State that an element is identified by its atomic number (Z) which determines the number of electrons in a neutral atom of the element.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Define the mass number (A) of an atom as the total number of protons and neutrons in the nucleus of an atom</a:t>
                      </a:r>
                      <a:r>
                        <a:rPr lang="en-AU" sz="2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Define isotopes as atoms with the same number of protons and different numbers of neutrons.</a:t>
                      </a:r>
                      <a:endParaRPr lang="en-US" sz="20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Explain the existence of isotopes in terms of the neutron content of the nucleus.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32" marR="5603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912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027"/>
          <p:cNvSpPr txBox="1">
            <a:spLocks noChangeArrowheads="1"/>
          </p:cNvSpPr>
          <p:nvPr/>
        </p:nvSpPr>
        <p:spPr bwMode="auto">
          <a:xfrm>
            <a:off x="1905000" y="533401"/>
            <a:ext cx="861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Express the masses of the following isotopes in a.m.u..</a:t>
            </a:r>
          </a:p>
        </p:txBody>
      </p:sp>
      <p:graphicFrame>
        <p:nvGraphicFramePr>
          <p:cNvPr id="62467" name="Object 1030"/>
          <p:cNvGraphicFramePr>
            <a:graphicFrameLocks noChangeAspect="1"/>
          </p:cNvGraphicFramePr>
          <p:nvPr/>
        </p:nvGraphicFramePr>
        <p:xfrm>
          <a:off x="6934201" y="1447801"/>
          <a:ext cx="9175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241195" imgH="241195" progId="Equation.3">
                  <p:embed/>
                </p:oleObj>
              </mc:Choice>
              <mc:Fallback>
                <p:oleObj name="Equation" r:id="rId3" imgW="24119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1447801"/>
                        <a:ext cx="9175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1031"/>
          <p:cNvGraphicFramePr>
            <a:graphicFrameLocks noChangeAspect="1"/>
          </p:cNvGraphicFramePr>
          <p:nvPr/>
        </p:nvGraphicFramePr>
        <p:xfrm>
          <a:off x="5257800" y="1447801"/>
          <a:ext cx="9159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241195" imgH="241195" progId="Equation.3">
                  <p:embed/>
                </p:oleObj>
              </mc:Choice>
              <mc:Fallback>
                <p:oleObj name="Equation" r:id="rId5" imgW="24119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447801"/>
                        <a:ext cx="9159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1034"/>
          <p:cNvGraphicFramePr>
            <a:graphicFrameLocks noChangeAspect="1"/>
          </p:cNvGraphicFramePr>
          <p:nvPr/>
        </p:nvGraphicFramePr>
        <p:xfrm>
          <a:off x="3657600" y="1447801"/>
          <a:ext cx="9159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7" imgW="241195" imgH="241195" progId="Equation.3">
                  <p:embed/>
                </p:oleObj>
              </mc:Choice>
              <mc:Fallback>
                <p:oleObj name="Equation" r:id="rId7" imgW="24119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1"/>
                        <a:ext cx="9159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5" name="Text Box 1037"/>
          <p:cNvSpPr txBox="1">
            <a:spLocks noChangeArrowheads="1"/>
          </p:cNvSpPr>
          <p:nvPr/>
        </p:nvSpPr>
        <p:spPr bwMode="auto">
          <a:xfrm>
            <a:off x="3429001" y="2514600"/>
            <a:ext cx="1154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>
                <a:solidFill>
                  <a:schemeClr val="tx2"/>
                </a:solidFill>
                <a:latin typeface="Comic Sans MS" panose="030F0702030302020204" pitchFamily="66" charset="0"/>
              </a:rPr>
              <a:t>   12</a:t>
            </a:r>
          </a:p>
        </p:txBody>
      </p:sp>
      <p:sp>
        <p:nvSpPr>
          <p:cNvPr id="161811" name="Text Box 1043"/>
          <p:cNvSpPr txBox="1">
            <a:spLocks noChangeArrowheads="1"/>
          </p:cNvSpPr>
          <p:nvPr/>
        </p:nvSpPr>
        <p:spPr bwMode="auto">
          <a:xfrm>
            <a:off x="5300663" y="2514600"/>
            <a:ext cx="30273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>
                <a:solidFill>
                  <a:schemeClr val="tx2"/>
                </a:solidFill>
                <a:latin typeface="Comic Sans MS" panose="030F0702030302020204" pitchFamily="66" charset="0"/>
              </a:rPr>
              <a:t>~13       ~14</a:t>
            </a:r>
          </a:p>
        </p:txBody>
      </p:sp>
    </p:spTree>
    <p:extLst>
      <p:ext uri="{BB962C8B-B14F-4D97-AF65-F5344CB8AC3E}">
        <p14:creationId xmlns:p14="http://schemas.microsoft.com/office/powerpoint/2010/main" val="33021578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5" grpId="0"/>
      <p:bldP spid="1618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2051"/>
          <p:cNvSpPr txBox="1">
            <a:spLocks noChangeArrowheads="1"/>
          </p:cNvSpPr>
          <p:nvPr/>
        </p:nvSpPr>
        <p:spPr bwMode="auto">
          <a:xfrm>
            <a:off x="3216275" y="1412876"/>
            <a:ext cx="60007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6000" b="1" i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Atomic </a:t>
            </a:r>
            <a:r>
              <a:rPr lang="en-US" altLang="zh-TW" sz="6000" b="1" i="1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Number &amp; </a:t>
            </a:r>
            <a:r>
              <a:rPr lang="en-US" altLang="zh-TW" sz="6000" b="1" i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Mass </a:t>
            </a:r>
            <a:r>
              <a:rPr lang="en-US" altLang="zh-TW" sz="6000" b="1" i="1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Number</a:t>
            </a:r>
            <a:endParaRPr lang="en-US" altLang="zh-TW" sz="6000" b="1" i="1" dirty="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114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776f451b-789d-4c8f-af74-3c000e6cce27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3BC7052-CC9D-4C16-8293-682EBEE3606B}"/>
</file>

<file path=customXml/itemProps2.xml><?xml version="1.0" encoding="utf-8"?>
<ds:datastoreItem xmlns:ds="http://schemas.openxmlformats.org/officeDocument/2006/customXml" ds:itemID="{33044D82-858F-4F3C-B247-D4CEF3CADA36}"/>
</file>

<file path=customXml/itemProps3.xml><?xml version="1.0" encoding="utf-8"?>
<ds:datastoreItem xmlns:ds="http://schemas.openxmlformats.org/officeDocument/2006/customXml" ds:itemID="{9DC41F99-1922-46C5-8F2D-183B13617DC0}"/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743</Words>
  <Application>Microsoft Office PowerPoint</Application>
  <PresentationFormat>Widescreen</PresentationFormat>
  <Paragraphs>215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Comic Sans MS</vt:lpstr>
      <vt:lpstr>新細明體</vt:lpstr>
      <vt:lpstr>Symbol</vt:lpstr>
      <vt:lpstr>Times New Roman</vt:lpstr>
      <vt:lpstr>Office Theme</vt:lpstr>
      <vt:lpstr>Equation</vt:lpstr>
      <vt:lpstr>Lesson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Objectives</dc:title>
  <dc:creator>Anthony Murphy</dc:creator>
  <cp:lastModifiedBy>Anthony Murphy</cp:lastModifiedBy>
  <cp:revision>7</cp:revision>
  <dcterms:created xsi:type="dcterms:W3CDTF">2015-02-17T02:23:40Z</dcterms:created>
  <dcterms:modified xsi:type="dcterms:W3CDTF">2016-02-07T15:45:28Z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  <property fmtid="{D5CDD505-2E9C-101B-9397-08002B2CF9AE}" pid="3" name="MediaServiceImageTags">
    <vt:lpwstr/>
  </property>
</Properties>
</file>