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3"/>
  </p:sldMasterIdLst>
  <p:notesMasterIdLst>
    <p:notesMasterId r:id="rId68"/>
  </p:notesMasterIdLst>
  <p:handoutMasterIdLst>
    <p:handoutMasterId r:id="rId69"/>
  </p:handoutMasterIdLst>
  <p:sldIdLst>
    <p:sldId id="256" r:id="rId4"/>
    <p:sldId id="542" r:id="rId5"/>
    <p:sldId id="265" r:id="rId6"/>
    <p:sldId id="544" r:id="rId7"/>
    <p:sldId id="441" r:id="rId8"/>
    <p:sldId id="442" r:id="rId9"/>
    <p:sldId id="443" r:id="rId10"/>
    <p:sldId id="444" r:id="rId11"/>
    <p:sldId id="445" r:id="rId12"/>
    <p:sldId id="543" r:id="rId13"/>
    <p:sldId id="546" r:id="rId14"/>
    <p:sldId id="398" r:id="rId15"/>
    <p:sldId id="399" r:id="rId16"/>
    <p:sldId id="400" r:id="rId17"/>
    <p:sldId id="481" r:id="rId18"/>
    <p:sldId id="482" r:id="rId19"/>
    <p:sldId id="464" r:id="rId20"/>
    <p:sldId id="465" r:id="rId21"/>
    <p:sldId id="466" r:id="rId22"/>
    <p:sldId id="467" r:id="rId23"/>
    <p:sldId id="468" r:id="rId24"/>
    <p:sldId id="469" r:id="rId25"/>
    <p:sldId id="470" r:id="rId26"/>
    <p:sldId id="471" r:id="rId27"/>
    <p:sldId id="472" r:id="rId28"/>
    <p:sldId id="473" r:id="rId29"/>
    <p:sldId id="474" r:id="rId30"/>
    <p:sldId id="475" r:id="rId31"/>
    <p:sldId id="478" r:id="rId32"/>
    <p:sldId id="480" r:id="rId33"/>
    <p:sldId id="479" r:id="rId34"/>
    <p:sldId id="401" r:id="rId35"/>
    <p:sldId id="483" r:id="rId36"/>
    <p:sldId id="484" r:id="rId37"/>
    <p:sldId id="485" r:id="rId38"/>
    <p:sldId id="486" r:id="rId39"/>
    <p:sldId id="547" r:id="rId40"/>
    <p:sldId id="487" r:id="rId41"/>
    <p:sldId id="477" r:id="rId42"/>
    <p:sldId id="488" r:id="rId43"/>
    <p:sldId id="489" r:id="rId44"/>
    <p:sldId id="545" r:id="rId45"/>
    <p:sldId id="549" r:id="rId46"/>
    <p:sldId id="550" r:id="rId47"/>
    <p:sldId id="296" r:id="rId48"/>
    <p:sldId id="294" r:id="rId49"/>
    <p:sldId id="492" r:id="rId50"/>
    <p:sldId id="490" r:id="rId51"/>
    <p:sldId id="354" r:id="rId52"/>
    <p:sldId id="359" r:id="rId53"/>
    <p:sldId id="551" r:id="rId54"/>
    <p:sldId id="262" r:id="rId55"/>
    <p:sldId id="297" r:id="rId56"/>
    <p:sldId id="335" r:id="rId57"/>
    <p:sldId id="378" r:id="rId58"/>
    <p:sldId id="264" r:id="rId59"/>
    <p:sldId id="290" r:id="rId60"/>
    <p:sldId id="387" r:id="rId61"/>
    <p:sldId id="390" r:id="rId62"/>
    <p:sldId id="388" r:id="rId63"/>
    <p:sldId id="391" r:id="rId64"/>
    <p:sldId id="539" r:id="rId65"/>
    <p:sldId id="540" r:id="rId66"/>
    <p:sldId id="541" r:id="rId67"/>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53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9933"/>
    <a:srgbClr val="9966FF"/>
    <a:srgbClr val="6699FF"/>
    <a:srgbClr val="FFCCFF"/>
    <a:srgbClr val="FF0000"/>
    <a:srgbClr val="0000FF"/>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84401" autoAdjust="0"/>
  </p:normalViewPr>
  <p:slideViewPr>
    <p:cSldViewPr>
      <p:cViewPr varScale="1">
        <p:scale>
          <a:sx n="75" d="100"/>
          <a:sy n="75" d="100"/>
        </p:scale>
        <p:origin x="1589" y="58"/>
      </p:cViewPr>
      <p:guideLst>
        <p:guide orient="horz" pos="1536"/>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81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customXml" Target="../customXml/item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4.xml"/><Relationship Id="rId7" Type="http://schemas.openxmlformats.org/officeDocument/2006/relationships/slide" Target="slides/slide8.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56.xml"/><Relationship Id="rId5" Type="http://schemas.openxmlformats.org/officeDocument/2006/relationships/slide" Target="slides/slide6.xml"/><Relationship Id="rId10" Type="http://schemas.openxmlformats.org/officeDocument/2006/relationships/slide" Target="slides/slide52.xml"/><Relationship Id="rId4" Type="http://schemas.openxmlformats.org/officeDocument/2006/relationships/slide" Target="slides/slide5.xml"/><Relationship Id="rId9"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050">
            <a:extLst>
              <a:ext uri="{FF2B5EF4-FFF2-40B4-BE49-F238E27FC236}">
                <a16:creationId xmlns:a16="http://schemas.microsoft.com/office/drawing/2014/main" id="{8CF37CB4-49E4-CC3A-9D0D-B60A37792413}"/>
              </a:ext>
            </a:extLst>
          </p:cNvPr>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defRPr>
            </a:lvl1pPr>
          </a:lstStyle>
          <a:p>
            <a:pPr>
              <a:defRPr/>
            </a:pPr>
            <a:endParaRPr lang="zh-TW" altLang="en-US"/>
          </a:p>
        </p:txBody>
      </p:sp>
      <p:sp>
        <p:nvSpPr>
          <p:cNvPr id="15363" name="Rectangle 2051">
            <a:extLst>
              <a:ext uri="{FF2B5EF4-FFF2-40B4-BE49-F238E27FC236}">
                <a16:creationId xmlns:a16="http://schemas.microsoft.com/office/drawing/2014/main" id="{BB8C5937-7905-24F2-ABF7-AE4A47AC9954}"/>
              </a:ext>
            </a:extLst>
          </p:cNvPr>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zh-TW" altLang="en-US"/>
          </a:p>
        </p:txBody>
      </p:sp>
      <p:sp>
        <p:nvSpPr>
          <p:cNvPr id="15364" name="Rectangle 2052">
            <a:extLst>
              <a:ext uri="{FF2B5EF4-FFF2-40B4-BE49-F238E27FC236}">
                <a16:creationId xmlns:a16="http://schemas.microsoft.com/office/drawing/2014/main" id="{9BB3E2EA-7A7B-9CB2-7080-C31D07AAA7E8}"/>
              </a:ext>
            </a:extLst>
          </p:cNvPr>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defRPr>
            </a:lvl1pPr>
          </a:lstStyle>
          <a:p>
            <a:pPr>
              <a:defRPr/>
            </a:pPr>
            <a:endParaRPr lang="zh-TW" altLang="en-US"/>
          </a:p>
        </p:txBody>
      </p:sp>
      <p:sp>
        <p:nvSpPr>
          <p:cNvPr id="15365" name="Rectangle 2053">
            <a:extLst>
              <a:ext uri="{FF2B5EF4-FFF2-40B4-BE49-F238E27FC236}">
                <a16:creationId xmlns:a16="http://schemas.microsoft.com/office/drawing/2014/main" id="{8ECC0FA9-700B-FC11-3953-F0ACE6C62216}"/>
              </a:ext>
            </a:extLst>
          </p:cNvPr>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80BEB611-064C-4B35-B558-06A308A69410}" type="slidenum">
              <a:rPr lang="zh-TW" altLang="en-US"/>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2AB8FF-7054-8C73-FF4D-FBCC3FA413B4}"/>
              </a:ext>
            </a:extLst>
          </p:cNvPr>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defRPr>
            </a:lvl1pPr>
          </a:lstStyle>
          <a:p>
            <a:pPr>
              <a:defRPr/>
            </a:pPr>
            <a:endParaRPr lang="zh-TW" altLang="en-US"/>
          </a:p>
        </p:txBody>
      </p:sp>
      <p:sp>
        <p:nvSpPr>
          <p:cNvPr id="17411" name="Rectangle 3">
            <a:extLst>
              <a:ext uri="{FF2B5EF4-FFF2-40B4-BE49-F238E27FC236}">
                <a16:creationId xmlns:a16="http://schemas.microsoft.com/office/drawing/2014/main" id="{A9B62BF1-DBDC-BBDF-E2E3-74C95A284911}"/>
              </a:ext>
            </a:extLst>
          </p:cNvPr>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zh-TW" altLang="en-US"/>
          </a:p>
        </p:txBody>
      </p:sp>
      <p:sp>
        <p:nvSpPr>
          <p:cNvPr id="3076" name="Rectangle 4">
            <a:extLst>
              <a:ext uri="{FF2B5EF4-FFF2-40B4-BE49-F238E27FC236}">
                <a16:creationId xmlns:a16="http://schemas.microsoft.com/office/drawing/2014/main" id="{70777163-0AA1-D43F-39C5-5B845354BCD1}"/>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a:extLst>
              <a:ext uri="{FF2B5EF4-FFF2-40B4-BE49-F238E27FC236}">
                <a16:creationId xmlns:a16="http://schemas.microsoft.com/office/drawing/2014/main" id="{6279E318-BBB0-00E7-9E31-248D25FE0869}"/>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17414" name="Rectangle 6">
            <a:extLst>
              <a:ext uri="{FF2B5EF4-FFF2-40B4-BE49-F238E27FC236}">
                <a16:creationId xmlns:a16="http://schemas.microsoft.com/office/drawing/2014/main" id="{A34A4143-9FB4-1076-8414-7388DC46120D}"/>
              </a:ext>
            </a:extLst>
          </p:cNvPr>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defRPr>
            </a:lvl1pPr>
          </a:lstStyle>
          <a:p>
            <a:pPr>
              <a:defRPr/>
            </a:pPr>
            <a:endParaRPr lang="zh-TW" altLang="en-US"/>
          </a:p>
        </p:txBody>
      </p:sp>
      <p:sp>
        <p:nvSpPr>
          <p:cNvPr id="17415" name="Rectangle 7">
            <a:extLst>
              <a:ext uri="{FF2B5EF4-FFF2-40B4-BE49-F238E27FC236}">
                <a16:creationId xmlns:a16="http://schemas.microsoft.com/office/drawing/2014/main" id="{62BC1F73-E8BF-F7C1-0730-5A6D3EB60374}"/>
              </a:ext>
            </a:extLst>
          </p:cNvPr>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10FAB254-6108-453E-98C6-F7EFB5497794}" type="slidenum">
              <a:rPr lang="zh-TW" altLang="en-US"/>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ACE201B-CE2B-959E-2286-94A929FF50C3}"/>
              </a:ext>
            </a:extLst>
          </p:cNvPr>
          <p:cNvSpPr>
            <a:spLocks noChangeArrowheads="1"/>
          </p:cNvSpPr>
          <p:nvPr userDrawn="1"/>
        </p:nvSpPr>
        <p:spPr bwMode="auto">
          <a:xfrm>
            <a:off x="6638925" y="625316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r" eaLnBrk="1" hangingPunct="1">
              <a:defRPr/>
            </a:pPr>
            <a:endParaRPr lang="en-US" altLang="zh-TW" sz="1000" b="0">
              <a:ea typeface="新細明體" panose="02020500000000000000" pitchFamily="18" charset="-120"/>
            </a:endParaRPr>
          </a:p>
        </p:txBody>
      </p:sp>
      <p:sp>
        <p:nvSpPr>
          <p:cNvPr id="3" name="Rectangle 9">
            <a:extLst>
              <a:ext uri="{FF2B5EF4-FFF2-40B4-BE49-F238E27FC236}">
                <a16:creationId xmlns:a16="http://schemas.microsoft.com/office/drawing/2014/main" id="{65ADBE70-01AB-DA2C-5A8A-F143A5F4BCDB}"/>
              </a:ext>
            </a:extLst>
          </p:cNvPr>
          <p:cNvSpPr>
            <a:spLocks noChangeArrowheads="1"/>
          </p:cNvSpPr>
          <p:nvPr userDrawn="1"/>
        </p:nvSpPr>
        <p:spPr bwMode="auto">
          <a:xfrm>
            <a:off x="342900" y="6189663"/>
            <a:ext cx="1295400" cy="457200"/>
          </a:xfrm>
          <a:prstGeom prst="rect">
            <a:avLst/>
          </a:prstGeom>
          <a:noFill/>
          <a:ln w="9525">
            <a:noFill/>
            <a:miter lim="800000"/>
            <a:headEnd/>
            <a:tailEnd/>
          </a:ln>
          <a:effec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CBA39168-85C2-45EF-BB06-36F8783FAD87}" type="slidenum">
              <a:rPr lang="zh-TW" altLang="en-US" sz="1400" b="0">
                <a:latin typeface="Times New Roman" panose="02020603050405020304" pitchFamily="18" charset="0"/>
                <a:ea typeface="新細明體" panose="02020500000000000000" pitchFamily="18" charset="-120"/>
              </a:rPr>
              <a:pPr eaLnBrk="1" hangingPunct="1"/>
              <a:t>‹#›</a:t>
            </a:fld>
            <a:endParaRPr lang="zh-TW" altLang="en-US" sz="1400" b="0">
              <a:latin typeface="Times New Roman" panose="02020603050405020304" pitchFamily="18" charset="0"/>
              <a:ea typeface="新細明體" panose="02020500000000000000" pitchFamily="18" charset="-120"/>
            </a:endParaRPr>
          </a:p>
        </p:txBody>
      </p:sp>
      <p:sp>
        <p:nvSpPr>
          <p:cNvPr id="109570" name="Rectangle 2"/>
          <p:cNvSpPr>
            <a:spLocks noGrp="1" noChangeArrowheads="1"/>
          </p:cNvSpPr>
          <p:nvPr>
            <p:ph type="ctrTitle"/>
          </p:nvPr>
        </p:nvSpPr>
        <p:spPr>
          <a:xfrm>
            <a:off x="647700" y="1447800"/>
            <a:ext cx="7848600" cy="1295400"/>
          </a:xfrm>
        </p:spPr>
        <p:txBody>
          <a:bodyPr/>
          <a:lstStyle>
            <a:lvl1pPr algn="ctr">
              <a:defRPr/>
            </a:lvl1pPr>
          </a:lstStyle>
          <a:p>
            <a:r>
              <a:rPr lang="en-US" altLang="zh-TW"/>
              <a:t>Click to edit Master title style</a:t>
            </a:r>
          </a:p>
        </p:txBody>
      </p:sp>
      <p:sp>
        <p:nvSpPr>
          <p:cNvPr id="109571" name="Rectangle 3"/>
          <p:cNvSpPr>
            <a:spLocks noGrp="1" noChangeArrowheads="1"/>
          </p:cNvSpPr>
          <p:nvPr>
            <p:ph type="subTitle" idx="1"/>
          </p:nvPr>
        </p:nvSpPr>
        <p:spPr>
          <a:xfrm>
            <a:off x="533400" y="3048000"/>
            <a:ext cx="8077200" cy="635000"/>
          </a:xfrm>
        </p:spPr>
        <p:txBody>
          <a:bodyPr/>
          <a:lstStyle>
            <a:lvl1pPr marL="0" indent="0" algn="ctr">
              <a:buFontTx/>
              <a:buNone/>
              <a:defRPr sz="3600"/>
            </a:lvl1pPr>
          </a:lstStyle>
          <a:p>
            <a:r>
              <a:rPr lang="en-US" altLang="zh-TW"/>
              <a:t>Click to edit Master subtitle style</a:t>
            </a:r>
          </a:p>
        </p:txBody>
      </p:sp>
      <p:sp>
        <p:nvSpPr>
          <p:cNvPr id="4" name="Rectangle 4">
            <a:extLst>
              <a:ext uri="{FF2B5EF4-FFF2-40B4-BE49-F238E27FC236}">
                <a16:creationId xmlns:a16="http://schemas.microsoft.com/office/drawing/2014/main" id="{DDEAEF69-A72F-C7B0-F64C-204159A6E1B9}"/>
              </a:ext>
            </a:extLst>
          </p:cNvPr>
          <p:cNvSpPr>
            <a:spLocks noGrp="1" noChangeArrowheads="1"/>
          </p:cNvSpPr>
          <p:nvPr>
            <p:ph type="dt" sz="half" idx="10"/>
          </p:nvPr>
        </p:nvSpPr>
        <p:spPr bwMode="auto">
          <a:xfrm>
            <a:off x="0" y="6629400"/>
            <a:ext cx="19050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000" b="0">
                <a:latin typeface="+mn-lt"/>
                <a:ea typeface="新細明體" pitchFamily="18" charset="-120"/>
              </a:defRPr>
            </a:lvl1pPr>
          </a:lstStyle>
          <a:p>
            <a:pPr>
              <a:defRPr/>
            </a:pPr>
            <a:endParaRPr lang="zh-TW" altLang="en-US"/>
          </a:p>
        </p:txBody>
      </p:sp>
      <p:sp>
        <p:nvSpPr>
          <p:cNvPr id="5" name="Rectangle 5">
            <a:extLst>
              <a:ext uri="{FF2B5EF4-FFF2-40B4-BE49-F238E27FC236}">
                <a16:creationId xmlns:a16="http://schemas.microsoft.com/office/drawing/2014/main" id="{A6DDD4AE-6E2D-276D-CFE6-E93ABC87826D}"/>
              </a:ext>
            </a:extLst>
          </p:cNvPr>
          <p:cNvSpPr>
            <a:spLocks noGrp="1" noChangeArrowheads="1"/>
          </p:cNvSpPr>
          <p:nvPr>
            <p:ph type="ftr" sz="quarter" idx="11"/>
          </p:nvPr>
        </p:nvSpPr>
        <p:spPr bwMode="auto">
          <a:xfrm>
            <a:off x="3124200" y="6629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b="0">
                <a:latin typeface="+mn-lt"/>
                <a:ea typeface="新細明體" pitchFamily="18" charset="-120"/>
              </a:defRPr>
            </a:lvl1pPr>
          </a:lstStyle>
          <a:p>
            <a:pPr>
              <a:defRPr/>
            </a:pPr>
            <a:endParaRPr lang="zh-TW" altLang="en-US"/>
          </a:p>
        </p:txBody>
      </p:sp>
      <p:sp>
        <p:nvSpPr>
          <p:cNvPr id="6" name="Rectangle 6">
            <a:extLst>
              <a:ext uri="{FF2B5EF4-FFF2-40B4-BE49-F238E27FC236}">
                <a16:creationId xmlns:a16="http://schemas.microsoft.com/office/drawing/2014/main" id="{9004463C-B9CF-D698-B0F8-C25E71F7B142}"/>
              </a:ext>
            </a:extLst>
          </p:cNvPr>
          <p:cNvSpPr>
            <a:spLocks noGrp="1" noChangeArrowheads="1"/>
          </p:cNvSpPr>
          <p:nvPr>
            <p:ph type="sldNum" sz="quarter" idx="12"/>
          </p:nvPr>
        </p:nvSpPr>
        <p:spPr bwMode="auto">
          <a:xfrm>
            <a:off x="7239000" y="6629400"/>
            <a:ext cx="19050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000" b="0">
                <a:latin typeface="Trebuchet MS" panose="020B0603020202020204" pitchFamily="34" charset="0"/>
                <a:ea typeface="新細明體" panose="02020500000000000000" pitchFamily="18" charset="-120"/>
              </a:defRPr>
            </a:lvl1pPr>
          </a:lstStyle>
          <a:p>
            <a:fld id="{60CFC377-D264-4677-AF3F-9DE9FFA9C162}" type="slidenum">
              <a:rPr lang="zh-TW" altLang="en-US"/>
              <a:pPr/>
              <a:t>‹#›</a:t>
            </a:fld>
            <a:endParaRPr lang="zh-TW" altLang="en-US"/>
          </a:p>
        </p:txBody>
      </p:sp>
    </p:spTree>
    <p:extLst>
      <p:ext uri="{BB962C8B-B14F-4D97-AF65-F5344CB8AC3E}">
        <p14:creationId xmlns:p14="http://schemas.microsoft.com/office/powerpoint/2010/main" val="350559298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13427388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85800"/>
            <a:ext cx="2019300"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685800"/>
            <a:ext cx="5905500" cy="57150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05600054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685800"/>
            <a:ext cx="8077200" cy="5715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41665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buNone/>
              <a:defRPr/>
            </a:lvl1pPr>
          </a:lstStyle>
          <a:p>
            <a:pPr lvl="0"/>
            <a:endParaRPr lang="en-US" altLang="zh-TW" dirty="0"/>
          </a:p>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55622792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681404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905000"/>
            <a:ext cx="39624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72000" y="1905000"/>
            <a:ext cx="39624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1572880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489513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06315511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5299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4301607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11937328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D75E28-0B27-B9BD-633B-AFFAB68F2755}"/>
              </a:ext>
            </a:extLst>
          </p:cNvPr>
          <p:cNvSpPr>
            <a:spLocks noGrp="1" noChangeArrowheads="1"/>
          </p:cNvSpPr>
          <p:nvPr>
            <p:ph type="body" idx="1"/>
          </p:nvPr>
        </p:nvSpPr>
        <p:spPr bwMode="auto">
          <a:xfrm>
            <a:off x="457200" y="1905000"/>
            <a:ext cx="8077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 bullet text</a:t>
            </a:r>
          </a:p>
          <a:p>
            <a:pPr lvl="2"/>
            <a:r>
              <a:rPr lang="en-US" altLang="zh-TW"/>
              <a:t>Third level bullet text</a:t>
            </a:r>
          </a:p>
          <a:p>
            <a:pPr lvl="3"/>
            <a:r>
              <a:rPr lang="en-US" altLang="zh-TW"/>
              <a:t> Fourth level bullet text</a:t>
            </a:r>
          </a:p>
          <a:p>
            <a:pPr lvl="4"/>
            <a:r>
              <a:rPr lang="en-US" altLang="zh-TW"/>
              <a:t>Fifth level bullet text</a:t>
            </a:r>
          </a:p>
          <a:p>
            <a:pPr lvl="1"/>
            <a:endParaRPr lang="en-US" altLang="zh-TW"/>
          </a:p>
          <a:p>
            <a:pPr lvl="2"/>
            <a:endParaRPr lang="zh-TW" altLang="en-US"/>
          </a:p>
        </p:txBody>
      </p:sp>
      <p:sp>
        <p:nvSpPr>
          <p:cNvPr id="1027" name="Rectangle 3">
            <a:extLst>
              <a:ext uri="{FF2B5EF4-FFF2-40B4-BE49-F238E27FC236}">
                <a16:creationId xmlns:a16="http://schemas.microsoft.com/office/drawing/2014/main" id="{40335B3E-5E78-9BED-03D9-F82D535712E7}"/>
              </a:ext>
            </a:extLst>
          </p:cNvPr>
          <p:cNvSpPr>
            <a:spLocks noGrp="1" noChangeArrowheads="1"/>
          </p:cNvSpPr>
          <p:nvPr>
            <p:ph type="title"/>
          </p:nvPr>
        </p:nvSpPr>
        <p:spPr bwMode="auto">
          <a:xfrm>
            <a:off x="457200" y="6858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8" name="Rectangle 7">
            <a:extLst>
              <a:ext uri="{FF2B5EF4-FFF2-40B4-BE49-F238E27FC236}">
                <a16:creationId xmlns:a16="http://schemas.microsoft.com/office/drawing/2014/main" id="{6C981403-34CC-A223-7935-6A5824AE7740}"/>
              </a:ext>
            </a:extLst>
          </p:cNvPr>
          <p:cNvSpPr>
            <a:spLocks noChangeArrowheads="1"/>
          </p:cNvSpPr>
          <p:nvPr userDrawn="1"/>
        </p:nvSpPr>
        <p:spPr bwMode="auto">
          <a:xfrm>
            <a:off x="6638925" y="625316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r" eaLnBrk="1" hangingPunct="1">
              <a:defRPr/>
            </a:pPr>
            <a:endParaRPr lang="en-US" altLang="zh-TW" sz="1000" b="0">
              <a:ea typeface="新細明體" panose="02020500000000000000" pitchFamily="18" charset="-120"/>
            </a:endParaRPr>
          </a:p>
        </p:txBody>
      </p:sp>
      <p:sp>
        <p:nvSpPr>
          <p:cNvPr id="108553" name="Rectangle 9">
            <a:extLst>
              <a:ext uri="{FF2B5EF4-FFF2-40B4-BE49-F238E27FC236}">
                <a16:creationId xmlns:a16="http://schemas.microsoft.com/office/drawing/2014/main" id="{E78F0451-BB44-53F3-32E5-9DE6EE3B5BCA}"/>
              </a:ext>
            </a:extLst>
          </p:cNvPr>
          <p:cNvSpPr>
            <a:spLocks noChangeArrowheads="1"/>
          </p:cNvSpPr>
          <p:nvPr userDrawn="1"/>
        </p:nvSpPr>
        <p:spPr bwMode="auto">
          <a:xfrm>
            <a:off x="342900" y="6189663"/>
            <a:ext cx="1295400" cy="457200"/>
          </a:xfrm>
          <a:prstGeom prst="rect">
            <a:avLst/>
          </a:prstGeom>
          <a:noFill/>
          <a:ln w="9525">
            <a:noFill/>
            <a:miter lim="800000"/>
            <a:headEnd/>
            <a:tailEnd/>
          </a:ln>
          <a:effec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AE7C5B27-DB82-4CEF-ACBC-3674A7C34F41}" type="slidenum">
              <a:rPr lang="zh-TW" altLang="en-US" sz="1400" b="0">
                <a:latin typeface="Times New Roman" panose="02020603050405020304" pitchFamily="18" charset="0"/>
                <a:ea typeface="新細明體" panose="02020500000000000000" pitchFamily="18" charset="-120"/>
              </a:rPr>
              <a:pPr eaLnBrk="1" hangingPunct="1"/>
              <a:t>‹#›</a:t>
            </a:fld>
            <a:endParaRPr lang="zh-TW" altLang="en-US" sz="1400" b="0">
              <a:latin typeface="Times New Roman" panose="02020603050405020304" pitchFamily="18" charset="0"/>
              <a:ea typeface="新細明體" panose="02020500000000000000" pitchFamily="18" charset="-120"/>
            </a:endParaRPr>
          </a:p>
        </p:txBody>
      </p:sp>
    </p:spTree>
  </p:cSld>
  <p:clrMap bg1="lt1" tx1="dk1" bg2="lt2" tx2="dk2" accent1="accent1" accent2="accent2" accent3="accent3" accent4="accent4" accent5="accent5" accent6="accent6" hlink="hlink" folHlink="folHlink"/>
  <p:sldLayoutIdLst>
    <p:sldLayoutId id="2147483799"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ransition/>
  <p:txStyles>
    <p:titleStyle>
      <a:lvl1pPr algn="l" rtl="0" eaLnBrk="0" fontAlgn="base" hangingPunct="0">
        <a:spcBef>
          <a:spcPct val="0"/>
        </a:spcBef>
        <a:spcAft>
          <a:spcPct val="0"/>
        </a:spcAft>
        <a:defRPr sz="4400">
          <a:solidFill>
            <a:srgbClr val="284C6A"/>
          </a:solidFill>
          <a:latin typeface="+mj-lt"/>
          <a:ea typeface="+mj-ea"/>
          <a:cs typeface="+mj-cs"/>
        </a:defRPr>
      </a:lvl1pPr>
      <a:lvl2pPr algn="l" rtl="0" eaLnBrk="0" fontAlgn="base" hangingPunct="0">
        <a:spcBef>
          <a:spcPct val="0"/>
        </a:spcBef>
        <a:spcAft>
          <a:spcPct val="0"/>
        </a:spcAft>
        <a:defRPr sz="4400">
          <a:solidFill>
            <a:srgbClr val="284C6A"/>
          </a:solidFill>
          <a:latin typeface="Trebuchet MS" pitchFamily="34" charset="0"/>
        </a:defRPr>
      </a:lvl2pPr>
      <a:lvl3pPr algn="l" rtl="0" eaLnBrk="0" fontAlgn="base" hangingPunct="0">
        <a:spcBef>
          <a:spcPct val="0"/>
        </a:spcBef>
        <a:spcAft>
          <a:spcPct val="0"/>
        </a:spcAft>
        <a:defRPr sz="4400">
          <a:solidFill>
            <a:srgbClr val="284C6A"/>
          </a:solidFill>
          <a:latin typeface="Trebuchet MS" pitchFamily="34" charset="0"/>
        </a:defRPr>
      </a:lvl3pPr>
      <a:lvl4pPr algn="l" rtl="0" eaLnBrk="0" fontAlgn="base" hangingPunct="0">
        <a:spcBef>
          <a:spcPct val="0"/>
        </a:spcBef>
        <a:spcAft>
          <a:spcPct val="0"/>
        </a:spcAft>
        <a:defRPr sz="4400">
          <a:solidFill>
            <a:srgbClr val="284C6A"/>
          </a:solidFill>
          <a:latin typeface="Trebuchet MS" pitchFamily="34" charset="0"/>
        </a:defRPr>
      </a:lvl4pPr>
      <a:lvl5pPr algn="l" rtl="0" eaLnBrk="0" fontAlgn="base" hangingPunct="0">
        <a:spcBef>
          <a:spcPct val="0"/>
        </a:spcBef>
        <a:spcAft>
          <a:spcPct val="0"/>
        </a:spcAft>
        <a:defRPr sz="4400">
          <a:solidFill>
            <a:srgbClr val="284C6A"/>
          </a:solidFill>
          <a:latin typeface="Trebuchet MS" pitchFamily="34" charset="0"/>
        </a:defRPr>
      </a:lvl5pPr>
      <a:lvl6pPr marL="457200" algn="l" rtl="0" fontAlgn="base">
        <a:spcBef>
          <a:spcPct val="0"/>
        </a:spcBef>
        <a:spcAft>
          <a:spcPct val="0"/>
        </a:spcAft>
        <a:defRPr sz="4400">
          <a:solidFill>
            <a:srgbClr val="284C6A"/>
          </a:solidFill>
          <a:latin typeface="Trebuchet MS" pitchFamily="34" charset="0"/>
        </a:defRPr>
      </a:lvl6pPr>
      <a:lvl7pPr marL="914400" algn="l" rtl="0" fontAlgn="base">
        <a:spcBef>
          <a:spcPct val="0"/>
        </a:spcBef>
        <a:spcAft>
          <a:spcPct val="0"/>
        </a:spcAft>
        <a:defRPr sz="4400">
          <a:solidFill>
            <a:srgbClr val="284C6A"/>
          </a:solidFill>
          <a:latin typeface="Trebuchet MS" pitchFamily="34" charset="0"/>
        </a:defRPr>
      </a:lvl7pPr>
      <a:lvl8pPr marL="1371600" algn="l" rtl="0" fontAlgn="base">
        <a:spcBef>
          <a:spcPct val="0"/>
        </a:spcBef>
        <a:spcAft>
          <a:spcPct val="0"/>
        </a:spcAft>
        <a:defRPr sz="4400">
          <a:solidFill>
            <a:srgbClr val="284C6A"/>
          </a:solidFill>
          <a:latin typeface="Trebuchet MS" pitchFamily="34" charset="0"/>
        </a:defRPr>
      </a:lvl8pPr>
      <a:lvl9pPr marL="1828800" algn="l" rtl="0" fontAlgn="base">
        <a:spcBef>
          <a:spcPct val="0"/>
        </a:spcBef>
        <a:spcAft>
          <a:spcPct val="0"/>
        </a:spcAft>
        <a:defRPr sz="4400">
          <a:solidFill>
            <a:srgbClr val="284C6A"/>
          </a:solidFill>
          <a:latin typeface="Trebuchet MS" pitchFamily="34" charset="0"/>
        </a:defRPr>
      </a:lvl9pPr>
    </p:titleStyle>
    <p:bodyStyle>
      <a:lvl1pPr marL="342900" indent="-342900" algn="l" rtl="0" eaLnBrk="0" fontAlgn="base" hangingPunct="0">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eaLnBrk="0" fontAlgn="base" hangingPunct="0">
        <a:spcBef>
          <a:spcPct val="20000"/>
        </a:spcBef>
        <a:spcAft>
          <a:spcPct val="0"/>
        </a:spcAft>
        <a:buFont typeface="Trebuchet MS" panose="020B0603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Trebuchet MS" panose="020B0603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B7F06-6BDA-A180-8330-384F45927A10}"/>
              </a:ext>
            </a:extLst>
          </p:cNvPr>
          <p:cNvSpPr/>
          <p:nvPr/>
        </p:nvSpPr>
        <p:spPr>
          <a:xfrm>
            <a:off x="1834586" y="2967335"/>
            <a:ext cx="5474832" cy="923330"/>
          </a:xfrm>
          <a:prstGeom prst="rect">
            <a:avLst/>
          </a:prstGeom>
          <a:noFill/>
        </p:spPr>
        <p:txBody>
          <a:bodyPr wrap="none">
            <a:spAutoFit/>
          </a:bodyPr>
          <a:lstStyle/>
          <a:p>
            <a:pPr algn="ctr" eaLnBrk="1" hangingPunct="1">
              <a:defRPr/>
            </a:pPr>
            <a:r>
              <a:rPr lang="en-US" sz="5400"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Periodic Trends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D7FC7C6-7C85-0C7E-1A86-282655E5829A}"/>
              </a:ext>
            </a:extLst>
          </p:cNvPr>
          <p:cNvSpPr>
            <a:spLocks noGrp="1"/>
          </p:cNvSpPr>
          <p:nvPr>
            <p:ph type="title"/>
          </p:nvPr>
        </p:nvSpPr>
        <p:spPr/>
        <p:txBody>
          <a:bodyPr/>
          <a:lstStyle/>
          <a:p>
            <a:r>
              <a:rPr lang="en-US" altLang="en-US"/>
              <a:t>Question Time</a:t>
            </a:r>
          </a:p>
        </p:txBody>
      </p:sp>
      <p:sp>
        <p:nvSpPr>
          <p:cNvPr id="3" name="Content Placeholder 2">
            <a:extLst>
              <a:ext uri="{FF2B5EF4-FFF2-40B4-BE49-F238E27FC236}">
                <a16:creationId xmlns:a16="http://schemas.microsoft.com/office/drawing/2014/main" id="{414C78B5-45C8-730F-9B76-47FD91A2616B}"/>
              </a:ext>
            </a:extLst>
          </p:cNvPr>
          <p:cNvSpPr>
            <a:spLocks noGrp="1"/>
          </p:cNvSpPr>
          <p:nvPr>
            <p:ph idx="1"/>
          </p:nvPr>
        </p:nvSpPr>
        <p:spPr>
          <a:xfrm>
            <a:off x="152400" y="1981200"/>
            <a:ext cx="8686800" cy="4495800"/>
          </a:xfrm>
        </p:spPr>
        <p:txBody>
          <a:bodyPr/>
          <a:lstStyle/>
          <a:p>
            <a:pPr>
              <a:defRPr/>
            </a:pPr>
            <a:r>
              <a:rPr lang="en-US" dirty="0"/>
              <a:t>	Locate the period and group from the electron figuration only…</a:t>
            </a:r>
          </a:p>
          <a:p>
            <a:pPr marL="457200" indent="-457200">
              <a:buFont typeface="Arial" panose="020B0604020202020204" pitchFamily="34" charset="0"/>
              <a:buChar char="•"/>
              <a:defRPr/>
            </a:pPr>
            <a:r>
              <a:rPr lang="en-US" dirty="0"/>
              <a:t>2,8,8,1 – Element = </a:t>
            </a:r>
          </a:p>
          <a:p>
            <a:pPr marL="457200" indent="-457200">
              <a:buFont typeface="Arial" panose="020B0604020202020204" pitchFamily="34" charset="0"/>
              <a:buChar char="•"/>
              <a:defRPr/>
            </a:pPr>
            <a:r>
              <a:rPr lang="en-US" dirty="0"/>
              <a:t>2,0 	- Element =</a:t>
            </a:r>
          </a:p>
          <a:p>
            <a:pPr marL="457200" indent="-457200">
              <a:buFont typeface="Arial" panose="020B0604020202020204" pitchFamily="34" charset="0"/>
              <a:buChar char="•"/>
              <a:defRPr/>
            </a:pPr>
            <a:r>
              <a:rPr lang="en-US" dirty="0"/>
              <a:t>2,8,6	- Element =</a:t>
            </a:r>
          </a:p>
          <a:p>
            <a:pPr marL="457200" indent="-457200">
              <a:buFont typeface="Arial" panose="020B0604020202020204" pitchFamily="34" charset="0"/>
              <a:buChar char="•"/>
              <a:defRPr/>
            </a:pPr>
            <a:r>
              <a:rPr lang="en-US" dirty="0"/>
              <a:t>2,7	- Element =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C22DC27-731B-4FF4-F275-D985F830746F}"/>
              </a:ext>
            </a:extLst>
          </p:cNvPr>
          <p:cNvSpPr>
            <a:spLocks noGrp="1"/>
          </p:cNvSpPr>
          <p:nvPr>
            <p:ph type="title"/>
          </p:nvPr>
        </p:nvSpPr>
        <p:spPr/>
        <p:txBody>
          <a:bodyPr/>
          <a:lstStyle/>
          <a:p>
            <a:pPr>
              <a:defRPr/>
            </a:pPr>
            <a:r>
              <a:rPr lang="en-US" altLang="en-US" dirty="0">
                <a:effectLst>
                  <a:outerShdw blurRad="38100" dist="38100" dir="2700000" algn="tl">
                    <a:srgbClr val="000000">
                      <a:alpha val="43137"/>
                    </a:srgbClr>
                  </a:outerShdw>
                </a:effectLst>
              </a:rPr>
              <a:t>Lesson Objectives</a:t>
            </a:r>
          </a:p>
        </p:txBody>
      </p:sp>
      <p:sp>
        <p:nvSpPr>
          <p:cNvPr id="15363" name="Content Placeholder 3">
            <a:extLst>
              <a:ext uri="{FF2B5EF4-FFF2-40B4-BE49-F238E27FC236}">
                <a16:creationId xmlns:a16="http://schemas.microsoft.com/office/drawing/2014/main" id="{86889B80-B37D-2DBF-34A8-704A086EFFDD}"/>
              </a:ext>
            </a:extLst>
          </p:cNvPr>
          <p:cNvSpPr>
            <a:spLocks noGrp="1"/>
          </p:cNvSpPr>
          <p:nvPr>
            <p:ph sz="half" idx="2"/>
          </p:nvPr>
        </p:nvSpPr>
        <p:spPr>
          <a:xfrm>
            <a:off x="457200" y="1295400"/>
            <a:ext cx="4040188" cy="5105400"/>
          </a:xfrm>
        </p:spPr>
        <p:txBody>
          <a:bodyPr/>
          <a:lstStyle/>
          <a:p>
            <a:r>
              <a:rPr lang="en-AU" altLang="en-US" sz="1100">
                <a:solidFill>
                  <a:srgbClr val="00B050"/>
                </a:solidFill>
              </a:rPr>
              <a:t>State that the Periodic Table is arranged in order of increasing atomic number.</a:t>
            </a:r>
          </a:p>
          <a:p>
            <a:r>
              <a:rPr lang="en-AU" altLang="en-US" sz="1100">
                <a:solidFill>
                  <a:srgbClr val="00B050"/>
                </a:solidFill>
              </a:rPr>
              <a:t>Relate the arrangement of elements in the Periodic Table to their electron configuration.</a:t>
            </a:r>
          </a:p>
          <a:p>
            <a:r>
              <a:rPr lang="en-AU" altLang="en-US" sz="1100">
                <a:solidFill>
                  <a:srgbClr val="00B050"/>
                </a:solidFill>
              </a:rPr>
              <a:t>State that the main groups of the Periodic Table represent elements with similar chemical properties and the same number of valence electrons.</a:t>
            </a:r>
          </a:p>
          <a:p>
            <a:r>
              <a:rPr lang="en-AU" altLang="en-US" sz="1100">
                <a:solidFill>
                  <a:srgbClr val="00B050"/>
                </a:solidFill>
              </a:rPr>
              <a:t>State that the periods of the Periodic Table represent the number of occupied electron shells.</a:t>
            </a:r>
          </a:p>
          <a:p>
            <a:r>
              <a:rPr lang="en-AU" altLang="en-US" sz="1100">
                <a:solidFill>
                  <a:srgbClr val="00B050"/>
                </a:solidFill>
              </a:rPr>
              <a:t>Locate the position of an element in the Periodic Table from its electron configuration.</a:t>
            </a:r>
          </a:p>
          <a:p>
            <a:r>
              <a:rPr lang="en-AU" altLang="en-US" sz="1100">
                <a:solidFill>
                  <a:srgbClr val="C00000"/>
                </a:solidFill>
              </a:rPr>
              <a:t>Given the position on the Periodic Table of a main group element, predict chemical properties.</a:t>
            </a:r>
          </a:p>
          <a:p>
            <a:r>
              <a:rPr lang="en-AU" altLang="en-US" sz="1100">
                <a:solidFill>
                  <a:srgbClr val="00B050"/>
                </a:solidFill>
              </a:rPr>
              <a:t>State the common names for Groups 1, 2, 17 and 18.</a:t>
            </a:r>
          </a:p>
          <a:p>
            <a:r>
              <a:rPr lang="en-AU" altLang="en-US" sz="1100">
                <a:solidFill>
                  <a:srgbClr val="C00000"/>
                </a:solidFill>
              </a:rPr>
              <a:t>Write symbolic representations of elements and monatomic ions showing A, Z and charge.</a:t>
            </a:r>
          </a:p>
          <a:p>
            <a:r>
              <a:rPr lang="en-AU" altLang="en-US" sz="1100">
                <a:solidFill>
                  <a:srgbClr val="C00000"/>
                </a:solidFill>
              </a:rPr>
              <a:t>State that the electrons in an atom are located in energy levels or shells.</a:t>
            </a:r>
          </a:p>
          <a:p>
            <a:r>
              <a:rPr lang="en-AU" altLang="en-US" sz="1100">
                <a:solidFill>
                  <a:srgbClr val="C00000"/>
                </a:solidFill>
              </a:rPr>
              <a:t>Write the electron configuration of the first twenty elements and their monatomic ions (shell only).</a:t>
            </a:r>
          </a:p>
          <a:p>
            <a:r>
              <a:rPr lang="en-AU" altLang="en-US" sz="1100">
                <a:solidFill>
                  <a:srgbClr val="C00000"/>
                </a:solidFill>
              </a:rPr>
              <a:t>Explain how positive ions and negative ions are formed by the donation and acceptance of valence electrons.</a:t>
            </a:r>
          </a:p>
          <a:p>
            <a:endParaRPr lang="en-AU" altLang="en-US" sz="1100"/>
          </a:p>
          <a:p>
            <a:endParaRPr lang="en-US" altLang="en-US"/>
          </a:p>
        </p:txBody>
      </p:sp>
      <p:sp>
        <p:nvSpPr>
          <p:cNvPr id="15364" name="Content Placeholder 5">
            <a:extLst>
              <a:ext uri="{FF2B5EF4-FFF2-40B4-BE49-F238E27FC236}">
                <a16:creationId xmlns:a16="http://schemas.microsoft.com/office/drawing/2014/main" id="{8C3209A1-B9A5-ECE0-AD98-20CFD33CCB8A}"/>
              </a:ext>
            </a:extLst>
          </p:cNvPr>
          <p:cNvSpPr>
            <a:spLocks noGrp="1"/>
          </p:cNvSpPr>
          <p:nvPr>
            <p:ph sz="quarter" idx="4"/>
          </p:nvPr>
        </p:nvSpPr>
        <p:spPr>
          <a:xfrm>
            <a:off x="4645025" y="1295400"/>
            <a:ext cx="4041775" cy="4830763"/>
          </a:xfrm>
        </p:spPr>
        <p:txBody>
          <a:bodyPr/>
          <a:lstStyle/>
          <a:p>
            <a:r>
              <a:rPr lang="en-AU" altLang="en-US" sz="1100">
                <a:solidFill>
                  <a:srgbClr val="C00000"/>
                </a:solidFill>
              </a:rPr>
              <a:t>Define the properties of melting point, boiling point, hardness, density and hardness.</a:t>
            </a:r>
          </a:p>
          <a:p>
            <a:r>
              <a:rPr lang="en-AU" altLang="en-US" sz="1100">
                <a:solidFill>
                  <a:srgbClr val="C00000"/>
                </a:solidFill>
              </a:rPr>
              <a:t>Define ionisation energy as the energy required to remove one mole of electrons from one mole of atoms or ions in the gas phase.</a:t>
            </a:r>
          </a:p>
          <a:p>
            <a:r>
              <a:rPr lang="en-AU" altLang="en-US" sz="1100">
                <a:solidFill>
                  <a:srgbClr val="C00000"/>
                </a:solidFill>
              </a:rPr>
              <a:t>State and explain the variation in the first ionisation energy down a group and across a period in the Periodic Table.</a:t>
            </a:r>
          </a:p>
          <a:p>
            <a:r>
              <a:rPr lang="en-AU" altLang="en-US" sz="1100">
                <a:solidFill>
                  <a:srgbClr val="C00000"/>
                </a:solidFill>
              </a:rPr>
              <a:t>State and explain the trend in the successive ionisation energies for an element.</a:t>
            </a:r>
          </a:p>
          <a:p>
            <a:r>
              <a:rPr lang="en-AU" altLang="en-US" sz="1100">
                <a:solidFill>
                  <a:srgbClr val="C00000"/>
                </a:solidFill>
              </a:rPr>
              <a:t>State and explain the variation in atomic radius down a group and across a period in the Periodic Table.</a:t>
            </a:r>
          </a:p>
          <a:p>
            <a:r>
              <a:rPr lang="en-AU" altLang="en-US" sz="1100">
                <a:solidFill>
                  <a:srgbClr val="C00000"/>
                </a:solidFill>
              </a:rPr>
              <a:t>Define electronegativity of an atom in terms of its ability to attract electrons within a covalent bond.</a:t>
            </a:r>
          </a:p>
          <a:p>
            <a:r>
              <a:rPr lang="en-AU" altLang="en-US" sz="1100">
                <a:solidFill>
                  <a:srgbClr val="C00000"/>
                </a:solidFill>
              </a:rPr>
              <a:t>State and explain the variation in electronegativity down a group and across a period in the Periodic Table.</a:t>
            </a:r>
          </a:p>
          <a:p>
            <a:r>
              <a:rPr lang="en-AU" altLang="en-US" sz="1100">
                <a:solidFill>
                  <a:srgbClr val="C00000"/>
                </a:solidFill>
              </a:rPr>
              <a:t>Describe and explain the variation in physical properties across a period.</a:t>
            </a:r>
          </a:p>
          <a:p>
            <a:r>
              <a:rPr lang="en-AU" altLang="en-US" sz="1100">
                <a:solidFill>
                  <a:srgbClr val="C00000"/>
                </a:solidFill>
              </a:rPr>
              <a:t>Describe and explain the physical and chemical properties down a group.</a:t>
            </a:r>
          </a:p>
          <a:p>
            <a:endParaRPr lang="en-AU" altLang="en-US" sz="1100"/>
          </a:p>
          <a:p>
            <a:endParaRPr lang="en-US"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BDAA98E4-993F-5412-E581-92170FAB8BBC}"/>
              </a:ext>
            </a:extLst>
          </p:cNvPr>
          <p:cNvSpPr>
            <a:spLocks noChangeArrowheads="1"/>
          </p:cNvSpPr>
          <p:nvPr/>
        </p:nvSpPr>
        <p:spPr bwMode="auto">
          <a:xfrm>
            <a:off x="381000" y="304800"/>
            <a:ext cx="8534400" cy="1066800"/>
          </a:xfrm>
          <a:prstGeom prst="rect">
            <a:avLst/>
          </a:prstGeom>
          <a:noFill/>
          <a:ln w="9525">
            <a:noFill/>
            <a:miter lim="800000"/>
            <a:headEnd/>
            <a:tailEnd/>
          </a:ln>
          <a:effectLst/>
        </p:spPr>
        <p:txBody>
          <a:bodyPr anchor="ctr"/>
          <a:lstStyle/>
          <a:p>
            <a:pPr eaLnBrk="1" hangingPunct="1">
              <a:spcBef>
                <a:spcPct val="50000"/>
              </a:spcBef>
              <a:defRPr/>
            </a:pPr>
            <a:r>
              <a:rPr kumimoji="1" lang="en-US" altLang="zh-TW" sz="3200" b="0" dirty="0">
                <a:latin typeface="Comic Sans MS" pitchFamily="66" charset="0"/>
                <a:ea typeface="新細明體" pitchFamily="18" charset="-120"/>
              </a:rPr>
              <a:t>Periodic variation in physical properties of the elements H to </a:t>
            </a:r>
            <a:r>
              <a:rPr kumimoji="1" lang="en-US" altLang="zh-TW" sz="3200" b="0" dirty="0" err="1">
                <a:latin typeface="Comic Sans MS" pitchFamily="66" charset="0"/>
                <a:ea typeface="新細明體" pitchFamily="18" charset="-120"/>
              </a:rPr>
              <a:t>Ar</a:t>
            </a:r>
            <a:r>
              <a:rPr kumimoji="1" lang="en-US" altLang="zh-TW" sz="3200" b="0" u="sng" dirty="0">
                <a:solidFill>
                  <a:srgbClr val="CC0000"/>
                </a:solidFill>
                <a:effectLst>
                  <a:outerShdw blurRad="38100" dist="38100" dir="2700000" algn="tl">
                    <a:srgbClr val="C0C0C0"/>
                  </a:outerShdw>
                </a:effectLst>
                <a:latin typeface="Comic Sans MS" pitchFamily="66" charset="0"/>
                <a:ea typeface="新細明體" pitchFamily="18" charset="-120"/>
              </a:rPr>
              <a:t> </a:t>
            </a:r>
          </a:p>
        </p:txBody>
      </p:sp>
      <p:sp>
        <p:nvSpPr>
          <p:cNvPr id="5" name="Rectangle 2">
            <a:extLst>
              <a:ext uri="{FF2B5EF4-FFF2-40B4-BE49-F238E27FC236}">
                <a16:creationId xmlns:a16="http://schemas.microsoft.com/office/drawing/2014/main" id="{05F617F7-442F-0D6E-A14B-07A874FC978D}"/>
              </a:ext>
            </a:extLst>
          </p:cNvPr>
          <p:cNvSpPr>
            <a:spLocks noChangeArrowheads="1"/>
          </p:cNvSpPr>
          <p:nvPr/>
        </p:nvSpPr>
        <p:spPr bwMode="auto">
          <a:xfrm>
            <a:off x="381000" y="1524000"/>
            <a:ext cx="6934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b="0">
                <a:solidFill>
                  <a:srgbClr val="FF0000"/>
                </a:solidFill>
                <a:latin typeface="Comic Sans MS" panose="030F0702030302020204" pitchFamily="66" charset="0"/>
                <a:ea typeface="新細明體" panose="02020500000000000000" pitchFamily="18" charset="-120"/>
              </a:rPr>
              <a:t>1. 	Melting point</a:t>
            </a:r>
          </a:p>
          <a:p>
            <a:pPr eaLnBrk="1" hangingPunct="1">
              <a:lnSpc>
                <a:spcPct val="100000"/>
              </a:lnSpc>
              <a:spcBef>
                <a:spcPct val="50000"/>
              </a:spcBef>
              <a:buClrTx/>
              <a:buFontTx/>
              <a:buNone/>
            </a:pPr>
            <a:r>
              <a:rPr kumimoji="1" lang="en-US" altLang="zh-TW" b="0">
                <a:solidFill>
                  <a:srgbClr val="FF0000"/>
                </a:solidFill>
                <a:latin typeface="Comic Sans MS" panose="030F0702030302020204" pitchFamily="66" charset="0"/>
                <a:ea typeface="新細明體" panose="02020500000000000000" pitchFamily="18" charset="-120"/>
              </a:rPr>
              <a:t>2.	Atomic radius</a:t>
            </a:r>
          </a:p>
          <a:p>
            <a:pPr eaLnBrk="1" hangingPunct="1">
              <a:lnSpc>
                <a:spcPct val="100000"/>
              </a:lnSpc>
              <a:spcBef>
                <a:spcPct val="50000"/>
              </a:spcBef>
              <a:buClrTx/>
              <a:buFontTx/>
              <a:buNone/>
            </a:pPr>
            <a:r>
              <a:rPr kumimoji="1" lang="en-US" altLang="zh-TW" b="0">
                <a:solidFill>
                  <a:srgbClr val="FF0000"/>
                </a:solidFill>
                <a:latin typeface="Comic Sans MS" panose="030F0702030302020204" pitchFamily="66" charset="0"/>
                <a:ea typeface="新細明體" panose="02020500000000000000" pitchFamily="18" charset="-120"/>
              </a:rPr>
              <a:t>3.	First ionization enthalpy</a:t>
            </a:r>
          </a:p>
          <a:p>
            <a:pPr eaLnBrk="1" hangingPunct="1">
              <a:lnSpc>
                <a:spcPct val="100000"/>
              </a:lnSpc>
              <a:spcBef>
                <a:spcPct val="50000"/>
              </a:spcBef>
              <a:buClrTx/>
              <a:buFontTx/>
              <a:buNone/>
            </a:pPr>
            <a:r>
              <a:rPr kumimoji="1" lang="en-US" altLang="zh-TW" b="0">
                <a:solidFill>
                  <a:srgbClr val="FF0000"/>
                </a:solidFill>
                <a:latin typeface="Comic Sans MS" panose="030F0702030302020204" pitchFamily="66" charset="0"/>
                <a:ea typeface="新細明體" panose="02020500000000000000" pitchFamily="18" charset="-120"/>
              </a:rPr>
              <a:t>4.	Electronegativity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DD51B584-C5D2-3DDA-0419-BFAF358FB231}"/>
              </a:ext>
            </a:extLst>
          </p:cNvPr>
          <p:cNvSpPr>
            <a:spLocks noChangeArrowheads="1"/>
          </p:cNvSpPr>
          <p:nvPr/>
        </p:nvSpPr>
        <p:spPr bwMode="auto">
          <a:xfrm>
            <a:off x="639763" y="381000"/>
            <a:ext cx="5227637" cy="838200"/>
          </a:xfrm>
          <a:prstGeom prst="rect">
            <a:avLst/>
          </a:prstGeom>
          <a:noFill/>
          <a:ln w="9525">
            <a:noFill/>
            <a:miter lim="800000"/>
            <a:headEnd/>
            <a:tailEnd/>
          </a:ln>
          <a:effectLst/>
        </p:spPr>
        <p:txBody>
          <a:bodyPr anchor="ctr"/>
          <a:lstStyle/>
          <a:p>
            <a:pPr eaLnBrk="1" hangingPunct="1">
              <a:spcBef>
                <a:spcPct val="50000"/>
              </a:spcBef>
              <a:defRPr/>
            </a:pPr>
            <a:r>
              <a:rPr kumimoji="1" lang="en-US" altLang="zh-TW" sz="3600" b="0" u="sng" dirty="0">
                <a:solidFill>
                  <a:srgbClr val="CC0000"/>
                </a:solidFill>
                <a:effectLst>
                  <a:outerShdw blurRad="38100" dist="38100" dir="2700000" algn="tl">
                    <a:srgbClr val="C0C0C0"/>
                  </a:outerShdw>
                </a:effectLst>
                <a:latin typeface="Comic Sans MS" pitchFamily="66" charset="0"/>
                <a:ea typeface="新細明體" pitchFamily="18" charset="-120"/>
              </a:rPr>
              <a:t>Melting point </a:t>
            </a:r>
          </a:p>
        </p:txBody>
      </p:sp>
      <p:sp>
        <p:nvSpPr>
          <p:cNvPr id="377859" name="Text Box 3">
            <a:extLst>
              <a:ext uri="{FF2B5EF4-FFF2-40B4-BE49-F238E27FC236}">
                <a16:creationId xmlns:a16="http://schemas.microsoft.com/office/drawing/2014/main" id="{6E5BA01A-A827-7BCD-F2D4-202A48E4947B}"/>
              </a:ext>
            </a:extLst>
          </p:cNvPr>
          <p:cNvSpPr txBox="1">
            <a:spLocks noChangeArrowheads="1"/>
          </p:cNvSpPr>
          <p:nvPr/>
        </p:nvSpPr>
        <p:spPr bwMode="auto">
          <a:xfrm>
            <a:off x="681038" y="1430338"/>
            <a:ext cx="82343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3000" b="0">
                <a:solidFill>
                  <a:schemeClr val="tx1"/>
                </a:solidFill>
                <a:latin typeface="Comic Sans MS" panose="030F0702030302020204" pitchFamily="66" charset="0"/>
                <a:ea typeface="新細明體" panose="02020500000000000000" pitchFamily="18" charset="-120"/>
              </a:rPr>
              <a:t>A measure of the ease of the change from solid phase to liquid phase</a:t>
            </a:r>
          </a:p>
          <a:p>
            <a:pPr eaLnBrk="1" hangingPunct="1">
              <a:lnSpc>
                <a:spcPct val="100000"/>
              </a:lnSpc>
              <a:spcBef>
                <a:spcPct val="50000"/>
              </a:spcBef>
              <a:buClrTx/>
              <a:buFontTx/>
              <a:buNone/>
            </a:pPr>
            <a:r>
              <a:rPr kumimoji="1" lang="en-US" altLang="zh-TW" sz="3000" b="0">
                <a:solidFill>
                  <a:schemeClr val="tx1"/>
                </a:solidFill>
                <a:latin typeface="Comic Sans MS" panose="030F0702030302020204" pitchFamily="66" charset="0"/>
                <a:ea typeface="新細明體" panose="02020500000000000000" pitchFamily="18" charset="-120"/>
              </a:rPr>
              <a:t>Depends on</a:t>
            </a:r>
          </a:p>
          <a:p>
            <a:pPr eaLnBrk="1" hangingPunct="1">
              <a:lnSpc>
                <a:spcPct val="100000"/>
              </a:lnSpc>
              <a:spcBef>
                <a:spcPct val="50000"/>
              </a:spcBef>
              <a:buClrTx/>
              <a:buFontTx/>
              <a:buNone/>
            </a:pPr>
            <a:r>
              <a:rPr kumimoji="1" lang="en-US" altLang="zh-TW" sz="3000" b="0">
                <a:solidFill>
                  <a:schemeClr val="tx1"/>
                </a:solidFill>
                <a:latin typeface="Comic Sans MS" panose="030F0702030302020204" pitchFamily="66" charset="0"/>
                <a:ea typeface="新細明體" panose="02020500000000000000" pitchFamily="18" charset="-120"/>
              </a:rPr>
              <a:t>(a)	The strength of the bonds to be broken</a:t>
            </a:r>
          </a:p>
          <a:p>
            <a:pPr eaLnBrk="1" hangingPunct="1">
              <a:lnSpc>
                <a:spcPct val="100000"/>
              </a:lnSpc>
              <a:spcBef>
                <a:spcPct val="50000"/>
              </a:spcBef>
              <a:buClrTx/>
              <a:buFontTx/>
              <a:buNone/>
            </a:pPr>
            <a:r>
              <a:rPr kumimoji="1" lang="en-US" altLang="zh-TW" sz="3000" b="0">
                <a:solidFill>
                  <a:schemeClr val="tx1"/>
                </a:solidFill>
                <a:latin typeface="Comic Sans MS" panose="030F0702030302020204" pitchFamily="66" charset="0"/>
                <a:ea typeface="新細明體" panose="02020500000000000000" pitchFamily="18" charset="-120"/>
              </a:rPr>
              <a:t>(b)	The extent of bond breaking</a:t>
            </a:r>
          </a:p>
          <a:p>
            <a:pPr eaLnBrk="1" hangingPunct="1">
              <a:lnSpc>
                <a:spcPct val="100000"/>
              </a:lnSpc>
              <a:spcBef>
                <a:spcPct val="50000"/>
              </a:spcBef>
              <a:buClrTx/>
              <a:buFontTx/>
              <a:buNone/>
            </a:pPr>
            <a:r>
              <a:rPr kumimoji="1" lang="en-US" altLang="zh-TW" sz="3000" b="0">
                <a:solidFill>
                  <a:schemeClr val="tx1"/>
                </a:solidFill>
                <a:latin typeface="Comic Sans MS" panose="030F0702030302020204" pitchFamily="66" charset="0"/>
                <a:ea typeface="新細明體" panose="02020500000000000000" pitchFamily="18" charset="-120"/>
              </a:rPr>
              <a:t>(c)	The structure of the crystal lattice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7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77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77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778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77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6FB7A89-AA92-3A30-EBB4-8391B7065E34}"/>
              </a:ext>
            </a:extLst>
          </p:cNvPr>
          <p:cNvSpPr>
            <a:spLocks noChangeArrowheads="1"/>
          </p:cNvSpPr>
          <p:nvPr/>
        </p:nvSpPr>
        <p:spPr bwMode="auto">
          <a:xfrm>
            <a:off x="639763" y="381000"/>
            <a:ext cx="5227637" cy="838200"/>
          </a:xfrm>
          <a:prstGeom prst="rect">
            <a:avLst/>
          </a:prstGeom>
          <a:noFill/>
          <a:ln w="9525">
            <a:noFill/>
            <a:miter lim="800000"/>
            <a:headEnd/>
            <a:tailEnd/>
          </a:ln>
          <a:effectLst/>
        </p:spPr>
        <p:txBody>
          <a:bodyPr anchor="ctr"/>
          <a:lstStyle/>
          <a:p>
            <a:pPr eaLnBrk="1" hangingPunct="1">
              <a:spcBef>
                <a:spcPct val="50000"/>
              </a:spcBef>
              <a:defRPr/>
            </a:pPr>
            <a:r>
              <a:rPr kumimoji="1" lang="en-US" altLang="zh-TW" sz="3600" b="0" u="sng" dirty="0">
                <a:solidFill>
                  <a:srgbClr val="CC0000"/>
                </a:solidFill>
                <a:effectLst>
                  <a:outerShdw blurRad="38100" dist="38100" dir="2700000" algn="tl">
                    <a:srgbClr val="C0C0C0"/>
                  </a:outerShdw>
                </a:effectLst>
                <a:latin typeface="Comic Sans MS" pitchFamily="66" charset="0"/>
                <a:ea typeface="新細明體" pitchFamily="18" charset="-120"/>
              </a:rPr>
              <a:t>Melting point </a:t>
            </a:r>
          </a:p>
        </p:txBody>
      </p:sp>
      <p:sp>
        <p:nvSpPr>
          <p:cNvPr id="6" name="Text Box 3">
            <a:extLst>
              <a:ext uri="{FF2B5EF4-FFF2-40B4-BE49-F238E27FC236}">
                <a16:creationId xmlns:a16="http://schemas.microsoft.com/office/drawing/2014/main" id="{4EC9EA6A-341D-7D3F-BE55-87E2C829B49E}"/>
              </a:ext>
            </a:extLst>
          </p:cNvPr>
          <p:cNvSpPr txBox="1">
            <a:spLocks noChangeArrowheads="1"/>
          </p:cNvSpPr>
          <p:nvPr/>
        </p:nvSpPr>
        <p:spPr bwMode="auto">
          <a:xfrm>
            <a:off x="681038" y="1430338"/>
            <a:ext cx="8234362"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3000" b="0">
                <a:solidFill>
                  <a:schemeClr val="tx1"/>
                </a:solidFill>
                <a:latin typeface="Comic Sans MS" panose="030F0702030302020204" pitchFamily="66" charset="0"/>
                <a:ea typeface="新細明體" panose="02020500000000000000" pitchFamily="18" charset="-120"/>
              </a:rPr>
              <a:t>Across a period,</a:t>
            </a:r>
          </a:p>
          <a:p>
            <a:pPr eaLnBrk="1" hangingPunct="1">
              <a:lnSpc>
                <a:spcPct val="100000"/>
              </a:lnSpc>
              <a:spcBef>
                <a:spcPct val="50000"/>
              </a:spcBef>
              <a:buClrTx/>
              <a:buFontTx/>
              <a:buNone/>
            </a:pPr>
            <a:r>
              <a:rPr kumimoji="1" lang="en-US" altLang="zh-TW" sz="3000" b="0">
                <a:solidFill>
                  <a:schemeClr val="tx1"/>
                </a:solidFill>
                <a:latin typeface="Comic Sans MS" panose="030F0702030302020204" pitchFamily="66" charset="0"/>
                <a:ea typeface="新細明體" panose="02020500000000000000" pitchFamily="18" charset="-120"/>
              </a:rPr>
              <a:t>1. the type of bonding changes from</a:t>
            </a:r>
          </a:p>
        </p:txBody>
      </p:sp>
      <p:grpSp>
        <p:nvGrpSpPr>
          <p:cNvPr id="2" name="群組 12">
            <a:extLst>
              <a:ext uri="{FF2B5EF4-FFF2-40B4-BE49-F238E27FC236}">
                <a16:creationId xmlns:a16="http://schemas.microsoft.com/office/drawing/2014/main" id="{052B69F6-C074-A871-E91B-76CB737FC80E}"/>
              </a:ext>
            </a:extLst>
          </p:cNvPr>
          <p:cNvGrpSpPr>
            <a:grpSpLocks/>
          </p:cNvGrpSpPr>
          <p:nvPr/>
        </p:nvGrpSpPr>
        <p:grpSpPr bwMode="auto">
          <a:xfrm>
            <a:off x="757238" y="2944813"/>
            <a:ext cx="7700962" cy="1017587"/>
            <a:chOff x="757238" y="2944505"/>
            <a:chExt cx="7700962" cy="1017895"/>
          </a:xfrm>
        </p:grpSpPr>
        <p:sp>
          <p:nvSpPr>
            <p:cNvPr id="18445" name="Text Box 3">
              <a:extLst>
                <a:ext uri="{FF2B5EF4-FFF2-40B4-BE49-F238E27FC236}">
                  <a16:creationId xmlns:a16="http://schemas.microsoft.com/office/drawing/2014/main" id="{1AB71A3E-6077-345B-D300-F5D94F39AABA}"/>
                </a:ext>
              </a:extLst>
            </p:cNvPr>
            <p:cNvSpPr txBox="1">
              <a:spLocks noChangeArrowheads="1"/>
            </p:cNvSpPr>
            <p:nvPr/>
          </p:nvSpPr>
          <p:spPr bwMode="auto">
            <a:xfrm>
              <a:off x="757238" y="2944505"/>
              <a:ext cx="18335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3000" b="0">
                  <a:solidFill>
                    <a:srgbClr val="FF0000"/>
                  </a:solidFill>
                  <a:latin typeface="Comic Sans MS" panose="030F0702030302020204" pitchFamily="66" charset="0"/>
                  <a:ea typeface="新細明體" panose="02020500000000000000" pitchFamily="18" charset="-120"/>
                </a:rPr>
                <a:t>Strong metallic</a:t>
              </a:r>
            </a:p>
          </p:txBody>
        </p:sp>
        <p:sp>
          <p:nvSpPr>
            <p:cNvPr id="18446" name="Text Box 3">
              <a:extLst>
                <a:ext uri="{FF2B5EF4-FFF2-40B4-BE49-F238E27FC236}">
                  <a16:creationId xmlns:a16="http://schemas.microsoft.com/office/drawing/2014/main" id="{6395791F-53EC-D51C-5BEE-BC4C339A7CBD}"/>
                </a:ext>
              </a:extLst>
            </p:cNvPr>
            <p:cNvSpPr txBox="1">
              <a:spLocks noChangeArrowheads="1"/>
            </p:cNvSpPr>
            <p:nvPr/>
          </p:nvSpPr>
          <p:spPr bwMode="auto">
            <a:xfrm>
              <a:off x="3195638" y="2946737"/>
              <a:ext cx="18335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3000" b="0">
                  <a:solidFill>
                    <a:srgbClr val="FF0000"/>
                  </a:solidFill>
                  <a:latin typeface="Comic Sans MS" panose="030F0702030302020204" pitchFamily="66" charset="0"/>
                  <a:ea typeface="新細明體" panose="02020500000000000000" pitchFamily="18" charset="-120"/>
                </a:rPr>
                <a:t>Strong covalent</a:t>
              </a:r>
            </a:p>
          </p:txBody>
        </p:sp>
        <p:sp>
          <p:nvSpPr>
            <p:cNvPr id="18447" name="Text Box 3">
              <a:extLst>
                <a:ext uri="{FF2B5EF4-FFF2-40B4-BE49-F238E27FC236}">
                  <a16:creationId xmlns:a16="http://schemas.microsoft.com/office/drawing/2014/main" id="{C514F1AC-7382-AF14-D1FE-B9A0314F06EA}"/>
                </a:ext>
              </a:extLst>
            </p:cNvPr>
            <p:cNvSpPr txBox="1">
              <a:spLocks noChangeArrowheads="1"/>
            </p:cNvSpPr>
            <p:nvPr/>
          </p:nvSpPr>
          <p:spPr bwMode="auto">
            <a:xfrm>
              <a:off x="5710238" y="2946737"/>
              <a:ext cx="27479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3000" b="0">
                  <a:solidFill>
                    <a:srgbClr val="FF0000"/>
                  </a:solidFill>
                  <a:latin typeface="Comic Sans MS" panose="030F0702030302020204" pitchFamily="66" charset="0"/>
                  <a:ea typeface="新細明體" panose="02020500000000000000" pitchFamily="18" charset="-120"/>
                </a:rPr>
                <a:t>Weak van der Waals’ forces</a:t>
              </a:r>
            </a:p>
          </p:txBody>
        </p:sp>
        <p:cxnSp>
          <p:nvCxnSpPr>
            <p:cNvPr id="18448" name="直線單箭頭接點 10">
              <a:extLst>
                <a:ext uri="{FF2B5EF4-FFF2-40B4-BE49-F238E27FC236}">
                  <a16:creationId xmlns:a16="http://schemas.microsoft.com/office/drawing/2014/main" id="{97D1E0BA-416C-010E-EB83-82BE5EF6AE8E}"/>
                </a:ext>
              </a:extLst>
            </p:cNvPr>
            <p:cNvCxnSpPr>
              <a:cxnSpLocks noChangeShapeType="1"/>
            </p:cNvCxnSpPr>
            <p:nvPr/>
          </p:nvCxnSpPr>
          <p:spPr bwMode="auto">
            <a:xfrm>
              <a:off x="2438400" y="3429000"/>
              <a:ext cx="685800" cy="1588"/>
            </a:xfrm>
            <a:prstGeom prst="straightConnector1">
              <a:avLst/>
            </a:prstGeom>
            <a:noFill/>
            <a:ln w="25400" algn="ctr">
              <a:solidFill>
                <a:srgbClr val="FF0000"/>
              </a:solidFill>
              <a:round/>
              <a:headEnd/>
              <a:tailEnd type="stealth" w="lg" len="lg"/>
            </a:ln>
            <a:extLst>
              <a:ext uri="{909E8E84-426E-40DD-AFC4-6F175D3DCCD1}">
                <a14:hiddenFill xmlns:a14="http://schemas.microsoft.com/office/drawing/2010/main">
                  <a:noFill/>
                </a14:hiddenFill>
              </a:ext>
            </a:extLst>
          </p:spPr>
        </p:cxnSp>
        <p:cxnSp>
          <p:nvCxnSpPr>
            <p:cNvPr id="18449" name="直線單箭頭接點 11">
              <a:extLst>
                <a:ext uri="{FF2B5EF4-FFF2-40B4-BE49-F238E27FC236}">
                  <a16:creationId xmlns:a16="http://schemas.microsoft.com/office/drawing/2014/main" id="{27B01840-D0AC-4EBC-68FC-C0E86EA8BAF4}"/>
                </a:ext>
              </a:extLst>
            </p:cNvPr>
            <p:cNvCxnSpPr>
              <a:cxnSpLocks noChangeShapeType="1"/>
            </p:cNvCxnSpPr>
            <p:nvPr/>
          </p:nvCxnSpPr>
          <p:spPr bwMode="auto">
            <a:xfrm>
              <a:off x="4876800" y="3429000"/>
              <a:ext cx="685800" cy="1588"/>
            </a:xfrm>
            <a:prstGeom prst="straightConnector1">
              <a:avLst/>
            </a:prstGeom>
            <a:noFill/>
            <a:ln w="25400" algn="ctr">
              <a:solidFill>
                <a:srgbClr val="FF0000"/>
              </a:solidFill>
              <a:round/>
              <a:headEnd/>
              <a:tailEnd type="stealth" w="lg" len="lg"/>
            </a:ln>
            <a:extLst>
              <a:ext uri="{909E8E84-426E-40DD-AFC4-6F175D3DCCD1}">
                <a14:hiddenFill xmlns:a14="http://schemas.microsoft.com/office/drawing/2010/main">
                  <a:noFill/>
                </a14:hiddenFill>
              </a:ext>
            </a:extLst>
          </p:spPr>
        </p:cxnSp>
      </p:grpSp>
      <p:sp>
        <p:nvSpPr>
          <p:cNvPr id="14" name="Text Box 3">
            <a:extLst>
              <a:ext uri="{FF2B5EF4-FFF2-40B4-BE49-F238E27FC236}">
                <a16:creationId xmlns:a16="http://schemas.microsoft.com/office/drawing/2014/main" id="{BC7EBA77-A25D-2A70-7ACF-654C8B72D26C}"/>
              </a:ext>
            </a:extLst>
          </p:cNvPr>
          <p:cNvSpPr txBox="1">
            <a:spLocks noChangeArrowheads="1"/>
          </p:cNvSpPr>
          <p:nvPr/>
        </p:nvSpPr>
        <p:spPr bwMode="auto">
          <a:xfrm>
            <a:off x="681038" y="4219575"/>
            <a:ext cx="82343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3000" b="0">
                <a:solidFill>
                  <a:schemeClr val="tx1"/>
                </a:solidFill>
                <a:latin typeface="Comic Sans MS" panose="030F0702030302020204" pitchFamily="66" charset="0"/>
                <a:ea typeface="新細明體" panose="02020500000000000000" pitchFamily="18" charset="-120"/>
              </a:rPr>
              <a:t>2. the structure of elements changes from</a:t>
            </a:r>
          </a:p>
        </p:txBody>
      </p:sp>
      <p:grpSp>
        <p:nvGrpSpPr>
          <p:cNvPr id="3" name="群組 14">
            <a:extLst>
              <a:ext uri="{FF2B5EF4-FFF2-40B4-BE49-F238E27FC236}">
                <a16:creationId xmlns:a16="http://schemas.microsoft.com/office/drawing/2014/main" id="{AC5719DC-6DD5-F81E-B969-402F2C6B0C3A}"/>
              </a:ext>
            </a:extLst>
          </p:cNvPr>
          <p:cNvGrpSpPr>
            <a:grpSpLocks/>
          </p:cNvGrpSpPr>
          <p:nvPr/>
        </p:nvGrpSpPr>
        <p:grpSpPr bwMode="auto">
          <a:xfrm>
            <a:off x="757238" y="4876800"/>
            <a:ext cx="7700962" cy="1477963"/>
            <a:chOff x="757238" y="2720229"/>
            <a:chExt cx="7700962" cy="1477328"/>
          </a:xfrm>
        </p:grpSpPr>
        <p:sp>
          <p:nvSpPr>
            <p:cNvPr id="18440" name="Text Box 3">
              <a:extLst>
                <a:ext uri="{FF2B5EF4-FFF2-40B4-BE49-F238E27FC236}">
                  <a16:creationId xmlns:a16="http://schemas.microsoft.com/office/drawing/2014/main" id="{2F315154-F27A-6E68-2179-3E880E81F6B5}"/>
                </a:ext>
              </a:extLst>
            </p:cNvPr>
            <p:cNvSpPr txBox="1">
              <a:spLocks noChangeArrowheads="1"/>
            </p:cNvSpPr>
            <p:nvPr/>
          </p:nvSpPr>
          <p:spPr bwMode="auto">
            <a:xfrm>
              <a:off x="757238" y="2720229"/>
              <a:ext cx="18335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3000" b="0">
                  <a:solidFill>
                    <a:srgbClr val="FF0000"/>
                  </a:solidFill>
                  <a:latin typeface="Comic Sans MS" panose="030F0702030302020204" pitchFamily="66" charset="0"/>
                  <a:ea typeface="新細明體" panose="02020500000000000000" pitchFamily="18" charset="-120"/>
                </a:rPr>
                <a:t>Closely-packed metallic</a:t>
              </a:r>
            </a:p>
          </p:txBody>
        </p:sp>
        <p:sp>
          <p:nvSpPr>
            <p:cNvPr id="18441" name="Text Box 3">
              <a:extLst>
                <a:ext uri="{FF2B5EF4-FFF2-40B4-BE49-F238E27FC236}">
                  <a16:creationId xmlns:a16="http://schemas.microsoft.com/office/drawing/2014/main" id="{CED2B4E2-F851-8737-0DA2-28E961524F90}"/>
                </a:ext>
              </a:extLst>
            </p:cNvPr>
            <p:cNvSpPr txBox="1">
              <a:spLocks noChangeArrowheads="1"/>
            </p:cNvSpPr>
            <p:nvPr/>
          </p:nvSpPr>
          <p:spPr bwMode="auto">
            <a:xfrm>
              <a:off x="3195638" y="2946737"/>
              <a:ext cx="18335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3000" b="0">
                  <a:solidFill>
                    <a:srgbClr val="FF0000"/>
                  </a:solidFill>
                  <a:latin typeface="Comic Sans MS" panose="030F0702030302020204" pitchFamily="66" charset="0"/>
                  <a:ea typeface="新細明體" panose="02020500000000000000" pitchFamily="18" charset="-120"/>
                </a:rPr>
                <a:t>Giant covalent</a:t>
              </a:r>
            </a:p>
          </p:txBody>
        </p:sp>
        <p:sp>
          <p:nvSpPr>
            <p:cNvPr id="18442" name="Text Box 3">
              <a:extLst>
                <a:ext uri="{FF2B5EF4-FFF2-40B4-BE49-F238E27FC236}">
                  <a16:creationId xmlns:a16="http://schemas.microsoft.com/office/drawing/2014/main" id="{D084498C-6CA0-BA53-7BB3-51A73CB3D58C}"/>
                </a:ext>
              </a:extLst>
            </p:cNvPr>
            <p:cNvSpPr txBox="1">
              <a:spLocks noChangeArrowheads="1"/>
            </p:cNvSpPr>
            <p:nvPr/>
          </p:nvSpPr>
          <p:spPr bwMode="auto">
            <a:xfrm>
              <a:off x="5710238" y="2946737"/>
              <a:ext cx="27479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3000" b="0">
                  <a:solidFill>
                    <a:srgbClr val="FF0000"/>
                  </a:solidFill>
                  <a:latin typeface="Comic Sans MS" panose="030F0702030302020204" pitchFamily="66" charset="0"/>
                  <a:ea typeface="新細明體" panose="02020500000000000000" pitchFamily="18" charset="-120"/>
                </a:rPr>
                <a:t>Simple molecular</a:t>
              </a:r>
            </a:p>
          </p:txBody>
        </p:sp>
        <p:cxnSp>
          <p:nvCxnSpPr>
            <p:cNvPr id="18443" name="直線單箭頭接點 18">
              <a:extLst>
                <a:ext uri="{FF2B5EF4-FFF2-40B4-BE49-F238E27FC236}">
                  <a16:creationId xmlns:a16="http://schemas.microsoft.com/office/drawing/2014/main" id="{22ACC403-847E-838B-EF8E-125E442FB2AD}"/>
                </a:ext>
              </a:extLst>
            </p:cNvPr>
            <p:cNvCxnSpPr>
              <a:cxnSpLocks noChangeShapeType="1"/>
            </p:cNvCxnSpPr>
            <p:nvPr/>
          </p:nvCxnSpPr>
          <p:spPr bwMode="auto">
            <a:xfrm>
              <a:off x="2438400" y="3429000"/>
              <a:ext cx="685800" cy="1588"/>
            </a:xfrm>
            <a:prstGeom prst="straightConnector1">
              <a:avLst/>
            </a:prstGeom>
            <a:noFill/>
            <a:ln w="25400" algn="ctr">
              <a:solidFill>
                <a:srgbClr val="FF0000"/>
              </a:solidFill>
              <a:round/>
              <a:headEnd/>
              <a:tailEnd type="stealth" w="lg" len="lg"/>
            </a:ln>
            <a:extLst>
              <a:ext uri="{909E8E84-426E-40DD-AFC4-6F175D3DCCD1}">
                <a14:hiddenFill xmlns:a14="http://schemas.microsoft.com/office/drawing/2010/main">
                  <a:noFill/>
                </a14:hiddenFill>
              </a:ext>
            </a:extLst>
          </p:spPr>
        </p:cxnSp>
        <p:cxnSp>
          <p:nvCxnSpPr>
            <p:cNvPr id="18444" name="直線單箭頭接點 19">
              <a:extLst>
                <a:ext uri="{FF2B5EF4-FFF2-40B4-BE49-F238E27FC236}">
                  <a16:creationId xmlns:a16="http://schemas.microsoft.com/office/drawing/2014/main" id="{3909EC0F-9FBE-BBC8-2135-3BBF867EBEAF}"/>
                </a:ext>
              </a:extLst>
            </p:cNvPr>
            <p:cNvCxnSpPr>
              <a:cxnSpLocks noChangeShapeType="1"/>
            </p:cNvCxnSpPr>
            <p:nvPr/>
          </p:nvCxnSpPr>
          <p:spPr bwMode="auto">
            <a:xfrm>
              <a:off x="4876800" y="3429000"/>
              <a:ext cx="685800" cy="1588"/>
            </a:xfrm>
            <a:prstGeom prst="straightConnector1">
              <a:avLst/>
            </a:prstGeom>
            <a:noFill/>
            <a:ln w="25400" algn="ctr">
              <a:solidFill>
                <a:srgbClr val="FF0000"/>
              </a:solidFill>
              <a:round/>
              <a:headEnd/>
              <a:tailEnd type="stealth" w="lg" len="lg"/>
            </a:ln>
            <a:extLst>
              <a:ext uri="{909E8E84-426E-40DD-AFC4-6F175D3DCCD1}">
                <a14:hiddenFill xmlns:a14="http://schemas.microsoft.com/office/drawing/2010/main">
                  <a:noFill/>
                </a14:hiddenFill>
              </a:ext>
            </a:extLst>
          </p:spPr>
        </p:cxnSp>
      </p:grpSp>
      <p:sp>
        <p:nvSpPr>
          <p:cNvPr id="21" name="Rectangle 2">
            <a:extLst>
              <a:ext uri="{FF2B5EF4-FFF2-40B4-BE49-F238E27FC236}">
                <a16:creationId xmlns:a16="http://schemas.microsoft.com/office/drawing/2014/main" id="{DB46DC0E-7527-3F89-0BF8-39286AAE0F94}"/>
              </a:ext>
            </a:extLst>
          </p:cNvPr>
          <p:cNvSpPr>
            <a:spLocks noChangeArrowheads="1"/>
          </p:cNvSpPr>
          <p:nvPr/>
        </p:nvSpPr>
        <p:spPr bwMode="auto">
          <a:xfrm>
            <a:off x="3657600" y="381000"/>
            <a:ext cx="52276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36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 periodic variation</a:t>
            </a:r>
            <a:r>
              <a:rPr kumimoji="1" lang="en-US" altLang="zh-TW" sz="3600" b="0">
                <a:solidFill>
                  <a:srgbClr val="0000FF"/>
                </a:solidFill>
                <a:latin typeface="Comic Sans MS" panose="030F0702030302020204" pitchFamily="66" charset="0"/>
                <a:ea typeface="新細明體" panose="02020500000000000000" pitchFamily="18" charset="-12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14">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4" grpId="0" build="p" autoUpdateAnimBg="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3">
            <a:extLst>
              <a:ext uri="{FF2B5EF4-FFF2-40B4-BE49-F238E27FC236}">
                <a16:creationId xmlns:a16="http://schemas.microsoft.com/office/drawing/2014/main" id="{7CA163E1-7F6C-A37D-0584-9EA89511501E}"/>
              </a:ext>
            </a:extLst>
          </p:cNvPr>
          <p:cNvSpPr>
            <a:spLocks noChangeArrowheads="1"/>
          </p:cNvSpPr>
          <p:nvPr/>
        </p:nvSpPr>
        <p:spPr bwMode="auto">
          <a:xfrm>
            <a:off x="639763" y="703263"/>
            <a:ext cx="5227637" cy="838200"/>
          </a:xfrm>
          <a:prstGeom prst="rect">
            <a:avLst/>
          </a:prstGeom>
          <a:noFill/>
          <a:ln w="9525">
            <a:noFill/>
            <a:miter lim="800000"/>
            <a:headEnd/>
            <a:tailEnd/>
          </a:ln>
          <a:effectLst/>
        </p:spPr>
        <p:txBody>
          <a:bodyPr anchor="ctr"/>
          <a:lstStyle/>
          <a:p>
            <a:pPr eaLnBrk="1" hangingPunct="1">
              <a:spcBef>
                <a:spcPct val="50000"/>
              </a:spcBef>
              <a:defRPr/>
            </a:pPr>
            <a:r>
              <a:rPr kumimoji="1" lang="en-US" altLang="zh-TW" sz="3600" b="0" u="sng">
                <a:solidFill>
                  <a:srgbClr val="CC0000"/>
                </a:solidFill>
                <a:effectLst>
                  <a:outerShdw blurRad="38100" dist="38100" dir="2700000" algn="tl">
                    <a:srgbClr val="C0C0C0"/>
                  </a:outerShdw>
                </a:effectLst>
                <a:latin typeface="Comic Sans MS" pitchFamily="66" charset="0"/>
                <a:ea typeface="新細明體" pitchFamily="18" charset="-120"/>
              </a:rPr>
              <a:t>Structure and Bonding</a:t>
            </a:r>
          </a:p>
        </p:txBody>
      </p:sp>
      <p:pic>
        <p:nvPicPr>
          <p:cNvPr id="19459" name="Picture 5" descr="\\Bridge\science(sec)\A-level Chem (3rd Ed)\AL Chem 4 Gif\Ch38\fi38_06.gif">
            <a:extLst>
              <a:ext uri="{FF2B5EF4-FFF2-40B4-BE49-F238E27FC236}">
                <a16:creationId xmlns:a16="http://schemas.microsoft.com/office/drawing/2014/main" id="{7EBE6428-7FC7-7D3D-FD8A-15A20A41C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0000"/>
          <a:stretch>
            <a:fillRect/>
          </a:stretch>
        </p:blipFill>
        <p:spPr bwMode="auto">
          <a:xfrm>
            <a:off x="266700" y="1600200"/>
            <a:ext cx="8610600"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6">
            <a:extLst>
              <a:ext uri="{FF2B5EF4-FFF2-40B4-BE49-F238E27FC236}">
                <a16:creationId xmlns:a16="http://schemas.microsoft.com/office/drawing/2014/main" id="{AE57E3C2-6CB3-FC1F-E282-EB1B2541A3A1}"/>
              </a:ext>
            </a:extLst>
          </p:cNvPr>
          <p:cNvSpPr>
            <a:spLocks noChangeArrowheads="1"/>
          </p:cNvSpPr>
          <p:nvPr/>
        </p:nvSpPr>
        <p:spPr bwMode="auto">
          <a:xfrm>
            <a:off x="406400" y="5029200"/>
            <a:ext cx="833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A summary of the variations in structure and bonding of elements across both Periods 2</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a:extLst>
              <a:ext uri="{FF2B5EF4-FFF2-40B4-BE49-F238E27FC236}">
                <a16:creationId xmlns:a16="http://schemas.microsoft.com/office/drawing/2014/main" id="{95DFD671-488C-187A-3656-D1168FFA2697}"/>
              </a:ext>
            </a:extLst>
          </p:cNvPr>
          <p:cNvSpPr>
            <a:spLocks noChangeArrowheads="1"/>
          </p:cNvSpPr>
          <p:nvPr/>
        </p:nvSpPr>
        <p:spPr bwMode="auto">
          <a:xfrm>
            <a:off x="639763" y="703263"/>
            <a:ext cx="5227637" cy="838200"/>
          </a:xfrm>
          <a:prstGeom prst="rect">
            <a:avLst/>
          </a:prstGeom>
          <a:noFill/>
          <a:ln w="9525">
            <a:noFill/>
            <a:miter lim="800000"/>
            <a:headEnd/>
            <a:tailEnd/>
          </a:ln>
          <a:effectLst/>
        </p:spPr>
        <p:txBody>
          <a:bodyPr anchor="ctr"/>
          <a:lstStyle/>
          <a:p>
            <a:pPr eaLnBrk="1" hangingPunct="1">
              <a:spcBef>
                <a:spcPct val="50000"/>
              </a:spcBef>
              <a:defRPr/>
            </a:pPr>
            <a:r>
              <a:rPr kumimoji="1" lang="en-US" altLang="zh-TW" sz="3600" b="0" u="sng">
                <a:solidFill>
                  <a:srgbClr val="CC0000"/>
                </a:solidFill>
                <a:effectLst>
                  <a:outerShdw blurRad="38100" dist="38100" dir="2700000" algn="tl">
                    <a:srgbClr val="C0C0C0"/>
                  </a:outerShdw>
                </a:effectLst>
                <a:latin typeface="Comic Sans MS" pitchFamily="66" charset="0"/>
                <a:ea typeface="新細明體" pitchFamily="18" charset="-120"/>
              </a:rPr>
              <a:t>Structure and Bonding</a:t>
            </a:r>
          </a:p>
        </p:txBody>
      </p:sp>
      <p:sp>
        <p:nvSpPr>
          <p:cNvPr id="20483" name="Rectangle 5">
            <a:extLst>
              <a:ext uri="{FF2B5EF4-FFF2-40B4-BE49-F238E27FC236}">
                <a16:creationId xmlns:a16="http://schemas.microsoft.com/office/drawing/2014/main" id="{8A8D3236-3A49-6551-1594-A74F92C39A03}"/>
              </a:ext>
            </a:extLst>
          </p:cNvPr>
          <p:cNvSpPr>
            <a:spLocks noChangeArrowheads="1"/>
          </p:cNvSpPr>
          <p:nvPr/>
        </p:nvSpPr>
        <p:spPr bwMode="auto">
          <a:xfrm>
            <a:off x="406400" y="5486400"/>
            <a:ext cx="833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A summary of the variations in structure and bonding of elements across both Periods 3</a:t>
            </a:r>
          </a:p>
        </p:txBody>
      </p:sp>
      <p:grpSp>
        <p:nvGrpSpPr>
          <p:cNvPr id="20484" name="Group 9">
            <a:extLst>
              <a:ext uri="{FF2B5EF4-FFF2-40B4-BE49-F238E27FC236}">
                <a16:creationId xmlns:a16="http://schemas.microsoft.com/office/drawing/2014/main" id="{00A58B18-6A24-3A3E-6B16-7535C7B72589}"/>
              </a:ext>
            </a:extLst>
          </p:cNvPr>
          <p:cNvGrpSpPr>
            <a:grpSpLocks/>
          </p:cNvGrpSpPr>
          <p:nvPr/>
        </p:nvGrpSpPr>
        <p:grpSpPr bwMode="auto">
          <a:xfrm>
            <a:off x="266700" y="1600200"/>
            <a:ext cx="8610600" cy="3771900"/>
            <a:chOff x="168" y="1008"/>
            <a:chExt cx="5424" cy="2376"/>
          </a:xfrm>
        </p:grpSpPr>
        <p:pic>
          <p:nvPicPr>
            <p:cNvPr id="20485" name="Picture 4" descr="\\Bridge\science(sec)\A-level Chem (3rd Ed)\AL Chem 4 Gif\Ch38\fi38_06.gif">
              <a:extLst>
                <a:ext uri="{FF2B5EF4-FFF2-40B4-BE49-F238E27FC236}">
                  <a16:creationId xmlns:a16="http://schemas.microsoft.com/office/drawing/2014/main" id="{F1DEA37F-798A-6FF1-A0C7-30C9054B1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0000"/>
            <a:stretch>
              <a:fillRect/>
            </a:stretch>
          </p:blipFill>
          <p:spPr bwMode="auto">
            <a:xfrm>
              <a:off x="168" y="1008"/>
              <a:ext cx="5424" cy="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descr="\\Bridge\science(sec)\A-level Chem (3rd Ed)\AL Chem 4 Gif\Ch38\fi38_06.gif">
              <a:extLst>
                <a:ext uri="{FF2B5EF4-FFF2-40B4-BE49-F238E27FC236}">
                  <a16:creationId xmlns:a16="http://schemas.microsoft.com/office/drawing/2014/main" id="{2E1F8F06-BDEA-D00A-54AC-035BB993C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2165" b="2661"/>
            <a:stretch>
              <a:fillRect/>
            </a:stretch>
          </p:blipFill>
          <p:spPr bwMode="auto">
            <a:xfrm>
              <a:off x="168" y="1500"/>
              <a:ext cx="5424" cy="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DD8EA3F7-3C9F-A9C0-B19F-E4C3B722E142}"/>
              </a:ext>
            </a:extLst>
          </p:cNvPr>
          <p:cNvGraphicFramePr>
            <a:graphicFrameLocks noGrp="1"/>
          </p:cNvGraphicFramePr>
          <p:nvPr/>
        </p:nvGraphicFramePr>
        <p:xfrm>
          <a:off x="304800" y="228600"/>
          <a:ext cx="8458200" cy="2046288"/>
        </p:xfrm>
        <a:graphic>
          <a:graphicData uri="http://schemas.openxmlformats.org/drawingml/2006/table">
            <a:tbl>
              <a:tblPr/>
              <a:tblGrid>
                <a:gridCol w="2021422">
                  <a:extLst>
                    <a:ext uri="{9D8B030D-6E8A-4147-A177-3AD203B41FA5}">
                      <a16:colId xmlns:a16="http://schemas.microsoft.com/office/drawing/2014/main" val="20000"/>
                    </a:ext>
                  </a:extLst>
                </a:gridCol>
                <a:gridCol w="804597">
                  <a:extLst>
                    <a:ext uri="{9D8B030D-6E8A-4147-A177-3AD203B41FA5}">
                      <a16:colId xmlns:a16="http://schemas.microsoft.com/office/drawing/2014/main" val="20001"/>
                    </a:ext>
                  </a:extLst>
                </a:gridCol>
                <a:gridCol w="804597">
                  <a:extLst>
                    <a:ext uri="{9D8B030D-6E8A-4147-A177-3AD203B41FA5}">
                      <a16:colId xmlns:a16="http://schemas.microsoft.com/office/drawing/2014/main" val="20002"/>
                    </a:ext>
                  </a:extLst>
                </a:gridCol>
                <a:gridCol w="804597">
                  <a:extLst>
                    <a:ext uri="{9D8B030D-6E8A-4147-A177-3AD203B41FA5}">
                      <a16:colId xmlns:a16="http://schemas.microsoft.com/office/drawing/2014/main" val="20003"/>
                    </a:ext>
                  </a:extLst>
                </a:gridCol>
                <a:gridCol w="804597">
                  <a:extLst>
                    <a:ext uri="{9D8B030D-6E8A-4147-A177-3AD203B41FA5}">
                      <a16:colId xmlns:a16="http://schemas.microsoft.com/office/drawing/2014/main" val="20004"/>
                    </a:ext>
                  </a:extLst>
                </a:gridCol>
                <a:gridCol w="856191">
                  <a:extLst>
                    <a:ext uri="{9D8B030D-6E8A-4147-A177-3AD203B41FA5}">
                      <a16:colId xmlns:a16="http://schemas.microsoft.com/office/drawing/2014/main" val="20005"/>
                    </a:ext>
                  </a:extLst>
                </a:gridCol>
                <a:gridCol w="753003">
                  <a:extLst>
                    <a:ext uri="{9D8B030D-6E8A-4147-A177-3AD203B41FA5}">
                      <a16:colId xmlns:a16="http://schemas.microsoft.com/office/drawing/2014/main" val="20006"/>
                    </a:ext>
                  </a:extLst>
                </a:gridCol>
                <a:gridCol w="804597">
                  <a:extLst>
                    <a:ext uri="{9D8B030D-6E8A-4147-A177-3AD203B41FA5}">
                      <a16:colId xmlns:a16="http://schemas.microsoft.com/office/drawing/2014/main" val="20007"/>
                    </a:ext>
                  </a:extLst>
                </a:gridCol>
                <a:gridCol w="804597">
                  <a:extLst>
                    <a:ext uri="{9D8B030D-6E8A-4147-A177-3AD203B41FA5}">
                      <a16:colId xmlns:a16="http://schemas.microsoft.com/office/drawing/2014/main" val="20008"/>
                    </a:ext>
                  </a:extLst>
                </a:gridCol>
              </a:tblGrid>
              <a:tr h="337420">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Li</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O</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F</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420">
                <a:tc>
                  <a:txBody>
                    <a:bodyPr/>
                    <a:lstStyle/>
                    <a:p>
                      <a:pPr algn="ctr">
                        <a:spcAft>
                          <a:spcPts val="0"/>
                        </a:spcAft>
                      </a:pPr>
                      <a:r>
                        <a:rPr lang="en-US" sz="1600" b="1" kern="100" dirty="0">
                          <a:latin typeface="Comic Sans MS" pitchFamily="66" charset="0"/>
                          <a:ea typeface="新細明體"/>
                          <a:cs typeface="Times New Roman"/>
                        </a:rPr>
                        <a:t>Melting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181</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1287</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2076</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3527*</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220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249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420">
                <a:tc>
                  <a:txBody>
                    <a:bodyPr/>
                    <a:lstStyle/>
                    <a:p>
                      <a:pPr algn="ctr">
                        <a:spcAft>
                          <a:spcPts val="0"/>
                        </a:spcAft>
                      </a:pPr>
                      <a:r>
                        <a:rPr lang="en-US" sz="1600" b="1" kern="100">
                          <a:latin typeface="Comic Sans MS" pitchFamily="66" charset="0"/>
                          <a:ea typeface="新細明體"/>
                          <a:cs typeface="Times New Roman"/>
                        </a:rPr>
                        <a:t>Boiling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1342</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2469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3927</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4027*</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196</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183</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188</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246</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189">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Mg</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Al</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Si</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P(white)</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Cl</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err="1">
                          <a:latin typeface="Comic Sans MS" pitchFamily="66" charset="0"/>
                          <a:ea typeface="新細明體"/>
                          <a:cs typeface="Times New Roman"/>
                        </a:rPr>
                        <a:t>Ar</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420">
                <a:tc>
                  <a:txBody>
                    <a:bodyPr/>
                    <a:lstStyle/>
                    <a:p>
                      <a:pPr algn="ctr">
                        <a:spcAft>
                          <a:spcPts val="0"/>
                        </a:spcAft>
                      </a:pPr>
                      <a:r>
                        <a:rPr lang="en-US" sz="1600" b="1" kern="100">
                          <a:latin typeface="Comic Sans MS" pitchFamily="66" charset="0"/>
                          <a:ea typeface="新細明體"/>
                          <a:cs typeface="Times New Roman"/>
                        </a:rPr>
                        <a:t>Melting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98</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650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660</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1414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44</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115</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101</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189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420">
                <a:tc>
                  <a:txBody>
                    <a:bodyPr/>
                    <a:lstStyle/>
                    <a:p>
                      <a:pPr algn="ctr">
                        <a:spcAft>
                          <a:spcPts val="0"/>
                        </a:spcAft>
                      </a:pPr>
                      <a:r>
                        <a:rPr lang="en-US" sz="1600" b="1" kern="100">
                          <a:latin typeface="Comic Sans MS" pitchFamily="66" charset="0"/>
                          <a:ea typeface="新細明體"/>
                          <a:cs typeface="Times New Roman"/>
                        </a:rPr>
                        <a:t>Boiling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883</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1090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2517</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2900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277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444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34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21578" name="Picture 5" descr="\\Bridge\science(sec)\A-level Chem (3rd Ed)\AL Chem 4 Gif\Ch38\fi38_10b.gif">
            <a:extLst>
              <a:ext uri="{FF2B5EF4-FFF2-40B4-BE49-F238E27FC236}">
                <a16:creationId xmlns:a16="http://schemas.microsoft.com/office/drawing/2014/main" id="{C3C3EC11-3E0C-4836-1FE2-47EDD15DF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28875"/>
            <a:ext cx="76200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47" name="Group 79">
            <a:extLst>
              <a:ext uri="{FF2B5EF4-FFF2-40B4-BE49-F238E27FC236}">
                <a16:creationId xmlns:a16="http://schemas.microsoft.com/office/drawing/2014/main" id="{2924DA69-1DA4-F64A-0633-2D6C7FD8A682}"/>
              </a:ext>
            </a:extLst>
          </p:cNvPr>
          <p:cNvGraphicFramePr>
            <a:graphicFrameLocks noGrp="1"/>
          </p:cNvGraphicFramePr>
          <p:nvPr/>
        </p:nvGraphicFramePr>
        <p:xfrm>
          <a:off x="304800" y="228600"/>
          <a:ext cx="8458200" cy="2049463"/>
        </p:xfrm>
        <a:graphic>
          <a:graphicData uri="http://schemas.openxmlformats.org/drawingml/2006/table">
            <a:tbl>
              <a:tblPr/>
              <a:tblGrid>
                <a:gridCol w="2020888">
                  <a:extLst>
                    <a:ext uri="{9D8B030D-6E8A-4147-A177-3AD203B41FA5}">
                      <a16:colId xmlns:a16="http://schemas.microsoft.com/office/drawing/2014/main" val="20000"/>
                    </a:ext>
                  </a:extLst>
                </a:gridCol>
                <a:gridCol w="804862">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4863">
                  <a:extLst>
                    <a:ext uri="{9D8B030D-6E8A-4147-A177-3AD203B41FA5}">
                      <a16:colId xmlns:a16="http://schemas.microsoft.com/office/drawing/2014/main" val="20004"/>
                    </a:ext>
                  </a:extLst>
                </a:gridCol>
                <a:gridCol w="855662">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tblGrid>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Element</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Li</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Be</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B</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C</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N</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O</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F</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Ne</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Melting point / </a:t>
                      </a:r>
                      <a:r>
                        <a:rPr kumimoji="0" lang="en-US" altLang="zh-TW" sz="1600" b="1" i="0" u="none" strike="noStrike" cap="none" normalizeH="0" baseline="30000">
                          <a:ln>
                            <a:noFill/>
                          </a:ln>
                          <a:solidFill>
                            <a:schemeClr val="tx1"/>
                          </a:solidFill>
                          <a:effectLst/>
                          <a:latin typeface="Comic Sans MS" pitchFamily="66" charset="0"/>
                          <a:ea typeface="新細明體" pitchFamily="18" charset="-120"/>
                          <a:cs typeface="Times New Roman" pitchFamily="18" charset="0"/>
                        </a:rPr>
                        <a:t>o</a:t>
                      </a: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C</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rPr>
                        <a:t>181</a:t>
                      </a:r>
                      <a:endParaRPr kumimoji="0" lang="zh-TW"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rPr>
                        <a:t>1287</a:t>
                      </a:r>
                      <a:endParaRPr kumimoji="0" lang="zh-TW"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rPr>
                        <a:t>2076</a:t>
                      </a:r>
                      <a:endParaRPr kumimoji="0" lang="zh-TW"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rPr>
                        <a:t>3527*</a:t>
                      </a:r>
                      <a:endParaRPr kumimoji="0" lang="zh-TW"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210</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219</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220</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249</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Boiling point / </a:t>
                      </a:r>
                      <a:r>
                        <a:rPr kumimoji="0" lang="en-US" altLang="zh-TW" sz="1600" b="1" i="0" u="none" strike="noStrike" cap="none" normalizeH="0" baseline="30000">
                          <a:ln>
                            <a:noFill/>
                          </a:ln>
                          <a:solidFill>
                            <a:schemeClr val="tx1"/>
                          </a:solidFill>
                          <a:effectLst/>
                          <a:latin typeface="Comic Sans MS" pitchFamily="66" charset="0"/>
                          <a:ea typeface="新細明體" pitchFamily="18" charset="-120"/>
                          <a:cs typeface="Times New Roman" pitchFamily="18" charset="0"/>
                        </a:rPr>
                        <a:t>o</a:t>
                      </a: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C</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1342</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2469</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3927</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4027*</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196</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183</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188</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246</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Element</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Na</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Mg</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Al</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Si</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P(white)</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S</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Cl</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Ar</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Melting point / </a:t>
                      </a:r>
                      <a:r>
                        <a:rPr kumimoji="0" lang="en-US" altLang="zh-TW" sz="1600" b="1" i="0" u="none" strike="noStrike" cap="none" normalizeH="0" baseline="30000">
                          <a:ln>
                            <a:noFill/>
                          </a:ln>
                          <a:solidFill>
                            <a:schemeClr val="tx1"/>
                          </a:solidFill>
                          <a:effectLst/>
                          <a:latin typeface="Comic Sans MS" pitchFamily="66" charset="0"/>
                          <a:ea typeface="新細明體" pitchFamily="18" charset="-120"/>
                          <a:cs typeface="Times New Roman" pitchFamily="18" charset="0"/>
                        </a:rPr>
                        <a:t>o</a:t>
                      </a: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C</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rPr>
                        <a:t>98</a:t>
                      </a:r>
                      <a:endParaRPr kumimoji="0" lang="zh-TW"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rPr>
                        <a:t>650</a:t>
                      </a:r>
                      <a:endParaRPr kumimoji="0" lang="zh-TW"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rPr>
                        <a:t>660</a:t>
                      </a:r>
                      <a:endParaRPr kumimoji="0" lang="zh-TW"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rPr>
                        <a:t>1414</a:t>
                      </a:r>
                      <a:endParaRPr kumimoji="0" lang="zh-TW" altLang="zh-TW" sz="1600" b="0" i="0" u="none" strike="noStrike" cap="none" normalizeH="0" baseline="0">
                        <a:ln>
                          <a:noFill/>
                        </a:ln>
                        <a:solidFill>
                          <a:srgbClr val="FF0000"/>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44</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115</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101</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189</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Boiling point / </a:t>
                      </a:r>
                      <a:r>
                        <a:rPr kumimoji="0" lang="en-US" altLang="zh-TW" sz="1600" b="1" i="0" u="none" strike="noStrike" cap="none" normalizeH="0" baseline="30000">
                          <a:ln>
                            <a:noFill/>
                          </a:ln>
                          <a:solidFill>
                            <a:schemeClr val="tx1"/>
                          </a:solidFill>
                          <a:effectLst/>
                          <a:latin typeface="Comic Sans MS" pitchFamily="66" charset="0"/>
                          <a:ea typeface="新細明體" pitchFamily="18" charset="-120"/>
                          <a:cs typeface="Times New Roman" pitchFamily="18" charset="0"/>
                        </a:rPr>
                        <a:t>o</a:t>
                      </a:r>
                      <a:r>
                        <a:rPr kumimoji="0" lang="en-US" altLang="zh-TW" sz="1600" b="1"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C</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883</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1090</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2517</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2900</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277</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444</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34</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sym typeface="Symbol" pitchFamily="18" charset="2"/>
                        </a:rPr>
                        <a:t></a:t>
                      </a:r>
                      <a:r>
                        <a:rPr kumimoji="0" lang="en-US"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rPr>
                        <a:t>186</a:t>
                      </a:r>
                      <a:endParaRPr kumimoji="0" lang="zh-TW" altLang="zh-TW" sz="1600" b="0" i="0" u="none" strike="noStrike" cap="none" normalizeH="0" baseline="0">
                        <a:ln>
                          <a:noFill/>
                        </a:ln>
                        <a:solidFill>
                          <a:schemeClr val="tx1"/>
                        </a:solidFill>
                        <a:effectLst/>
                        <a:latin typeface="Comic Sans MS" pitchFamily="66" charset="0"/>
                        <a:ea typeface="新細明體" pitchFamily="18" charset="-120"/>
                        <a:cs typeface="Times New Roman" pitchFamily="18" charset="0"/>
                      </a:endParaRPr>
                    </a:p>
                  </a:txBody>
                  <a:tcPr marL="17780" marR="17780" marT="0" marB="0" anchor="ctr"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2602" name="文字方塊 4">
            <a:extLst>
              <a:ext uri="{FF2B5EF4-FFF2-40B4-BE49-F238E27FC236}">
                <a16:creationId xmlns:a16="http://schemas.microsoft.com/office/drawing/2014/main" id="{93CBEA50-7645-A6BA-8991-2575395329AA}"/>
              </a:ext>
            </a:extLst>
          </p:cNvPr>
          <p:cNvSpPr txBox="1">
            <a:spLocks noChangeArrowheads="1"/>
          </p:cNvSpPr>
          <p:nvPr/>
        </p:nvSpPr>
        <p:spPr bwMode="auto">
          <a:xfrm>
            <a:off x="304800" y="2590800"/>
            <a:ext cx="708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a:solidFill>
                  <a:schemeClr val="tx1"/>
                </a:solidFill>
                <a:latin typeface="Comic Sans MS" panose="030F0702030302020204" pitchFamily="66" charset="0"/>
                <a:ea typeface="新細明體" panose="02020500000000000000" pitchFamily="18" charset="-120"/>
              </a:rPr>
              <a:t>A.	Variations in m.p. across a period</a:t>
            </a:r>
            <a:endParaRPr lang="zh-TW" altLang="en-US" sz="2800">
              <a:solidFill>
                <a:schemeClr val="tx1"/>
              </a:solidFill>
              <a:latin typeface="Comic Sans MS" panose="030F0702030302020204" pitchFamily="66" charset="0"/>
              <a:ea typeface="新細明體" panose="02020500000000000000" pitchFamily="18" charset="-120"/>
            </a:endParaRPr>
          </a:p>
        </p:txBody>
      </p:sp>
      <p:sp>
        <p:nvSpPr>
          <p:cNvPr id="22603" name="文字方塊 5">
            <a:extLst>
              <a:ext uri="{FF2B5EF4-FFF2-40B4-BE49-F238E27FC236}">
                <a16:creationId xmlns:a16="http://schemas.microsoft.com/office/drawing/2014/main" id="{2CA9F222-C4ED-09AF-F33E-C087CDECC053}"/>
              </a:ext>
            </a:extLst>
          </p:cNvPr>
          <p:cNvSpPr txBox="1">
            <a:spLocks noChangeArrowheads="1"/>
          </p:cNvSpPr>
          <p:nvPr/>
        </p:nvSpPr>
        <p:spPr bwMode="auto">
          <a:xfrm>
            <a:off x="762000" y="3119438"/>
            <a:ext cx="236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a:solidFill>
                  <a:schemeClr val="tx1"/>
                </a:solidFill>
                <a:latin typeface="Comic Sans MS" panose="030F0702030302020204" pitchFamily="66" charset="0"/>
                <a:ea typeface="新細明體" panose="02020500000000000000" pitchFamily="18" charset="-120"/>
              </a:rPr>
              <a:t>Patterns : -</a:t>
            </a:r>
            <a:endParaRPr lang="zh-TW" altLang="en-US" sz="2800">
              <a:solidFill>
                <a:schemeClr val="tx1"/>
              </a:solidFill>
              <a:latin typeface="Comic Sans MS" panose="030F0702030302020204" pitchFamily="66" charset="0"/>
              <a:ea typeface="新細明體" panose="02020500000000000000" pitchFamily="18" charset="-120"/>
            </a:endParaRPr>
          </a:p>
        </p:txBody>
      </p:sp>
      <p:sp>
        <p:nvSpPr>
          <p:cNvPr id="7" name="文字方塊 6">
            <a:extLst>
              <a:ext uri="{FF2B5EF4-FFF2-40B4-BE49-F238E27FC236}">
                <a16:creationId xmlns:a16="http://schemas.microsoft.com/office/drawing/2014/main" id="{9932BAA6-18F5-1916-5274-3DE655005825}"/>
              </a:ext>
            </a:extLst>
          </p:cNvPr>
          <p:cNvSpPr txBox="1">
            <a:spLocks noChangeArrowheads="1"/>
          </p:cNvSpPr>
          <p:nvPr/>
        </p:nvSpPr>
        <p:spPr bwMode="auto">
          <a:xfrm>
            <a:off x="762000" y="3667125"/>
            <a:ext cx="7924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 typeface="Wingdings" panose="05000000000000000000" pitchFamily="2" charset="2"/>
              <a:buChar char="F"/>
            </a:pPr>
            <a:r>
              <a:rPr lang="en-US" altLang="zh-TW" sz="2800" b="0">
                <a:solidFill>
                  <a:schemeClr val="tx1"/>
                </a:solidFill>
                <a:latin typeface="Comic Sans MS" panose="030F0702030302020204" pitchFamily="66" charset="0"/>
                <a:ea typeface="新細明體" panose="02020500000000000000" pitchFamily="18" charset="-120"/>
              </a:rPr>
              <a:t> increases steadily from group 1 to 3, 	reaching a maximum in group 4</a:t>
            </a:r>
            <a:endParaRPr lang="zh-TW" altLang="en-US" sz="2800" b="0">
              <a:solidFill>
                <a:schemeClr val="tx1"/>
              </a:solidFill>
              <a:latin typeface="Comic Sans MS" panose="030F0702030302020204" pitchFamily="66" charset="0"/>
              <a:ea typeface="新細明體" panose="02020500000000000000" pitchFamily="18" charset="-120"/>
            </a:endParaRPr>
          </a:p>
        </p:txBody>
      </p:sp>
      <p:sp>
        <p:nvSpPr>
          <p:cNvPr id="8" name="文字方塊 7">
            <a:extLst>
              <a:ext uri="{FF2B5EF4-FFF2-40B4-BE49-F238E27FC236}">
                <a16:creationId xmlns:a16="http://schemas.microsoft.com/office/drawing/2014/main" id="{9C0309C3-9629-289E-50F6-D8ABBF873794}"/>
              </a:ext>
            </a:extLst>
          </p:cNvPr>
          <p:cNvSpPr txBox="1">
            <a:spLocks noChangeArrowheads="1"/>
          </p:cNvSpPr>
          <p:nvPr/>
        </p:nvSpPr>
        <p:spPr bwMode="auto">
          <a:xfrm>
            <a:off x="762000" y="4684713"/>
            <a:ext cx="7924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 typeface="Wingdings" panose="05000000000000000000" pitchFamily="2" charset="2"/>
              <a:buChar char="F"/>
            </a:pPr>
            <a:r>
              <a:rPr lang="en-US" altLang="zh-TW" sz="2800" b="0">
                <a:solidFill>
                  <a:schemeClr val="tx1"/>
                </a:solidFill>
                <a:latin typeface="Comic Sans MS" panose="030F0702030302020204" pitchFamily="66" charset="0"/>
                <a:ea typeface="新細明體" panose="02020500000000000000" pitchFamily="18" charset="-120"/>
              </a:rPr>
              <a:t> drops </a:t>
            </a:r>
            <a:r>
              <a:rPr lang="en-US" altLang="zh-TW" sz="2800" b="0" u="sng">
                <a:solidFill>
                  <a:srgbClr val="FF0000"/>
                </a:solidFill>
                <a:latin typeface="Comic Sans MS" panose="030F0702030302020204" pitchFamily="66" charset="0"/>
                <a:ea typeface="新細明體" panose="02020500000000000000" pitchFamily="18" charset="-120"/>
              </a:rPr>
              <a:t>sharply</a:t>
            </a:r>
            <a:r>
              <a:rPr lang="en-US" altLang="zh-TW" sz="2800" b="0">
                <a:solidFill>
                  <a:schemeClr val="tx1"/>
                </a:solidFill>
                <a:latin typeface="Comic Sans MS" panose="030F0702030302020204" pitchFamily="66" charset="0"/>
                <a:ea typeface="新細明體" panose="02020500000000000000" pitchFamily="18" charset="-120"/>
              </a:rPr>
              <a:t> from group 4 to 5, and 	eventually reaching a minimum in group 0</a:t>
            </a:r>
            <a:endParaRPr lang="zh-TW" altLang="en-US" sz="2800" b="0">
              <a:solidFill>
                <a:schemeClr val="tx1"/>
              </a:solidFill>
              <a:latin typeface="Comic Sans MS" panose="030F0702030302020204" pitchFamily="66"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AF206BBB-E796-039A-E7BE-2DF03B95F4D2}"/>
              </a:ext>
            </a:extLst>
          </p:cNvPr>
          <p:cNvGraphicFramePr>
            <a:graphicFrameLocks noGrp="1"/>
          </p:cNvGraphicFramePr>
          <p:nvPr/>
        </p:nvGraphicFramePr>
        <p:xfrm>
          <a:off x="304800" y="228600"/>
          <a:ext cx="8458200" cy="2046288"/>
        </p:xfrm>
        <a:graphic>
          <a:graphicData uri="http://schemas.openxmlformats.org/drawingml/2006/table">
            <a:tbl>
              <a:tblPr/>
              <a:tblGrid>
                <a:gridCol w="2021422">
                  <a:extLst>
                    <a:ext uri="{9D8B030D-6E8A-4147-A177-3AD203B41FA5}">
                      <a16:colId xmlns:a16="http://schemas.microsoft.com/office/drawing/2014/main" val="20000"/>
                    </a:ext>
                  </a:extLst>
                </a:gridCol>
                <a:gridCol w="804597">
                  <a:extLst>
                    <a:ext uri="{9D8B030D-6E8A-4147-A177-3AD203B41FA5}">
                      <a16:colId xmlns:a16="http://schemas.microsoft.com/office/drawing/2014/main" val="20001"/>
                    </a:ext>
                  </a:extLst>
                </a:gridCol>
                <a:gridCol w="804597">
                  <a:extLst>
                    <a:ext uri="{9D8B030D-6E8A-4147-A177-3AD203B41FA5}">
                      <a16:colId xmlns:a16="http://schemas.microsoft.com/office/drawing/2014/main" val="20002"/>
                    </a:ext>
                  </a:extLst>
                </a:gridCol>
                <a:gridCol w="804597">
                  <a:extLst>
                    <a:ext uri="{9D8B030D-6E8A-4147-A177-3AD203B41FA5}">
                      <a16:colId xmlns:a16="http://schemas.microsoft.com/office/drawing/2014/main" val="20003"/>
                    </a:ext>
                  </a:extLst>
                </a:gridCol>
                <a:gridCol w="804597">
                  <a:extLst>
                    <a:ext uri="{9D8B030D-6E8A-4147-A177-3AD203B41FA5}">
                      <a16:colId xmlns:a16="http://schemas.microsoft.com/office/drawing/2014/main" val="20004"/>
                    </a:ext>
                  </a:extLst>
                </a:gridCol>
                <a:gridCol w="856191">
                  <a:extLst>
                    <a:ext uri="{9D8B030D-6E8A-4147-A177-3AD203B41FA5}">
                      <a16:colId xmlns:a16="http://schemas.microsoft.com/office/drawing/2014/main" val="20005"/>
                    </a:ext>
                  </a:extLst>
                </a:gridCol>
                <a:gridCol w="753003">
                  <a:extLst>
                    <a:ext uri="{9D8B030D-6E8A-4147-A177-3AD203B41FA5}">
                      <a16:colId xmlns:a16="http://schemas.microsoft.com/office/drawing/2014/main" val="20006"/>
                    </a:ext>
                  </a:extLst>
                </a:gridCol>
                <a:gridCol w="804597">
                  <a:extLst>
                    <a:ext uri="{9D8B030D-6E8A-4147-A177-3AD203B41FA5}">
                      <a16:colId xmlns:a16="http://schemas.microsoft.com/office/drawing/2014/main" val="20007"/>
                    </a:ext>
                  </a:extLst>
                </a:gridCol>
                <a:gridCol w="804597">
                  <a:extLst>
                    <a:ext uri="{9D8B030D-6E8A-4147-A177-3AD203B41FA5}">
                      <a16:colId xmlns:a16="http://schemas.microsoft.com/office/drawing/2014/main" val="20008"/>
                    </a:ext>
                  </a:extLst>
                </a:gridCol>
              </a:tblGrid>
              <a:tr h="337420">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Li</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O</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F</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420">
                <a:tc>
                  <a:txBody>
                    <a:bodyPr/>
                    <a:lstStyle/>
                    <a:p>
                      <a:pPr algn="ctr">
                        <a:spcAft>
                          <a:spcPts val="0"/>
                        </a:spcAft>
                      </a:pPr>
                      <a:r>
                        <a:rPr lang="en-US" sz="1600" b="1" kern="100" dirty="0">
                          <a:latin typeface="Comic Sans MS" pitchFamily="66" charset="0"/>
                          <a:ea typeface="新細明體"/>
                          <a:cs typeface="Times New Roman"/>
                        </a:rPr>
                        <a:t>Melting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181</a:t>
                      </a:r>
                      <a:endParaRPr lang="zh-TW" sz="1600" kern="100" dirty="0">
                        <a:solidFill>
                          <a:srgbClr val="FF0000"/>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1287</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2076</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3527*</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220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249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1342</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2469</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3927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4027*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196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183</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188</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246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189">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Mg</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Al</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Si</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P(white)</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Cl</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err="1">
                          <a:latin typeface="Comic Sans MS" pitchFamily="66" charset="0"/>
                          <a:ea typeface="新細明體"/>
                          <a:cs typeface="Times New Roman"/>
                        </a:rPr>
                        <a:t>Ar</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420">
                <a:tc>
                  <a:txBody>
                    <a:bodyPr/>
                    <a:lstStyle/>
                    <a:p>
                      <a:pPr algn="ctr">
                        <a:spcAft>
                          <a:spcPts val="0"/>
                        </a:spcAft>
                      </a:pPr>
                      <a:r>
                        <a:rPr lang="en-US" sz="1600" b="1" kern="100">
                          <a:latin typeface="Comic Sans MS" pitchFamily="66" charset="0"/>
                          <a:ea typeface="新細明體"/>
                          <a:cs typeface="Times New Roman"/>
                        </a:rPr>
                        <a:t>Melting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98</a:t>
                      </a:r>
                      <a:endParaRPr lang="zh-TW" sz="1600" kern="100" dirty="0">
                        <a:solidFill>
                          <a:srgbClr val="FF0000"/>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650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660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1414</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44</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115</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101</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189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883</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1090</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2517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2900</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277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444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34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3626" name="文字方塊 5">
            <a:extLst>
              <a:ext uri="{FF2B5EF4-FFF2-40B4-BE49-F238E27FC236}">
                <a16:creationId xmlns:a16="http://schemas.microsoft.com/office/drawing/2014/main" id="{6330F5D7-25C6-D7B6-66FD-13057F4FA651}"/>
              </a:ext>
            </a:extLst>
          </p:cNvPr>
          <p:cNvSpPr txBox="1">
            <a:spLocks noChangeArrowheads="1"/>
          </p:cNvSpPr>
          <p:nvPr/>
        </p:nvSpPr>
        <p:spPr bwMode="auto">
          <a:xfrm>
            <a:off x="228600" y="25908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a:solidFill>
                  <a:schemeClr val="tx1"/>
                </a:solidFill>
                <a:latin typeface="Comic Sans MS" panose="030F0702030302020204" pitchFamily="66" charset="0"/>
                <a:ea typeface="新細明體" panose="02020500000000000000" pitchFamily="18" charset="-120"/>
              </a:rPr>
              <a:t>Interpretation : -</a:t>
            </a:r>
            <a:endParaRPr lang="zh-TW" altLang="en-US" sz="2800">
              <a:solidFill>
                <a:schemeClr val="tx1"/>
              </a:solidFill>
              <a:latin typeface="Comic Sans MS" panose="030F0702030302020204" pitchFamily="66" charset="0"/>
              <a:ea typeface="新細明體" panose="02020500000000000000" pitchFamily="18" charset="-120"/>
            </a:endParaRPr>
          </a:p>
        </p:txBody>
      </p:sp>
      <p:sp>
        <p:nvSpPr>
          <p:cNvPr id="7" name="文字方塊 6">
            <a:extLst>
              <a:ext uri="{FF2B5EF4-FFF2-40B4-BE49-F238E27FC236}">
                <a16:creationId xmlns:a16="http://schemas.microsoft.com/office/drawing/2014/main" id="{6DA4DCCC-50F4-BB5E-D2C1-F40C48AEBD66}"/>
              </a:ext>
            </a:extLst>
          </p:cNvPr>
          <p:cNvSpPr txBox="1">
            <a:spLocks noChangeArrowheads="1"/>
          </p:cNvSpPr>
          <p:nvPr/>
        </p:nvSpPr>
        <p:spPr bwMode="auto">
          <a:xfrm>
            <a:off x="228600" y="3138488"/>
            <a:ext cx="8915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 typeface="Wingdings" panose="05000000000000000000" pitchFamily="2" charset="2"/>
              <a:buChar char="F"/>
            </a:pPr>
            <a:r>
              <a:rPr lang="en-US" altLang="zh-TW" sz="2800" b="0">
                <a:solidFill>
                  <a:schemeClr val="tx1"/>
                </a:solidFill>
                <a:latin typeface="Comic Sans MS" panose="030F0702030302020204" pitchFamily="66" charset="0"/>
                <a:ea typeface="新細明體" panose="02020500000000000000" pitchFamily="18" charset="-120"/>
              </a:rPr>
              <a:t> m.p.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a:t>
            </a:r>
            <a:r>
              <a:rPr lang="en-US" altLang="zh-TW" sz="2800" b="0">
                <a:solidFill>
                  <a:schemeClr val="tx1"/>
                </a:solidFill>
                <a:latin typeface="Comic Sans MS" panose="030F0702030302020204" pitchFamily="66" charset="0"/>
                <a:ea typeface="新細明體" panose="02020500000000000000" pitchFamily="18" charset="-120"/>
              </a:rPr>
              <a:t>from group 1 to 3 because</a:t>
            </a:r>
          </a:p>
          <a:p>
            <a:pPr eaLnBrk="1" hangingPunct="1">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	(i)	the no. of outermost electrons involved in 			metallic bonds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from 1 to 3</a:t>
            </a:r>
            <a:endPar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endParaRPr>
          </a:p>
          <a:p>
            <a:pPr eaLnBrk="1" hangingPunct="1">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 strength of bond  accordingly</a:t>
            </a:r>
            <a:endParaRPr lang="zh-TW" altLang="en-US" sz="2800" b="0">
              <a:solidFill>
                <a:schemeClr val="tx1"/>
              </a:solidFill>
              <a:latin typeface="Comic Sans MS" panose="030F0702030302020204" pitchFamily="66" charset="0"/>
              <a:ea typeface="新細明體" panose="02020500000000000000" pitchFamily="18" charset="-120"/>
            </a:endParaRPr>
          </a:p>
        </p:txBody>
      </p:sp>
      <p:sp>
        <p:nvSpPr>
          <p:cNvPr id="9" name="矩形 8">
            <a:extLst>
              <a:ext uri="{FF2B5EF4-FFF2-40B4-BE49-F238E27FC236}">
                <a16:creationId xmlns:a16="http://schemas.microsoft.com/office/drawing/2014/main" id="{E55DE76C-49DE-E0A5-3E9B-377087B9907F}"/>
              </a:ext>
            </a:extLst>
          </p:cNvPr>
          <p:cNvSpPr>
            <a:spLocks noChangeArrowheads="1"/>
          </p:cNvSpPr>
          <p:nvPr/>
        </p:nvSpPr>
        <p:spPr bwMode="auto">
          <a:xfrm>
            <a:off x="1219200" y="51054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Boron  giant covalent</a:t>
            </a:r>
            <a:endParaRPr lang="zh-TW" altLang="en-US" sz="2800">
              <a:solidFill>
                <a:schemeClr val="tx1"/>
              </a:solidFill>
              <a:latin typeface="Arial" panose="020B0604020202020204" pitchFamily="34"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5763B4D-51F9-1519-AE79-F27F6E3109C6}"/>
              </a:ext>
            </a:extLst>
          </p:cNvPr>
          <p:cNvSpPr>
            <a:spLocks noGrp="1"/>
          </p:cNvSpPr>
          <p:nvPr>
            <p:ph type="title"/>
          </p:nvPr>
        </p:nvSpPr>
        <p:spPr/>
        <p:txBody>
          <a:bodyPr/>
          <a:lstStyle/>
          <a:p>
            <a:pPr>
              <a:defRPr/>
            </a:pPr>
            <a:r>
              <a:rPr lang="en-US" altLang="en-US" dirty="0">
                <a:effectLst>
                  <a:outerShdw blurRad="38100" dist="38100" dir="2700000" algn="tl">
                    <a:srgbClr val="000000">
                      <a:alpha val="43137"/>
                    </a:srgbClr>
                  </a:outerShdw>
                </a:effectLst>
              </a:rPr>
              <a:t>Lesson Objectives</a:t>
            </a:r>
          </a:p>
        </p:txBody>
      </p:sp>
      <p:sp>
        <p:nvSpPr>
          <p:cNvPr id="6147" name="Content Placeholder 3">
            <a:extLst>
              <a:ext uri="{FF2B5EF4-FFF2-40B4-BE49-F238E27FC236}">
                <a16:creationId xmlns:a16="http://schemas.microsoft.com/office/drawing/2014/main" id="{94EE079F-65D7-3DC3-F688-8F2365B508EF}"/>
              </a:ext>
            </a:extLst>
          </p:cNvPr>
          <p:cNvSpPr>
            <a:spLocks noGrp="1"/>
          </p:cNvSpPr>
          <p:nvPr>
            <p:ph sz="half" idx="2"/>
          </p:nvPr>
        </p:nvSpPr>
        <p:spPr>
          <a:xfrm>
            <a:off x="457200" y="1295400"/>
            <a:ext cx="4040188" cy="5105400"/>
          </a:xfrm>
        </p:spPr>
        <p:txBody>
          <a:bodyPr/>
          <a:lstStyle/>
          <a:p>
            <a:r>
              <a:rPr lang="en-AU" altLang="en-US" sz="1100"/>
              <a:t>State that the Periodic Table is arranged in order of increasing atomic number.</a:t>
            </a:r>
          </a:p>
          <a:p>
            <a:r>
              <a:rPr lang="en-AU" altLang="en-US" sz="1100"/>
              <a:t>Relate the arrangement of elements in the Periodic Table to their electron configuration.</a:t>
            </a:r>
          </a:p>
          <a:p>
            <a:r>
              <a:rPr lang="en-AU" altLang="en-US" sz="1100"/>
              <a:t>State that the main groups of the Periodic Table represent elements with similar chemical properties and the same number of valence electrons.</a:t>
            </a:r>
          </a:p>
          <a:p>
            <a:r>
              <a:rPr lang="en-AU" altLang="en-US" sz="1100"/>
              <a:t>State that the periods of the Periodic Table represent the number of occupied electron shells.</a:t>
            </a:r>
          </a:p>
          <a:p>
            <a:r>
              <a:rPr lang="en-AU" altLang="en-US" sz="1100"/>
              <a:t>Locate the position of an element in the Periodic Table from its electron configuration.</a:t>
            </a:r>
          </a:p>
          <a:p>
            <a:r>
              <a:rPr lang="en-AU" altLang="en-US" sz="1100"/>
              <a:t>Given the position on the Periodic Table of a main group element, predict chemical properties.</a:t>
            </a:r>
          </a:p>
          <a:p>
            <a:r>
              <a:rPr lang="en-AU" altLang="en-US" sz="1100"/>
              <a:t>State the common names for Groups 1, 2, 17 and 18.</a:t>
            </a:r>
          </a:p>
          <a:p>
            <a:r>
              <a:rPr lang="en-AU" altLang="en-US" sz="1100"/>
              <a:t>Write symbolic representations of elements and monatomic ions showing A, Z and charge.</a:t>
            </a:r>
          </a:p>
          <a:p>
            <a:r>
              <a:rPr lang="en-AU" altLang="en-US" sz="1100"/>
              <a:t>State that the electrons in an atom are located in energy levels or shells.</a:t>
            </a:r>
          </a:p>
          <a:p>
            <a:r>
              <a:rPr lang="en-AU" altLang="en-US" sz="1100"/>
              <a:t>Write the electron configuration of the first twenty elements and their monatomic ions (shell only).</a:t>
            </a:r>
          </a:p>
          <a:p>
            <a:r>
              <a:rPr lang="en-AU" altLang="en-US" sz="1100"/>
              <a:t>Explain how positive ions and negative ions are formed by the donation and acceptance of valence electrons.</a:t>
            </a:r>
          </a:p>
          <a:p>
            <a:endParaRPr lang="en-AU" altLang="en-US" sz="1100"/>
          </a:p>
          <a:p>
            <a:endParaRPr lang="en-US" altLang="en-US"/>
          </a:p>
        </p:txBody>
      </p:sp>
      <p:sp>
        <p:nvSpPr>
          <p:cNvPr id="6148" name="Content Placeholder 5">
            <a:extLst>
              <a:ext uri="{FF2B5EF4-FFF2-40B4-BE49-F238E27FC236}">
                <a16:creationId xmlns:a16="http://schemas.microsoft.com/office/drawing/2014/main" id="{1167D1E4-42DE-6263-5862-E693DC2D9266}"/>
              </a:ext>
            </a:extLst>
          </p:cNvPr>
          <p:cNvSpPr>
            <a:spLocks noGrp="1"/>
          </p:cNvSpPr>
          <p:nvPr>
            <p:ph sz="quarter" idx="4"/>
          </p:nvPr>
        </p:nvSpPr>
        <p:spPr>
          <a:xfrm>
            <a:off x="4645025" y="1295400"/>
            <a:ext cx="4041775" cy="4830763"/>
          </a:xfrm>
        </p:spPr>
        <p:txBody>
          <a:bodyPr/>
          <a:lstStyle/>
          <a:p>
            <a:r>
              <a:rPr lang="en-AU" altLang="en-US" sz="1100"/>
              <a:t>Define the properties of melting point, boiling point, hardness, density and hardness.</a:t>
            </a:r>
          </a:p>
          <a:p>
            <a:r>
              <a:rPr lang="en-AU" altLang="en-US" sz="1100"/>
              <a:t>Define ionisation energy as the energy required to remove one mole of electrons from one mole of atoms or ions in the gas phase.</a:t>
            </a:r>
          </a:p>
          <a:p>
            <a:r>
              <a:rPr lang="en-AU" altLang="en-US" sz="1100"/>
              <a:t>State and explain the variation in the first ionisation energy down a group and across a period in the Periodic Table.</a:t>
            </a:r>
          </a:p>
          <a:p>
            <a:r>
              <a:rPr lang="en-AU" altLang="en-US" sz="1100"/>
              <a:t>State and explain the trend in the successive ionisation energies for an element.</a:t>
            </a:r>
          </a:p>
          <a:p>
            <a:r>
              <a:rPr lang="en-AU" altLang="en-US" sz="1100"/>
              <a:t>State and explain the variation in atomic radius down a group and across a period in the Periodic Table.</a:t>
            </a:r>
          </a:p>
          <a:p>
            <a:r>
              <a:rPr lang="en-AU" altLang="en-US" sz="1100"/>
              <a:t>Define electronegativity of an atom in terms of its ability to attract electrons within a covalent bond.</a:t>
            </a:r>
          </a:p>
          <a:p>
            <a:r>
              <a:rPr lang="en-AU" altLang="en-US" sz="1100"/>
              <a:t>State and explain the variation in electronegativity down a group and across a period in the Periodic Table.</a:t>
            </a:r>
          </a:p>
          <a:p>
            <a:r>
              <a:rPr lang="en-AU" altLang="en-US" sz="1100"/>
              <a:t>Describe and explain the variation in physical properties across a period.</a:t>
            </a:r>
          </a:p>
          <a:p>
            <a:r>
              <a:rPr lang="en-AU" altLang="en-US" sz="1100"/>
              <a:t>Describe and explain the physical and chemical properties down a group.</a:t>
            </a:r>
          </a:p>
          <a:p>
            <a:endParaRPr lang="en-AU" altLang="en-US" sz="1100"/>
          </a:p>
          <a:p>
            <a:endParaRPr lang="en-US"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38700F5-F63F-6C04-3D2D-BC0D2E3D5940}"/>
              </a:ext>
            </a:extLst>
          </p:cNvPr>
          <p:cNvGraphicFramePr>
            <a:graphicFrameLocks noGrp="1"/>
          </p:cNvGraphicFramePr>
          <p:nvPr/>
        </p:nvGraphicFramePr>
        <p:xfrm>
          <a:off x="304800" y="228600"/>
          <a:ext cx="8458200" cy="2046288"/>
        </p:xfrm>
        <a:graphic>
          <a:graphicData uri="http://schemas.openxmlformats.org/drawingml/2006/table">
            <a:tbl>
              <a:tblPr/>
              <a:tblGrid>
                <a:gridCol w="2021422">
                  <a:extLst>
                    <a:ext uri="{9D8B030D-6E8A-4147-A177-3AD203B41FA5}">
                      <a16:colId xmlns:a16="http://schemas.microsoft.com/office/drawing/2014/main" val="20000"/>
                    </a:ext>
                  </a:extLst>
                </a:gridCol>
                <a:gridCol w="804597">
                  <a:extLst>
                    <a:ext uri="{9D8B030D-6E8A-4147-A177-3AD203B41FA5}">
                      <a16:colId xmlns:a16="http://schemas.microsoft.com/office/drawing/2014/main" val="20001"/>
                    </a:ext>
                  </a:extLst>
                </a:gridCol>
                <a:gridCol w="804597">
                  <a:extLst>
                    <a:ext uri="{9D8B030D-6E8A-4147-A177-3AD203B41FA5}">
                      <a16:colId xmlns:a16="http://schemas.microsoft.com/office/drawing/2014/main" val="20002"/>
                    </a:ext>
                  </a:extLst>
                </a:gridCol>
                <a:gridCol w="804597">
                  <a:extLst>
                    <a:ext uri="{9D8B030D-6E8A-4147-A177-3AD203B41FA5}">
                      <a16:colId xmlns:a16="http://schemas.microsoft.com/office/drawing/2014/main" val="20003"/>
                    </a:ext>
                  </a:extLst>
                </a:gridCol>
                <a:gridCol w="804597">
                  <a:extLst>
                    <a:ext uri="{9D8B030D-6E8A-4147-A177-3AD203B41FA5}">
                      <a16:colId xmlns:a16="http://schemas.microsoft.com/office/drawing/2014/main" val="20004"/>
                    </a:ext>
                  </a:extLst>
                </a:gridCol>
                <a:gridCol w="856191">
                  <a:extLst>
                    <a:ext uri="{9D8B030D-6E8A-4147-A177-3AD203B41FA5}">
                      <a16:colId xmlns:a16="http://schemas.microsoft.com/office/drawing/2014/main" val="20005"/>
                    </a:ext>
                  </a:extLst>
                </a:gridCol>
                <a:gridCol w="753003">
                  <a:extLst>
                    <a:ext uri="{9D8B030D-6E8A-4147-A177-3AD203B41FA5}">
                      <a16:colId xmlns:a16="http://schemas.microsoft.com/office/drawing/2014/main" val="20006"/>
                    </a:ext>
                  </a:extLst>
                </a:gridCol>
                <a:gridCol w="804597">
                  <a:extLst>
                    <a:ext uri="{9D8B030D-6E8A-4147-A177-3AD203B41FA5}">
                      <a16:colId xmlns:a16="http://schemas.microsoft.com/office/drawing/2014/main" val="20007"/>
                    </a:ext>
                  </a:extLst>
                </a:gridCol>
                <a:gridCol w="804597">
                  <a:extLst>
                    <a:ext uri="{9D8B030D-6E8A-4147-A177-3AD203B41FA5}">
                      <a16:colId xmlns:a16="http://schemas.microsoft.com/office/drawing/2014/main" val="20008"/>
                    </a:ext>
                  </a:extLst>
                </a:gridCol>
              </a:tblGrid>
              <a:tr h="337420">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Li</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O</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F</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420">
                <a:tc>
                  <a:txBody>
                    <a:bodyPr/>
                    <a:lstStyle/>
                    <a:p>
                      <a:pPr algn="ctr">
                        <a:spcAft>
                          <a:spcPts val="0"/>
                        </a:spcAft>
                      </a:pPr>
                      <a:r>
                        <a:rPr lang="en-US" sz="1600" b="1" kern="100" dirty="0">
                          <a:latin typeface="Comic Sans MS" pitchFamily="66" charset="0"/>
                          <a:ea typeface="新細明體"/>
                          <a:cs typeface="Times New Roman"/>
                        </a:rPr>
                        <a:t>Melting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181</a:t>
                      </a:r>
                      <a:endParaRPr lang="zh-TW" sz="1600" kern="100" dirty="0">
                        <a:solidFill>
                          <a:srgbClr val="FF0000"/>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1287</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2076</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3527*</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220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249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1342</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2469</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3927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4027*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196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183</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188</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246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189">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Mg</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Al</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Si</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P(white)</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Cl</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err="1">
                          <a:latin typeface="Comic Sans MS" pitchFamily="66" charset="0"/>
                          <a:ea typeface="新細明體"/>
                          <a:cs typeface="Times New Roman"/>
                        </a:rPr>
                        <a:t>Ar</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420">
                <a:tc>
                  <a:txBody>
                    <a:bodyPr/>
                    <a:lstStyle/>
                    <a:p>
                      <a:pPr algn="ctr">
                        <a:spcAft>
                          <a:spcPts val="0"/>
                        </a:spcAft>
                      </a:pPr>
                      <a:r>
                        <a:rPr lang="en-US" sz="1600" b="1" kern="100">
                          <a:latin typeface="Comic Sans MS" pitchFamily="66" charset="0"/>
                          <a:ea typeface="新細明體"/>
                          <a:cs typeface="Times New Roman"/>
                        </a:rPr>
                        <a:t>Melting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98</a:t>
                      </a:r>
                      <a:endParaRPr lang="zh-TW" sz="1600" kern="100" dirty="0">
                        <a:solidFill>
                          <a:srgbClr val="FF0000"/>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650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660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1414</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44</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115</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101</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189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883</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1090</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2517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2900</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277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444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34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4650" name="文字方塊 5">
            <a:extLst>
              <a:ext uri="{FF2B5EF4-FFF2-40B4-BE49-F238E27FC236}">
                <a16:creationId xmlns:a16="http://schemas.microsoft.com/office/drawing/2014/main" id="{33F2754B-0302-A571-A7C3-D5FD78A7085F}"/>
              </a:ext>
            </a:extLst>
          </p:cNvPr>
          <p:cNvSpPr txBox="1">
            <a:spLocks noChangeArrowheads="1"/>
          </p:cNvSpPr>
          <p:nvPr/>
        </p:nvSpPr>
        <p:spPr bwMode="auto">
          <a:xfrm>
            <a:off x="228600" y="25908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a:solidFill>
                  <a:schemeClr val="tx1"/>
                </a:solidFill>
                <a:latin typeface="Comic Sans MS" panose="030F0702030302020204" pitchFamily="66" charset="0"/>
                <a:ea typeface="新細明體" panose="02020500000000000000" pitchFamily="18" charset="-120"/>
              </a:rPr>
              <a:t>Interpretation : -</a:t>
            </a:r>
            <a:endParaRPr lang="zh-TW" altLang="en-US" sz="2800">
              <a:solidFill>
                <a:schemeClr val="tx1"/>
              </a:solidFill>
              <a:latin typeface="Comic Sans MS" panose="030F0702030302020204" pitchFamily="66" charset="0"/>
              <a:ea typeface="新細明體" panose="02020500000000000000" pitchFamily="18" charset="-120"/>
            </a:endParaRPr>
          </a:p>
        </p:txBody>
      </p:sp>
      <p:sp>
        <p:nvSpPr>
          <p:cNvPr id="24651" name="文字方塊 6">
            <a:extLst>
              <a:ext uri="{FF2B5EF4-FFF2-40B4-BE49-F238E27FC236}">
                <a16:creationId xmlns:a16="http://schemas.microsoft.com/office/drawing/2014/main" id="{577A89FE-0A68-EAC9-A2E6-669120BE8504}"/>
              </a:ext>
            </a:extLst>
          </p:cNvPr>
          <p:cNvSpPr txBox="1">
            <a:spLocks noChangeArrowheads="1"/>
          </p:cNvSpPr>
          <p:nvPr/>
        </p:nvSpPr>
        <p:spPr bwMode="auto">
          <a:xfrm>
            <a:off x="228600" y="3138488"/>
            <a:ext cx="891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 typeface="Wingdings" panose="05000000000000000000" pitchFamily="2" charset="2"/>
              <a:buChar char="F"/>
            </a:pPr>
            <a:r>
              <a:rPr lang="en-US" altLang="zh-TW" sz="2800" b="0">
                <a:solidFill>
                  <a:schemeClr val="tx1"/>
                </a:solidFill>
                <a:latin typeface="Comic Sans MS" panose="030F0702030302020204" pitchFamily="66" charset="0"/>
                <a:ea typeface="新細明體" panose="02020500000000000000" pitchFamily="18" charset="-120"/>
              </a:rPr>
              <a:t> m.p.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a:t>
            </a:r>
            <a:r>
              <a:rPr lang="en-US" altLang="zh-TW" sz="2800" b="0">
                <a:solidFill>
                  <a:schemeClr val="tx1"/>
                </a:solidFill>
                <a:latin typeface="Comic Sans MS" panose="030F0702030302020204" pitchFamily="66" charset="0"/>
                <a:ea typeface="新細明體" panose="02020500000000000000" pitchFamily="18" charset="-120"/>
              </a:rPr>
              <a:t>from group 1 to 3 because</a:t>
            </a:r>
          </a:p>
        </p:txBody>
      </p:sp>
      <p:sp>
        <p:nvSpPr>
          <p:cNvPr id="8" name="文字方塊 7">
            <a:extLst>
              <a:ext uri="{FF2B5EF4-FFF2-40B4-BE49-F238E27FC236}">
                <a16:creationId xmlns:a16="http://schemas.microsoft.com/office/drawing/2014/main" id="{1CD27F81-7438-FD35-D4F6-E470618332E1}"/>
              </a:ext>
            </a:extLst>
          </p:cNvPr>
          <p:cNvSpPr txBox="1">
            <a:spLocks noChangeArrowheads="1"/>
          </p:cNvSpPr>
          <p:nvPr/>
        </p:nvSpPr>
        <p:spPr bwMode="auto">
          <a:xfrm>
            <a:off x="228600" y="3657600"/>
            <a:ext cx="8915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 pos="9826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 pos="9826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 pos="9826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 pos="9826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 pos="9826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 pos="9826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 pos="9826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 pos="9826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 pos="9826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	(ii)	Packing efficiency (aka. Density) : - </a:t>
            </a:r>
          </a:p>
          <a:p>
            <a:pPr eaLnBrk="1" hangingPunct="1">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		Gp2/3 &gt; Gp1</a:t>
            </a:r>
            <a:endPar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endParaRPr>
          </a:p>
          <a:p>
            <a:pPr eaLnBrk="1" hangingPunct="1">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a:t>
            </a:r>
            <a:endParaRPr lang="zh-TW" altLang="en-US" sz="2800" b="0">
              <a:solidFill>
                <a:schemeClr val="tx1"/>
              </a:solidFill>
              <a:latin typeface="Comic Sans MS" panose="030F0702030302020204" pitchFamily="66"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365C908-A14B-AC85-F7D3-CE95890EB94B}"/>
              </a:ext>
            </a:extLst>
          </p:cNvPr>
          <p:cNvGraphicFramePr>
            <a:graphicFrameLocks noGrp="1"/>
          </p:cNvGraphicFramePr>
          <p:nvPr/>
        </p:nvGraphicFramePr>
        <p:xfrm>
          <a:off x="304800" y="228600"/>
          <a:ext cx="8458200" cy="2046288"/>
        </p:xfrm>
        <a:graphic>
          <a:graphicData uri="http://schemas.openxmlformats.org/drawingml/2006/table">
            <a:tbl>
              <a:tblPr/>
              <a:tblGrid>
                <a:gridCol w="2021422">
                  <a:extLst>
                    <a:ext uri="{9D8B030D-6E8A-4147-A177-3AD203B41FA5}">
                      <a16:colId xmlns:a16="http://schemas.microsoft.com/office/drawing/2014/main" val="20000"/>
                    </a:ext>
                  </a:extLst>
                </a:gridCol>
                <a:gridCol w="804597">
                  <a:extLst>
                    <a:ext uri="{9D8B030D-6E8A-4147-A177-3AD203B41FA5}">
                      <a16:colId xmlns:a16="http://schemas.microsoft.com/office/drawing/2014/main" val="20001"/>
                    </a:ext>
                  </a:extLst>
                </a:gridCol>
                <a:gridCol w="804597">
                  <a:extLst>
                    <a:ext uri="{9D8B030D-6E8A-4147-A177-3AD203B41FA5}">
                      <a16:colId xmlns:a16="http://schemas.microsoft.com/office/drawing/2014/main" val="20002"/>
                    </a:ext>
                  </a:extLst>
                </a:gridCol>
                <a:gridCol w="804597">
                  <a:extLst>
                    <a:ext uri="{9D8B030D-6E8A-4147-A177-3AD203B41FA5}">
                      <a16:colId xmlns:a16="http://schemas.microsoft.com/office/drawing/2014/main" val="20003"/>
                    </a:ext>
                  </a:extLst>
                </a:gridCol>
                <a:gridCol w="804597">
                  <a:extLst>
                    <a:ext uri="{9D8B030D-6E8A-4147-A177-3AD203B41FA5}">
                      <a16:colId xmlns:a16="http://schemas.microsoft.com/office/drawing/2014/main" val="20004"/>
                    </a:ext>
                  </a:extLst>
                </a:gridCol>
                <a:gridCol w="856191">
                  <a:extLst>
                    <a:ext uri="{9D8B030D-6E8A-4147-A177-3AD203B41FA5}">
                      <a16:colId xmlns:a16="http://schemas.microsoft.com/office/drawing/2014/main" val="20005"/>
                    </a:ext>
                  </a:extLst>
                </a:gridCol>
                <a:gridCol w="753003">
                  <a:extLst>
                    <a:ext uri="{9D8B030D-6E8A-4147-A177-3AD203B41FA5}">
                      <a16:colId xmlns:a16="http://schemas.microsoft.com/office/drawing/2014/main" val="20006"/>
                    </a:ext>
                  </a:extLst>
                </a:gridCol>
                <a:gridCol w="804597">
                  <a:extLst>
                    <a:ext uri="{9D8B030D-6E8A-4147-A177-3AD203B41FA5}">
                      <a16:colId xmlns:a16="http://schemas.microsoft.com/office/drawing/2014/main" val="20007"/>
                    </a:ext>
                  </a:extLst>
                </a:gridCol>
                <a:gridCol w="804597">
                  <a:extLst>
                    <a:ext uri="{9D8B030D-6E8A-4147-A177-3AD203B41FA5}">
                      <a16:colId xmlns:a16="http://schemas.microsoft.com/office/drawing/2014/main" val="20008"/>
                    </a:ext>
                  </a:extLst>
                </a:gridCol>
              </a:tblGrid>
              <a:tr h="337420">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Li</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O</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F</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420">
                <a:tc>
                  <a:txBody>
                    <a:bodyPr/>
                    <a:lstStyle/>
                    <a:p>
                      <a:pPr algn="ctr">
                        <a:spcAft>
                          <a:spcPts val="0"/>
                        </a:spcAft>
                      </a:pPr>
                      <a:r>
                        <a:rPr lang="en-US" sz="1600" b="1" kern="100" dirty="0">
                          <a:latin typeface="Comic Sans MS" pitchFamily="66" charset="0"/>
                          <a:ea typeface="新細明體"/>
                          <a:cs typeface="Times New Roman"/>
                        </a:rPr>
                        <a:t>Melting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181</a:t>
                      </a:r>
                      <a:endParaRPr lang="zh-TW" sz="1600" kern="100" dirty="0">
                        <a:solidFill>
                          <a:srgbClr val="FF0000"/>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1287</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2076</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3527*</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220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249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1342</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2469</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3927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4027*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196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183</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188</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246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189">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Mg</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Al</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Si</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P(white)</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Cl</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err="1">
                          <a:latin typeface="Comic Sans MS" pitchFamily="66" charset="0"/>
                          <a:ea typeface="新細明體"/>
                          <a:cs typeface="Times New Roman"/>
                        </a:rPr>
                        <a:t>Ar</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420">
                <a:tc>
                  <a:txBody>
                    <a:bodyPr/>
                    <a:lstStyle/>
                    <a:p>
                      <a:pPr algn="ctr">
                        <a:spcAft>
                          <a:spcPts val="0"/>
                        </a:spcAft>
                      </a:pPr>
                      <a:r>
                        <a:rPr lang="en-US" sz="1600" b="1" kern="100">
                          <a:latin typeface="Comic Sans MS" pitchFamily="66" charset="0"/>
                          <a:ea typeface="新細明體"/>
                          <a:cs typeface="Times New Roman"/>
                        </a:rPr>
                        <a:t>Melting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98</a:t>
                      </a:r>
                      <a:endParaRPr lang="zh-TW" sz="1600" kern="100" dirty="0">
                        <a:solidFill>
                          <a:srgbClr val="FF0000"/>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650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660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1414</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44</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115</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101</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189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883</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1090</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2517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2900</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277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444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34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5674" name="文字方塊 5">
            <a:extLst>
              <a:ext uri="{FF2B5EF4-FFF2-40B4-BE49-F238E27FC236}">
                <a16:creationId xmlns:a16="http://schemas.microsoft.com/office/drawing/2014/main" id="{E93307DB-3197-B178-6183-CAC8A14923EE}"/>
              </a:ext>
            </a:extLst>
          </p:cNvPr>
          <p:cNvSpPr txBox="1">
            <a:spLocks noChangeArrowheads="1"/>
          </p:cNvSpPr>
          <p:nvPr/>
        </p:nvSpPr>
        <p:spPr bwMode="auto">
          <a:xfrm>
            <a:off x="228600" y="25908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a:solidFill>
                  <a:schemeClr val="tx1"/>
                </a:solidFill>
                <a:latin typeface="Comic Sans MS" panose="030F0702030302020204" pitchFamily="66" charset="0"/>
                <a:ea typeface="新細明體" panose="02020500000000000000" pitchFamily="18" charset="-120"/>
              </a:rPr>
              <a:t>Interpretation : -</a:t>
            </a:r>
            <a:endParaRPr lang="zh-TW" altLang="en-US" sz="2800">
              <a:solidFill>
                <a:schemeClr val="tx1"/>
              </a:solidFill>
              <a:latin typeface="Comic Sans MS" panose="030F0702030302020204" pitchFamily="66" charset="0"/>
              <a:ea typeface="新細明體" panose="02020500000000000000" pitchFamily="18" charset="-120"/>
            </a:endParaRPr>
          </a:p>
        </p:txBody>
      </p:sp>
      <p:sp>
        <p:nvSpPr>
          <p:cNvPr id="7" name="文字方塊 6">
            <a:extLst>
              <a:ext uri="{FF2B5EF4-FFF2-40B4-BE49-F238E27FC236}">
                <a16:creationId xmlns:a16="http://schemas.microsoft.com/office/drawing/2014/main" id="{DDE8ADAE-80D9-8E86-CC9D-80BE849B77E4}"/>
              </a:ext>
            </a:extLst>
          </p:cNvPr>
          <p:cNvSpPr txBox="1">
            <a:spLocks noChangeArrowheads="1"/>
          </p:cNvSpPr>
          <p:nvPr/>
        </p:nvSpPr>
        <p:spPr bwMode="auto">
          <a:xfrm>
            <a:off x="228600" y="3138488"/>
            <a:ext cx="89154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 typeface="Wingdings" panose="05000000000000000000" pitchFamily="2" charset="2"/>
              <a:buChar char="F"/>
            </a:pPr>
            <a:r>
              <a:rPr lang="en-US" altLang="zh-TW" sz="2800" b="0">
                <a:solidFill>
                  <a:schemeClr val="tx1"/>
                </a:solidFill>
                <a:latin typeface="Comic Sans MS" panose="030F0702030302020204" pitchFamily="66" charset="0"/>
                <a:ea typeface="新細明體" panose="02020500000000000000" pitchFamily="18" charset="-120"/>
              </a:rPr>
              <a:t> Gp4 elements(C &amp; Si)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giant covalent</a:t>
            </a:r>
          </a:p>
          <a:p>
            <a:pPr eaLnBrk="1" hangingPunct="1">
              <a:lnSpc>
                <a:spcPct val="100000"/>
              </a:lnSpc>
              <a:spcBef>
                <a:spcPct val="0"/>
              </a:spcBef>
              <a:buClrTx/>
              <a:buFont typeface="Wingdings" panose="05000000000000000000" pitchFamily="2" charset="2"/>
              <a:buChar char="F"/>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Covalent bonds are highly </a:t>
            </a:r>
            <a:r>
              <a:rPr lang="en-US" altLang="zh-TW" sz="2800" b="0" u="sng">
                <a:solidFill>
                  <a:srgbClr val="FF0000"/>
                </a:solidFill>
                <a:latin typeface="Comic Sans MS" panose="030F0702030302020204" pitchFamily="66" charset="0"/>
                <a:ea typeface="新細明體" panose="02020500000000000000" pitchFamily="18" charset="-120"/>
                <a:sym typeface="Symbol" panose="05050102010706020507" pitchFamily="18" charset="2"/>
              </a:rPr>
              <a:t>directional</a:t>
            </a:r>
            <a:endPar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endParaRPr>
          </a:p>
          <a:p>
            <a:pPr eaLnBrk="1" hangingPunct="1">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Metallic bonds are </a:t>
            </a:r>
            <a:r>
              <a:rPr lang="en-US" altLang="zh-TW" sz="2800" b="0" u="sng">
                <a:solidFill>
                  <a:srgbClr val="FF0000"/>
                </a:solidFill>
                <a:latin typeface="Comic Sans MS" panose="030F0702030302020204" pitchFamily="66" charset="0"/>
                <a:ea typeface="新細明體" panose="02020500000000000000" pitchFamily="18" charset="-120"/>
                <a:sym typeface="Symbol" panose="05050102010706020507" pitchFamily="18" charset="2"/>
              </a:rPr>
              <a:t>non-directional</a:t>
            </a:r>
            <a:endParaRPr lang="en-US" altLang="zh-TW" sz="2800" b="0" u="sng">
              <a:solidFill>
                <a:srgbClr val="FF0000"/>
              </a:solidFill>
              <a:latin typeface="Comic Sans MS" panose="030F0702030302020204" pitchFamily="66" charset="0"/>
              <a:ea typeface="新細明體" panose="02020500000000000000" pitchFamily="18" charset="-120"/>
            </a:endParaRPr>
          </a:p>
        </p:txBody>
      </p:sp>
      <p:sp>
        <p:nvSpPr>
          <p:cNvPr id="9" name="文字方塊 8">
            <a:extLst>
              <a:ext uri="{FF2B5EF4-FFF2-40B4-BE49-F238E27FC236}">
                <a16:creationId xmlns:a16="http://schemas.microsoft.com/office/drawing/2014/main" id="{4341A44F-E20E-31C9-9DE8-B263E73B2CE9}"/>
              </a:ext>
            </a:extLst>
          </p:cNvPr>
          <p:cNvSpPr txBox="1">
            <a:spLocks noChangeArrowheads="1"/>
          </p:cNvSpPr>
          <p:nvPr/>
        </p:nvSpPr>
        <p:spPr bwMode="auto">
          <a:xfrm>
            <a:off x="228600" y="4559300"/>
            <a:ext cx="7086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lvl="1" eaLnBrk="1" hangingPunct="1">
              <a:spcBef>
                <a:spcPct val="0"/>
              </a:spcBef>
              <a:buFontTx/>
              <a:buNone/>
            </a:pPr>
            <a:r>
              <a:rPr lang="en-US" altLang="zh-TW" b="0">
                <a:latin typeface="Comic Sans MS" panose="030F0702030302020204" pitchFamily="66" charset="0"/>
                <a:ea typeface="新細明體" panose="02020500000000000000" pitchFamily="18" charset="-120"/>
                <a:sym typeface="Symbol" panose="05050102010706020507" pitchFamily="18" charset="2"/>
              </a:rPr>
              <a:t>Extent of bond breaking on melting</a:t>
            </a:r>
          </a:p>
          <a:p>
            <a:pPr lvl="1" eaLnBrk="1" hangingPunct="1">
              <a:spcBef>
                <a:spcPct val="0"/>
              </a:spcBef>
              <a:buFontTx/>
              <a:buNone/>
            </a:pPr>
            <a:r>
              <a:rPr lang="en-US" altLang="zh-TW" b="0">
                <a:solidFill>
                  <a:srgbClr val="FF0000"/>
                </a:solidFill>
                <a:latin typeface="Comic Sans MS" panose="030F0702030302020204" pitchFamily="66" charset="0"/>
                <a:ea typeface="新細明體" panose="02020500000000000000" pitchFamily="18" charset="-120"/>
                <a:sym typeface="Symbol" panose="05050102010706020507" pitchFamily="18" charset="2"/>
              </a:rPr>
              <a:t>Covalent &gt;&gt; metallic</a:t>
            </a:r>
            <a:r>
              <a:rPr lang="en-US" altLang="zh-TW" b="0">
                <a:latin typeface="Comic Sans MS" panose="030F0702030302020204" pitchFamily="66" charset="0"/>
                <a:ea typeface="新細明體" panose="02020500000000000000" pitchFamily="18" charset="-12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78F87B5-1C45-A908-AD18-C68E9472AB37}"/>
              </a:ext>
            </a:extLst>
          </p:cNvPr>
          <p:cNvGraphicFramePr>
            <a:graphicFrameLocks noGrp="1"/>
          </p:cNvGraphicFramePr>
          <p:nvPr/>
        </p:nvGraphicFramePr>
        <p:xfrm>
          <a:off x="304800" y="228600"/>
          <a:ext cx="8458200" cy="2046288"/>
        </p:xfrm>
        <a:graphic>
          <a:graphicData uri="http://schemas.openxmlformats.org/drawingml/2006/table">
            <a:tbl>
              <a:tblPr/>
              <a:tblGrid>
                <a:gridCol w="2021422">
                  <a:extLst>
                    <a:ext uri="{9D8B030D-6E8A-4147-A177-3AD203B41FA5}">
                      <a16:colId xmlns:a16="http://schemas.microsoft.com/office/drawing/2014/main" val="20000"/>
                    </a:ext>
                  </a:extLst>
                </a:gridCol>
                <a:gridCol w="804597">
                  <a:extLst>
                    <a:ext uri="{9D8B030D-6E8A-4147-A177-3AD203B41FA5}">
                      <a16:colId xmlns:a16="http://schemas.microsoft.com/office/drawing/2014/main" val="20001"/>
                    </a:ext>
                  </a:extLst>
                </a:gridCol>
                <a:gridCol w="804597">
                  <a:extLst>
                    <a:ext uri="{9D8B030D-6E8A-4147-A177-3AD203B41FA5}">
                      <a16:colId xmlns:a16="http://schemas.microsoft.com/office/drawing/2014/main" val="20002"/>
                    </a:ext>
                  </a:extLst>
                </a:gridCol>
                <a:gridCol w="804597">
                  <a:extLst>
                    <a:ext uri="{9D8B030D-6E8A-4147-A177-3AD203B41FA5}">
                      <a16:colId xmlns:a16="http://schemas.microsoft.com/office/drawing/2014/main" val="20003"/>
                    </a:ext>
                  </a:extLst>
                </a:gridCol>
                <a:gridCol w="804597">
                  <a:extLst>
                    <a:ext uri="{9D8B030D-6E8A-4147-A177-3AD203B41FA5}">
                      <a16:colId xmlns:a16="http://schemas.microsoft.com/office/drawing/2014/main" val="20004"/>
                    </a:ext>
                  </a:extLst>
                </a:gridCol>
                <a:gridCol w="856191">
                  <a:extLst>
                    <a:ext uri="{9D8B030D-6E8A-4147-A177-3AD203B41FA5}">
                      <a16:colId xmlns:a16="http://schemas.microsoft.com/office/drawing/2014/main" val="20005"/>
                    </a:ext>
                  </a:extLst>
                </a:gridCol>
                <a:gridCol w="753003">
                  <a:extLst>
                    <a:ext uri="{9D8B030D-6E8A-4147-A177-3AD203B41FA5}">
                      <a16:colId xmlns:a16="http://schemas.microsoft.com/office/drawing/2014/main" val="20006"/>
                    </a:ext>
                  </a:extLst>
                </a:gridCol>
                <a:gridCol w="804597">
                  <a:extLst>
                    <a:ext uri="{9D8B030D-6E8A-4147-A177-3AD203B41FA5}">
                      <a16:colId xmlns:a16="http://schemas.microsoft.com/office/drawing/2014/main" val="20007"/>
                    </a:ext>
                  </a:extLst>
                </a:gridCol>
                <a:gridCol w="804597">
                  <a:extLst>
                    <a:ext uri="{9D8B030D-6E8A-4147-A177-3AD203B41FA5}">
                      <a16:colId xmlns:a16="http://schemas.microsoft.com/office/drawing/2014/main" val="20008"/>
                    </a:ext>
                  </a:extLst>
                </a:gridCol>
              </a:tblGrid>
              <a:tr h="337420">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Li</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O</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F</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420">
                <a:tc>
                  <a:txBody>
                    <a:bodyPr/>
                    <a:lstStyle/>
                    <a:p>
                      <a:pPr algn="ctr">
                        <a:spcAft>
                          <a:spcPts val="0"/>
                        </a:spcAft>
                      </a:pPr>
                      <a:r>
                        <a:rPr lang="en-US" sz="1600" b="1" kern="100" dirty="0">
                          <a:latin typeface="Comic Sans MS" pitchFamily="66" charset="0"/>
                          <a:ea typeface="新細明體"/>
                          <a:cs typeface="Times New Roman"/>
                        </a:rPr>
                        <a:t>Melting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181</a:t>
                      </a:r>
                      <a:endParaRPr lang="zh-TW" sz="1600" kern="100" dirty="0">
                        <a:solidFill>
                          <a:srgbClr val="FF0000"/>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1287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2076</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FF"/>
                          </a:solidFill>
                          <a:latin typeface="Comic Sans MS" pitchFamily="66" charset="0"/>
                          <a:ea typeface="新細明體"/>
                          <a:cs typeface="Times New Roman"/>
                        </a:rPr>
                        <a:t>3527*</a:t>
                      </a:r>
                      <a:endParaRPr lang="zh-TW" sz="1600" kern="100" dirty="0">
                        <a:solidFill>
                          <a:srgbClr val="0000FF"/>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220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249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1342</a:t>
                      </a:r>
                      <a:endParaRPr lang="zh-TW" sz="1600" kern="100" dirty="0">
                        <a:solidFill>
                          <a:srgbClr val="FF0000"/>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2469</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3927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FF"/>
                          </a:solidFill>
                          <a:latin typeface="Comic Sans MS" pitchFamily="66" charset="0"/>
                          <a:ea typeface="新細明體"/>
                          <a:cs typeface="Times New Roman"/>
                        </a:rPr>
                        <a:t>4027*</a:t>
                      </a:r>
                      <a:endParaRPr lang="zh-TW" sz="1600" kern="100" dirty="0">
                        <a:solidFill>
                          <a:srgbClr val="0000FF"/>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196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183</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188</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246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189">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Mg</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Al</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Si</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P(white)</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Cl</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err="1">
                          <a:latin typeface="Comic Sans MS" pitchFamily="66" charset="0"/>
                          <a:ea typeface="新細明體"/>
                          <a:cs typeface="Times New Roman"/>
                        </a:rPr>
                        <a:t>Ar</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420">
                <a:tc>
                  <a:txBody>
                    <a:bodyPr/>
                    <a:lstStyle/>
                    <a:p>
                      <a:pPr algn="ctr">
                        <a:spcAft>
                          <a:spcPts val="0"/>
                        </a:spcAft>
                      </a:pPr>
                      <a:r>
                        <a:rPr lang="en-US" sz="1600" b="1" kern="100">
                          <a:latin typeface="Comic Sans MS" pitchFamily="66" charset="0"/>
                          <a:ea typeface="新細明體"/>
                          <a:cs typeface="Times New Roman"/>
                        </a:rPr>
                        <a:t>Melting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98</a:t>
                      </a:r>
                      <a:endParaRPr lang="zh-TW" sz="1600" kern="100" dirty="0">
                        <a:solidFill>
                          <a:srgbClr val="FF0000"/>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650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660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FF"/>
                          </a:solidFill>
                          <a:latin typeface="Comic Sans MS" pitchFamily="66" charset="0"/>
                          <a:ea typeface="新細明體"/>
                          <a:cs typeface="Times New Roman"/>
                        </a:rPr>
                        <a:t>1414</a:t>
                      </a:r>
                      <a:endParaRPr lang="zh-TW" sz="1600" kern="100" dirty="0">
                        <a:solidFill>
                          <a:srgbClr val="0000FF"/>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44</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115</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101</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189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883</a:t>
                      </a:r>
                      <a:endParaRPr lang="zh-TW" sz="1600" kern="100" dirty="0">
                        <a:solidFill>
                          <a:srgbClr val="FF0000"/>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1090</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2517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FF"/>
                          </a:solidFill>
                          <a:latin typeface="Comic Sans MS" pitchFamily="66" charset="0"/>
                          <a:ea typeface="新細明體"/>
                          <a:cs typeface="Times New Roman"/>
                        </a:rPr>
                        <a:t>2900</a:t>
                      </a:r>
                      <a:endParaRPr lang="zh-TW" sz="1600" kern="100" dirty="0">
                        <a:solidFill>
                          <a:srgbClr val="0000FF"/>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277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444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34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6698" name="文字方塊 5">
            <a:extLst>
              <a:ext uri="{FF2B5EF4-FFF2-40B4-BE49-F238E27FC236}">
                <a16:creationId xmlns:a16="http://schemas.microsoft.com/office/drawing/2014/main" id="{9E0EF0A5-99F9-2D3B-AE1C-D8FADD96087F}"/>
              </a:ext>
            </a:extLst>
          </p:cNvPr>
          <p:cNvSpPr txBox="1">
            <a:spLocks noChangeArrowheads="1"/>
          </p:cNvSpPr>
          <p:nvPr/>
        </p:nvSpPr>
        <p:spPr bwMode="auto">
          <a:xfrm>
            <a:off x="228600" y="25908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a:solidFill>
                  <a:schemeClr val="tx1"/>
                </a:solidFill>
                <a:latin typeface="Comic Sans MS" panose="030F0702030302020204" pitchFamily="66" charset="0"/>
                <a:ea typeface="新細明體" panose="02020500000000000000" pitchFamily="18" charset="-120"/>
              </a:rPr>
              <a:t>Interpretation : -</a:t>
            </a:r>
            <a:endParaRPr lang="zh-TW" altLang="en-US" sz="2800">
              <a:solidFill>
                <a:schemeClr val="tx1"/>
              </a:solidFill>
              <a:latin typeface="Comic Sans MS" panose="030F0702030302020204" pitchFamily="66" charset="0"/>
              <a:ea typeface="新細明體" panose="02020500000000000000" pitchFamily="18" charset="-120"/>
            </a:endParaRPr>
          </a:p>
        </p:txBody>
      </p:sp>
      <p:sp>
        <p:nvSpPr>
          <p:cNvPr id="7" name="文字方塊 6">
            <a:extLst>
              <a:ext uri="{FF2B5EF4-FFF2-40B4-BE49-F238E27FC236}">
                <a16:creationId xmlns:a16="http://schemas.microsoft.com/office/drawing/2014/main" id="{07F9F209-BDE5-106F-C54C-4D694D019216}"/>
              </a:ext>
            </a:extLst>
          </p:cNvPr>
          <p:cNvSpPr txBox="1">
            <a:spLocks noChangeArrowheads="1"/>
          </p:cNvSpPr>
          <p:nvPr/>
        </p:nvSpPr>
        <p:spPr bwMode="auto">
          <a:xfrm>
            <a:off x="228600" y="3138488"/>
            <a:ext cx="8915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
                <a:schemeClr val="tx1"/>
              </a:buClr>
              <a:buFont typeface="Wingdings" panose="05000000000000000000" pitchFamily="2" charset="2"/>
              <a:buChar char="F"/>
            </a:pPr>
            <a:r>
              <a:rPr lang="en-US" altLang="zh-TW" sz="2800" b="0">
                <a:solidFill>
                  <a:srgbClr val="FF0000"/>
                </a:solidFill>
                <a:latin typeface="Comic Sans MS" panose="030F0702030302020204" pitchFamily="66" charset="0"/>
                <a:ea typeface="新細明體" panose="02020500000000000000" pitchFamily="18" charset="-120"/>
              </a:rPr>
              <a:t> </a:t>
            </a:r>
            <a:r>
              <a:rPr lang="en-US" altLang="zh-TW" sz="2800" b="0">
                <a:solidFill>
                  <a:schemeClr val="tx1"/>
                </a:solidFill>
                <a:latin typeface="Comic Sans MS" panose="030F0702030302020204" pitchFamily="66" charset="0"/>
                <a:ea typeface="新細明體" panose="02020500000000000000" pitchFamily="18" charset="-120"/>
              </a:rPr>
              <a:t>For metals, the differences between m.p. and b.p. 	are great</a:t>
            </a:r>
          </a:p>
          <a:p>
            <a:pPr eaLnBrk="1" hangingPunct="1">
              <a:lnSpc>
                <a:spcPct val="100000"/>
              </a:lnSpc>
              <a:spcBef>
                <a:spcPct val="0"/>
              </a:spcBef>
              <a:buClrTx/>
              <a:buFontTx/>
              <a:buNone/>
            </a:pPr>
            <a:r>
              <a:rPr lang="en-US" altLang="zh-TW" sz="2800" b="0">
                <a:solidFill>
                  <a:srgbClr val="FF0000"/>
                </a:solidFill>
                <a:latin typeface="Comic Sans MS" panose="030F0702030302020204" pitchFamily="66" charset="0"/>
                <a:ea typeface="新細明體" panose="02020500000000000000" pitchFamily="18" charset="-120"/>
              </a:rPr>
              <a:t>	 ∵ extent of bond breaking : boiling &gt;&gt; melting</a:t>
            </a:r>
          </a:p>
          <a:p>
            <a:pPr eaLnBrk="1" hangingPunct="1">
              <a:lnSpc>
                <a:spcPct val="100000"/>
              </a:lnSpc>
              <a:spcBef>
                <a:spcPct val="0"/>
              </a:spcBef>
              <a:buClrTx/>
              <a:buFontTx/>
              <a:buNone/>
            </a:pPr>
            <a:r>
              <a:rPr lang="en-US" altLang="zh-TW" sz="2800" b="0">
                <a:solidFill>
                  <a:srgbClr val="FF0000"/>
                </a:solidFill>
                <a:latin typeface="Comic Sans MS" panose="030F0702030302020204" pitchFamily="66" charset="0"/>
                <a:ea typeface="新細明體" panose="02020500000000000000" pitchFamily="18" charset="-120"/>
              </a:rPr>
              <a:t>	Particles are completely separated on boiling</a:t>
            </a:r>
          </a:p>
        </p:txBody>
      </p:sp>
      <p:sp>
        <p:nvSpPr>
          <p:cNvPr id="8" name="文字方塊 7">
            <a:extLst>
              <a:ext uri="{FF2B5EF4-FFF2-40B4-BE49-F238E27FC236}">
                <a16:creationId xmlns:a16="http://schemas.microsoft.com/office/drawing/2014/main" id="{F1D4B23A-1E65-63F9-E4D7-0B42B96061B2}"/>
              </a:ext>
            </a:extLst>
          </p:cNvPr>
          <p:cNvSpPr txBox="1">
            <a:spLocks noChangeArrowheads="1"/>
          </p:cNvSpPr>
          <p:nvPr/>
        </p:nvSpPr>
        <p:spPr bwMode="auto">
          <a:xfrm>
            <a:off x="228600" y="5029200"/>
            <a:ext cx="8915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
                <a:schemeClr val="tx1"/>
              </a:buClr>
              <a:buFont typeface="Wingdings" panose="05000000000000000000" pitchFamily="2" charset="2"/>
              <a:buChar char="F"/>
            </a:pPr>
            <a:r>
              <a:rPr lang="en-US" altLang="zh-TW" sz="2800" b="0">
                <a:solidFill>
                  <a:srgbClr val="0000FF"/>
                </a:solidFill>
                <a:latin typeface="Comic Sans MS" panose="030F0702030302020204" pitchFamily="66" charset="0"/>
                <a:ea typeface="新細明體" panose="02020500000000000000" pitchFamily="18" charset="-120"/>
              </a:rPr>
              <a:t> </a:t>
            </a:r>
            <a:r>
              <a:rPr lang="en-US" altLang="zh-TW" sz="2800" b="0">
                <a:solidFill>
                  <a:schemeClr val="tx1"/>
                </a:solidFill>
                <a:latin typeface="Comic Sans MS" panose="030F0702030302020204" pitchFamily="66" charset="0"/>
                <a:ea typeface="新細明體" panose="02020500000000000000" pitchFamily="18" charset="-120"/>
              </a:rPr>
              <a:t>For Gp4A elements, the differences between m.p. 	and b.p. 	are relatively small</a:t>
            </a:r>
          </a:p>
          <a:p>
            <a:pPr eaLnBrk="1" hangingPunct="1">
              <a:lnSpc>
                <a:spcPct val="100000"/>
              </a:lnSpc>
              <a:spcBef>
                <a:spcPct val="0"/>
              </a:spcBef>
              <a:buClrTx/>
              <a:buFontTx/>
              <a:buNone/>
            </a:pPr>
            <a:r>
              <a:rPr lang="en-US" altLang="zh-TW" sz="2800" b="0">
                <a:solidFill>
                  <a:srgbClr val="0000FF"/>
                </a:solidFill>
                <a:latin typeface="Comic Sans MS" panose="030F0702030302020204" pitchFamily="66" charset="0"/>
                <a:ea typeface="新細明體" panose="02020500000000000000" pitchFamily="18" charset="-120"/>
              </a:rPr>
              <a:t>	 ∵ extent of bond breaking : boiling </a:t>
            </a:r>
            <a:r>
              <a:rPr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a:t>
            </a:r>
            <a:r>
              <a:rPr lang="en-US" altLang="zh-TW" sz="2800" b="0">
                <a:solidFill>
                  <a:srgbClr val="0000FF"/>
                </a:solidFill>
                <a:latin typeface="Comic Sans MS" panose="030F0702030302020204" pitchFamily="66" charset="0"/>
                <a:ea typeface="新細明體" panose="02020500000000000000" pitchFamily="18" charset="-120"/>
              </a:rPr>
              <a:t> melting</a:t>
            </a:r>
          </a:p>
        </p:txBody>
      </p:sp>
      <p:sp>
        <p:nvSpPr>
          <p:cNvPr id="36942" name="Text Box 78">
            <a:extLst>
              <a:ext uri="{FF2B5EF4-FFF2-40B4-BE49-F238E27FC236}">
                <a16:creationId xmlns:a16="http://schemas.microsoft.com/office/drawing/2014/main" id="{31B760D0-0309-8FAC-18DA-4F279C33295C}"/>
              </a:ext>
            </a:extLst>
          </p:cNvPr>
          <p:cNvSpPr txBox="1">
            <a:spLocks noChangeArrowheads="1"/>
          </p:cNvSpPr>
          <p:nvPr/>
        </p:nvSpPr>
        <p:spPr bwMode="auto">
          <a:xfrm>
            <a:off x="3733800" y="2514600"/>
            <a:ext cx="510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b="0">
                <a:solidFill>
                  <a:srgbClr val="0000FF"/>
                </a:solidFill>
                <a:latin typeface="Comic Sans MS" panose="030F0702030302020204" pitchFamily="66" charset="0"/>
                <a:ea typeface="新細明體" panose="02020500000000000000" pitchFamily="18" charset="-120"/>
              </a:rPr>
              <a:t>*  C sublimes at 1 atm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6942"/>
                                        </p:tgtEl>
                                        <p:attrNameLst>
                                          <p:attrName>style.visibility</p:attrName>
                                        </p:attrNameLst>
                                      </p:cBhvr>
                                      <p:to>
                                        <p:strVal val="visible"/>
                                      </p:to>
                                    </p:set>
                                    <p:animEffect transition="in" filter="wipe(left)">
                                      <p:cBhvr>
                                        <p:cTn id="32" dur="500"/>
                                        <p:tgtEl>
                                          <p:spTgt spid="36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369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1ED0A031-2623-54B5-D413-6E9BE9492E41}"/>
              </a:ext>
            </a:extLst>
          </p:cNvPr>
          <p:cNvGraphicFramePr>
            <a:graphicFrameLocks noGrp="1"/>
          </p:cNvGraphicFramePr>
          <p:nvPr/>
        </p:nvGraphicFramePr>
        <p:xfrm>
          <a:off x="304800" y="228600"/>
          <a:ext cx="8458200" cy="2046288"/>
        </p:xfrm>
        <a:graphic>
          <a:graphicData uri="http://schemas.openxmlformats.org/drawingml/2006/table">
            <a:tbl>
              <a:tblPr/>
              <a:tblGrid>
                <a:gridCol w="2021422">
                  <a:extLst>
                    <a:ext uri="{9D8B030D-6E8A-4147-A177-3AD203B41FA5}">
                      <a16:colId xmlns:a16="http://schemas.microsoft.com/office/drawing/2014/main" val="20000"/>
                    </a:ext>
                  </a:extLst>
                </a:gridCol>
                <a:gridCol w="804597">
                  <a:extLst>
                    <a:ext uri="{9D8B030D-6E8A-4147-A177-3AD203B41FA5}">
                      <a16:colId xmlns:a16="http://schemas.microsoft.com/office/drawing/2014/main" val="20001"/>
                    </a:ext>
                  </a:extLst>
                </a:gridCol>
                <a:gridCol w="804597">
                  <a:extLst>
                    <a:ext uri="{9D8B030D-6E8A-4147-A177-3AD203B41FA5}">
                      <a16:colId xmlns:a16="http://schemas.microsoft.com/office/drawing/2014/main" val="20002"/>
                    </a:ext>
                  </a:extLst>
                </a:gridCol>
                <a:gridCol w="804597">
                  <a:extLst>
                    <a:ext uri="{9D8B030D-6E8A-4147-A177-3AD203B41FA5}">
                      <a16:colId xmlns:a16="http://schemas.microsoft.com/office/drawing/2014/main" val="20003"/>
                    </a:ext>
                  </a:extLst>
                </a:gridCol>
                <a:gridCol w="804597">
                  <a:extLst>
                    <a:ext uri="{9D8B030D-6E8A-4147-A177-3AD203B41FA5}">
                      <a16:colId xmlns:a16="http://schemas.microsoft.com/office/drawing/2014/main" val="20004"/>
                    </a:ext>
                  </a:extLst>
                </a:gridCol>
                <a:gridCol w="856191">
                  <a:extLst>
                    <a:ext uri="{9D8B030D-6E8A-4147-A177-3AD203B41FA5}">
                      <a16:colId xmlns:a16="http://schemas.microsoft.com/office/drawing/2014/main" val="20005"/>
                    </a:ext>
                  </a:extLst>
                </a:gridCol>
                <a:gridCol w="753003">
                  <a:extLst>
                    <a:ext uri="{9D8B030D-6E8A-4147-A177-3AD203B41FA5}">
                      <a16:colId xmlns:a16="http://schemas.microsoft.com/office/drawing/2014/main" val="20006"/>
                    </a:ext>
                  </a:extLst>
                </a:gridCol>
                <a:gridCol w="804597">
                  <a:extLst>
                    <a:ext uri="{9D8B030D-6E8A-4147-A177-3AD203B41FA5}">
                      <a16:colId xmlns:a16="http://schemas.microsoft.com/office/drawing/2014/main" val="20007"/>
                    </a:ext>
                  </a:extLst>
                </a:gridCol>
                <a:gridCol w="804597">
                  <a:extLst>
                    <a:ext uri="{9D8B030D-6E8A-4147-A177-3AD203B41FA5}">
                      <a16:colId xmlns:a16="http://schemas.microsoft.com/office/drawing/2014/main" val="20008"/>
                    </a:ext>
                  </a:extLst>
                </a:gridCol>
              </a:tblGrid>
              <a:tr h="337420">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Li</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O</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F</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420">
                <a:tc>
                  <a:txBody>
                    <a:bodyPr/>
                    <a:lstStyle/>
                    <a:p>
                      <a:pPr algn="ctr">
                        <a:spcAft>
                          <a:spcPts val="0"/>
                        </a:spcAft>
                      </a:pPr>
                      <a:r>
                        <a:rPr lang="en-US" sz="1600" b="1" kern="100" dirty="0">
                          <a:latin typeface="Comic Sans MS" pitchFamily="66" charset="0"/>
                          <a:ea typeface="新細明體"/>
                          <a:cs typeface="Times New Roman"/>
                        </a:rPr>
                        <a:t>Melting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181</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1287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2076</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3527*</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sym typeface="Symbol"/>
                        </a:rPr>
                        <a:t></a:t>
                      </a:r>
                      <a:r>
                        <a:rPr lang="en-US" sz="1600" kern="100" dirty="0">
                          <a:solidFill>
                            <a:srgbClr val="FF0000"/>
                          </a:solidFill>
                          <a:latin typeface="Comic Sans MS" pitchFamily="66" charset="0"/>
                          <a:ea typeface="新細明體"/>
                          <a:cs typeface="Times New Roman"/>
                        </a:rPr>
                        <a:t>210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220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249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1342</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2469</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3927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4027*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196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183</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188</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246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189">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solidFill>
                            <a:schemeClr val="tx1"/>
                          </a:solidFill>
                          <a:latin typeface="Comic Sans MS" pitchFamily="66" charset="0"/>
                          <a:ea typeface="新細明體"/>
                          <a:cs typeface="Times New Roman"/>
                        </a:rPr>
                        <a:t>Na</a:t>
                      </a:r>
                      <a:endParaRPr lang="zh-TW" sz="1600" kern="10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Mg</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Al</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solidFill>
                            <a:schemeClr val="tx1"/>
                          </a:solidFill>
                          <a:latin typeface="Comic Sans MS" pitchFamily="66" charset="0"/>
                          <a:ea typeface="新細明體"/>
                          <a:cs typeface="Times New Roman"/>
                        </a:rPr>
                        <a:t>Si</a:t>
                      </a:r>
                      <a:endParaRPr lang="zh-TW" sz="1600" kern="10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Comic Sans MS" pitchFamily="66" charset="0"/>
                          <a:ea typeface="新細明體"/>
                          <a:cs typeface="Times New Roman"/>
                        </a:rPr>
                        <a:t>P(white)</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Cl</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err="1">
                          <a:latin typeface="Comic Sans MS" pitchFamily="66" charset="0"/>
                          <a:ea typeface="新細明體"/>
                          <a:cs typeface="Times New Roman"/>
                        </a:rPr>
                        <a:t>Ar</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420">
                <a:tc>
                  <a:txBody>
                    <a:bodyPr/>
                    <a:lstStyle/>
                    <a:p>
                      <a:pPr algn="ctr">
                        <a:spcAft>
                          <a:spcPts val="0"/>
                        </a:spcAft>
                      </a:pPr>
                      <a:r>
                        <a:rPr lang="en-US" sz="1600" b="1" kern="100">
                          <a:latin typeface="Comic Sans MS" pitchFamily="66" charset="0"/>
                          <a:ea typeface="新細明體"/>
                          <a:cs typeface="Times New Roman"/>
                        </a:rPr>
                        <a:t>Melting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98</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650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660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1414</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44</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115</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101</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189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883</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1090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2517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2900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277</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444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34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7722" name="文字方塊 5">
            <a:extLst>
              <a:ext uri="{FF2B5EF4-FFF2-40B4-BE49-F238E27FC236}">
                <a16:creationId xmlns:a16="http://schemas.microsoft.com/office/drawing/2014/main" id="{040318FD-9921-DEFA-5F29-D8C15AFCAFD7}"/>
              </a:ext>
            </a:extLst>
          </p:cNvPr>
          <p:cNvSpPr txBox="1">
            <a:spLocks noChangeArrowheads="1"/>
          </p:cNvSpPr>
          <p:nvPr/>
        </p:nvSpPr>
        <p:spPr bwMode="auto">
          <a:xfrm>
            <a:off x="228600" y="25908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a:solidFill>
                  <a:schemeClr val="tx1"/>
                </a:solidFill>
                <a:latin typeface="Comic Sans MS" panose="030F0702030302020204" pitchFamily="66" charset="0"/>
                <a:ea typeface="新細明體" panose="02020500000000000000" pitchFamily="18" charset="-120"/>
              </a:rPr>
              <a:t>Interpretation : -</a:t>
            </a:r>
            <a:endParaRPr lang="zh-TW" altLang="en-US" sz="2800">
              <a:solidFill>
                <a:schemeClr val="tx1"/>
              </a:solidFill>
              <a:latin typeface="Comic Sans MS" panose="030F0702030302020204" pitchFamily="66" charset="0"/>
              <a:ea typeface="新細明體" panose="02020500000000000000" pitchFamily="18" charset="-120"/>
            </a:endParaRPr>
          </a:p>
        </p:txBody>
      </p:sp>
      <p:sp>
        <p:nvSpPr>
          <p:cNvPr id="7" name="文字方塊 6">
            <a:extLst>
              <a:ext uri="{FF2B5EF4-FFF2-40B4-BE49-F238E27FC236}">
                <a16:creationId xmlns:a16="http://schemas.microsoft.com/office/drawing/2014/main" id="{C2A8151A-9A16-AFD6-E5E6-F53F4B61B076}"/>
              </a:ext>
            </a:extLst>
          </p:cNvPr>
          <p:cNvSpPr txBox="1">
            <a:spLocks noChangeArrowheads="1"/>
          </p:cNvSpPr>
          <p:nvPr/>
        </p:nvSpPr>
        <p:spPr bwMode="auto">
          <a:xfrm>
            <a:off x="228600" y="3138488"/>
            <a:ext cx="8915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
                <a:schemeClr val="tx1"/>
              </a:buClr>
              <a:buFont typeface="Wingdings" panose="05000000000000000000" pitchFamily="2" charset="2"/>
              <a:buChar char="F"/>
            </a:pPr>
            <a:r>
              <a:rPr lang="en-US" altLang="zh-TW" sz="2800" b="0">
                <a:solidFill>
                  <a:srgbClr val="FF0000"/>
                </a:solidFill>
                <a:latin typeface="Comic Sans MS" panose="030F0702030302020204" pitchFamily="66" charset="0"/>
                <a:ea typeface="新細明體" panose="02020500000000000000" pitchFamily="18" charset="-120"/>
              </a:rPr>
              <a:t> </a:t>
            </a:r>
            <a:r>
              <a:rPr lang="en-US" altLang="zh-TW" sz="2800" b="0">
                <a:solidFill>
                  <a:schemeClr val="tx1"/>
                </a:solidFill>
                <a:latin typeface="Comic Sans MS" panose="030F0702030302020204" pitchFamily="66" charset="0"/>
                <a:ea typeface="新細明體" panose="02020500000000000000" pitchFamily="18" charset="-120"/>
              </a:rPr>
              <a:t>Sharp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in m.p. from Gp4 to Gp5 because</a:t>
            </a:r>
          </a:p>
          <a:p>
            <a:pPr eaLnBrk="1" hangingPunct="1">
              <a:lnSpc>
                <a:spcPct val="100000"/>
              </a:lnSpc>
              <a:spcBef>
                <a:spcPct val="0"/>
              </a:spcBef>
              <a:buClr>
                <a:schemeClr val="tx1"/>
              </a:buClr>
              <a:buFontTx/>
              <a:buNone/>
            </a:pP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a:t>
            </a:r>
            <a:r>
              <a:rPr lang="en-US" altLang="zh-TW" sz="26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Covalent bond(Gp4) &gt;&gt; van der Waals forces(Gp5)</a:t>
            </a:r>
            <a:endParaRPr lang="en-US" altLang="zh-TW" sz="2600" b="0">
              <a:solidFill>
                <a:srgbClr val="FF0000"/>
              </a:solidFill>
              <a:latin typeface="Comic Sans MS" panose="030F0702030302020204" pitchFamily="66"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DD512C41-C6F3-706A-A4BD-88E00FF40D56}"/>
              </a:ext>
            </a:extLst>
          </p:cNvPr>
          <p:cNvGraphicFramePr>
            <a:graphicFrameLocks noGrp="1"/>
          </p:cNvGraphicFramePr>
          <p:nvPr/>
        </p:nvGraphicFramePr>
        <p:xfrm>
          <a:off x="304800" y="228600"/>
          <a:ext cx="8458200" cy="2046288"/>
        </p:xfrm>
        <a:graphic>
          <a:graphicData uri="http://schemas.openxmlformats.org/drawingml/2006/table">
            <a:tbl>
              <a:tblPr/>
              <a:tblGrid>
                <a:gridCol w="2021422">
                  <a:extLst>
                    <a:ext uri="{9D8B030D-6E8A-4147-A177-3AD203B41FA5}">
                      <a16:colId xmlns:a16="http://schemas.microsoft.com/office/drawing/2014/main" val="20000"/>
                    </a:ext>
                  </a:extLst>
                </a:gridCol>
                <a:gridCol w="804597">
                  <a:extLst>
                    <a:ext uri="{9D8B030D-6E8A-4147-A177-3AD203B41FA5}">
                      <a16:colId xmlns:a16="http://schemas.microsoft.com/office/drawing/2014/main" val="20001"/>
                    </a:ext>
                  </a:extLst>
                </a:gridCol>
                <a:gridCol w="804597">
                  <a:extLst>
                    <a:ext uri="{9D8B030D-6E8A-4147-A177-3AD203B41FA5}">
                      <a16:colId xmlns:a16="http://schemas.microsoft.com/office/drawing/2014/main" val="20002"/>
                    </a:ext>
                  </a:extLst>
                </a:gridCol>
                <a:gridCol w="804597">
                  <a:extLst>
                    <a:ext uri="{9D8B030D-6E8A-4147-A177-3AD203B41FA5}">
                      <a16:colId xmlns:a16="http://schemas.microsoft.com/office/drawing/2014/main" val="20003"/>
                    </a:ext>
                  </a:extLst>
                </a:gridCol>
                <a:gridCol w="804597">
                  <a:extLst>
                    <a:ext uri="{9D8B030D-6E8A-4147-A177-3AD203B41FA5}">
                      <a16:colId xmlns:a16="http://schemas.microsoft.com/office/drawing/2014/main" val="20004"/>
                    </a:ext>
                  </a:extLst>
                </a:gridCol>
                <a:gridCol w="856191">
                  <a:extLst>
                    <a:ext uri="{9D8B030D-6E8A-4147-A177-3AD203B41FA5}">
                      <a16:colId xmlns:a16="http://schemas.microsoft.com/office/drawing/2014/main" val="20005"/>
                    </a:ext>
                  </a:extLst>
                </a:gridCol>
                <a:gridCol w="753003">
                  <a:extLst>
                    <a:ext uri="{9D8B030D-6E8A-4147-A177-3AD203B41FA5}">
                      <a16:colId xmlns:a16="http://schemas.microsoft.com/office/drawing/2014/main" val="20006"/>
                    </a:ext>
                  </a:extLst>
                </a:gridCol>
                <a:gridCol w="804597">
                  <a:extLst>
                    <a:ext uri="{9D8B030D-6E8A-4147-A177-3AD203B41FA5}">
                      <a16:colId xmlns:a16="http://schemas.microsoft.com/office/drawing/2014/main" val="20007"/>
                    </a:ext>
                  </a:extLst>
                </a:gridCol>
                <a:gridCol w="804597">
                  <a:extLst>
                    <a:ext uri="{9D8B030D-6E8A-4147-A177-3AD203B41FA5}">
                      <a16:colId xmlns:a16="http://schemas.microsoft.com/office/drawing/2014/main" val="20008"/>
                    </a:ext>
                  </a:extLst>
                </a:gridCol>
              </a:tblGrid>
              <a:tr h="337420">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Li</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O</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F</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420">
                <a:tc>
                  <a:txBody>
                    <a:bodyPr/>
                    <a:lstStyle/>
                    <a:p>
                      <a:pPr algn="ctr">
                        <a:spcAft>
                          <a:spcPts val="0"/>
                        </a:spcAft>
                      </a:pPr>
                      <a:r>
                        <a:rPr lang="en-US" sz="1600" b="1" kern="100" dirty="0">
                          <a:latin typeface="Comic Sans MS" pitchFamily="66" charset="0"/>
                          <a:ea typeface="新細明體"/>
                          <a:cs typeface="Times New Roman"/>
                        </a:rPr>
                        <a:t>Melting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181</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1287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2076</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3527*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sym typeface="Symbol"/>
                        </a:rPr>
                        <a:t></a:t>
                      </a:r>
                      <a:r>
                        <a:rPr lang="en-US" sz="1600" kern="100" dirty="0">
                          <a:solidFill>
                            <a:schemeClr val="tx1"/>
                          </a:solidFill>
                          <a:latin typeface="Comic Sans MS" pitchFamily="66" charset="0"/>
                          <a:ea typeface="新細明體"/>
                          <a:cs typeface="Times New Roman"/>
                        </a:rPr>
                        <a:t>210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219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220</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249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1342</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2469</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3927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4027*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sym typeface="Symbol"/>
                        </a:rPr>
                        <a:t></a:t>
                      </a:r>
                      <a:r>
                        <a:rPr lang="en-US" sz="1600" kern="100" dirty="0">
                          <a:solidFill>
                            <a:schemeClr val="tx1"/>
                          </a:solidFill>
                          <a:latin typeface="Comic Sans MS" pitchFamily="66" charset="0"/>
                          <a:ea typeface="新細明體"/>
                          <a:cs typeface="Times New Roman"/>
                        </a:rPr>
                        <a:t>196</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183</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188</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246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189">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solidFill>
                            <a:schemeClr val="tx1"/>
                          </a:solidFill>
                          <a:latin typeface="Comic Sans MS" pitchFamily="66" charset="0"/>
                          <a:ea typeface="新細明體"/>
                          <a:cs typeface="Times New Roman"/>
                        </a:rPr>
                        <a:t>Na</a:t>
                      </a:r>
                      <a:endParaRPr lang="zh-TW" sz="1600" kern="10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Mg</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Al</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Si</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P(white)</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Cl</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err="1">
                          <a:latin typeface="Comic Sans MS" pitchFamily="66" charset="0"/>
                          <a:ea typeface="新細明體"/>
                          <a:cs typeface="Times New Roman"/>
                        </a:rPr>
                        <a:t>Ar</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420">
                <a:tc>
                  <a:txBody>
                    <a:bodyPr/>
                    <a:lstStyle/>
                    <a:p>
                      <a:pPr algn="ctr">
                        <a:spcAft>
                          <a:spcPts val="0"/>
                        </a:spcAft>
                      </a:pPr>
                      <a:r>
                        <a:rPr lang="en-US" sz="1600" b="1" kern="100">
                          <a:latin typeface="Comic Sans MS" pitchFamily="66" charset="0"/>
                          <a:ea typeface="新細明體"/>
                          <a:cs typeface="Times New Roman"/>
                        </a:rPr>
                        <a:t>Melting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98</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650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660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1414</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44</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115</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101</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189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883</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1090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2517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2900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277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444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34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8746" name="文字方塊 5">
            <a:extLst>
              <a:ext uri="{FF2B5EF4-FFF2-40B4-BE49-F238E27FC236}">
                <a16:creationId xmlns:a16="http://schemas.microsoft.com/office/drawing/2014/main" id="{7B914A8D-EBA1-CD8B-A7C9-92D90E8A4B41}"/>
              </a:ext>
            </a:extLst>
          </p:cNvPr>
          <p:cNvSpPr txBox="1">
            <a:spLocks noChangeArrowheads="1"/>
          </p:cNvSpPr>
          <p:nvPr/>
        </p:nvSpPr>
        <p:spPr bwMode="auto">
          <a:xfrm>
            <a:off x="228600" y="25908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a:solidFill>
                  <a:schemeClr val="tx1"/>
                </a:solidFill>
                <a:latin typeface="Comic Sans MS" panose="030F0702030302020204" pitchFamily="66" charset="0"/>
                <a:ea typeface="新細明體" panose="02020500000000000000" pitchFamily="18" charset="-120"/>
              </a:rPr>
              <a:t>Interpretation : -</a:t>
            </a:r>
            <a:endParaRPr lang="zh-TW" altLang="en-US" sz="2800">
              <a:solidFill>
                <a:schemeClr val="tx1"/>
              </a:solidFill>
              <a:latin typeface="Comic Sans MS" panose="030F0702030302020204" pitchFamily="66" charset="0"/>
              <a:ea typeface="新細明體" panose="02020500000000000000" pitchFamily="18" charset="-120"/>
            </a:endParaRPr>
          </a:p>
        </p:txBody>
      </p:sp>
      <p:sp>
        <p:nvSpPr>
          <p:cNvPr id="7" name="文字方塊 6">
            <a:extLst>
              <a:ext uri="{FF2B5EF4-FFF2-40B4-BE49-F238E27FC236}">
                <a16:creationId xmlns:a16="http://schemas.microsoft.com/office/drawing/2014/main" id="{6BD2F06E-67BF-9B56-4785-B0B215617A3A}"/>
              </a:ext>
            </a:extLst>
          </p:cNvPr>
          <p:cNvSpPr txBox="1">
            <a:spLocks noChangeArrowheads="1"/>
          </p:cNvSpPr>
          <p:nvPr/>
        </p:nvSpPr>
        <p:spPr bwMode="auto">
          <a:xfrm>
            <a:off x="228600" y="3138488"/>
            <a:ext cx="8915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
                <a:schemeClr val="tx1"/>
              </a:buClr>
              <a:buFont typeface="Wingdings" panose="05000000000000000000" pitchFamily="2" charset="2"/>
              <a:buChar char="F"/>
            </a:pPr>
            <a:r>
              <a:rPr lang="en-US" altLang="zh-TW" sz="2800" b="0">
                <a:solidFill>
                  <a:srgbClr val="FF0000"/>
                </a:solidFill>
                <a:latin typeface="Comic Sans MS" panose="030F0702030302020204" pitchFamily="66" charset="0"/>
                <a:ea typeface="新細明體" panose="02020500000000000000" pitchFamily="18" charset="-120"/>
              </a:rPr>
              <a:t> </a:t>
            </a:r>
            <a:r>
              <a:rPr lang="en-US" altLang="zh-TW" sz="2800" b="0">
                <a:solidFill>
                  <a:schemeClr val="tx1"/>
                </a:solidFill>
                <a:latin typeface="Comic Sans MS" panose="030F0702030302020204" pitchFamily="66" charset="0"/>
                <a:ea typeface="新細明體" panose="02020500000000000000" pitchFamily="18" charset="-120"/>
              </a:rPr>
              <a:t>m.p. of Mg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m.p. of Al</a:t>
            </a:r>
          </a:p>
          <a:p>
            <a:pPr eaLnBrk="1" hangingPunct="1">
              <a:lnSpc>
                <a:spcPct val="100000"/>
              </a:lnSpc>
              <a:spcBef>
                <a:spcPct val="0"/>
              </a:spcBef>
              <a:buClr>
                <a:schemeClr val="tx1"/>
              </a:buClr>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 </a:t>
            </a:r>
            <a:r>
              <a:rPr lang="en-US" altLang="zh-TW" sz="2800" b="0">
                <a:solidFill>
                  <a:schemeClr val="tx1"/>
                </a:solidFill>
                <a:latin typeface="Comic Sans MS" panose="030F0702030302020204" pitchFamily="66" charset="0"/>
                <a:ea typeface="新細明體" panose="02020500000000000000" pitchFamily="18" charset="-120"/>
              </a:rPr>
              <a:t>only an average of </a:t>
            </a:r>
            <a:r>
              <a:rPr lang="en-US" altLang="zh-TW" sz="2800" b="0" u="sng">
                <a:solidFill>
                  <a:srgbClr val="FF0000"/>
                </a:solidFill>
                <a:latin typeface="Comic Sans MS" panose="030F0702030302020204" pitchFamily="66" charset="0"/>
                <a:ea typeface="新細明體" panose="02020500000000000000" pitchFamily="18" charset="-120"/>
              </a:rPr>
              <a:t>TWO</a:t>
            </a:r>
            <a:r>
              <a:rPr lang="en-US" altLang="zh-TW" sz="2800" b="0">
                <a:solidFill>
                  <a:schemeClr val="tx1"/>
                </a:solidFill>
                <a:latin typeface="Comic Sans MS" panose="030F0702030302020204" pitchFamily="66" charset="0"/>
                <a:ea typeface="新細明體" panose="02020500000000000000" pitchFamily="18" charset="-120"/>
              </a:rPr>
              <a:t> outermost shell 	electrons per atom of aluminium participate in 	the formation of metallic bonds </a:t>
            </a:r>
            <a:endParaRPr lang="en-US" altLang="zh-TW" sz="2600" b="0">
              <a:solidFill>
                <a:schemeClr val="tx1"/>
              </a:solidFill>
              <a:latin typeface="Comic Sans MS" panose="030F0702030302020204" pitchFamily="66"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A817EBE7-857C-1A83-D2DE-8BBD9CCB42C1}"/>
              </a:ext>
            </a:extLst>
          </p:cNvPr>
          <p:cNvGraphicFramePr>
            <a:graphicFrameLocks noGrp="1"/>
          </p:cNvGraphicFramePr>
          <p:nvPr/>
        </p:nvGraphicFramePr>
        <p:xfrm>
          <a:off x="304800" y="228600"/>
          <a:ext cx="8458200" cy="2046288"/>
        </p:xfrm>
        <a:graphic>
          <a:graphicData uri="http://schemas.openxmlformats.org/drawingml/2006/table">
            <a:tbl>
              <a:tblPr/>
              <a:tblGrid>
                <a:gridCol w="2021422">
                  <a:extLst>
                    <a:ext uri="{9D8B030D-6E8A-4147-A177-3AD203B41FA5}">
                      <a16:colId xmlns:a16="http://schemas.microsoft.com/office/drawing/2014/main" val="20000"/>
                    </a:ext>
                  </a:extLst>
                </a:gridCol>
                <a:gridCol w="804597">
                  <a:extLst>
                    <a:ext uri="{9D8B030D-6E8A-4147-A177-3AD203B41FA5}">
                      <a16:colId xmlns:a16="http://schemas.microsoft.com/office/drawing/2014/main" val="20001"/>
                    </a:ext>
                  </a:extLst>
                </a:gridCol>
                <a:gridCol w="804597">
                  <a:extLst>
                    <a:ext uri="{9D8B030D-6E8A-4147-A177-3AD203B41FA5}">
                      <a16:colId xmlns:a16="http://schemas.microsoft.com/office/drawing/2014/main" val="20002"/>
                    </a:ext>
                  </a:extLst>
                </a:gridCol>
                <a:gridCol w="804597">
                  <a:extLst>
                    <a:ext uri="{9D8B030D-6E8A-4147-A177-3AD203B41FA5}">
                      <a16:colId xmlns:a16="http://schemas.microsoft.com/office/drawing/2014/main" val="20003"/>
                    </a:ext>
                  </a:extLst>
                </a:gridCol>
                <a:gridCol w="804597">
                  <a:extLst>
                    <a:ext uri="{9D8B030D-6E8A-4147-A177-3AD203B41FA5}">
                      <a16:colId xmlns:a16="http://schemas.microsoft.com/office/drawing/2014/main" val="20004"/>
                    </a:ext>
                  </a:extLst>
                </a:gridCol>
                <a:gridCol w="856191">
                  <a:extLst>
                    <a:ext uri="{9D8B030D-6E8A-4147-A177-3AD203B41FA5}">
                      <a16:colId xmlns:a16="http://schemas.microsoft.com/office/drawing/2014/main" val="20005"/>
                    </a:ext>
                  </a:extLst>
                </a:gridCol>
                <a:gridCol w="753003">
                  <a:extLst>
                    <a:ext uri="{9D8B030D-6E8A-4147-A177-3AD203B41FA5}">
                      <a16:colId xmlns:a16="http://schemas.microsoft.com/office/drawing/2014/main" val="20006"/>
                    </a:ext>
                  </a:extLst>
                </a:gridCol>
                <a:gridCol w="804597">
                  <a:extLst>
                    <a:ext uri="{9D8B030D-6E8A-4147-A177-3AD203B41FA5}">
                      <a16:colId xmlns:a16="http://schemas.microsoft.com/office/drawing/2014/main" val="20007"/>
                    </a:ext>
                  </a:extLst>
                </a:gridCol>
                <a:gridCol w="804597">
                  <a:extLst>
                    <a:ext uri="{9D8B030D-6E8A-4147-A177-3AD203B41FA5}">
                      <a16:colId xmlns:a16="http://schemas.microsoft.com/office/drawing/2014/main" val="20008"/>
                    </a:ext>
                  </a:extLst>
                </a:gridCol>
              </a:tblGrid>
              <a:tr h="337420">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Li</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O</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F</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420">
                <a:tc>
                  <a:txBody>
                    <a:bodyPr/>
                    <a:lstStyle/>
                    <a:p>
                      <a:pPr algn="ctr">
                        <a:spcAft>
                          <a:spcPts val="0"/>
                        </a:spcAft>
                      </a:pPr>
                      <a:r>
                        <a:rPr lang="en-US" sz="1600" b="1" kern="100" dirty="0">
                          <a:latin typeface="Comic Sans MS" pitchFamily="66" charset="0"/>
                          <a:ea typeface="新細明體"/>
                          <a:cs typeface="Times New Roman"/>
                        </a:rPr>
                        <a:t>Melting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181</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1287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2076</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3527*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sym typeface="Symbol"/>
                        </a:rPr>
                        <a:t></a:t>
                      </a:r>
                      <a:r>
                        <a:rPr lang="en-US" sz="1600" kern="100" dirty="0">
                          <a:solidFill>
                            <a:srgbClr val="FF0000"/>
                          </a:solidFill>
                          <a:latin typeface="Comic Sans MS" pitchFamily="66" charset="0"/>
                          <a:ea typeface="新細明體"/>
                          <a:cs typeface="Times New Roman"/>
                        </a:rPr>
                        <a:t>210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sym typeface="Symbol"/>
                        </a:rPr>
                        <a:t></a:t>
                      </a:r>
                      <a:r>
                        <a:rPr lang="en-US" sz="1600" kern="100" dirty="0">
                          <a:solidFill>
                            <a:srgbClr val="FF0000"/>
                          </a:solidFill>
                          <a:latin typeface="Comic Sans MS" pitchFamily="66" charset="0"/>
                          <a:ea typeface="新細明體"/>
                          <a:cs typeface="Times New Roman"/>
                        </a:rPr>
                        <a:t>219</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sym typeface="Symbol"/>
                        </a:rPr>
                        <a:t></a:t>
                      </a:r>
                      <a:r>
                        <a:rPr lang="en-US" sz="1600" kern="100" dirty="0">
                          <a:solidFill>
                            <a:srgbClr val="FF0000"/>
                          </a:solidFill>
                          <a:latin typeface="Comic Sans MS" pitchFamily="66" charset="0"/>
                          <a:ea typeface="新細明體"/>
                          <a:cs typeface="Times New Roman"/>
                        </a:rPr>
                        <a:t>220</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sym typeface="Symbol"/>
                        </a:rPr>
                        <a:t></a:t>
                      </a:r>
                      <a:r>
                        <a:rPr lang="en-US" sz="1600" kern="100" dirty="0">
                          <a:solidFill>
                            <a:srgbClr val="FF0000"/>
                          </a:solidFill>
                          <a:latin typeface="Comic Sans MS" pitchFamily="66" charset="0"/>
                          <a:ea typeface="新細明體"/>
                          <a:cs typeface="Times New Roman"/>
                        </a:rPr>
                        <a:t>249</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1342</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2469</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3927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4027*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sym typeface="Symbol"/>
                        </a:rPr>
                        <a:t></a:t>
                      </a:r>
                      <a:r>
                        <a:rPr lang="en-US" sz="1600" kern="100" dirty="0">
                          <a:solidFill>
                            <a:schemeClr val="tx1"/>
                          </a:solidFill>
                          <a:latin typeface="Comic Sans MS" pitchFamily="66" charset="0"/>
                          <a:ea typeface="新細明體"/>
                          <a:cs typeface="Times New Roman"/>
                        </a:rPr>
                        <a:t>196</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183</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188</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246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189">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solidFill>
                            <a:schemeClr val="tx1"/>
                          </a:solidFill>
                          <a:latin typeface="Comic Sans MS" pitchFamily="66" charset="0"/>
                          <a:ea typeface="新細明體"/>
                          <a:cs typeface="Times New Roman"/>
                        </a:rPr>
                        <a:t>Na</a:t>
                      </a:r>
                      <a:endParaRPr lang="zh-TW" sz="1600" kern="10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Mg</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Al</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Si</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P(white)</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Cl</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err="1">
                          <a:latin typeface="Comic Sans MS" pitchFamily="66" charset="0"/>
                          <a:ea typeface="新細明體"/>
                          <a:cs typeface="Times New Roman"/>
                        </a:rPr>
                        <a:t>Ar</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420">
                <a:tc>
                  <a:txBody>
                    <a:bodyPr/>
                    <a:lstStyle/>
                    <a:p>
                      <a:pPr algn="ctr">
                        <a:spcAft>
                          <a:spcPts val="0"/>
                        </a:spcAft>
                      </a:pPr>
                      <a:r>
                        <a:rPr lang="en-US" sz="1600" b="1" kern="100">
                          <a:latin typeface="Comic Sans MS" pitchFamily="66" charset="0"/>
                          <a:ea typeface="新細明體"/>
                          <a:cs typeface="Times New Roman"/>
                        </a:rPr>
                        <a:t>Melting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98</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650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660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1414</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44</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rPr>
                        <a:t>115</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101</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Comic Sans MS" pitchFamily="66" charset="0"/>
                          <a:ea typeface="新細明體"/>
                          <a:cs typeface="Times New Roman"/>
                          <a:sym typeface="Symbol"/>
                        </a:rPr>
                        <a:t></a:t>
                      </a:r>
                      <a:r>
                        <a:rPr lang="en-US" sz="1600" kern="100">
                          <a:latin typeface="Comic Sans MS" pitchFamily="66" charset="0"/>
                          <a:ea typeface="新細明體"/>
                          <a:cs typeface="Times New Roman"/>
                        </a:rPr>
                        <a:t>189</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883</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1090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2517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2900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277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444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34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9770" name="文字方塊 5">
            <a:extLst>
              <a:ext uri="{FF2B5EF4-FFF2-40B4-BE49-F238E27FC236}">
                <a16:creationId xmlns:a16="http://schemas.microsoft.com/office/drawing/2014/main" id="{3ACE8456-6E0B-9505-0160-FE6751605983}"/>
              </a:ext>
            </a:extLst>
          </p:cNvPr>
          <p:cNvSpPr txBox="1">
            <a:spLocks noChangeArrowheads="1"/>
          </p:cNvSpPr>
          <p:nvPr/>
        </p:nvSpPr>
        <p:spPr bwMode="auto">
          <a:xfrm>
            <a:off x="228600" y="25908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a:solidFill>
                  <a:schemeClr val="tx1"/>
                </a:solidFill>
                <a:latin typeface="Comic Sans MS" panose="030F0702030302020204" pitchFamily="66" charset="0"/>
                <a:ea typeface="新細明體" panose="02020500000000000000" pitchFamily="18" charset="-120"/>
              </a:rPr>
              <a:t>Interpretation : -</a:t>
            </a:r>
            <a:endParaRPr lang="zh-TW" altLang="en-US" sz="2800">
              <a:solidFill>
                <a:schemeClr val="tx1"/>
              </a:solidFill>
              <a:latin typeface="Comic Sans MS" panose="030F0702030302020204" pitchFamily="66" charset="0"/>
              <a:ea typeface="新細明體" panose="02020500000000000000" pitchFamily="18" charset="-120"/>
            </a:endParaRPr>
          </a:p>
        </p:txBody>
      </p:sp>
      <p:sp>
        <p:nvSpPr>
          <p:cNvPr id="7" name="文字方塊 6">
            <a:extLst>
              <a:ext uri="{FF2B5EF4-FFF2-40B4-BE49-F238E27FC236}">
                <a16:creationId xmlns:a16="http://schemas.microsoft.com/office/drawing/2014/main" id="{1134AEC0-9274-90BC-3131-366FF0604F29}"/>
              </a:ext>
            </a:extLst>
          </p:cNvPr>
          <p:cNvSpPr txBox="1">
            <a:spLocks noChangeArrowheads="1"/>
          </p:cNvSpPr>
          <p:nvPr/>
        </p:nvSpPr>
        <p:spPr bwMode="auto">
          <a:xfrm>
            <a:off x="228600" y="3138488"/>
            <a:ext cx="891540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
                <a:schemeClr val="tx1"/>
              </a:buClr>
              <a:buFont typeface="Wingdings" panose="05000000000000000000" pitchFamily="2" charset="2"/>
              <a:buChar char="F"/>
            </a:pPr>
            <a:r>
              <a:rPr lang="en-US" altLang="zh-TW" sz="2800" b="0">
                <a:solidFill>
                  <a:srgbClr val="FF0000"/>
                </a:solidFill>
                <a:latin typeface="Comic Sans MS" panose="030F0702030302020204" pitchFamily="66" charset="0"/>
                <a:ea typeface="新細明體" panose="02020500000000000000" pitchFamily="18" charset="-120"/>
              </a:rPr>
              <a:t> </a:t>
            </a:r>
            <a:r>
              <a:rPr lang="en-US" altLang="zh-TW" sz="2800" b="0">
                <a:solidFill>
                  <a:schemeClr val="tx1"/>
                </a:solidFill>
                <a:latin typeface="Comic Sans MS" panose="030F0702030302020204" pitchFamily="66" charset="0"/>
                <a:ea typeface="新細明體" panose="02020500000000000000" pitchFamily="18" charset="-120"/>
              </a:rPr>
              <a:t>m.p. : N &gt; O &gt; F &gt; Ne (regular)</a:t>
            </a:r>
            <a:endPar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endParaRPr>
          </a:p>
          <a:p>
            <a:pPr eaLnBrk="1" hangingPunct="1">
              <a:lnSpc>
                <a:spcPct val="100000"/>
              </a:lnSpc>
              <a:spcBef>
                <a:spcPct val="0"/>
              </a:spcBef>
              <a:buClr>
                <a:schemeClr val="tx1"/>
              </a:buClr>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 molecular size : N</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2</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O</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2</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F</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2</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Ne</a:t>
            </a:r>
          </a:p>
          <a:p>
            <a:pPr eaLnBrk="1" hangingPunct="1">
              <a:lnSpc>
                <a:spcPct val="100000"/>
              </a:lnSpc>
              <a:spcBef>
                <a:spcPct val="0"/>
              </a:spcBef>
              <a:buClr>
                <a:schemeClr val="tx1"/>
              </a:buClr>
              <a:buFontTx/>
              <a:buNone/>
            </a:pP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Strength of v.d.w. </a:t>
            </a:r>
            <a:r>
              <a:rPr lang="en-US" altLang="zh-TW" sz="26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forces : </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N</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2</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O</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2</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F</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2</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Ne</a:t>
            </a:r>
          </a:p>
          <a:p>
            <a:pPr eaLnBrk="1" hangingPunct="1">
              <a:lnSpc>
                <a:spcPct val="100000"/>
              </a:lnSpc>
              <a:spcBef>
                <a:spcPct val="0"/>
              </a:spcBef>
              <a:buClr>
                <a:schemeClr val="tx1"/>
              </a:buClr>
              <a:buFontTx/>
              <a:buNone/>
            </a:pPr>
            <a:r>
              <a:rPr lang="en-US" altLang="zh-TW" sz="26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a:t>
            </a:r>
            <a:endPar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EFA8281-5F56-84F5-A70C-C491AD36540F}"/>
              </a:ext>
            </a:extLst>
          </p:cNvPr>
          <p:cNvGraphicFramePr>
            <a:graphicFrameLocks noGrp="1"/>
          </p:cNvGraphicFramePr>
          <p:nvPr/>
        </p:nvGraphicFramePr>
        <p:xfrm>
          <a:off x="304800" y="228600"/>
          <a:ext cx="8458200" cy="2046288"/>
        </p:xfrm>
        <a:graphic>
          <a:graphicData uri="http://schemas.openxmlformats.org/drawingml/2006/table">
            <a:tbl>
              <a:tblPr/>
              <a:tblGrid>
                <a:gridCol w="2021422">
                  <a:extLst>
                    <a:ext uri="{9D8B030D-6E8A-4147-A177-3AD203B41FA5}">
                      <a16:colId xmlns:a16="http://schemas.microsoft.com/office/drawing/2014/main" val="20000"/>
                    </a:ext>
                  </a:extLst>
                </a:gridCol>
                <a:gridCol w="804597">
                  <a:extLst>
                    <a:ext uri="{9D8B030D-6E8A-4147-A177-3AD203B41FA5}">
                      <a16:colId xmlns:a16="http://schemas.microsoft.com/office/drawing/2014/main" val="20001"/>
                    </a:ext>
                  </a:extLst>
                </a:gridCol>
                <a:gridCol w="804597">
                  <a:extLst>
                    <a:ext uri="{9D8B030D-6E8A-4147-A177-3AD203B41FA5}">
                      <a16:colId xmlns:a16="http://schemas.microsoft.com/office/drawing/2014/main" val="20002"/>
                    </a:ext>
                  </a:extLst>
                </a:gridCol>
                <a:gridCol w="804597">
                  <a:extLst>
                    <a:ext uri="{9D8B030D-6E8A-4147-A177-3AD203B41FA5}">
                      <a16:colId xmlns:a16="http://schemas.microsoft.com/office/drawing/2014/main" val="20003"/>
                    </a:ext>
                  </a:extLst>
                </a:gridCol>
                <a:gridCol w="804597">
                  <a:extLst>
                    <a:ext uri="{9D8B030D-6E8A-4147-A177-3AD203B41FA5}">
                      <a16:colId xmlns:a16="http://schemas.microsoft.com/office/drawing/2014/main" val="20004"/>
                    </a:ext>
                  </a:extLst>
                </a:gridCol>
                <a:gridCol w="856191">
                  <a:extLst>
                    <a:ext uri="{9D8B030D-6E8A-4147-A177-3AD203B41FA5}">
                      <a16:colId xmlns:a16="http://schemas.microsoft.com/office/drawing/2014/main" val="20005"/>
                    </a:ext>
                  </a:extLst>
                </a:gridCol>
                <a:gridCol w="753003">
                  <a:extLst>
                    <a:ext uri="{9D8B030D-6E8A-4147-A177-3AD203B41FA5}">
                      <a16:colId xmlns:a16="http://schemas.microsoft.com/office/drawing/2014/main" val="20006"/>
                    </a:ext>
                  </a:extLst>
                </a:gridCol>
                <a:gridCol w="804597">
                  <a:extLst>
                    <a:ext uri="{9D8B030D-6E8A-4147-A177-3AD203B41FA5}">
                      <a16:colId xmlns:a16="http://schemas.microsoft.com/office/drawing/2014/main" val="20007"/>
                    </a:ext>
                  </a:extLst>
                </a:gridCol>
                <a:gridCol w="804597">
                  <a:extLst>
                    <a:ext uri="{9D8B030D-6E8A-4147-A177-3AD203B41FA5}">
                      <a16:colId xmlns:a16="http://schemas.microsoft.com/office/drawing/2014/main" val="20008"/>
                    </a:ext>
                  </a:extLst>
                </a:gridCol>
              </a:tblGrid>
              <a:tr h="337420">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Li</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B</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O</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F</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Ne</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420">
                <a:tc>
                  <a:txBody>
                    <a:bodyPr/>
                    <a:lstStyle/>
                    <a:p>
                      <a:pPr algn="ctr">
                        <a:spcAft>
                          <a:spcPts val="0"/>
                        </a:spcAft>
                      </a:pPr>
                      <a:r>
                        <a:rPr lang="en-US" sz="1600" b="1" kern="100" dirty="0">
                          <a:latin typeface="Comic Sans MS" pitchFamily="66" charset="0"/>
                          <a:ea typeface="新細明體"/>
                          <a:cs typeface="Times New Roman"/>
                        </a:rPr>
                        <a:t>Melting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181</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1287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2076</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3527*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sym typeface="Symbol"/>
                        </a:rPr>
                        <a:t></a:t>
                      </a:r>
                      <a:r>
                        <a:rPr lang="en-US" sz="1600" kern="100" dirty="0">
                          <a:solidFill>
                            <a:schemeClr val="tx1"/>
                          </a:solidFill>
                          <a:latin typeface="Comic Sans MS" pitchFamily="66" charset="0"/>
                          <a:ea typeface="新細明體"/>
                          <a:cs typeface="Times New Roman"/>
                        </a:rPr>
                        <a:t>210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sym typeface="Symbol"/>
                        </a:rPr>
                        <a:t></a:t>
                      </a:r>
                      <a:r>
                        <a:rPr lang="en-US" sz="1600" kern="100" dirty="0">
                          <a:solidFill>
                            <a:schemeClr val="tx1"/>
                          </a:solidFill>
                          <a:latin typeface="Comic Sans MS" pitchFamily="66" charset="0"/>
                          <a:ea typeface="新細明體"/>
                          <a:cs typeface="Times New Roman"/>
                        </a:rPr>
                        <a:t>219</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sym typeface="Symbol"/>
                        </a:rPr>
                        <a:t></a:t>
                      </a:r>
                      <a:r>
                        <a:rPr lang="en-US" sz="1600" kern="100" dirty="0">
                          <a:solidFill>
                            <a:schemeClr val="tx1"/>
                          </a:solidFill>
                          <a:latin typeface="Comic Sans MS" pitchFamily="66" charset="0"/>
                          <a:ea typeface="新細明體"/>
                          <a:cs typeface="Times New Roman"/>
                        </a:rPr>
                        <a:t>220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sym typeface="Symbol"/>
                        </a:rPr>
                        <a:t></a:t>
                      </a:r>
                      <a:r>
                        <a:rPr lang="en-US" sz="1600" kern="100" dirty="0">
                          <a:solidFill>
                            <a:schemeClr val="tx1"/>
                          </a:solidFill>
                          <a:latin typeface="Comic Sans MS" pitchFamily="66" charset="0"/>
                          <a:ea typeface="新細明體"/>
                          <a:cs typeface="Times New Roman"/>
                        </a:rPr>
                        <a:t>249</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1342</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2469</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3927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4027*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sym typeface="Symbol"/>
                        </a:rPr>
                        <a:t></a:t>
                      </a:r>
                      <a:r>
                        <a:rPr lang="en-US" sz="1600" kern="100" dirty="0">
                          <a:solidFill>
                            <a:schemeClr val="tx1"/>
                          </a:solidFill>
                          <a:latin typeface="Comic Sans MS" pitchFamily="66" charset="0"/>
                          <a:ea typeface="新細明體"/>
                          <a:cs typeface="Times New Roman"/>
                        </a:rPr>
                        <a:t>196</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183</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188</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246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189">
                <a:tc>
                  <a:txBody>
                    <a:bodyPr/>
                    <a:lstStyle/>
                    <a:p>
                      <a:pPr algn="ctr">
                        <a:spcAft>
                          <a:spcPts val="0"/>
                        </a:spcAft>
                      </a:pPr>
                      <a:r>
                        <a:rPr lang="en-US" sz="1600" b="1" kern="100" dirty="0">
                          <a:latin typeface="Comic Sans MS" pitchFamily="66" charset="0"/>
                          <a:ea typeface="新細明體"/>
                          <a:cs typeface="Times New Roman"/>
                        </a:rPr>
                        <a:t>Element</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solidFill>
                            <a:schemeClr val="tx1"/>
                          </a:solidFill>
                          <a:latin typeface="Comic Sans MS" pitchFamily="66" charset="0"/>
                          <a:ea typeface="新細明體"/>
                          <a:cs typeface="Times New Roman"/>
                        </a:rPr>
                        <a:t>Na</a:t>
                      </a:r>
                      <a:endParaRPr lang="zh-TW" sz="1600" kern="10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Mg</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Al</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Si</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chemeClr val="tx1"/>
                          </a:solidFill>
                          <a:latin typeface="Comic Sans MS" pitchFamily="66" charset="0"/>
                          <a:ea typeface="新細明體"/>
                          <a:cs typeface="Times New Roman"/>
                        </a:rPr>
                        <a:t>P(white)</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S</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Comic Sans MS" pitchFamily="66" charset="0"/>
                          <a:ea typeface="新細明體"/>
                          <a:cs typeface="Times New Roman"/>
                        </a:rPr>
                        <a:t>Cl</a:t>
                      </a:r>
                      <a:endParaRPr lang="zh-TW" sz="1600" kern="10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err="1">
                          <a:latin typeface="Comic Sans MS" pitchFamily="66" charset="0"/>
                          <a:ea typeface="新細明體"/>
                          <a:cs typeface="Times New Roman"/>
                        </a:rPr>
                        <a:t>Ar</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420">
                <a:tc>
                  <a:txBody>
                    <a:bodyPr/>
                    <a:lstStyle/>
                    <a:p>
                      <a:pPr algn="ctr">
                        <a:spcAft>
                          <a:spcPts val="0"/>
                        </a:spcAft>
                      </a:pPr>
                      <a:r>
                        <a:rPr lang="en-US" sz="1600" b="1" kern="100">
                          <a:latin typeface="Comic Sans MS" pitchFamily="66" charset="0"/>
                          <a:ea typeface="新細明體"/>
                          <a:cs typeface="Times New Roman"/>
                        </a:rPr>
                        <a:t>Melting point / </a:t>
                      </a:r>
                      <a:r>
                        <a:rPr lang="en-US" sz="1600" b="1" kern="100" baseline="30000">
                          <a:latin typeface="Comic Sans MS" pitchFamily="66" charset="0"/>
                          <a:ea typeface="新細明體"/>
                          <a:cs typeface="Times New Roman"/>
                        </a:rPr>
                        <a:t>o</a:t>
                      </a:r>
                      <a:r>
                        <a:rPr lang="en-US" sz="1600" b="1" kern="100">
                          <a:latin typeface="Comic Sans MS" pitchFamily="66" charset="0"/>
                          <a:ea typeface="新細明體"/>
                          <a:cs typeface="Times New Roman"/>
                        </a:rPr>
                        <a:t>C</a:t>
                      </a:r>
                      <a:endParaRPr lang="zh-TW" sz="1600" kern="10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98</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650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660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1414</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44</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rPr>
                        <a:t>115</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sym typeface="Symbol"/>
                        </a:rPr>
                        <a:t></a:t>
                      </a:r>
                      <a:r>
                        <a:rPr lang="en-US" sz="1600" kern="100" dirty="0">
                          <a:solidFill>
                            <a:srgbClr val="FF0000"/>
                          </a:solidFill>
                          <a:latin typeface="Comic Sans MS" pitchFamily="66" charset="0"/>
                          <a:ea typeface="新細明體"/>
                          <a:cs typeface="Times New Roman"/>
                        </a:rPr>
                        <a:t>101</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FF0000"/>
                          </a:solidFill>
                          <a:latin typeface="Comic Sans MS" pitchFamily="66" charset="0"/>
                          <a:ea typeface="新細明體"/>
                          <a:cs typeface="Times New Roman"/>
                          <a:sym typeface="Symbol"/>
                        </a:rPr>
                        <a:t></a:t>
                      </a:r>
                      <a:r>
                        <a:rPr lang="en-US" sz="1600" kern="100" dirty="0">
                          <a:solidFill>
                            <a:srgbClr val="FF0000"/>
                          </a:solidFill>
                          <a:latin typeface="Comic Sans MS" pitchFamily="66" charset="0"/>
                          <a:ea typeface="新細明體"/>
                          <a:cs typeface="Times New Roman"/>
                        </a:rPr>
                        <a:t>189</a:t>
                      </a:r>
                      <a:endParaRPr lang="zh-TW" sz="1600" kern="100" dirty="0">
                        <a:solidFill>
                          <a:srgbClr val="FF0000"/>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420">
                <a:tc>
                  <a:txBody>
                    <a:bodyPr/>
                    <a:lstStyle/>
                    <a:p>
                      <a:pPr algn="ctr">
                        <a:spcAft>
                          <a:spcPts val="0"/>
                        </a:spcAft>
                      </a:pPr>
                      <a:r>
                        <a:rPr lang="en-US" sz="1600" b="1" kern="100" dirty="0">
                          <a:latin typeface="Comic Sans MS" pitchFamily="66" charset="0"/>
                          <a:ea typeface="新細明體"/>
                          <a:cs typeface="Times New Roman"/>
                        </a:rPr>
                        <a:t>Boiling point / </a:t>
                      </a:r>
                      <a:r>
                        <a:rPr lang="en-US" sz="1600" b="1" kern="100" baseline="30000" dirty="0" err="1">
                          <a:latin typeface="Comic Sans MS" pitchFamily="66" charset="0"/>
                          <a:ea typeface="新細明體"/>
                          <a:cs typeface="Times New Roman"/>
                        </a:rPr>
                        <a:t>o</a:t>
                      </a:r>
                      <a:r>
                        <a:rPr lang="en-US" sz="1600" b="1" kern="100" dirty="0" err="1">
                          <a:latin typeface="Comic Sans MS" pitchFamily="66" charset="0"/>
                          <a:ea typeface="新細明體"/>
                          <a:cs typeface="Times New Roman"/>
                        </a:rPr>
                        <a:t>C</a:t>
                      </a:r>
                      <a:endParaRPr lang="zh-TW" sz="1600" kern="100" dirty="0">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883</a:t>
                      </a:r>
                      <a:endParaRPr lang="zh-TW" sz="1600" kern="100" dirty="0">
                        <a:solidFill>
                          <a:schemeClr val="tx1"/>
                        </a:solidFill>
                        <a:latin typeface="Comic Sans MS" pitchFamily="66" charset="0"/>
                        <a:ea typeface="新細明體"/>
                        <a:cs typeface="Times New Roman"/>
                      </a:endParaRPr>
                    </a:p>
                  </a:txBody>
                  <a:tcPr marL="17780" marR="177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1090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2517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2900</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latin typeface="Comic Sans MS" pitchFamily="66" charset="0"/>
                          <a:ea typeface="新細明體"/>
                          <a:cs typeface="Times New Roman"/>
                        </a:rPr>
                        <a:t>277</a:t>
                      </a:r>
                      <a:endParaRPr lang="zh-TW" sz="1600" kern="100" dirty="0">
                        <a:solidFill>
                          <a:schemeClr val="tx1"/>
                        </a:solidFill>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rPr>
                        <a:t>444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34</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Comic Sans MS" pitchFamily="66" charset="0"/>
                          <a:ea typeface="新細明體"/>
                          <a:cs typeface="Times New Roman"/>
                          <a:sym typeface="Symbol"/>
                        </a:rPr>
                        <a:t></a:t>
                      </a:r>
                      <a:r>
                        <a:rPr lang="en-US" sz="1600" kern="100" dirty="0">
                          <a:latin typeface="Comic Sans MS" pitchFamily="66" charset="0"/>
                          <a:ea typeface="新細明體"/>
                          <a:cs typeface="Times New Roman"/>
                        </a:rPr>
                        <a:t>186</a:t>
                      </a:r>
                      <a:endParaRPr lang="zh-TW" sz="1600" kern="100" dirty="0">
                        <a:latin typeface="Comic Sans MS" pitchFamily="66" charset="0"/>
                        <a:ea typeface="新細明體"/>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0794" name="文字方塊 5">
            <a:extLst>
              <a:ext uri="{FF2B5EF4-FFF2-40B4-BE49-F238E27FC236}">
                <a16:creationId xmlns:a16="http://schemas.microsoft.com/office/drawing/2014/main" id="{420836BA-AB43-61D0-FC1A-28B12E52FF3F}"/>
              </a:ext>
            </a:extLst>
          </p:cNvPr>
          <p:cNvSpPr txBox="1">
            <a:spLocks noChangeArrowheads="1"/>
          </p:cNvSpPr>
          <p:nvPr/>
        </p:nvSpPr>
        <p:spPr bwMode="auto">
          <a:xfrm>
            <a:off x="228600" y="25908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a:solidFill>
                  <a:schemeClr val="tx1"/>
                </a:solidFill>
                <a:latin typeface="Comic Sans MS" panose="030F0702030302020204" pitchFamily="66" charset="0"/>
                <a:ea typeface="新細明體" panose="02020500000000000000" pitchFamily="18" charset="-120"/>
              </a:rPr>
              <a:t>Interpretation : -</a:t>
            </a:r>
            <a:endParaRPr lang="zh-TW" altLang="en-US" sz="2800">
              <a:solidFill>
                <a:schemeClr val="tx1"/>
              </a:solidFill>
              <a:latin typeface="Comic Sans MS" panose="030F0702030302020204" pitchFamily="66" charset="0"/>
              <a:ea typeface="新細明體" panose="02020500000000000000" pitchFamily="18" charset="-120"/>
            </a:endParaRPr>
          </a:p>
        </p:txBody>
      </p:sp>
      <p:sp>
        <p:nvSpPr>
          <p:cNvPr id="7" name="文字方塊 6">
            <a:extLst>
              <a:ext uri="{FF2B5EF4-FFF2-40B4-BE49-F238E27FC236}">
                <a16:creationId xmlns:a16="http://schemas.microsoft.com/office/drawing/2014/main" id="{B4B26A25-AB71-5C7B-5070-B4EA84477FBF}"/>
              </a:ext>
            </a:extLst>
          </p:cNvPr>
          <p:cNvSpPr txBox="1">
            <a:spLocks noChangeArrowheads="1"/>
          </p:cNvSpPr>
          <p:nvPr/>
        </p:nvSpPr>
        <p:spPr bwMode="auto">
          <a:xfrm>
            <a:off x="228600" y="3138488"/>
            <a:ext cx="891540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4926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9263" algn="l"/>
              </a:tabLst>
              <a:defRPr sz="2800">
                <a:solidFill>
                  <a:schemeClr val="tx1"/>
                </a:solidFill>
                <a:latin typeface="Trebuchet MS" panose="020B0603020202020204" pitchFamily="34" charset="0"/>
              </a:defRPr>
            </a:lvl2pPr>
            <a:lvl3pPr marL="1143000" indent="-228600">
              <a:spcBef>
                <a:spcPct val="20000"/>
              </a:spcBef>
              <a:buChar char="•"/>
              <a:tabLst>
                <a:tab pos="44926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9263" algn="l"/>
              </a:tabLst>
              <a:defRPr sz="2000">
                <a:solidFill>
                  <a:schemeClr val="tx1"/>
                </a:solidFill>
                <a:latin typeface="Trebuchet MS" panose="020B0603020202020204" pitchFamily="34" charset="0"/>
              </a:defRPr>
            </a:lvl4pPr>
            <a:lvl5pPr marL="2057400" indent="-228600">
              <a:spcBef>
                <a:spcPct val="20000"/>
              </a:spcBef>
              <a:buChar char="•"/>
              <a:tabLst>
                <a:tab pos="44926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9263" algn="l"/>
              </a:tabLst>
              <a:defRPr sz="2000">
                <a:solidFill>
                  <a:schemeClr val="tx1"/>
                </a:solidFill>
                <a:latin typeface="Trebuchet MS" panose="020B0603020202020204" pitchFamily="34" charset="0"/>
              </a:defRPr>
            </a:lvl9pPr>
          </a:lstStyle>
          <a:p>
            <a:pPr eaLnBrk="1" hangingPunct="1">
              <a:lnSpc>
                <a:spcPct val="100000"/>
              </a:lnSpc>
              <a:spcBef>
                <a:spcPct val="0"/>
              </a:spcBef>
              <a:buClr>
                <a:schemeClr val="tx1"/>
              </a:buClr>
              <a:buFont typeface="Wingdings" panose="05000000000000000000" pitchFamily="2" charset="2"/>
              <a:buChar char="F"/>
            </a:pPr>
            <a:r>
              <a:rPr lang="en-US" altLang="zh-TW" sz="2800" b="0">
                <a:solidFill>
                  <a:srgbClr val="FF0000"/>
                </a:solidFill>
                <a:latin typeface="Comic Sans MS" panose="030F0702030302020204" pitchFamily="66" charset="0"/>
                <a:ea typeface="新細明體" panose="02020500000000000000" pitchFamily="18" charset="-120"/>
              </a:rPr>
              <a:t> </a:t>
            </a:r>
            <a:r>
              <a:rPr lang="en-US" altLang="zh-TW" sz="2800" b="0">
                <a:solidFill>
                  <a:schemeClr val="tx1"/>
                </a:solidFill>
                <a:latin typeface="Comic Sans MS" panose="030F0702030302020204" pitchFamily="66" charset="0"/>
                <a:ea typeface="新細明體" panose="02020500000000000000" pitchFamily="18" charset="-120"/>
              </a:rPr>
              <a:t>m.p. : S &gt; P &gt; Cl &gt; Ar (irregular)</a:t>
            </a:r>
            <a:endPar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endParaRPr>
          </a:p>
          <a:p>
            <a:pPr eaLnBrk="1" hangingPunct="1">
              <a:lnSpc>
                <a:spcPct val="100000"/>
              </a:lnSpc>
              <a:spcBef>
                <a:spcPct val="0"/>
              </a:spcBef>
              <a:buClr>
                <a:schemeClr val="tx1"/>
              </a:buClr>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 molecular size : S</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8</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P</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4</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Cl</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2</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Ar</a:t>
            </a:r>
          </a:p>
          <a:p>
            <a:pPr eaLnBrk="1" hangingPunct="1">
              <a:lnSpc>
                <a:spcPct val="100000"/>
              </a:lnSpc>
              <a:spcBef>
                <a:spcPct val="0"/>
              </a:spcBef>
              <a:buClr>
                <a:schemeClr val="tx1"/>
              </a:buClr>
              <a:buFontTx/>
              <a:buNone/>
            </a:pP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Strength of v.d.w. </a:t>
            </a:r>
            <a:r>
              <a:rPr lang="en-US" altLang="zh-TW" sz="26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forces : </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S</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8</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P</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4</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Cl</a:t>
            </a:r>
            <a:r>
              <a:rPr lang="en-US" altLang="zh-TW" sz="2800" b="0" baseline="-25000">
                <a:solidFill>
                  <a:srgbClr val="FF0000"/>
                </a:solidFill>
                <a:latin typeface="Comic Sans MS" panose="030F0702030302020204" pitchFamily="66" charset="0"/>
                <a:ea typeface="新細明體" panose="02020500000000000000" pitchFamily="18" charset="-120"/>
                <a:sym typeface="Symbol" panose="05050102010706020507" pitchFamily="18" charset="2"/>
              </a:rPr>
              <a:t>2</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&gt; Ar</a:t>
            </a:r>
          </a:p>
          <a:p>
            <a:pPr eaLnBrk="1" hangingPunct="1">
              <a:lnSpc>
                <a:spcPct val="100000"/>
              </a:lnSpc>
              <a:spcBef>
                <a:spcPct val="0"/>
              </a:spcBef>
              <a:buClr>
                <a:schemeClr val="tx1"/>
              </a:buClr>
              <a:buFontTx/>
              <a:buNone/>
            </a:pPr>
            <a:r>
              <a:rPr lang="en-US" altLang="zh-TW" sz="26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a:t>
            </a:r>
            <a:endPar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3">
            <a:extLst>
              <a:ext uri="{FF2B5EF4-FFF2-40B4-BE49-F238E27FC236}">
                <a16:creationId xmlns:a16="http://schemas.microsoft.com/office/drawing/2014/main" id="{854EB954-F80A-8423-B11F-9FF7935B13B1}"/>
              </a:ext>
            </a:extLst>
          </p:cNvPr>
          <p:cNvSpPr>
            <a:spLocks noChangeArrowheads="1"/>
          </p:cNvSpPr>
          <p:nvPr/>
        </p:nvSpPr>
        <p:spPr bwMode="auto">
          <a:xfrm>
            <a:off x="381000" y="457200"/>
            <a:ext cx="8534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Atoms of elements in </a:t>
            </a:r>
            <a:r>
              <a:rPr lang="en-US" altLang="zh-TW" sz="2800" b="0" u="sng">
                <a:solidFill>
                  <a:srgbClr val="FF0000"/>
                </a:solidFill>
                <a:latin typeface="Comic Sans MS" panose="030F0702030302020204" pitchFamily="66" charset="0"/>
                <a:ea typeface="新細明體" panose="02020500000000000000" pitchFamily="18" charset="-120"/>
              </a:rPr>
              <a:t>period 2</a:t>
            </a:r>
            <a:r>
              <a:rPr lang="en-US" altLang="zh-TW" sz="2800" b="0">
                <a:solidFill>
                  <a:schemeClr val="tx1"/>
                </a:solidFill>
                <a:latin typeface="Comic Sans MS" panose="030F0702030302020204" pitchFamily="66" charset="0"/>
                <a:ea typeface="新細明體" panose="02020500000000000000" pitchFamily="18" charset="-120"/>
              </a:rPr>
              <a:t> tend to form </a:t>
            </a:r>
            <a:r>
              <a:rPr lang="en-US" altLang="zh-TW" sz="2800" b="0" u="sng">
                <a:solidFill>
                  <a:srgbClr val="FF0000"/>
                </a:solidFill>
                <a:latin typeface="Comic Sans MS" panose="030F0702030302020204" pitchFamily="66" charset="0"/>
                <a:ea typeface="新細明體" panose="02020500000000000000" pitchFamily="18" charset="-120"/>
              </a:rPr>
              <a:t>multiple bonds </a:t>
            </a:r>
            <a:r>
              <a:rPr lang="en-US" altLang="zh-TW" sz="2800" b="0">
                <a:solidFill>
                  <a:schemeClr val="tx1"/>
                </a:solidFill>
                <a:latin typeface="Comic Sans MS" panose="030F0702030302020204" pitchFamily="66" charset="0"/>
                <a:ea typeface="新細明體" panose="02020500000000000000" pitchFamily="18" charset="-120"/>
              </a:rPr>
              <a:t>(double or triple) with one another. </a:t>
            </a:r>
          </a:p>
        </p:txBody>
      </p:sp>
      <p:sp>
        <p:nvSpPr>
          <p:cNvPr id="31747" name="矩形 4">
            <a:extLst>
              <a:ext uri="{FF2B5EF4-FFF2-40B4-BE49-F238E27FC236}">
                <a16:creationId xmlns:a16="http://schemas.microsoft.com/office/drawing/2014/main" id="{C7B83CA7-6E09-5DB7-A90D-A37CA2551BBA}"/>
              </a:ext>
            </a:extLst>
          </p:cNvPr>
          <p:cNvSpPr>
            <a:spLocks noChangeArrowheads="1"/>
          </p:cNvSpPr>
          <p:nvPr/>
        </p:nvSpPr>
        <p:spPr bwMode="auto">
          <a:xfrm>
            <a:off x="381000" y="1685925"/>
            <a:ext cx="853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Examples : </a:t>
            </a:r>
            <a:r>
              <a:rPr lang="en-US" altLang="zh-TW" sz="2800" b="0">
                <a:solidFill>
                  <a:srgbClr val="0000FF"/>
                </a:solidFill>
                <a:latin typeface="Comic Sans MS" panose="030F0702030302020204" pitchFamily="66" charset="0"/>
                <a:ea typeface="新細明體" panose="02020500000000000000" pitchFamily="18" charset="-120"/>
              </a:rPr>
              <a:t>O=O (1</a:t>
            </a:r>
            <a:r>
              <a:rPr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a:t>
            </a:r>
            <a:r>
              <a:rPr lang="en-US" altLang="zh-TW" sz="2800" b="0">
                <a:solidFill>
                  <a:srgbClr val="0000FF"/>
                </a:solidFill>
                <a:latin typeface="Comic Sans MS" panose="030F0702030302020204" pitchFamily="66" charset="0"/>
                <a:ea typeface="新細明體" panose="02020500000000000000" pitchFamily="18" charset="-120"/>
              </a:rPr>
              <a:t> + 1</a:t>
            </a:r>
            <a:r>
              <a:rPr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a:t>
            </a:r>
            <a:r>
              <a:rPr lang="en-US" altLang="zh-TW" sz="2800" b="0">
                <a:solidFill>
                  <a:srgbClr val="0000FF"/>
                </a:solidFill>
                <a:latin typeface="Comic Sans MS" panose="030F0702030302020204" pitchFamily="66" charset="0"/>
                <a:ea typeface="新細明體" panose="02020500000000000000" pitchFamily="18" charset="-120"/>
              </a:rPr>
              <a:t>), N</a:t>
            </a:r>
            <a:r>
              <a:rPr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a:t>
            </a:r>
            <a:r>
              <a:rPr lang="en-US" altLang="zh-TW" sz="2800" b="0">
                <a:solidFill>
                  <a:srgbClr val="0000FF"/>
                </a:solidFill>
                <a:latin typeface="Comic Sans MS" panose="030F0702030302020204" pitchFamily="66" charset="0"/>
                <a:ea typeface="新細明體" panose="02020500000000000000" pitchFamily="18" charset="-120"/>
              </a:rPr>
              <a:t>N (1</a:t>
            </a:r>
            <a:r>
              <a:rPr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a:t>
            </a:r>
            <a:r>
              <a:rPr lang="en-US" altLang="zh-TW" sz="2800" b="0">
                <a:solidFill>
                  <a:srgbClr val="0000FF"/>
                </a:solidFill>
                <a:latin typeface="Comic Sans MS" panose="030F0702030302020204" pitchFamily="66" charset="0"/>
                <a:ea typeface="新細明體" panose="02020500000000000000" pitchFamily="18" charset="-120"/>
              </a:rPr>
              <a:t> + 2</a:t>
            </a:r>
            <a:r>
              <a:rPr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a:t>
            </a:r>
            <a:r>
              <a:rPr lang="en-US" altLang="zh-TW" sz="2800" b="0">
                <a:solidFill>
                  <a:srgbClr val="0000FF"/>
                </a:solidFill>
                <a:latin typeface="Comic Sans MS" panose="030F0702030302020204" pitchFamily="66" charset="0"/>
                <a:ea typeface="新細明體" panose="02020500000000000000" pitchFamily="18" charset="-120"/>
              </a:rPr>
              <a:t>)</a:t>
            </a:r>
            <a:endParaRPr lang="zh-TW" altLang="en-US" sz="2800" b="0">
              <a:solidFill>
                <a:srgbClr val="0000FF"/>
              </a:solidFill>
              <a:latin typeface="Comic Sans MS" panose="030F0702030302020204" pitchFamily="66" charset="0"/>
              <a:ea typeface="新細明體" panose="02020500000000000000" pitchFamily="18" charset="-120"/>
            </a:endParaRPr>
          </a:p>
        </p:txBody>
      </p:sp>
      <p:sp>
        <p:nvSpPr>
          <p:cNvPr id="31748" name="Rectangle 1">
            <a:extLst>
              <a:ext uri="{FF2B5EF4-FFF2-40B4-BE49-F238E27FC236}">
                <a16:creationId xmlns:a16="http://schemas.microsoft.com/office/drawing/2014/main" id="{A608F258-8507-AF91-BF43-D35C3C0D752D}"/>
              </a:ext>
            </a:extLst>
          </p:cNvPr>
          <p:cNvSpPr>
            <a:spLocks noChangeArrowheads="1"/>
          </p:cNvSpPr>
          <p:nvPr/>
        </p:nvSpPr>
        <p:spPr bwMode="auto">
          <a:xfrm>
            <a:off x="3733800" y="6400800"/>
            <a:ext cx="549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000" b="0">
                <a:solidFill>
                  <a:srgbClr val="0000FF"/>
                </a:solidFill>
                <a:latin typeface="Comic Sans MS" panose="030F0702030302020204" pitchFamily="66" charset="0"/>
                <a:ea typeface="新細明體" panose="02020500000000000000" pitchFamily="18" charset="-120"/>
              </a:rPr>
              <a:t>(</a:t>
            </a:r>
            <a:r>
              <a:rPr lang="en-US" altLang="zh-TW" sz="20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a:t>
            </a:r>
            <a:r>
              <a:rPr lang="en-US" altLang="zh-TW" sz="2000" b="0">
                <a:solidFill>
                  <a:srgbClr val="0000FF"/>
                </a:solidFill>
                <a:latin typeface="Comic Sans MS" panose="030F0702030302020204" pitchFamily="66" charset="0"/>
                <a:ea typeface="新細明體" panose="02020500000000000000" pitchFamily="18" charset="-120"/>
              </a:rPr>
              <a:t> + </a:t>
            </a:r>
            <a:r>
              <a:rPr lang="en-US" altLang="zh-TW" sz="20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 bonds – extension + 2</a:t>
            </a:r>
            <a:r>
              <a:rPr lang="en-US" altLang="zh-TW" sz="2000" b="0" baseline="30000">
                <a:solidFill>
                  <a:srgbClr val="0000FF"/>
                </a:solidFill>
                <a:latin typeface="Comic Sans MS" panose="030F0702030302020204" pitchFamily="66" charset="0"/>
                <a:ea typeface="新細明體" panose="02020500000000000000" pitchFamily="18" charset="-120"/>
                <a:sym typeface="Symbol" panose="05050102010706020507" pitchFamily="18" charset="2"/>
              </a:rPr>
              <a:t>nd</a:t>
            </a:r>
            <a:r>
              <a:rPr lang="en-US" altLang="zh-TW" sz="20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 yr. university</a:t>
            </a:r>
            <a:r>
              <a:rPr lang="en-US" altLang="zh-TW" sz="2000" b="0">
                <a:solidFill>
                  <a:srgbClr val="0000FF"/>
                </a:solidFill>
                <a:latin typeface="Comic Sans MS" panose="030F0702030302020204" pitchFamily="66" charset="0"/>
                <a:ea typeface="新細明體" panose="02020500000000000000" pitchFamily="18" charset="-120"/>
              </a:rPr>
              <a:t>) </a:t>
            </a:r>
            <a:endParaRPr lang="en-US" altLang="en-US" sz="2000">
              <a:solidFill>
                <a:schemeClr val="tx1"/>
              </a:solidFill>
              <a:latin typeface="Arial" panose="020B060402020202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F07058D-C301-2A04-3B1E-0479871E8191}"/>
              </a:ext>
            </a:extLst>
          </p:cNvPr>
          <p:cNvSpPr>
            <a:spLocks noChangeArrowheads="1"/>
          </p:cNvSpPr>
          <p:nvPr/>
        </p:nvSpPr>
        <p:spPr bwMode="auto">
          <a:xfrm>
            <a:off x="228600" y="457200"/>
            <a:ext cx="8686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Atoms of elements in </a:t>
            </a:r>
            <a:r>
              <a:rPr lang="en-US" altLang="zh-TW" sz="2800" b="0" u="sng">
                <a:solidFill>
                  <a:srgbClr val="FF0000"/>
                </a:solidFill>
                <a:latin typeface="Comic Sans MS" panose="030F0702030302020204" pitchFamily="66" charset="0"/>
                <a:ea typeface="新細明體" panose="02020500000000000000" pitchFamily="18" charset="-120"/>
              </a:rPr>
              <a:t>period 3</a:t>
            </a:r>
            <a:r>
              <a:rPr lang="en-US" altLang="zh-TW" sz="2800" b="0">
                <a:solidFill>
                  <a:schemeClr val="tx1"/>
                </a:solidFill>
                <a:latin typeface="Comic Sans MS" panose="030F0702030302020204" pitchFamily="66" charset="0"/>
                <a:ea typeface="新細明體" panose="02020500000000000000" pitchFamily="18" charset="-120"/>
              </a:rPr>
              <a:t> do not form multiple bonds with one another. Instead, they form </a:t>
            </a:r>
            <a:r>
              <a:rPr lang="en-US" altLang="zh-TW" sz="2800" b="0" u="sng">
                <a:solidFill>
                  <a:srgbClr val="FF0000"/>
                </a:solidFill>
                <a:latin typeface="Comic Sans MS" panose="030F0702030302020204" pitchFamily="66" charset="0"/>
                <a:ea typeface="新細明體" panose="02020500000000000000" pitchFamily="18" charset="-120"/>
              </a:rPr>
              <a:t>cyclic structure </a:t>
            </a:r>
            <a:r>
              <a:rPr lang="en-US" altLang="zh-TW" sz="2800" b="0">
                <a:solidFill>
                  <a:schemeClr val="tx1"/>
                </a:solidFill>
                <a:latin typeface="Comic Sans MS" panose="030F0702030302020204" pitchFamily="66" charset="0"/>
                <a:ea typeface="新細明體" panose="02020500000000000000" pitchFamily="18" charset="-120"/>
              </a:rPr>
              <a:t>in which </a:t>
            </a:r>
            <a:r>
              <a:rPr lang="en-US" altLang="zh-TW" sz="2800" b="0" u="sng">
                <a:solidFill>
                  <a:srgbClr val="FF0000"/>
                </a:solidFill>
                <a:latin typeface="Comic Sans MS" panose="030F0702030302020204" pitchFamily="66" charset="0"/>
                <a:ea typeface="新細明體" panose="02020500000000000000" pitchFamily="18" charset="-120"/>
              </a:rPr>
              <a:t>all bonds are </a:t>
            </a:r>
            <a:r>
              <a:rPr lang="en-US" altLang="zh-TW" sz="2800" b="0" u="sng">
                <a:solidFill>
                  <a:srgbClr val="FF0000"/>
                </a:solidFill>
                <a:latin typeface="Comic Sans MS" panose="030F0702030302020204" pitchFamily="66" charset="0"/>
                <a:ea typeface="新細明體" panose="02020500000000000000" pitchFamily="18" charset="-120"/>
                <a:sym typeface="Symbol" panose="05050102010706020507" pitchFamily="18" charset="2"/>
              </a:rPr>
              <a:t></a:t>
            </a:r>
            <a:r>
              <a:rPr lang="en-US" altLang="zh-TW" sz="2800" b="0" u="sng">
                <a:solidFill>
                  <a:srgbClr val="FF0000"/>
                </a:solidFill>
                <a:latin typeface="Comic Sans MS" panose="030F0702030302020204" pitchFamily="66" charset="0"/>
                <a:ea typeface="新細明體" panose="02020500000000000000" pitchFamily="18" charset="-120"/>
              </a:rPr>
              <a:t> bonds</a:t>
            </a:r>
            <a:r>
              <a:rPr lang="en-US" altLang="zh-TW" sz="2800" b="0">
                <a:solidFill>
                  <a:schemeClr val="tx1"/>
                </a:solidFill>
                <a:latin typeface="Comic Sans MS" panose="030F0702030302020204" pitchFamily="66" charset="0"/>
                <a:ea typeface="新細明體" panose="02020500000000000000" pitchFamily="18" charset="-120"/>
              </a:rPr>
              <a:t>.</a:t>
            </a:r>
            <a:endParaRPr lang="zh-TW" altLang="en-US" sz="2800" b="0">
              <a:solidFill>
                <a:schemeClr val="tx1"/>
              </a:solidFill>
              <a:latin typeface="Comic Sans MS" panose="030F0702030302020204" pitchFamily="66" charset="0"/>
              <a:ea typeface="新細明體" panose="02020500000000000000" pitchFamily="18" charset="-120"/>
            </a:endParaRPr>
          </a:p>
        </p:txBody>
      </p:sp>
      <p:pic>
        <p:nvPicPr>
          <p:cNvPr id="533506" name="Picture 2">
            <a:extLst>
              <a:ext uri="{FF2B5EF4-FFF2-40B4-BE49-F238E27FC236}">
                <a16:creationId xmlns:a16="http://schemas.microsoft.com/office/drawing/2014/main" id="{3D5155F3-7E77-AF93-B80E-37D3ADFD2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388" y="2286000"/>
            <a:ext cx="62976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8C90E928-0247-D2BA-F2FE-0872A81633C5}"/>
              </a:ext>
            </a:extLst>
          </p:cNvPr>
          <p:cNvSpPr>
            <a:spLocks noChangeArrowheads="1"/>
          </p:cNvSpPr>
          <p:nvPr/>
        </p:nvSpPr>
        <p:spPr bwMode="auto">
          <a:xfrm>
            <a:off x="228600" y="4303713"/>
            <a:ext cx="7467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bond formation is not favoured due to </a:t>
            </a:r>
          </a:p>
          <a:p>
            <a:pPr eaLnBrk="1" hangingPunct="1">
              <a:lnSpc>
                <a:spcPct val="100000"/>
              </a:lnSpc>
              <a:spcBef>
                <a:spcPct val="0"/>
              </a:spcBef>
              <a:buClrTx/>
              <a:buFontTx/>
              <a:buNone/>
            </a:pPr>
            <a:r>
              <a:rPr lang="en-US" altLang="zh-TW" sz="2800" b="0" u="sng">
                <a:solidFill>
                  <a:srgbClr val="FF0000"/>
                </a:solidFill>
                <a:latin typeface="Comic Sans MS" panose="030F0702030302020204" pitchFamily="66" charset="0"/>
                <a:ea typeface="新細明體" panose="02020500000000000000" pitchFamily="18" charset="-120"/>
                <a:sym typeface="Symbol" panose="05050102010706020507" pitchFamily="18" charset="2"/>
              </a:rPr>
              <a:t>poor side-way overlap between 3p orbitals</a:t>
            </a:r>
            <a:endParaRPr lang="zh-TW" altLang="en-US" sz="2800" b="0" u="sng">
              <a:solidFill>
                <a:srgbClr val="FF0000"/>
              </a:solidFill>
              <a:latin typeface="Comic Sans MS" panose="030F0702030302020204" pitchFamily="66"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533506"/>
                                        </p:tgtEl>
                                        <p:attrNameLst>
                                          <p:attrName>style.visibility</p:attrName>
                                        </p:attrNameLst>
                                      </p:cBhvr>
                                      <p:to>
                                        <p:strVal val="visible"/>
                                      </p:to>
                                    </p:set>
                                    <p:animEffect transition="in" filter="dissolve">
                                      <p:cBhvr>
                                        <p:cTn id="11" dur="500"/>
                                        <p:tgtEl>
                                          <p:spTgt spid="5335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a:extLst>
              <a:ext uri="{FF2B5EF4-FFF2-40B4-BE49-F238E27FC236}">
                <a16:creationId xmlns:a16="http://schemas.microsoft.com/office/drawing/2014/main" id="{556A136A-09FB-55E2-DED8-D159D227525B}"/>
              </a:ext>
            </a:extLst>
          </p:cNvPr>
          <p:cNvSpPr>
            <a:spLocks noChangeArrowheads="1"/>
          </p:cNvSpPr>
          <p:nvPr/>
        </p:nvSpPr>
        <p:spPr bwMode="auto">
          <a:xfrm>
            <a:off x="152400" y="4062413"/>
            <a:ext cx="88122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buClr>
                <a:schemeClr val="tx1"/>
              </a:buClr>
              <a:buFontTx/>
              <a:buNone/>
            </a:pPr>
            <a:r>
              <a:rPr lang="en-US" altLang="zh-TW">
                <a:solidFill>
                  <a:schemeClr val="tx1"/>
                </a:solidFill>
                <a:latin typeface="Arial" panose="020B0604020202020204" pitchFamily="34" charset="0"/>
                <a:ea typeface="新細明體" panose="02020500000000000000" pitchFamily="18" charset="-120"/>
              </a:rPr>
              <a:t>	</a:t>
            </a:r>
            <a:r>
              <a:rPr lang="en-US" altLang="zh-TW" b="0">
                <a:solidFill>
                  <a:schemeClr val="tx1"/>
                </a:solidFill>
                <a:latin typeface="Comic Sans MS" panose="030F0702030302020204" pitchFamily="66" charset="0"/>
                <a:ea typeface="新細明體" panose="02020500000000000000" pitchFamily="18" charset="-120"/>
              </a:rPr>
              <a:t>Each Si atom forms four single bonds rather than two double bonds with O atoms </a:t>
            </a:r>
            <a:r>
              <a:rPr lang="en-US" altLang="zh-TW" b="0">
                <a:solidFill>
                  <a:srgbClr val="0000FF"/>
                </a:solidFill>
                <a:latin typeface="Comic Sans MS" panose="030F0702030302020204" pitchFamily="66" charset="0"/>
                <a:ea typeface="新細明體" panose="02020500000000000000" pitchFamily="18" charset="-120"/>
              </a:rPr>
              <a:t>(∵ poor 3p</a:t>
            </a:r>
            <a:r>
              <a:rPr lang="en-US" altLang="zh-TW" b="0" baseline="-25000">
                <a:solidFill>
                  <a:srgbClr val="0000FF"/>
                </a:solidFill>
                <a:latin typeface="Comic Sans MS" panose="030F0702030302020204" pitchFamily="66" charset="0"/>
                <a:ea typeface="新細明體" panose="02020500000000000000" pitchFamily="18" charset="-120"/>
              </a:rPr>
              <a:t>z</a:t>
            </a:r>
            <a:r>
              <a:rPr lang="en-US" altLang="zh-TW" b="0">
                <a:solidFill>
                  <a:srgbClr val="0000FF"/>
                </a:solidFill>
                <a:latin typeface="Comic Sans MS" panose="030F0702030302020204" pitchFamily="66" charset="0"/>
                <a:ea typeface="新細明體" panose="02020500000000000000" pitchFamily="18" charset="-120"/>
              </a:rPr>
              <a:t>-2p</a:t>
            </a:r>
            <a:r>
              <a:rPr lang="en-US" altLang="zh-TW" b="0" baseline="-25000">
                <a:solidFill>
                  <a:srgbClr val="0000FF"/>
                </a:solidFill>
                <a:latin typeface="Comic Sans MS" panose="030F0702030302020204" pitchFamily="66" charset="0"/>
                <a:ea typeface="新細明體" panose="02020500000000000000" pitchFamily="18" charset="-120"/>
              </a:rPr>
              <a:t>z</a:t>
            </a:r>
            <a:r>
              <a:rPr lang="en-US" altLang="zh-TW" b="0">
                <a:solidFill>
                  <a:srgbClr val="0000FF"/>
                </a:solidFill>
                <a:latin typeface="Comic Sans MS" panose="030F0702030302020204" pitchFamily="66" charset="0"/>
                <a:ea typeface="新細明體" panose="02020500000000000000" pitchFamily="18" charset="-120"/>
              </a:rPr>
              <a:t> overlap)</a:t>
            </a:r>
          </a:p>
        </p:txBody>
      </p:sp>
      <p:grpSp>
        <p:nvGrpSpPr>
          <p:cNvPr id="2" name="Group 4">
            <a:extLst>
              <a:ext uri="{FF2B5EF4-FFF2-40B4-BE49-F238E27FC236}">
                <a16:creationId xmlns:a16="http://schemas.microsoft.com/office/drawing/2014/main" id="{DD94CA0D-1AE5-804F-9B73-B58552CCB720}"/>
              </a:ext>
            </a:extLst>
          </p:cNvPr>
          <p:cNvGrpSpPr>
            <a:grpSpLocks/>
          </p:cNvGrpSpPr>
          <p:nvPr/>
        </p:nvGrpSpPr>
        <p:grpSpPr bwMode="auto">
          <a:xfrm>
            <a:off x="533400" y="609600"/>
            <a:ext cx="7924800" cy="3216275"/>
            <a:chOff x="336" y="1536"/>
            <a:chExt cx="4992" cy="2026"/>
          </a:xfrm>
        </p:grpSpPr>
        <p:grpSp>
          <p:nvGrpSpPr>
            <p:cNvPr id="33800" name="Group 5">
              <a:extLst>
                <a:ext uri="{FF2B5EF4-FFF2-40B4-BE49-F238E27FC236}">
                  <a16:creationId xmlns:a16="http://schemas.microsoft.com/office/drawing/2014/main" id="{55E1A2EC-C780-6437-DBEE-5C75EFB72BF6}"/>
                </a:ext>
              </a:extLst>
            </p:cNvPr>
            <p:cNvGrpSpPr>
              <a:grpSpLocks/>
            </p:cNvGrpSpPr>
            <p:nvPr/>
          </p:nvGrpSpPr>
          <p:grpSpPr bwMode="auto">
            <a:xfrm>
              <a:off x="960" y="1536"/>
              <a:ext cx="1456" cy="1788"/>
              <a:chOff x="864" y="1152"/>
              <a:chExt cx="1456" cy="1788"/>
            </a:xfrm>
          </p:grpSpPr>
          <p:pic>
            <p:nvPicPr>
              <p:cNvPr id="33808" name="Picture 6">
                <a:extLst>
                  <a:ext uri="{FF2B5EF4-FFF2-40B4-BE49-F238E27FC236}">
                    <a16:creationId xmlns:a16="http://schemas.microsoft.com/office/drawing/2014/main" id="{AEA8716B-F11A-9F53-4D75-B8E3CAC9F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1152"/>
                <a:ext cx="1456" cy="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09" name="Picture 7">
                <a:extLst>
                  <a:ext uri="{FF2B5EF4-FFF2-40B4-BE49-F238E27FC236}">
                    <a16:creationId xmlns:a16="http://schemas.microsoft.com/office/drawing/2014/main" id="{62295A5A-3A23-FFE6-EF08-E9543B9C6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2784"/>
                <a:ext cx="91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33801" name="Group 8">
              <a:extLst>
                <a:ext uri="{FF2B5EF4-FFF2-40B4-BE49-F238E27FC236}">
                  <a16:creationId xmlns:a16="http://schemas.microsoft.com/office/drawing/2014/main" id="{BD89851E-B98C-BDF0-95AD-863C626F4E44}"/>
                </a:ext>
              </a:extLst>
            </p:cNvPr>
            <p:cNvGrpSpPr>
              <a:grpSpLocks/>
            </p:cNvGrpSpPr>
            <p:nvPr/>
          </p:nvGrpSpPr>
          <p:grpSpPr bwMode="auto">
            <a:xfrm>
              <a:off x="3072" y="1584"/>
              <a:ext cx="1382" cy="1732"/>
              <a:chOff x="2976" y="1200"/>
              <a:chExt cx="1382" cy="1732"/>
            </a:xfrm>
          </p:grpSpPr>
          <p:pic>
            <p:nvPicPr>
              <p:cNvPr id="33806" name="Picture 9">
                <a:extLst>
                  <a:ext uri="{FF2B5EF4-FFF2-40B4-BE49-F238E27FC236}">
                    <a16:creationId xmlns:a16="http://schemas.microsoft.com/office/drawing/2014/main" id="{4FE39D05-D742-BC1F-1596-F02A04144C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2784"/>
                <a:ext cx="86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07" name="Picture 10">
                <a:extLst>
                  <a:ext uri="{FF2B5EF4-FFF2-40B4-BE49-F238E27FC236}">
                    <a16:creationId xmlns:a16="http://schemas.microsoft.com/office/drawing/2014/main" id="{4AF209FF-1E0A-111F-5268-875EEB2357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 y="1200"/>
                <a:ext cx="1382" cy="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3802" name="Text Box 11">
              <a:extLst>
                <a:ext uri="{FF2B5EF4-FFF2-40B4-BE49-F238E27FC236}">
                  <a16:creationId xmlns:a16="http://schemas.microsoft.com/office/drawing/2014/main" id="{983B6316-1973-3985-5BE1-7FB06ADF526A}"/>
                </a:ext>
              </a:extLst>
            </p:cNvPr>
            <p:cNvSpPr txBox="1">
              <a:spLocks noChangeArrowheads="1"/>
            </p:cNvSpPr>
            <p:nvPr/>
          </p:nvSpPr>
          <p:spPr bwMode="auto">
            <a:xfrm>
              <a:off x="336" y="1872"/>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0000FF"/>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0000FF"/>
                </a:solidFill>
                <a:latin typeface="Tahoma" panose="020B0604030504040204" pitchFamily="34" charset="0"/>
                <a:ea typeface="新細明體" panose="02020500000000000000" pitchFamily="18" charset="-120"/>
              </a:endParaRPr>
            </a:p>
          </p:txBody>
        </p:sp>
        <p:sp>
          <p:nvSpPr>
            <p:cNvPr id="33803" name="Text Box 12">
              <a:extLst>
                <a:ext uri="{FF2B5EF4-FFF2-40B4-BE49-F238E27FC236}">
                  <a16:creationId xmlns:a16="http://schemas.microsoft.com/office/drawing/2014/main" id="{23E4041F-288E-D4D1-9DE6-ECF6409A957F}"/>
                </a:ext>
              </a:extLst>
            </p:cNvPr>
            <p:cNvSpPr txBox="1">
              <a:spLocks noChangeArrowheads="1"/>
            </p:cNvSpPr>
            <p:nvPr/>
          </p:nvSpPr>
          <p:spPr bwMode="auto">
            <a:xfrm>
              <a:off x="4704" y="2880"/>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0000FF"/>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0000FF"/>
                </a:solidFill>
                <a:latin typeface="Tahoma" panose="020B0604030504040204" pitchFamily="34" charset="0"/>
                <a:ea typeface="新細明體" panose="02020500000000000000" pitchFamily="18" charset="-120"/>
              </a:endParaRPr>
            </a:p>
          </p:txBody>
        </p:sp>
        <p:sp>
          <p:nvSpPr>
            <p:cNvPr id="33804" name="Text Box 13">
              <a:extLst>
                <a:ext uri="{FF2B5EF4-FFF2-40B4-BE49-F238E27FC236}">
                  <a16:creationId xmlns:a16="http://schemas.microsoft.com/office/drawing/2014/main" id="{38E28C34-9C59-8055-50B0-6490DA09B65D}"/>
                </a:ext>
              </a:extLst>
            </p:cNvPr>
            <p:cNvSpPr txBox="1">
              <a:spLocks noChangeArrowheads="1"/>
            </p:cNvSpPr>
            <p:nvPr/>
          </p:nvSpPr>
          <p:spPr bwMode="auto">
            <a:xfrm>
              <a:off x="384" y="2928"/>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FF0000"/>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FF0000"/>
                </a:solidFill>
                <a:latin typeface="Tahoma" panose="020B0604030504040204" pitchFamily="34" charset="0"/>
                <a:ea typeface="新細明體" panose="02020500000000000000" pitchFamily="18" charset="-120"/>
              </a:endParaRPr>
            </a:p>
          </p:txBody>
        </p:sp>
        <p:sp>
          <p:nvSpPr>
            <p:cNvPr id="33805" name="Text Box 14">
              <a:extLst>
                <a:ext uri="{FF2B5EF4-FFF2-40B4-BE49-F238E27FC236}">
                  <a16:creationId xmlns:a16="http://schemas.microsoft.com/office/drawing/2014/main" id="{2697538B-D88F-3776-3CDE-A3E63C61DDBA}"/>
                </a:ext>
              </a:extLst>
            </p:cNvPr>
            <p:cNvSpPr txBox="1">
              <a:spLocks noChangeArrowheads="1"/>
            </p:cNvSpPr>
            <p:nvPr/>
          </p:nvSpPr>
          <p:spPr bwMode="auto">
            <a:xfrm>
              <a:off x="4704" y="1776"/>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FF0000"/>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FF0000"/>
                </a:solidFill>
                <a:latin typeface="Tahoma" panose="020B0604030504040204" pitchFamily="34" charset="0"/>
                <a:ea typeface="新細明體" panose="02020500000000000000" pitchFamily="18" charset="-120"/>
              </a:endParaRPr>
            </a:p>
          </p:txBody>
        </p:sp>
      </p:grpSp>
      <p:sp>
        <p:nvSpPr>
          <p:cNvPr id="33796" name="文字方塊 15">
            <a:extLst>
              <a:ext uri="{FF2B5EF4-FFF2-40B4-BE49-F238E27FC236}">
                <a16:creationId xmlns:a16="http://schemas.microsoft.com/office/drawing/2014/main" id="{065FCB27-BB15-7791-8114-291E899A76C4}"/>
              </a:ext>
            </a:extLst>
          </p:cNvPr>
          <p:cNvSpPr txBox="1">
            <a:spLocks noChangeArrowheads="1"/>
          </p:cNvSpPr>
          <p:nvPr/>
        </p:nvSpPr>
        <p:spPr bwMode="auto">
          <a:xfrm>
            <a:off x="152400" y="152400"/>
            <a:ext cx="881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400" b="0">
                <a:solidFill>
                  <a:schemeClr val="tx1"/>
                </a:solidFill>
                <a:latin typeface="Comic Sans MS" panose="030F0702030302020204" pitchFamily="66" charset="0"/>
                <a:ea typeface="新細明體" panose="02020500000000000000" pitchFamily="18" charset="-120"/>
              </a:rPr>
              <a:t>Q.1 Which is the correct structure for CO</a:t>
            </a:r>
            <a:r>
              <a:rPr lang="en-US" altLang="zh-TW" sz="2400" b="0" baseline="-25000">
                <a:solidFill>
                  <a:schemeClr val="tx1"/>
                </a:solidFill>
                <a:latin typeface="Comic Sans MS" panose="030F0702030302020204" pitchFamily="66" charset="0"/>
                <a:ea typeface="新細明體" panose="02020500000000000000" pitchFamily="18" charset="-120"/>
              </a:rPr>
              <a:t>2</a:t>
            </a:r>
            <a:r>
              <a:rPr lang="en-US" altLang="zh-TW" sz="2400" b="0">
                <a:solidFill>
                  <a:schemeClr val="tx1"/>
                </a:solidFill>
                <a:latin typeface="Comic Sans MS" panose="030F0702030302020204" pitchFamily="66" charset="0"/>
                <a:ea typeface="新細明體" panose="02020500000000000000" pitchFamily="18" charset="-120"/>
              </a:rPr>
              <a:t> + SiO</a:t>
            </a:r>
            <a:r>
              <a:rPr lang="en-US" altLang="zh-TW" sz="2400" b="0" baseline="-25000">
                <a:solidFill>
                  <a:schemeClr val="tx1"/>
                </a:solidFill>
                <a:latin typeface="Comic Sans MS" panose="030F0702030302020204" pitchFamily="66" charset="0"/>
                <a:ea typeface="新細明體" panose="02020500000000000000" pitchFamily="18" charset="-120"/>
              </a:rPr>
              <a:t>2</a:t>
            </a:r>
            <a:r>
              <a:rPr lang="en-US" altLang="zh-TW" sz="2400" b="0">
                <a:solidFill>
                  <a:schemeClr val="tx1"/>
                </a:solidFill>
                <a:latin typeface="Comic Sans MS" panose="030F0702030302020204" pitchFamily="66" charset="0"/>
                <a:ea typeface="新細明體" panose="02020500000000000000" pitchFamily="18" charset="-120"/>
              </a:rPr>
              <a:t>?</a:t>
            </a:r>
            <a:endParaRPr lang="zh-TW" altLang="en-US" sz="2400" b="0">
              <a:solidFill>
                <a:schemeClr val="tx1"/>
              </a:solidFill>
              <a:latin typeface="Comic Sans MS" panose="030F0702030302020204" pitchFamily="66" charset="0"/>
              <a:ea typeface="新細明體" panose="02020500000000000000" pitchFamily="18" charset="-120"/>
            </a:endParaRPr>
          </a:p>
        </p:txBody>
      </p:sp>
      <p:sp>
        <p:nvSpPr>
          <p:cNvPr id="3" name="Rectangle 2">
            <a:extLst>
              <a:ext uri="{FF2B5EF4-FFF2-40B4-BE49-F238E27FC236}">
                <a16:creationId xmlns:a16="http://schemas.microsoft.com/office/drawing/2014/main" id="{AB55150C-B6A0-C012-E047-AA5122438A32}"/>
              </a:ext>
            </a:extLst>
          </p:cNvPr>
          <p:cNvSpPr>
            <a:spLocks noChangeArrowheads="1"/>
          </p:cNvSpPr>
          <p:nvPr/>
        </p:nvSpPr>
        <p:spPr bwMode="auto">
          <a:xfrm>
            <a:off x="685800" y="835025"/>
            <a:ext cx="838200" cy="2759075"/>
          </a:xfrm>
          <a:prstGeom prst="rect">
            <a:avLst/>
          </a:prstGeom>
          <a:solidFill>
            <a:schemeClr val="accent1"/>
          </a:solidFill>
          <a:ln w="9525" algn="ctr">
            <a:solidFill>
              <a:schemeClr val="tx1"/>
            </a:solidFill>
            <a:round/>
            <a:headEnd/>
            <a:tailEnd/>
          </a:ln>
        </p:spPr>
        <p:txBody>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endParaRPr lang="en-US" altLang="en-US" sz="1800">
              <a:solidFill>
                <a:schemeClr val="tx1"/>
              </a:solidFill>
              <a:latin typeface="Arial" panose="020B0604020202020204" pitchFamily="34" charset="0"/>
            </a:endParaRPr>
          </a:p>
        </p:txBody>
      </p:sp>
      <p:sp>
        <p:nvSpPr>
          <p:cNvPr id="16" name="Rectangle 15">
            <a:extLst>
              <a:ext uri="{FF2B5EF4-FFF2-40B4-BE49-F238E27FC236}">
                <a16:creationId xmlns:a16="http://schemas.microsoft.com/office/drawing/2014/main" id="{9483E49C-3726-9384-1462-E4C10D6BB039}"/>
              </a:ext>
            </a:extLst>
          </p:cNvPr>
          <p:cNvSpPr>
            <a:spLocks noChangeArrowheads="1"/>
          </p:cNvSpPr>
          <p:nvPr/>
        </p:nvSpPr>
        <p:spPr bwMode="auto">
          <a:xfrm>
            <a:off x="7693025" y="850900"/>
            <a:ext cx="838200" cy="2759075"/>
          </a:xfrm>
          <a:prstGeom prst="rect">
            <a:avLst/>
          </a:prstGeom>
          <a:solidFill>
            <a:schemeClr val="accent1"/>
          </a:solidFill>
          <a:ln w="9525" algn="ctr">
            <a:solidFill>
              <a:schemeClr val="tx1"/>
            </a:solidFill>
            <a:round/>
            <a:headEnd/>
            <a:tailEnd/>
          </a:ln>
        </p:spPr>
        <p:txBody>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endParaRPr lang="en-US" altLang="en-US" sz="1800">
              <a:solidFill>
                <a:schemeClr val="tx1"/>
              </a:solidFill>
              <a:latin typeface="Arial" panose="020B0604020202020204" pitchFamily="34" charset="0"/>
            </a:endParaRPr>
          </a:p>
        </p:txBody>
      </p:sp>
      <p:sp>
        <p:nvSpPr>
          <p:cNvPr id="17" name="Rectangle 16">
            <a:extLst>
              <a:ext uri="{FF2B5EF4-FFF2-40B4-BE49-F238E27FC236}">
                <a16:creationId xmlns:a16="http://schemas.microsoft.com/office/drawing/2014/main" id="{D4464DC2-AE04-50D4-269B-299AF7650E7D}"/>
              </a:ext>
            </a:extLst>
          </p:cNvPr>
          <p:cNvSpPr>
            <a:spLocks noChangeArrowheads="1"/>
          </p:cNvSpPr>
          <p:nvPr/>
        </p:nvSpPr>
        <p:spPr bwMode="auto">
          <a:xfrm>
            <a:off x="381000" y="3910013"/>
            <a:ext cx="8458200" cy="2759075"/>
          </a:xfrm>
          <a:prstGeom prst="rect">
            <a:avLst/>
          </a:prstGeom>
          <a:solidFill>
            <a:schemeClr val="accent1"/>
          </a:solidFill>
          <a:ln w="9525" algn="ctr">
            <a:solidFill>
              <a:schemeClr val="tx1"/>
            </a:solidFill>
            <a:round/>
            <a:headEnd/>
            <a:tailEnd/>
          </a:ln>
        </p:spPr>
        <p:txBody>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endParaRPr lang="en-US" altLang="en-US" sz="180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9379">
                                            <p:txEl>
                                              <p:pRg st="0" end="0"/>
                                            </p:txEl>
                                          </p:spTgt>
                                        </p:tgtEl>
                                        <p:attrNameLst>
                                          <p:attrName>style.visibility</p:attrName>
                                        </p:attrNameLst>
                                      </p:cBhvr>
                                      <p:to>
                                        <p:strVal val="visible"/>
                                      </p:to>
                                    </p:set>
                                    <p:animEffect transition="in" filter="wipe(left)">
                                      <p:cBhvr>
                                        <p:cTn id="12" dur="500"/>
                                        <p:tgtEl>
                                          <p:spTgt spid="2293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nodeType="clickEffect">
                                  <p:stCondLst>
                                    <p:cond delay="0"/>
                                  </p:stCondLst>
                                  <p:childTnLst>
                                    <p:animEffect transition="out" filter="wipe(down)">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22" presetClass="exit" presetSubtype="4" fill="hold" nodeType="withEffect">
                                  <p:stCondLst>
                                    <p:cond delay="0"/>
                                  </p:stCondLst>
                                  <p:childTnLst>
                                    <p:animEffect transition="out" filter="wipe(down)">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P spid="3"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7" descr="\\Bridge\science(sec)\A-level Chem (3rd Ed)\AL Chem 4 Gif\Ch38\fi38_02.gif">
            <a:extLst>
              <a:ext uri="{FF2B5EF4-FFF2-40B4-BE49-F238E27FC236}">
                <a16:creationId xmlns:a16="http://schemas.microsoft.com/office/drawing/2014/main" id="{FB9B5EFA-77B2-EF10-A754-5F3D7B91A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6">
            <a:extLst>
              <a:ext uri="{FF2B5EF4-FFF2-40B4-BE49-F238E27FC236}">
                <a16:creationId xmlns:a16="http://schemas.microsoft.com/office/drawing/2014/main" id="{0AFC09BB-E010-6D3B-1830-29BF82F82AFE}"/>
              </a:ext>
            </a:extLst>
          </p:cNvPr>
          <p:cNvSpPr>
            <a:spLocks noChangeArrowheads="1"/>
          </p:cNvSpPr>
          <p:nvPr/>
        </p:nvSpPr>
        <p:spPr bwMode="auto">
          <a:xfrm>
            <a:off x="762000" y="61722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The modern Periodic Table</a:t>
            </a:r>
          </a:p>
        </p:txBody>
      </p:sp>
      <p:sp>
        <p:nvSpPr>
          <p:cNvPr id="5" name="文字方塊 4">
            <a:extLst>
              <a:ext uri="{FF2B5EF4-FFF2-40B4-BE49-F238E27FC236}">
                <a16:creationId xmlns:a16="http://schemas.microsoft.com/office/drawing/2014/main" id="{BD17E86E-37A3-EAE3-78F2-ACF9150C9DD6}"/>
              </a:ext>
            </a:extLst>
          </p:cNvPr>
          <p:cNvSpPr txBox="1">
            <a:spLocks noChangeArrowheads="1"/>
          </p:cNvSpPr>
          <p:nvPr/>
        </p:nvSpPr>
        <p:spPr bwMode="auto">
          <a:xfrm>
            <a:off x="457200" y="304800"/>
            <a:ext cx="830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400" b="0">
                <a:solidFill>
                  <a:schemeClr val="tx1"/>
                </a:solidFill>
                <a:latin typeface="Comic Sans MS" panose="030F0702030302020204" pitchFamily="66" charset="0"/>
                <a:ea typeface="新細明體" panose="02020500000000000000" pitchFamily="18" charset="-120"/>
              </a:rPr>
              <a:t>Elements are arranged in the increasing order of </a:t>
            </a:r>
            <a:r>
              <a:rPr lang="en-US" altLang="zh-TW" sz="2400" b="0" u="sng">
                <a:solidFill>
                  <a:srgbClr val="FF0000"/>
                </a:solidFill>
                <a:latin typeface="Comic Sans MS" panose="030F0702030302020204" pitchFamily="66" charset="0"/>
                <a:ea typeface="新細明體" panose="02020500000000000000" pitchFamily="18" charset="-120"/>
              </a:rPr>
              <a:t>atomic number</a:t>
            </a:r>
            <a:endParaRPr lang="zh-TW" altLang="en-US" sz="2400" b="0" u="sng">
              <a:solidFill>
                <a:srgbClr val="FF0000"/>
              </a:solidFill>
              <a:latin typeface="Comic Sans MS" panose="030F0702030302020204" pitchFamily="66"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a:extLst>
              <a:ext uri="{FF2B5EF4-FFF2-40B4-BE49-F238E27FC236}">
                <a16:creationId xmlns:a16="http://schemas.microsoft.com/office/drawing/2014/main" id="{B99AAC9D-7286-2FA4-5AE9-0D16942F12B3}"/>
              </a:ext>
            </a:extLst>
          </p:cNvPr>
          <p:cNvSpPr>
            <a:spLocks noChangeArrowheads="1"/>
          </p:cNvSpPr>
          <p:nvPr/>
        </p:nvSpPr>
        <p:spPr bwMode="auto">
          <a:xfrm>
            <a:off x="228600" y="3675063"/>
            <a:ext cx="8305800"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buClr>
                <a:schemeClr val="tx1"/>
              </a:buClr>
              <a:buFontTx/>
              <a:buNone/>
            </a:pPr>
            <a:r>
              <a:rPr lang="en-US" altLang="zh-TW">
                <a:solidFill>
                  <a:schemeClr val="tx1"/>
                </a:solidFill>
                <a:latin typeface="Arial" panose="020B0604020202020204" pitchFamily="34" charset="0"/>
                <a:ea typeface="新細明體" panose="02020500000000000000" pitchFamily="18" charset="-120"/>
              </a:rPr>
              <a:t>	</a:t>
            </a:r>
            <a:r>
              <a:rPr lang="en-US" altLang="zh-TW" sz="2800" b="0">
                <a:solidFill>
                  <a:schemeClr val="tx1"/>
                </a:solidFill>
                <a:latin typeface="Comic Sans MS" panose="030F0702030302020204" pitchFamily="66" charset="0"/>
                <a:ea typeface="新細明體" panose="02020500000000000000" pitchFamily="18" charset="-120"/>
              </a:rPr>
              <a:t>C=O is preferred to C-O because</a:t>
            </a:r>
          </a:p>
          <a:p>
            <a:pPr eaLnBrk="1" hangingPunct="1">
              <a:lnSpc>
                <a:spcPct val="100000"/>
              </a:lnSpc>
              <a:buClr>
                <a:schemeClr val="tx1"/>
              </a:buClr>
              <a:buFontTx/>
              <a:buNone/>
            </a:pPr>
            <a:r>
              <a:rPr lang="en-US" altLang="zh-TW" sz="2800" b="0">
                <a:solidFill>
                  <a:srgbClr val="0000FF"/>
                </a:solidFill>
                <a:latin typeface="Comic Sans MS" panose="030F0702030302020204" pitchFamily="66" charset="0"/>
                <a:ea typeface="新細明體" panose="02020500000000000000" pitchFamily="18" charset="-120"/>
              </a:rPr>
              <a:t>	1.	2p</a:t>
            </a:r>
            <a:r>
              <a:rPr lang="en-US" altLang="zh-TW" sz="2800" b="0" baseline="-25000">
                <a:solidFill>
                  <a:srgbClr val="0000FF"/>
                </a:solidFill>
                <a:latin typeface="Comic Sans MS" panose="030F0702030302020204" pitchFamily="66" charset="0"/>
                <a:ea typeface="新細明體" panose="02020500000000000000" pitchFamily="18" charset="-120"/>
              </a:rPr>
              <a:t>z</a:t>
            </a:r>
            <a:r>
              <a:rPr lang="en-US" altLang="zh-TW" sz="2800" b="0">
                <a:solidFill>
                  <a:srgbClr val="0000FF"/>
                </a:solidFill>
                <a:latin typeface="Comic Sans MS" panose="030F0702030302020204" pitchFamily="66" charset="0"/>
                <a:ea typeface="新細明體" panose="02020500000000000000" pitchFamily="18" charset="-120"/>
              </a:rPr>
              <a:t>-2p</a:t>
            </a:r>
            <a:r>
              <a:rPr lang="en-US" altLang="zh-TW" sz="2800" b="0" baseline="-25000">
                <a:solidFill>
                  <a:srgbClr val="0000FF"/>
                </a:solidFill>
                <a:latin typeface="Comic Sans MS" panose="030F0702030302020204" pitchFamily="66" charset="0"/>
                <a:ea typeface="新細明體" panose="02020500000000000000" pitchFamily="18" charset="-120"/>
              </a:rPr>
              <a:t>z</a:t>
            </a:r>
            <a:r>
              <a:rPr lang="en-US" altLang="zh-TW" sz="2800" b="0">
                <a:solidFill>
                  <a:srgbClr val="0000FF"/>
                </a:solidFill>
                <a:latin typeface="Comic Sans MS" panose="030F0702030302020204" pitchFamily="66" charset="0"/>
                <a:ea typeface="新細明體" panose="02020500000000000000" pitchFamily="18" charset="-120"/>
              </a:rPr>
              <a:t> overlap &gt; 3p</a:t>
            </a:r>
            <a:r>
              <a:rPr lang="en-US" altLang="zh-TW" sz="2800" b="0" baseline="-25000">
                <a:solidFill>
                  <a:srgbClr val="0000FF"/>
                </a:solidFill>
                <a:latin typeface="Comic Sans MS" panose="030F0702030302020204" pitchFamily="66" charset="0"/>
                <a:ea typeface="新細明體" panose="02020500000000000000" pitchFamily="18" charset="-120"/>
              </a:rPr>
              <a:t>z</a:t>
            </a:r>
            <a:r>
              <a:rPr lang="en-US" altLang="zh-TW" sz="2800" b="0">
                <a:solidFill>
                  <a:srgbClr val="0000FF"/>
                </a:solidFill>
                <a:latin typeface="Comic Sans MS" panose="030F0702030302020204" pitchFamily="66" charset="0"/>
                <a:ea typeface="新細明體" panose="02020500000000000000" pitchFamily="18" charset="-120"/>
              </a:rPr>
              <a:t>-2p</a:t>
            </a:r>
            <a:r>
              <a:rPr lang="en-US" altLang="zh-TW" sz="2800" b="0" baseline="-25000">
                <a:solidFill>
                  <a:srgbClr val="0000FF"/>
                </a:solidFill>
                <a:latin typeface="Comic Sans MS" panose="030F0702030302020204" pitchFamily="66" charset="0"/>
                <a:ea typeface="新細明體" panose="02020500000000000000" pitchFamily="18" charset="-120"/>
              </a:rPr>
              <a:t>z</a:t>
            </a:r>
            <a:r>
              <a:rPr lang="en-US" altLang="zh-TW" sz="2800" b="0">
                <a:solidFill>
                  <a:srgbClr val="0000FF"/>
                </a:solidFill>
                <a:latin typeface="Comic Sans MS" panose="030F0702030302020204" pitchFamily="66" charset="0"/>
                <a:ea typeface="新細明體" panose="02020500000000000000" pitchFamily="18" charset="-120"/>
              </a:rPr>
              <a:t> overlap</a:t>
            </a:r>
          </a:p>
          <a:p>
            <a:pPr eaLnBrk="1" hangingPunct="1">
              <a:lnSpc>
                <a:spcPct val="100000"/>
              </a:lnSpc>
              <a:buClr>
                <a:schemeClr val="tx1"/>
              </a:buClr>
              <a:buFontTx/>
              <a:buNone/>
            </a:pPr>
            <a:r>
              <a:rPr lang="en-US" altLang="zh-TW" sz="2800" b="0">
                <a:solidFill>
                  <a:srgbClr val="0000FF"/>
                </a:solidFill>
                <a:latin typeface="Comic Sans MS" panose="030F0702030302020204" pitchFamily="66" charset="0"/>
                <a:ea typeface="新細明體" panose="02020500000000000000" pitchFamily="18" charset="-120"/>
              </a:rPr>
              <a:t>	2.	Polarization of </a:t>
            </a:r>
            <a:r>
              <a:rPr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 bond (mesomeric effect) 	results in stronger double bond</a:t>
            </a:r>
          </a:p>
          <a:p>
            <a:pPr eaLnBrk="1" hangingPunct="1">
              <a:lnSpc>
                <a:spcPct val="100000"/>
              </a:lnSpc>
              <a:buClr>
                <a:schemeClr val="tx1"/>
              </a:buClr>
              <a:buFontTx/>
              <a:buNone/>
            </a:pPr>
            <a:r>
              <a:rPr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		</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B.E. (kJ mol</a:t>
            </a:r>
            <a:r>
              <a:rPr lang="en-US" altLang="zh-TW" sz="2800" b="0" baseline="30000">
                <a:solidFill>
                  <a:srgbClr val="FF0000"/>
                </a:solidFill>
                <a:latin typeface="Comic Sans MS" panose="030F0702030302020204" pitchFamily="66" charset="0"/>
                <a:ea typeface="新細明體" panose="02020500000000000000" pitchFamily="18" charset="-120"/>
                <a:sym typeface="Symbol" panose="05050102010706020507" pitchFamily="18" charset="2"/>
              </a:rPr>
              <a:t>1</a:t>
            </a: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 : C=O(749) &gt; 2C-O(358)</a:t>
            </a:r>
            <a:endParaRPr lang="en-US" altLang="zh-TW" sz="2800" b="0">
              <a:solidFill>
                <a:srgbClr val="FF0000"/>
              </a:solidFill>
              <a:latin typeface="Comic Sans MS" panose="030F0702030302020204" pitchFamily="66" charset="0"/>
              <a:ea typeface="新細明體" panose="02020500000000000000" pitchFamily="18" charset="-120"/>
            </a:endParaRPr>
          </a:p>
        </p:txBody>
      </p:sp>
      <p:grpSp>
        <p:nvGrpSpPr>
          <p:cNvPr id="34819" name="Group 4">
            <a:extLst>
              <a:ext uri="{FF2B5EF4-FFF2-40B4-BE49-F238E27FC236}">
                <a16:creationId xmlns:a16="http://schemas.microsoft.com/office/drawing/2014/main" id="{FD57DB36-69F6-0CD0-9F59-35EB848D169B}"/>
              </a:ext>
            </a:extLst>
          </p:cNvPr>
          <p:cNvGrpSpPr>
            <a:grpSpLocks/>
          </p:cNvGrpSpPr>
          <p:nvPr/>
        </p:nvGrpSpPr>
        <p:grpSpPr bwMode="auto">
          <a:xfrm>
            <a:off x="533400" y="609600"/>
            <a:ext cx="7924800" cy="3216275"/>
            <a:chOff x="336" y="1536"/>
            <a:chExt cx="4992" cy="2026"/>
          </a:xfrm>
        </p:grpSpPr>
        <p:grpSp>
          <p:nvGrpSpPr>
            <p:cNvPr id="34820" name="Group 5">
              <a:extLst>
                <a:ext uri="{FF2B5EF4-FFF2-40B4-BE49-F238E27FC236}">
                  <a16:creationId xmlns:a16="http://schemas.microsoft.com/office/drawing/2014/main" id="{1A938DFC-D6B6-D68D-C3E5-3BDC20A5B58B}"/>
                </a:ext>
              </a:extLst>
            </p:cNvPr>
            <p:cNvGrpSpPr>
              <a:grpSpLocks/>
            </p:cNvGrpSpPr>
            <p:nvPr/>
          </p:nvGrpSpPr>
          <p:grpSpPr bwMode="auto">
            <a:xfrm>
              <a:off x="960" y="1536"/>
              <a:ext cx="1456" cy="1788"/>
              <a:chOff x="864" y="1152"/>
              <a:chExt cx="1456" cy="1788"/>
            </a:xfrm>
          </p:grpSpPr>
          <p:pic>
            <p:nvPicPr>
              <p:cNvPr id="34828" name="Picture 6">
                <a:extLst>
                  <a:ext uri="{FF2B5EF4-FFF2-40B4-BE49-F238E27FC236}">
                    <a16:creationId xmlns:a16="http://schemas.microsoft.com/office/drawing/2014/main" id="{707CFEC4-F681-CE5D-EA61-334456936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1152"/>
                <a:ext cx="1456" cy="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4829" name="Picture 7">
                <a:extLst>
                  <a:ext uri="{FF2B5EF4-FFF2-40B4-BE49-F238E27FC236}">
                    <a16:creationId xmlns:a16="http://schemas.microsoft.com/office/drawing/2014/main" id="{A0C5C400-E551-02A5-A971-28046F02E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2784"/>
                <a:ext cx="91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34821" name="Group 8">
              <a:extLst>
                <a:ext uri="{FF2B5EF4-FFF2-40B4-BE49-F238E27FC236}">
                  <a16:creationId xmlns:a16="http://schemas.microsoft.com/office/drawing/2014/main" id="{28E1853D-2A37-C4A6-68A1-67E88F1BC2BE}"/>
                </a:ext>
              </a:extLst>
            </p:cNvPr>
            <p:cNvGrpSpPr>
              <a:grpSpLocks/>
            </p:cNvGrpSpPr>
            <p:nvPr/>
          </p:nvGrpSpPr>
          <p:grpSpPr bwMode="auto">
            <a:xfrm>
              <a:off x="3072" y="1584"/>
              <a:ext cx="1382" cy="1732"/>
              <a:chOff x="2976" y="1200"/>
              <a:chExt cx="1382" cy="1732"/>
            </a:xfrm>
          </p:grpSpPr>
          <p:pic>
            <p:nvPicPr>
              <p:cNvPr id="34826" name="Picture 9">
                <a:extLst>
                  <a:ext uri="{FF2B5EF4-FFF2-40B4-BE49-F238E27FC236}">
                    <a16:creationId xmlns:a16="http://schemas.microsoft.com/office/drawing/2014/main" id="{EF0A4A62-EAAE-C14F-691C-61D34A29D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2784"/>
                <a:ext cx="86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4827" name="Picture 10">
                <a:extLst>
                  <a:ext uri="{FF2B5EF4-FFF2-40B4-BE49-F238E27FC236}">
                    <a16:creationId xmlns:a16="http://schemas.microsoft.com/office/drawing/2014/main" id="{F735D714-42DC-0A15-7D40-A2BEEE4880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 y="1200"/>
                <a:ext cx="1382" cy="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4822" name="Text Box 11">
              <a:extLst>
                <a:ext uri="{FF2B5EF4-FFF2-40B4-BE49-F238E27FC236}">
                  <a16:creationId xmlns:a16="http://schemas.microsoft.com/office/drawing/2014/main" id="{8B8B7468-8DCA-EDE3-5110-F1DFCAAABED8}"/>
                </a:ext>
              </a:extLst>
            </p:cNvPr>
            <p:cNvSpPr txBox="1">
              <a:spLocks noChangeArrowheads="1"/>
            </p:cNvSpPr>
            <p:nvPr/>
          </p:nvSpPr>
          <p:spPr bwMode="auto">
            <a:xfrm>
              <a:off x="336" y="1872"/>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0000FF"/>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0000FF"/>
                </a:solidFill>
                <a:latin typeface="Tahoma" panose="020B0604030504040204" pitchFamily="34" charset="0"/>
                <a:ea typeface="新細明體" panose="02020500000000000000" pitchFamily="18" charset="-120"/>
              </a:endParaRPr>
            </a:p>
          </p:txBody>
        </p:sp>
        <p:sp>
          <p:nvSpPr>
            <p:cNvPr id="34823" name="Text Box 12">
              <a:extLst>
                <a:ext uri="{FF2B5EF4-FFF2-40B4-BE49-F238E27FC236}">
                  <a16:creationId xmlns:a16="http://schemas.microsoft.com/office/drawing/2014/main" id="{021ADA0C-6736-074F-191E-43FB73608F9A}"/>
                </a:ext>
              </a:extLst>
            </p:cNvPr>
            <p:cNvSpPr txBox="1">
              <a:spLocks noChangeArrowheads="1"/>
            </p:cNvSpPr>
            <p:nvPr/>
          </p:nvSpPr>
          <p:spPr bwMode="auto">
            <a:xfrm>
              <a:off x="4704" y="2880"/>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0000FF"/>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0000FF"/>
                </a:solidFill>
                <a:latin typeface="Tahoma" panose="020B0604030504040204" pitchFamily="34" charset="0"/>
                <a:ea typeface="新細明體" panose="02020500000000000000" pitchFamily="18" charset="-120"/>
              </a:endParaRPr>
            </a:p>
          </p:txBody>
        </p:sp>
        <p:sp>
          <p:nvSpPr>
            <p:cNvPr id="34824" name="Text Box 13">
              <a:extLst>
                <a:ext uri="{FF2B5EF4-FFF2-40B4-BE49-F238E27FC236}">
                  <a16:creationId xmlns:a16="http://schemas.microsoft.com/office/drawing/2014/main" id="{77EA7BE1-78AD-4449-B771-D957218C9D53}"/>
                </a:ext>
              </a:extLst>
            </p:cNvPr>
            <p:cNvSpPr txBox="1">
              <a:spLocks noChangeArrowheads="1"/>
            </p:cNvSpPr>
            <p:nvPr/>
          </p:nvSpPr>
          <p:spPr bwMode="auto">
            <a:xfrm>
              <a:off x="384" y="2928"/>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FF0000"/>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FF0000"/>
                </a:solidFill>
                <a:latin typeface="Tahoma" panose="020B0604030504040204" pitchFamily="34" charset="0"/>
                <a:ea typeface="新細明體" panose="02020500000000000000" pitchFamily="18" charset="-120"/>
              </a:endParaRPr>
            </a:p>
          </p:txBody>
        </p:sp>
        <p:sp>
          <p:nvSpPr>
            <p:cNvPr id="34825" name="Text Box 14">
              <a:extLst>
                <a:ext uri="{FF2B5EF4-FFF2-40B4-BE49-F238E27FC236}">
                  <a16:creationId xmlns:a16="http://schemas.microsoft.com/office/drawing/2014/main" id="{E88C6142-9E68-C360-CF48-2E7027BC1882}"/>
                </a:ext>
              </a:extLst>
            </p:cNvPr>
            <p:cNvSpPr txBox="1">
              <a:spLocks noChangeArrowheads="1"/>
            </p:cNvSpPr>
            <p:nvPr/>
          </p:nvSpPr>
          <p:spPr bwMode="auto">
            <a:xfrm>
              <a:off x="4704" y="1776"/>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FF0000"/>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FF0000"/>
                </a:solidFill>
                <a:latin typeface="Tahoma" panose="020B0604030504040204" pitchFamily="34" charset="0"/>
                <a:ea typeface="新細明體" panose="02020500000000000000" pitchFamily="18" charset="-12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left)">
                                      <p:cBhvr>
                                        <p:cTn id="7" dur="500"/>
                                        <p:tgtEl>
                                          <p:spTgt spid="229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Effect transition="in" filter="wipe(left)">
                                      <p:cBhvr>
                                        <p:cTn id="12" dur="500"/>
                                        <p:tgtEl>
                                          <p:spTgt spid="229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9379">
                                            <p:txEl>
                                              <p:pRg st="2" end="2"/>
                                            </p:txEl>
                                          </p:spTgt>
                                        </p:tgtEl>
                                        <p:attrNameLst>
                                          <p:attrName>style.visibility</p:attrName>
                                        </p:attrNameLst>
                                      </p:cBhvr>
                                      <p:to>
                                        <p:strVal val="visible"/>
                                      </p:to>
                                    </p:set>
                                    <p:animEffect transition="in" filter="wipe(left)">
                                      <p:cBhvr>
                                        <p:cTn id="17" dur="500"/>
                                        <p:tgtEl>
                                          <p:spTgt spid="229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9379">
                                            <p:txEl>
                                              <p:pRg st="3" end="3"/>
                                            </p:txEl>
                                          </p:spTgt>
                                        </p:tgtEl>
                                        <p:attrNameLst>
                                          <p:attrName>style.visibility</p:attrName>
                                        </p:attrNameLst>
                                      </p:cBhvr>
                                      <p:to>
                                        <p:strVal val="visible"/>
                                      </p:to>
                                    </p:set>
                                    <p:animEffect transition="in" filter="wipe(left)">
                                      <p:cBhvr>
                                        <p:cTn id="22" dur="500"/>
                                        <p:tgtEl>
                                          <p:spTgt spid="229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FBAEEF8D-76F9-9A49-4D88-F369D89EFA60}"/>
              </a:ext>
            </a:extLst>
          </p:cNvPr>
          <p:cNvSpPr>
            <a:spLocks noChangeArrowheads="1"/>
          </p:cNvSpPr>
          <p:nvPr/>
        </p:nvSpPr>
        <p:spPr bwMode="auto">
          <a:xfrm>
            <a:off x="5121275" y="4578350"/>
            <a:ext cx="3641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buClr>
                <a:schemeClr val="tx1"/>
              </a:buClr>
              <a:buFontTx/>
              <a:buNone/>
            </a:pPr>
            <a:r>
              <a:rPr lang="en-US" altLang="zh-TW">
                <a:solidFill>
                  <a:schemeClr val="tx1"/>
                </a:solidFill>
                <a:latin typeface="Comic Sans MS" panose="030F0702030302020204" pitchFamily="66" charset="0"/>
                <a:ea typeface="新細明體" panose="02020500000000000000" pitchFamily="18" charset="-120"/>
              </a:rPr>
              <a:t>Simple molecular</a:t>
            </a:r>
          </a:p>
        </p:txBody>
      </p:sp>
      <p:grpSp>
        <p:nvGrpSpPr>
          <p:cNvPr id="35843" name="Group 3">
            <a:extLst>
              <a:ext uri="{FF2B5EF4-FFF2-40B4-BE49-F238E27FC236}">
                <a16:creationId xmlns:a16="http://schemas.microsoft.com/office/drawing/2014/main" id="{9C1D8735-379C-9A72-75BB-94FCFC640BA8}"/>
              </a:ext>
            </a:extLst>
          </p:cNvPr>
          <p:cNvGrpSpPr>
            <a:grpSpLocks/>
          </p:cNvGrpSpPr>
          <p:nvPr/>
        </p:nvGrpSpPr>
        <p:grpSpPr bwMode="auto">
          <a:xfrm>
            <a:off x="533400" y="1125538"/>
            <a:ext cx="7924800" cy="3216275"/>
            <a:chOff x="336" y="1536"/>
            <a:chExt cx="4992" cy="2026"/>
          </a:xfrm>
        </p:grpSpPr>
        <p:grpSp>
          <p:nvGrpSpPr>
            <p:cNvPr id="35845" name="Group 4">
              <a:extLst>
                <a:ext uri="{FF2B5EF4-FFF2-40B4-BE49-F238E27FC236}">
                  <a16:creationId xmlns:a16="http://schemas.microsoft.com/office/drawing/2014/main" id="{4A39BE3A-2D92-4BD0-D234-831A7522EA31}"/>
                </a:ext>
              </a:extLst>
            </p:cNvPr>
            <p:cNvGrpSpPr>
              <a:grpSpLocks/>
            </p:cNvGrpSpPr>
            <p:nvPr/>
          </p:nvGrpSpPr>
          <p:grpSpPr bwMode="auto">
            <a:xfrm>
              <a:off x="960" y="1536"/>
              <a:ext cx="1456" cy="1788"/>
              <a:chOff x="864" y="1152"/>
              <a:chExt cx="1456" cy="1788"/>
            </a:xfrm>
          </p:grpSpPr>
          <p:pic>
            <p:nvPicPr>
              <p:cNvPr id="35853" name="Picture 5">
                <a:extLst>
                  <a:ext uri="{FF2B5EF4-FFF2-40B4-BE49-F238E27FC236}">
                    <a16:creationId xmlns:a16="http://schemas.microsoft.com/office/drawing/2014/main" id="{E7E8B4E1-032F-73B0-B126-62A96EA51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1152"/>
                <a:ext cx="1456" cy="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5854" name="Picture 6">
                <a:extLst>
                  <a:ext uri="{FF2B5EF4-FFF2-40B4-BE49-F238E27FC236}">
                    <a16:creationId xmlns:a16="http://schemas.microsoft.com/office/drawing/2014/main" id="{6C0BD1B2-DD13-F071-0BBD-B483CD0E1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2784"/>
                <a:ext cx="91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35846" name="Group 7">
              <a:extLst>
                <a:ext uri="{FF2B5EF4-FFF2-40B4-BE49-F238E27FC236}">
                  <a16:creationId xmlns:a16="http://schemas.microsoft.com/office/drawing/2014/main" id="{BB50175D-9958-AC0D-9B85-CFF93F8BCD7E}"/>
                </a:ext>
              </a:extLst>
            </p:cNvPr>
            <p:cNvGrpSpPr>
              <a:grpSpLocks/>
            </p:cNvGrpSpPr>
            <p:nvPr/>
          </p:nvGrpSpPr>
          <p:grpSpPr bwMode="auto">
            <a:xfrm>
              <a:off x="3072" y="1584"/>
              <a:ext cx="1382" cy="1732"/>
              <a:chOff x="2976" y="1200"/>
              <a:chExt cx="1382" cy="1732"/>
            </a:xfrm>
          </p:grpSpPr>
          <p:pic>
            <p:nvPicPr>
              <p:cNvPr id="35851" name="Picture 8">
                <a:extLst>
                  <a:ext uri="{FF2B5EF4-FFF2-40B4-BE49-F238E27FC236}">
                    <a16:creationId xmlns:a16="http://schemas.microsoft.com/office/drawing/2014/main" id="{20485BFB-FBE7-D3A5-F85E-10B4DB3E1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2784"/>
                <a:ext cx="86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5852" name="Picture 9">
                <a:extLst>
                  <a:ext uri="{FF2B5EF4-FFF2-40B4-BE49-F238E27FC236}">
                    <a16:creationId xmlns:a16="http://schemas.microsoft.com/office/drawing/2014/main" id="{4AD187B6-93F9-FD06-9B8F-B45A7D63DE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 y="1200"/>
                <a:ext cx="1382" cy="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5847" name="Text Box 10">
              <a:extLst>
                <a:ext uri="{FF2B5EF4-FFF2-40B4-BE49-F238E27FC236}">
                  <a16:creationId xmlns:a16="http://schemas.microsoft.com/office/drawing/2014/main" id="{0742043E-8147-4CEA-9668-3F9ACF438B86}"/>
                </a:ext>
              </a:extLst>
            </p:cNvPr>
            <p:cNvSpPr txBox="1">
              <a:spLocks noChangeArrowheads="1"/>
            </p:cNvSpPr>
            <p:nvPr/>
          </p:nvSpPr>
          <p:spPr bwMode="auto">
            <a:xfrm>
              <a:off x="336" y="1872"/>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0000FF"/>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0000FF"/>
                </a:solidFill>
                <a:latin typeface="Tahoma" panose="020B0604030504040204" pitchFamily="34" charset="0"/>
                <a:ea typeface="新細明體" panose="02020500000000000000" pitchFamily="18" charset="-120"/>
              </a:endParaRPr>
            </a:p>
          </p:txBody>
        </p:sp>
        <p:sp>
          <p:nvSpPr>
            <p:cNvPr id="35848" name="Text Box 11">
              <a:extLst>
                <a:ext uri="{FF2B5EF4-FFF2-40B4-BE49-F238E27FC236}">
                  <a16:creationId xmlns:a16="http://schemas.microsoft.com/office/drawing/2014/main" id="{ED13DE3D-0CAA-7209-E45D-2887A0CDC5E1}"/>
                </a:ext>
              </a:extLst>
            </p:cNvPr>
            <p:cNvSpPr txBox="1">
              <a:spLocks noChangeArrowheads="1"/>
            </p:cNvSpPr>
            <p:nvPr/>
          </p:nvSpPr>
          <p:spPr bwMode="auto">
            <a:xfrm>
              <a:off x="4704" y="2880"/>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0000FF"/>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0000FF"/>
                </a:solidFill>
                <a:latin typeface="Tahoma" panose="020B0604030504040204" pitchFamily="34" charset="0"/>
                <a:ea typeface="新細明體" panose="02020500000000000000" pitchFamily="18" charset="-120"/>
              </a:endParaRPr>
            </a:p>
          </p:txBody>
        </p:sp>
        <p:sp>
          <p:nvSpPr>
            <p:cNvPr id="35849" name="Text Box 12">
              <a:extLst>
                <a:ext uri="{FF2B5EF4-FFF2-40B4-BE49-F238E27FC236}">
                  <a16:creationId xmlns:a16="http://schemas.microsoft.com/office/drawing/2014/main" id="{B53C720F-0EF9-C013-E520-0D48BE18732C}"/>
                </a:ext>
              </a:extLst>
            </p:cNvPr>
            <p:cNvSpPr txBox="1">
              <a:spLocks noChangeArrowheads="1"/>
            </p:cNvSpPr>
            <p:nvPr/>
          </p:nvSpPr>
          <p:spPr bwMode="auto">
            <a:xfrm>
              <a:off x="384" y="2928"/>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FF0000"/>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FF0000"/>
                </a:solidFill>
                <a:latin typeface="Tahoma" panose="020B0604030504040204" pitchFamily="34" charset="0"/>
                <a:ea typeface="新細明體" panose="02020500000000000000" pitchFamily="18" charset="-120"/>
              </a:endParaRPr>
            </a:p>
          </p:txBody>
        </p:sp>
        <p:sp>
          <p:nvSpPr>
            <p:cNvPr id="35850" name="Text Box 13">
              <a:extLst>
                <a:ext uri="{FF2B5EF4-FFF2-40B4-BE49-F238E27FC236}">
                  <a16:creationId xmlns:a16="http://schemas.microsoft.com/office/drawing/2014/main" id="{9587487C-3E63-A7A2-1A0E-795E84B8F46A}"/>
                </a:ext>
              </a:extLst>
            </p:cNvPr>
            <p:cNvSpPr txBox="1">
              <a:spLocks noChangeArrowheads="1"/>
            </p:cNvSpPr>
            <p:nvPr/>
          </p:nvSpPr>
          <p:spPr bwMode="auto">
            <a:xfrm>
              <a:off x="4704" y="1776"/>
              <a:ext cx="6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
                  <a:schemeClr val="folHlink"/>
                </a:buClr>
                <a:buSzPct val="60000"/>
                <a:buFont typeface="Wingdings" panose="05000000000000000000" pitchFamily="2" charset="2"/>
                <a:buNone/>
              </a:pPr>
              <a:r>
                <a:rPr lang="en-US" altLang="zh-TW" sz="6000">
                  <a:solidFill>
                    <a:srgbClr val="FF0000"/>
                  </a:solidFill>
                  <a:latin typeface="Tahoma" panose="020B0604030504040204" pitchFamily="34" charset="0"/>
                  <a:ea typeface="新細明體" panose="02020500000000000000" pitchFamily="18" charset="-120"/>
                  <a:sym typeface="Wingdings" panose="05000000000000000000" pitchFamily="2" charset="2"/>
                </a:rPr>
                <a:t></a:t>
              </a:r>
              <a:endParaRPr lang="en-US" altLang="zh-TW" sz="6000">
                <a:solidFill>
                  <a:srgbClr val="FF0000"/>
                </a:solidFill>
                <a:latin typeface="Tahoma" panose="020B0604030504040204" pitchFamily="34" charset="0"/>
                <a:ea typeface="新細明體" panose="02020500000000000000" pitchFamily="18" charset="-120"/>
              </a:endParaRPr>
            </a:p>
          </p:txBody>
        </p:sp>
      </p:grpSp>
      <p:sp>
        <p:nvSpPr>
          <p:cNvPr id="243726" name="Text Box 14">
            <a:extLst>
              <a:ext uri="{FF2B5EF4-FFF2-40B4-BE49-F238E27FC236}">
                <a16:creationId xmlns:a16="http://schemas.microsoft.com/office/drawing/2014/main" id="{17AEBCCC-D917-443E-D914-8D547C5AE2D1}"/>
              </a:ext>
            </a:extLst>
          </p:cNvPr>
          <p:cNvSpPr txBox="1">
            <a:spLocks noChangeArrowheads="1"/>
          </p:cNvSpPr>
          <p:nvPr/>
        </p:nvSpPr>
        <p:spPr bwMode="auto">
          <a:xfrm>
            <a:off x="684213" y="266700"/>
            <a:ext cx="35290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3600">
                <a:solidFill>
                  <a:schemeClr val="tx1"/>
                </a:solidFill>
                <a:latin typeface="Comic Sans MS" panose="030F0702030302020204" pitchFamily="66" charset="0"/>
                <a:ea typeface="新細明體" panose="02020500000000000000" pitchFamily="18" charset="-120"/>
              </a:rPr>
              <a:t>Giant covalent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3726"/>
                                        </p:tgtEl>
                                        <p:attrNameLst>
                                          <p:attrName>style.visibility</p:attrName>
                                        </p:attrNameLst>
                                      </p:cBhvr>
                                      <p:to>
                                        <p:strVal val="visible"/>
                                      </p:to>
                                    </p:set>
                                    <p:animEffect transition="in" filter="dissolve">
                                      <p:cBhvr>
                                        <p:cTn id="7" dur="500"/>
                                        <p:tgtEl>
                                          <p:spTgt spid="243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3714"/>
                                        </p:tgtEl>
                                        <p:attrNameLst>
                                          <p:attrName>style.visibility</p:attrName>
                                        </p:attrNameLst>
                                      </p:cBhvr>
                                      <p:to>
                                        <p:strVal val="visible"/>
                                      </p:to>
                                    </p:set>
                                    <p:animEffect transition="in" filter="dissolve">
                                      <p:cBhvr>
                                        <p:cTn id="12" dur="500"/>
                                        <p:tgtEl>
                                          <p:spTgt spid="243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p:bldP spid="2437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descr="\\Bridge\science(sec)\A-level Chem (3rd Ed)\AL Chem 4 Gif\Ch38\fi38_10a.gif">
            <a:extLst>
              <a:ext uri="{FF2B5EF4-FFF2-40B4-BE49-F238E27FC236}">
                <a16:creationId xmlns:a16="http://schemas.microsoft.com/office/drawing/2014/main" id="{752236B5-376F-531D-2D8D-32BB65C62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6200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文字方塊 4">
            <a:extLst>
              <a:ext uri="{FF2B5EF4-FFF2-40B4-BE49-F238E27FC236}">
                <a16:creationId xmlns:a16="http://schemas.microsoft.com/office/drawing/2014/main" id="{3A140D42-3858-B2F0-82D3-3B48243E865F}"/>
              </a:ext>
            </a:extLst>
          </p:cNvPr>
          <p:cNvSpPr txBox="1">
            <a:spLocks noChangeArrowheads="1"/>
          </p:cNvSpPr>
          <p:nvPr/>
        </p:nvSpPr>
        <p:spPr bwMode="auto">
          <a:xfrm>
            <a:off x="381000" y="304800"/>
            <a:ext cx="655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b="0">
                <a:solidFill>
                  <a:schemeClr val="tx1"/>
                </a:solidFill>
                <a:latin typeface="Comic Sans MS" panose="030F0702030302020204" pitchFamily="66" charset="0"/>
                <a:ea typeface="新細明體" panose="02020500000000000000" pitchFamily="18" charset="-120"/>
              </a:rPr>
              <a:t>B. Variation in m.p. down a group</a:t>
            </a:r>
            <a:endParaRPr lang="zh-TW" altLang="en-US" b="0">
              <a:solidFill>
                <a:schemeClr val="tx1"/>
              </a:solidFill>
              <a:latin typeface="Comic Sans MS" panose="030F0702030302020204" pitchFamily="66" charset="0"/>
              <a:ea typeface="新細明體" panose="02020500000000000000" pitchFamily="18" charset="-12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8" name="Rectangle 6">
            <a:extLst>
              <a:ext uri="{FF2B5EF4-FFF2-40B4-BE49-F238E27FC236}">
                <a16:creationId xmlns:a16="http://schemas.microsoft.com/office/drawing/2014/main" id="{30B92DC2-1890-CD75-A496-F6C43F754FCB}"/>
              </a:ext>
            </a:extLst>
          </p:cNvPr>
          <p:cNvSpPr>
            <a:spLocks noChangeArrowheads="1"/>
          </p:cNvSpPr>
          <p:nvPr/>
        </p:nvSpPr>
        <p:spPr bwMode="auto">
          <a:xfrm>
            <a:off x="533400" y="3352800"/>
            <a:ext cx="7772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25000"/>
              </a:lnSpc>
              <a:spcBef>
                <a:spcPct val="20000"/>
              </a:spcBef>
              <a:buClr>
                <a:schemeClr val="bg2"/>
              </a:buClr>
              <a:buChar char="•"/>
              <a:tabLst>
                <a:tab pos="63341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633413" algn="l"/>
              </a:tabLst>
              <a:defRPr sz="2800">
                <a:solidFill>
                  <a:schemeClr val="tx1"/>
                </a:solidFill>
                <a:latin typeface="Trebuchet MS" panose="020B0603020202020204" pitchFamily="34" charset="0"/>
              </a:defRPr>
            </a:lvl2pPr>
            <a:lvl3pPr marL="1143000" indent="-228600">
              <a:spcBef>
                <a:spcPct val="20000"/>
              </a:spcBef>
              <a:buChar char="•"/>
              <a:tabLst>
                <a:tab pos="63341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633413" algn="l"/>
              </a:tabLst>
              <a:defRPr sz="2000">
                <a:solidFill>
                  <a:schemeClr val="tx1"/>
                </a:solidFill>
                <a:latin typeface="Trebuchet MS" panose="020B0603020202020204" pitchFamily="34" charset="0"/>
              </a:defRPr>
            </a:lvl4pPr>
            <a:lvl5pPr marL="2057400" indent="-228600">
              <a:spcBef>
                <a:spcPct val="20000"/>
              </a:spcBef>
              <a:buChar char="•"/>
              <a:tabLst>
                <a:tab pos="63341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63341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63341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63341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633413" algn="l"/>
              </a:tabLst>
              <a:defRPr sz="2000">
                <a:solidFill>
                  <a:schemeClr val="tx1"/>
                </a:solidFill>
                <a:latin typeface="Trebuchet MS" panose="020B0603020202020204" pitchFamily="34" charset="0"/>
              </a:defRPr>
            </a:lvl9pPr>
          </a:lstStyle>
          <a:p>
            <a:pPr>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rPr>
              <a:t></a:t>
            </a:r>
            <a:r>
              <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rPr>
              <a:t> 	</a:t>
            </a:r>
            <a:r>
              <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rPr>
              <a:t>the electrostatic forces of attraction 	between the positive metal ions and the 	delocalized electrons </a:t>
            </a:r>
            <a:r>
              <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rPr>
              <a:t> down the group</a:t>
            </a:r>
            <a:endPar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endParaRPr>
          </a:p>
        </p:txBody>
      </p:sp>
      <p:grpSp>
        <p:nvGrpSpPr>
          <p:cNvPr id="2" name="Group 12">
            <a:extLst>
              <a:ext uri="{FF2B5EF4-FFF2-40B4-BE49-F238E27FC236}">
                <a16:creationId xmlns:a16="http://schemas.microsoft.com/office/drawing/2014/main" id="{5CFC9A55-0E2E-1578-0BA0-67830E51E11D}"/>
              </a:ext>
            </a:extLst>
          </p:cNvPr>
          <p:cNvGrpSpPr>
            <a:grpSpLocks/>
          </p:cNvGrpSpPr>
          <p:nvPr/>
        </p:nvGrpSpPr>
        <p:grpSpPr bwMode="auto">
          <a:xfrm>
            <a:off x="0" y="1855788"/>
            <a:ext cx="8915400" cy="1223962"/>
            <a:chOff x="0" y="1169"/>
            <a:chExt cx="5616" cy="771"/>
          </a:xfrm>
        </p:grpSpPr>
        <p:sp>
          <p:nvSpPr>
            <p:cNvPr id="37895" name="Rectangle 5">
              <a:extLst>
                <a:ext uri="{FF2B5EF4-FFF2-40B4-BE49-F238E27FC236}">
                  <a16:creationId xmlns:a16="http://schemas.microsoft.com/office/drawing/2014/main" id="{785EFC4D-0B93-21F2-77ED-2C39C3763D28}"/>
                </a:ext>
              </a:extLst>
            </p:cNvPr>
            <p:cNvSpPr>
              <a:spLocks noChangeArrowheads="1"/>
            </p:cNvSpPr>
            <p:nvPr/>
          </p:nvSpPr>
          <p:spPr bwMode="auto">
            <a:xfrm>
              <a:off x="0" y="1344"/>
              <a:ext cx="56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a:lnSpc>
                  <a:spcPct val="125000"/>
                </a:lnSpc>
                <a:spcBef>
                  <a:spcPct val="20000"/>
                </a:spcBef>
                <a:buClr>
                  <a:schemeClr val="bg2"/>
                </a:buClr>
                <a:buChar char="•"/>
                <a:tabLst>
                  <a:tab pos="1168400"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1168400" algn="l"/>
                </a:tabLst>
                <a:defRPr sz="2800">
                  <a:solidFill>
                    <a:schemeClr val="tx1"/>
                  </a:solidFill>
                  <a:latin typeface="Trebuchet MS" panose="020B0603020202020204" pitchFamily="34" charset="0"/>
                </a:defRPr>
              </a:lvl2pPr>
              <a:lvl3pPr marL="1143000" indent="-228600">
                <a:spcBef>
                  <a:spcPct val="20000"/>
                </a:spcBef>
                <a:buChar char="•"/>
                <a:tabLst>
                  <a:tab pos="1168400" algn="l"/>
                </a:tabLst>
                <a:defRPr sz="2400">
                  <a:solidFill>
                    <a:schemeClr val="tx1"/>
                  </a:solidFill>
                  <a:latin typeface="Trebuchet MS" panose="020B0603020202020204" pitchFamily="34" charset="0"/>
                </a:defRPr>
              </a:lvl3pPr>
              <a:lvl4pPr marL="538163">
                <a:spcBef>
                  <a:spcPct val="20000"/>
                </a:spcBef>
                <a:buFont typeface="Trebuchet MS" panose="020B0603020202020204" pitchFamily="34" charset="0"/>
                <a:buChar char="−"/>
                <a:tabLst>
                  <a:tab pos="1168400" algn="l"/>
                </a:tabLst>
                <a:defRPr sz="2000">
                  <a:solidFill>
                    <a:schemeClr val="tx1"/>
                  </a:solidFill>
                  <a:latin typeface="Trebuchet MS" panose="020B0603020202020204" pitchFamily="34" charset="0"/>
                </a:defRPr>
              </a:lvl4pPr>
              <a:lvl5pPr marL="2057400" indent="-228600">
                <a:spcBef>
                  <a:spcPct val="20000"/>
                </a:spcBef>
                <a:buChar char="•"/>
                <a:tabLst>
                  <a:tab pos="1168400"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1168400"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1168400"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1168400"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1168400" algn="l"/>
                </a:tabLst>
                <a:defRPr sz="2000">
                  <a:solidFill>
                    <a:schemeClr val="tx1"/>
                  </a:solidFill>
                  <a:latin typeface="Trebuchet MS" panose="020B0603020202020204" pitchFamily="34" charset="0"/>
                </a:defRPr>
              </a:lvl9pPr>
            </a:lstStyle>
            <a:p>
              <a:pPr lvl="3">
                <a:spcBef>
                  <a:spcPct val="0"/>
                </a:spcBef>
                <a:buFontTx/>
                <a:buNone/>
              </a:pPr>
              <a:r>
                <a:rPr lang="en-US" altLang="zh-TW" sz="2800" b="0">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rPr>
                <a:t></a:t>
              </a:r>
              <a:r>
                <a:rPr lang="en-US" altLang="zh-TW" sz="2800" b="0">
                  <a:latin typeface="Comic Sans MS" panose="030F0702030302020204" pitchFamily="66" charset="0"/>
                  <a:ea typeface="新細明體" panose="02020500000000000000" pitchFamily="18" charset="-120"/>
                  <a:cs typeface="Times New Roman" panose="02020603050405020304" pitchFamily="18" charset="0"/>
                </a:rPr>
                <a:t>	</a:t>
              </a:r>
              <a:r>
                <a:rPr lang="en-US" altLang="zh-TW" sz="2800" b="0">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rPr>
                <a:t>the charge density,                 of positive ion 	</a:t>
              </a:r>
              <a:r>
                <a:rPr lang="en-US" altLang="zh-TW" sz="2800" b="0">
                  <a:latin typeface="Comic Sans MS" panose="030F0702030302020204" pitchFamily="66" charset="0"/>
                  <a:ea typeface="新細明體" panose="02020500000000000000" pitchFamily="18" charset="-120"/>
                  <a:cs typeface="Times New Roman" panose="02020603050405020304" pitchFamily="18" charset="0"/>
                </a:rPr>
                <a:t> down the group</a:t>
              </a:r>
            </a:p>
          </p:txBody>
        </p:sp>
        <p:graphicFrame>
          <p:nvGraphicFramePr>
            <p:cNvPr id="37896" name="Object 7">
              <a:extLst>
                <a:ext uri="{FF2B5EF4-FFF2-40B4-BE49-F238E27FC236}">
                  <a16:creationId xmlns:a16="http://schemas.microsoft.com/office/drawing/2014/main" id="{076F2990-0A72-2358-54DD-150E012B48AC}"/>
                </a:ext>
              </a:extLst>
            </p:cNvPr>
            <p:cNvGraphicFramePr>
              <a:graphicFrameLocks noChangeAspect="1"/>
            </p:cNvGraphicFramePr>
            <p:nvPr/>
          </p:nvGraphicFramePr>
          <p:xfrm>
            <a:off x="2928" y="1169"/>
            <a:ext cx="992" cy="721"/>
          </p:xfrm>
          <a:graphic>
            <a:graphicData uri="http://schemas.openxmlformats.org/presentationml/2006/ole">
              <mc:AlternateContent xmlns:mc="http://schemas.openxmlformats.org/markup-compatibility/2006">
                <mc:Choice xmlns:v="urn:schemas-microsoft-com:vml" Requires="v">
                  <p:oleObj name="方程式" r:id="rId2" imgW="558558" imgH="406224" progId="Equation.3">
                    <p:embed/>
                  </p:oleObj>
                </mc:Choice>
                <mc:Fallback>
                  <p:oleObj name="方程式" r:id="rId2" imgW="558558" imgH="406224"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1169"/>
                          <a:ext cx="992" cy="7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1321" name="Rectangle 9">
            <a:extLst>
              <a:ext uri="{FF2B5EF4-FFF2-40B4-BE49-F238E27FC236}">
                <a16:creationId xmlns:a16="http://schemas.microsoft.com/office/drawing/2014/main" id="{281C83BA-B089-7441-66FA-BA8C486CF91B}"/>
              </a:ext>
            </a:extLst>
          </p:cNvPr>
          <p:cNvSpPr>
            <a:spLocks noChangeArrowheads="1"/>
          </p:cNvSpPr>
          <p:nvPr/>
        </p:nvSpPr>
        <p:spPr bwMode="auto">
          <a:xfrm>
            <a:off x="0" y="2286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538163">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lvl="3">
              <a:spcBef>
                <a:spcPct val="0"/>
              </a:spcBef>
              <a:buFontTx/>
              <a:buNone/>
            </a:pPr>
            <a:r>
              <a:rPr lang="en-US" altLang="zh-TW" sz="2800" b="0">
                <a:latin typeface="Comic Sans MS" panose="030F0702030302020204" pitchFamily="66" charset="0"/>
                <a:ea typeface="新細明體" panose="02020500000000000000" pitchFamily="18" charset="-120"/>
                <a:cs typeface="Times New Roman" panose="02020603050405020304" pitchFamily="18" charset="0"/>
              </a:rPr>
              <a:t>For metals in Gp1/2/3, </a:t>
            </a:r>
            <a:endParaRPr lang="en-US" altLang="zh-TW" sz="2800" b="0">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endParaRPr>
          </a:p>
        </p:txBody>
      </p:sp>
      <p:sp>
        <p:nvSpPr>
          <p:cNvPr id="141322" name="Rectangle 10">
            <a:extLst>
              <a:ext uri="{FF2B5EF4-FFF2-40B4-BE49-F238E27FC236}">
                <a16:creationId xmlns:a16="http://schemas.microsoft.com/office/drawing/2014/main" id="{A12D81EF-F4E6-0369-3646-82E3B79ED588}"/>
              </a:ext>
            </a:extLst>
          </p:cNvPr>
          <p:cNvSpPr>
            <a:spLocks noChangeArrowheads="1"/>
          </p:cNvSpPr>
          <p:nvPr/>
        </p:nvSpPr>
        <p:spPr bwMode="auto">
          <a:xfrm>
            <a:off x="533400" y="507365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25000"/>
              </a:lnSpc>
              <a:spcBef>
                <a:spcPct val="20000"/>
              </a:spcBef>
              <a:buClr>
                <a:schemeClr val="bg2"/>
              </a:buClr>
              <a:buChar char="•"/>
              <a:tabLst>
                <a:tab pos="63341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633413" algn="l"/>
              </a:tabLst>
              <a:defRPr sz="2800">
                <a:solidFill>
                  <a:schemeClr val="tx1"/>
                </a:solidFill>
                <a:latin typeface="Trebuchet MS" panose="020B0603020202020204" pitchFamily="34" charset="0"/>
              </a:defRPr>
            </a:lvl2pPr>
            <a:lvl3pPr marL="1143000" indent="-228600">
              <a:spcBef>
                <a:spcPct val="20000"/>
              </a:spcBef>
              <a:buChar char="•"/>
              <a:tabLst>
                <a:tab pos="63341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633413" algn="l"/>
              </a:tabLst>
              <a:defRPr sz="2000">
                <a:solidFill>
                  <a:schemeClr val="tx1"/>
                </a:solidFill>
                <a:latin typeface="Trebuchet MS" panose="020B0603020202020204" pitchFamily="34" charset="0"/>
              </a:defRPr>
            </a:lvl4pPr>
            <a:lvl5pPr marL="2057400" indent="-228600">
              <a:spcBef>
                <a:spcPct val="20000"/>
              </a:spcBef>
              <a:buChar char="•"/>
              <a:tabLst>
                <a:tab pos="63341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63341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63341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63341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633413" algn="l"/>
              </a:tabLst>
              <a:defRPr sz="2000">
                <a:solidFill>
                  <a:schemeClr val="tx1"/>
                </a:solidFill>
                <a:latin typeface="Trebuchet MS" panose="020B0603020202020204" pitchFamily="34" charset="0"/>
              </a:defRPr>
            </a:lvl9pPr>
          </a:lstStyle>
          <a:p>
            <a:pPr>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rPr>
              <a:t></a:t>
            </a:r>
            <a:r>
              <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rPr>
              <a:t>	</a:t>
            </a:r>
            <a:r>
              <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rPr>
              <a:t>the strength of metallic bond </a:t>
            </a:r>
            <a:r>
              <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rPr>
              <a:t> down the 	group</a:t>
            </a:r>
            <a:endPar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endParaRPr>
          </a:p>
        </p:txBody>
      </p:sp>
      <p:sp>
        <p:nvSpPr>
          <p:cNvPr id="141323" name="Rectangle 11">
            <a:extLst>
              <a:ext uri="{FF2B5EF4-FFF2-40B4-BE49-F238E27FC236}">
                <a16:creationId xmlns:a16="http://schemas.microsoft.com/office/drawing/2014/main" id="{AC97DAFE-4EB4-1408-0B85-BD7CA9A39B73}"/>
              </a:ext>
            </a:extLst>
          </p:cNvPr>
          <p:cNvSpPr>
            <a:spLocks noChangeArrowheads="1"/>
          </p:cNvSpPr>
          <p:nvPr/>
        </p:nvSpPr>
        <p:spPr bwMode="auto">
          <a:xfrm>
            <a:off x="0" y="882650"/>
            <a:ext cx="891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538163">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lvl="3">
              <a:spcBef>
                <a:spcPct val="0"/>
              </a:spcBef>
              <a:buFontTx/>
              <a:buNone/>
            </a:pPr>
            <a:r>
              <a:rPr lang="en-US" altLang="zh-TW" sz="2800" b="0">
                <a:latin typeface="Comic Sans MS" panose="030F0702030302020204" pitchFamily="66" charset="0"/>
                <a:ea typeface="新細明體" panose="02020500000000000000" pitchFamily="18" charset="-120"/>
                <a:cs typeface="Times New Roman" panose="02020603050405020304" pitchFamily="18" charset="0"/>
              </a:rPr>
              <a:t>m.p. </a:t>
            </a:r>
            <a:r>
              <a:rPr lang="en-US" altLang="zh-TW" sz="2800" b="0">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rPr>
              <a:t></a:t>
            </a:r>
            <a:r>
              <a:rPr lang="en-US" altLang="zh-TW" sz="2800" b="0">
                <a:latin typeface="Comic Sans MS" panose="030F0702030302020204" pitchFamily="66" charset="0"/>
                <a:ea typeface="新細明體" panose="02020500000000000000" pitchFamily="18" charset="-120"/>
                <a:cs typeface="Times New Roman" panose="02020603050405020304" pitchFamily="18" charset="0"/>
              </a:rPr>
              <a:t> down the group. It is because</a:t>
            </a:r>
            <a:endParaRPr lang="en-US" altLang="zh-TW" sz="2800" b="0">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endParaRPr>
          </a:p>
          <a:p>
            <a:pPr>
              <a:lnSpc>
                <a:spcPct val="100000"/>
              </a:lnSpc>
              <a:spcBef>
                <a:spcPct val="0"/>
              </a:spcBef>
              <a:buClrTx/>
              <a:buFontTx/>
              <a:buNone/>
            </a:pPr>
            <a:r>
              <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rPr>
              <a:t>     ionic radius </a:t>
            </a:r>
            <a:r>
              <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rPr>
              <a:t> down the group</a:t>
            </a:r>
            <a:endParaRPr lang="en-US" altLang="zh-TW" sz="2800" b="0">
              <a:solidFill>
                <a:schemeClr val="tx1"/>
              </a:solidFill>
              <a:latin typeface="Comic Sans MS" panose="030F0702030302020204" pitchFamily="66" charset="0"/>
              <a:ea typeface="新細明體" panose="02020500000000000000" pitchFamily="18" charset="-120"/>
              <a:cs typeface="Times New Roman" panose="02020603050405020304" pitchFamily="18"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13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13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1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8" grpId="0"/>
      <p:bldP spid="141321" grpId="0"/>
      <p:bldP spid="141322" grpId="0"/>
      <p:bldP spid="1413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6" name="Text Box 6">
            <a:extLst>
              <a:ext uri="{FF2B5EF4-FFF2-40B4-BE49-F238E27FC236}">
                <a16:creationId xmlns:a16="http://schemas.microsoft.com/office/drawing/2014/main" id="{E2E714D6-1EE2-B026-3EF4-C5502C0DED5A}"/>
              </a:ext>
            </a:extLst>
          </p:cNvPr>
          <p:cNvSpPr txBox="1">
            <a:spLocks noChangeArrowheads="1"/>
          </p:cNvSpPr>
          <p:nvPr/>
        </p:nvSpPr>
        <p:spPr bwMode="auto">
          <a:xfrm>
            <a:off x="304800" y="439738"/>
            <a:ext cx="4267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For Gp 4 elements,</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m.p.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down the group</a:t>
            </a:r>
          </a:p>
        </p:txBody>
      </p:sp>
      <p:graphicFrame>
        <p:nvGraphicFramePr>
          <p:cNvPr id="143383" name="Group 23">
            <a:extLst>
              <a:ext uri="{FF2B5EF4-FFF2-40B4-BE49-F238E27FC236}">
                <a16:creationId xmlns:a16="http://schemas.microsoft.com/office/drawing/2014/main" id="{F406C11D-042A-F40B-F513-61D0A0D78F36}"/>
              </a:ext>
            </a:extLst>
          </p:cNvPr>
          <p:cNvGraphicFramePr>
            <a:graphicFrameLocks noGrp="1"/>
          </p:cNvGraphicFramePr>
          <p:nvPr>
            <p:ph/>
          </p:nvPr>
        </p:nvGraphicFramePr>
        <p:xfrm>
          <a:off x="7391400" y="533400"/>
          <a:ext cx="1524000" cy="5715000"/>
        </p:xfrm>
        <a:graphic>
          <a:graphicData uri="http://schemas.openxmlformats.org/drawingml/2006/table">
            <a:tbl>
              <a:tblPr/>
              <a:tblGrid>
                <a:gridCol w="1524000">
                  <a:extLst>
                    <a:ext uri="{9D8B030D-6E8A-4147-A177-3AD203B41FA5}">
                      <a16:colId xmlns:a16="http://schemas.microsoft.com/office/drawing/2014/main" val="20000"/>
                    </a:ext>
                  </a:extLst>
                </a:gridCol>
              </a:tblGrid>
              <a:tr h="114300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284C6A"/>
                          </a:solidFill>
                          <a:effectLst/>
                          <a:latin typeface="Trebuchet MS" pitchFamily="34" charset="0"/>
                          <a:ea typeface="新細明體" pitchFamily="18" charset="-120"/>
                        </a:rPr>
                        <a:t>C(3527)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300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284C6A"/>
                          </a:solidFill>
                          <a:effectLst/>
                          <a:latin typeface="Trebuchet MS" pitchFamily="34" charset="0"/>
                          <a:ea typeface="新細明體" pitchFamily="18" charset="-120"/>
                        </a:rPr>
                        <a:t>Si(1414)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4300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284C6A"/>
                          </a:solidFill>
                          <a:effectLst/>
                          <a:latin typeface="Trebuchet MS" pitchFamily="34" charset="0"/>
                          <a:ea typeface="新細明體" pitchFamily="18" charset="-120"/>
                        </a:rPr>
                        <a:t>Ge(937)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4300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284C6A"/>
                          </a:solidFill>
                          <a:effectLst/>
                          <a:latin typeface="Trebuchet MS" pitchFamily="34" charset="0"/>
                          <a:ea typeface="新細明體" pitchFamily="18" charset="-120"/>
                        </a:rPr>
                        <a:t>Sn(230)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300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284C6A"/>
                          </a:solidFill>
                          <a:effectLst/>
                          <a:latin typeface="Trebuchet MS" pitchFamily="34" charset="0"/>
                          <a:ea typeface="新細明體" pitchFamily="18" charset="-120"/>
                        </a:rPr>
                        <a:t>Pb(327)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366">
                                            <p:txEl>
                                              <p:pRg st="0" end="0"/>
                                            </p:txEl>
                                          </p:spTgt>
                                        </p:tgtEl>
                                        <p:attrNameLst>
                                          <p:attrName>style.visibility</p:attrName>
                                        </p:attrNameLst>
                                      </p:cBhvr>
                                      <p:to>
                                        <p:strVal val="visible"/>
                                      </p:to>
                                    </p:set>
                                    <p:animEffect transition="in" filter="wipe(left)">
                                      <p:cBhvr>
                                        <p:cTn id="7" dur="500"/>
                                        <p:tgtEl>
                                          <p:spTgt spid="1433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366">
                                            <p:txEl>
                                              <p:pRg st="1" end="1"/>
                                            </p:txEl>
                                          </p:spTgt>
                                        </p:tgtEl>
                                        <p:attrNameLst>
                                          <p:attrName>style.visibility</p:attrName>
                                        </p:attrNameLst>
                                      </p:cBhvr>
                                      <p:to>
                                        <p:strVal val="visible"/>
                                      </p:to>
                                    </p:set>
                                    <p:animEffect transition="in" filter="wipe(left)">
                                      <p:cBhvr>
                                        <p:cTn id="12" dur="500"/>
                                        <p:tgtEl>
                                          <p:spTgt spid="143366">
                                            <p:txEl>
                                              <p:pRg st="1" end="1"/>
                                            </p:txEl>
                                          </p:spTgt>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43383"/>
                                        </p:tgtEl>
                                        <p:attrNameLst>
                                          <p:attrName>style.visibility</p:attrName>
                                        </p:attrNameLst>
                                      </p:cBhvr>
                                      <p:to>
                                        <p:strVal val="visible"/>
                                      </p:to>
                                    </p:set>
                                    <p:animEffect transition="in" filter="wipe(up)">
                                      <p:cBhvr>
                                        <p:cTn id="16" dur="500"/>
                                        <p:tgtEl>
                                          <p:spTgt spid="143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a:extLst>
              <a:ext uri="{FF2B5EF4-FFF2-40B4-BE49-F238E27FC236}">
                <a16:creationId xmlns:a16="http://schemas.microsoft.com/office/drawing/2014/main" id="{8460C40F-5AE0-DDF4-73A9-120F6B5751D5}"/>
              </a:ext>
            </a:extLst>
          </p:cNvPr>
          <p:cNvSpPr txBox="1">
            <a:spLocks noChangeArrowheads="1"/>
          </p:cNvSpPr>
          <p:nvPr/>
        </p:nvSpPr>
        <p:spPr bwMode="auto">
          <a:xfrm>
            <a:off x="304800" y="1776413"/>
            <a:ext cx="6934200"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53181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531813" algn="l"/>
              </a:tabLst>
              <a:defRPr sz="2800">
                <a:solidFill>
                  <a:schemeClr val="tx1"/>
                </a:solidFill>
                <a:latin typeface="Trebuchet MS" panose="020B0603020202020204" pitchFamily="34" charset="0"/>
              </a:defRPr>
            </a:lvl2pPr>
            <a:lvl3pPr marL="1143000" indent="-228600">
              <a:spcBef>
                <a:spcPct val="20000"/>
              </a:spcBef>
              <a:buChar char="•"/>
              <a:tabLst>
                <a:tab pos="53181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531813" algn="l"/>
              </a:tabLst>
              <a:defRPr sz="2000">
                <a:solidFill>
                  <a:schemeClr val="tx1"/>
                </a:solidFill>
                <a:latin typeface="Trebuchet MS" panose="020B0603020202020204" pitchFamily="34" charset="0"/>
              </a:defRPr>
            </a:lvl4pPr>
            <a:lvl5pPr marL="2057400" indent="-228600">
              <a:spcBef>
                <a:spcPct val="20000"/>
              </a:spcBef>
              <a:buChar char="•"/>
              <a:tabLst>
                <a:tab pos="53181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53181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53181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53181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531813" algn="l"/>
              </a:tabLst>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atomic radius  down the group</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Extent of orbital overlap  down 	the group</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Strength of covalent bond  down 	the group</a:t>
            </a:r>
          </a:p>
          <a:p>
            <a:pPr eaLnBrk="1" hangingPunct="1">
              <a:lnSpc>
                <a:spcPct val="100000"/>
              </a:lnSpc>
              <a:spcBef>
                <a:spcPct val="50000"/>
              </a:spcBef>
              <a:buClrTx/>
              <a:buFontTx/>
              <a:buNone/>
            </a:pPr>
            <a:r>
              <a:rPr lang="en-US" altLang="zh-TW" sz="2800" b="0">
                <a:solidFill>
                  <a:srgbClr val="FF0000"/>
                </a:solidFill>
                <a:latin typeface="Comic Sans MS" panose="030F0702030302020204" pitchFamily="66" charset="0"/>
                <a:ea typeface="新細明體" panose="02020500000000000000" pitchFamily="18" charset="-120"/>
                <a:sym typeface="Symbol" panose="05050102010706020507" pitchFamily="18" charset="2"/>
              </a:rPr>
              <a:t>Sn and Pb are metals and thus have exceptionally low m.p. due to less extensive breaking of metallic bonds</a:t>
            </a:r>
          </a:p>
        </p:txBody>
      </p:sp>
      <p:graphicFrame>
        <p:nvGraphicFramePr>
          <p:cNvPr id="145426" name="Group 18">
            <a:extLst>
              <a:ext uri="{FF2B5EF4-FFF2-40B4-BE49-F238E27FC236}">
                <a16:creationId xmlns:a16="http://schemas.microsoft.com/office/drawing/2014/main" id="{EE850901-325E-C615-B9BE-24BC5E4B23B4}"/>
              </a:ext>
            </a:extLst>
          </p:cNvPr>
          <p:cNvGraphicFramePr>
            <a:graphicFrameLocks noGrp="1"/>
          </p:cNvGraphicFramePr>
          <p:nvPr>
            <p:ph/>
          </p:nvPr>
        </p:nvGraphicFramePr>
        <p:xfrm>
          <a:off x="7391400" y="533400"/>
          <a:ext cx="1524000" cy="5715000"/>
        </p:xfrm>
        <a:graphic>
          <a:graphicData uri="http://schemas.openxmlformats.org/drawingml/2006/table">
            <a:tbl>
              <a:tblPr/>
              <a:tblGrid>
                <a:gridCol w="1524000">
                  <a:extLst>
                    <a:ext uri="{9D8B030D-6E8A-4147-A177-3AD203B41FA5}">
                      <a16:colId xmlns:a16="http://schemas.microsoft.com/office/drawing/2014/main" val="20000"/>
                    </a:ext>
                  </a:extLst>
                </a:gridCol>
              </a:tblGrid>
              <a:tr h="114300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284C6A"/>
                          </a:solidFill>
                          <a:effectLst/>
                          <a:latin typeface="Trebuchet MS" pitchFamily="34" charset="0"/>
                          <a:ea typeface="新細明體" pitchFamily="18" charset="-120"/>
                        </a:rPr>
                        <a:t>C(3527)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300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284C6A"/>
                          </a:solidFill>
                          <a:effectLst/>
                          <a:latin typeface="Trebuchet MS" pitchFamily="34" charset="0"/>
                          <a:ea typeface="新細明體" pitchFamily="18" charset="-120"/>
                        </a:rPr>
                        <a:t>Si(1414)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4300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284C6A"/>
                          </a:solidFill>
                          <a:effectLst/>
                          <a:latin typeface="Trebuchet MS" pitchFamily="34" charset="0"/>
                          <a:ea typeface="新細明體" pitchFamily="18" charset="-120"/>
                        </a:rPr>
                        <a:t>Ge(937)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4300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FF0000"/>
                          </a:solidFill>
                          <a:effectLst/>
                          <a:latin typeface="Trebuchet MS" pitchFamily="34" charset="0"/>
                          <a:ea typeface="新細明體" pitchFamily="18" charset="-120"/>
                        </a:rPr>
                        <a:t>Sn(230)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300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FF0000"/>
                          </a:solidFill>
                          <a:effectLst/>
                          <a:latin typeface="Trebuchet MS" pitchFamily="34" charset="0"/>
                          <a:ea typeface="新細明體" pitchFamily="18" charset="-120"/>
                        </a:rPr>
                        <a:t>Pb(327)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953" name="Text Box 32">
            <a:extLst>
              <a:ext uri="{FF2B5EF4-FFF2-40B4-BE49-F238E27FC236}">
                <a16:creationId xmlns:a16="http://schemas.microsoft.com/office/drawing/2014/main" id="{4E422E04-888B-2273-6A43-124BE4B27D13}"/>
              </a:ext>
            </a:extLst>
          </p:cNvPr>
          <p:cNvSpPr txBox="1">
            <a:spLocks noChangeArrowheads="1"/>
          </p:cNvSpPr>
          <p:nvPr/>
        </p:nvSpPr>
        <p:spPr bwMode="auto">
          <a:xfrm>
            <a:off x="304800" y="439738"/>
            <a:ext cx="4267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For Gp 4 elements,</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m.p.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down the group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5410">
                                            <p:txEl>
                                              <p:pRg st="0" end="0"/>
                                            </p:txEl>
                                          </p:spTgt>
                                        </p:tgtEl>
                                        <p:attrNameLst>
                                          <p:attrName>style.visibility</p:attrName>
                                        </p:attrNameLst>
                                      </p:cBhvr>
                                      <p:to>
                                        <p:strVal val="visible"/>
                                      </p:to>
                                    </p:set>
                                    <p:animEffect transition="in" filter="wipe(left)">
                                      <p:cBhvr>
                                        <p:cTn id="7" dur="500"/>
                                        <p:tgtEl>
                                          <p:spTgt spid="1454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5410">
                                            <p:txEl>
                                              <p:pRg st="1" end="1"/>
                                            </p:txEl>
                                          </p:spTgt>
                                        </p:tgtEl>
                                        <p:attrNameLst>
                                          <p:attrName>style.visibility</p:attrName>
                                        </p:attrNameLst>
                                      </p:cBhvr>
                                      <p:to>
                                        <p:strVal val="visible"/>
                                      </p:to>
                                    </p:set>
                                    <p:animEffect transition="in" filter="wipe(left)">
                                      <p:cBhvr>
                                        <p:cTn id="12" dur="500"/>
                                        <p:tgtEl>
                                          <p:spTgt spid="1454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5410">
                                            <p:txEl>
                                              <p:pRg st="2" end="2"/>
                                            </p:txEl>
                                          </p:spTgt>
                                        </p:tgtEl>
                                        <p:attrNameLst>
                                          <p:attrName>style.visibility</p:attrName>
                                        </p:attrNameLst>
                                      </p:cBhvr>
                                      <p:to>
                                        <p:strVal val="visible"/>
                                      </p:to>
                                    </p:set>
                                    <p:animEffect transition="in" filter="wipe(left)">
                                      <p:cBhvr>
                                        <p:cTn id="17" dur="500"/>
                                        <p:tgtEl>
                                          <p:spTgt spid="1454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5410">
                                            <p:txEl>
                                              <p:pRg st="3" end="3"/>
                                            </p:txEl>
                                          </p:spTgt>
                                        </p:tgtEl>
                                        <p:attrNameLst>
                                          <p:attrName>style.visibility</p:attrName>
                                        </p:attrNameLst>
                                      </p:cBhvr>
                                      <p:to>
                                        <p:strVal val="visible"/>
                                      </p:to>
                                    </p:set>
                                    <p:animEffect transition="in" filter="wipe(left)">
                                      <p:cBhvr>
                                        <p:cTn id="22" dur="500"/>
                                        <p:tgtEl>
                                          <p:spTgt spid="1454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08A9B2CF-7E61-F436-828A-C64B835A43DC}"/>
              </a:ext>
            </a:extLst>
          </p:cNvPr>
          <p:cNvSpPr txBox="1">
            <a:spLocks noChangeArrowheads="1"/>
          </p:cNvSpPr>
          <p:nvPr/>
        </p:nvSpPr>
        <p:spPr bwMode="auto">
          <a:xfrm>
            <a:off x="304800" y="1839913"/>
            <a:ext cx="69342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50850"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50850" algn="l"/>
              </a:tabLst>
              <a:defRPr sz="2800">
                <a:solidFill>
                  <a:schemeClr val="tx1"/>
                </a:solidFill>
                <a:latin typeface="Trebuchet MS" panose="020B0603020202020204" pitchFamily="34" charset="0"/>
              </a:defRPr>
            </a:lvl2pPr>
            <a:lvl3pPr marL="1143000" indent="-228600">
              <a:spcBef>
                <a:spcPct val="20000"/>
              </a:spcBef>
              <a:buChar char="•"/>
              <a:tabLst>
                <a:tab pos="450850"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50850" algn="l"/>
              </a:tabLst>
              <a:defRPr sz="2000">
                <a:solidFill>
                  <a:schemeClr val="tx1"/>
                </a:solidFill>
                <a:latin typeface="Trebuchet MS" panose="020B0603020202020204" pitchFamily="34" charset="0"/>
              </a:defRPr>
            </a:lvl4pPr>
            <a:lvl5pPr marL="2057400" indent="-228600">
              <a:spcBef>
                <a:spcPct val="20000"/>
              </a:spcBef>
              <a:buChar char="•"/>
              <a:tabLst>
                <a:tab pos="450850"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50850"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50850"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50850"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50850" algn="l"/>
              </a:tabLst>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Size of molecules  down the group</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Extent of polarization of electron 	cloud  down the group</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Strength of London dispersion forces 	 down the group</a:t>
            </a:r>
          </a:p>
        </p:txBody>
      </p:sp>
      <p:sp>
        <p:nvSpPr>
          <p:cNvPr id="146449" name="Text Box 17">
            <a:extLst>
              <a:ext uri="{FF2B5EF4-FFF2-40B4-BE49-F238E27FC236}">
                <a16:creationId xmlns:a16="http://schemas.microsoft.com/office/drawing/2014/main" id="{802B86E2-0885-2614-7174-9B5E963670CB}"/>
              </a:ext>
            </a:extLst>
          </p:cNvPr>
          <p:cNvSpPr txBox="1">
            <a:spLocks noChangeArrowheads="1"/>
          </p:cNvSpPr>
          <p:nvPr/>
        </p:nvSpPr>
        <p:spPr bwMode="auto">
          <a:xfrm>
            <a:off x="304800" y="439738"/>
            <a:ext cx="55626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For Groups 6/7 elements</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m.p.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down the group</a:t>
            </a:r>
          </a:p>
        </p:txBody>
      </p:sp>
      <p:graphicFrame>
        <p:nvGraphicFramePr>
          <p:cNvPr id="146465" name="Group 33">
            <a:extLst>
              <a:ext uri="{FF2B5EF4-FFF2-40B4-BE49-F238E27FC236}">
                <a16:creationId xmlns:a16="http://schemas.microsoft.com/office/drawing/2014/main" id="{2CF3AE78-7F66-DF28-ADAE-750F2B20AF1C}"/>
              </a:ext>
            </a:extLst>
          </p:cNvPr>
          <p:cNvGraphicFramePr>
            <a:graphicFrameLocks noGrp="1"/>
          </p:cNvGraphicFramePr>
          <p:nvPr>
            <p:ph/>
          </p:nvPr>
        </p:nvGraphicFramePr>
        <p:xfrm>
          <a:off x="7239000" y="533400"/>
          <a:ext cx="1524000" cy="5715000"/>
        </p:xfrm>
        <a:graphic>
          <a:graphicData uri="http://schemas.openxmlformats.org/drawingml/2006/table">
            <a:tbl>
              <a:tblPr/>
              <a:tblGrid>
                <a:gridCol w="1524000">
                  <a:extLst>
                    <a:ext uri="{9D8B030D-6E8A-4147-A177-3AD203B41FA5}">
                      <a16:colId xmlns:a16="http://schemas.microsoft.com/office/drawing/2014/main" val="20000"/>
                    </a:ext>
                  </a:extLst>
                </a:gridCol>
              </a:tblGrid>
              <a:tr h="142875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FF0000"/>
                          </a:solidFill>
                          <a:effectLst/>
                          <a:latin typeface="Trebuchet MS" pitchFamily="34" charset="0"/>
                          <a:ea typeface="新細明體" pitchFamily="18" charset="-120"/>
                        </a:rPr>
                        <a:t>F(-220)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2875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FF0000"/>
                          </a:solidFill>
                          <a:effectLst/>
                          <a:latin typeface="Trebuchet MS" pitchFamily="34" charset="0"/>
                          <a:ea typeface="新細明體" pitchFamily="18" charset="-120"/>
                        </a:rPr>
                        <a:t>Cl(-101)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2875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FF0000"/>
                          </a:solidFill>
                          <a:effectLst/>
                          <a:latin typeface="Trebuchet MS" pitchFamily="34" charset="0"/>
                          <a:ea typeface="新細明體" pitchFamily="18" charset="-120"/>
                        </a:rPr>
                        <a:t>Br(-7.2)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28750">
                <a:tc>
                  <a:txBody>
                    <a:bodyPr/>
                    <a:lstStyle/>
                    <a:p>
                      <a:pPr marL="0" marR="0" lvl="0" indent="0" algn="ctr" defTabSz="914400" rtl="0" eaLnBrk="0" fontAlgn="base" latinLnBrk="0" hangingPunct="0">
                        <a:lnSpc>
                          <a:spcPct val="125000"/>
                        </a:lnSpc>
                        <a:spcBef>
                          <a:spcPct val="20000"/>
                        </a:spcBef>
                        <a:spcAft>
                          <a:spcPct val="0"/>
                        </a:spcAft>
                        <a:buClr>
                          <a:schemeClr val="bg2"/>
                        </a:buClr>
                        <a:buSzTx/>
                        <a:buFontTx/>
                        <a:buNone/>
                        <a:tabLst/>
                      </a:pPr>
                      <a:r>
                        <a:rPr kumimoji="0" lang="en-US" altLang="zh-TW" sz="2800" b="0" i="0" u="none" strike="noStrike" cap="none" normalizeH="0" baseline="0">
                          <a:ln>
                            <a:noFill/>
                          </a:ln>
                          <a:solidFill>
                            <a:srgbClr val="FF0000"/>
                          </a:solidFill>
                          <a:effectLst/>
                          <a:latin typeface="Trebuchet MS" pitchFamily="34" charset="0"/>
                          <a:ea typeface="新細明體" pitchFamily="18" charset="-120"/>
                        </a:rPr>
                        <a:t>I(114)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46449"/>
                                        </p:tgtEl>
                                        <p:attrNameLst>
                                          <p:attrName>style.visibility</p:attrName>
                                        </p:attrNameLst>
                                      </p:cBhvr>
                                      <p:to>
                                        <p:strVal val="visible"/>
                                      </p:to>
                                    </p:set>
                                    <p:animEffect transition="in" filter="dissolve">
                                      <p:cBhvr>
                                        <p:cTn id="7" dur="500"/>
                                        <p:tgtEl>
                                          <p:spTgt spid="14644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46465"/>
                                        </p:tgtEl>
                                        <p:attrNameLst>
                                          <p:attrName>style.visibility</p:attrName>
                                        </p:attrNameLst>
                                      </p:cBhvr>
                                      <p:to>
                                        <p:strVal val="visible"/>
                                      </p:to>
                                    </p:set>
                                    <p:animEffect transition="in" filter="wipe(up)">
                                      <p:cBhvr>
                                        <p:cTn id="11" dur="500"/>
                                        <p:tgtEl>
                                          <p:spTgt spid="1464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46434">
                                            <p:txEl>
                                              <p:pRg st="0" end="0"/>
                                            </p:txEl>
                                          </p:spTgt>
                                        </p:tgtEl>
                                        <p:attrNameLst>
                                          <p:attrName>style.visibility</p:attrName>
                                        </p:attrNameLst>
                                      </p:cBhvr>
                                      <p:to>
                                        <p:strVal val="visible"/>
                                      </p:to>
                                    </p:set>
                                    <p:animEffect transition="in" filter="wipe(left)">
                                      <p:cBhvr>
                                        <p:cTn id="16" dur="500"/>
                                        <p:tgtEl>
                                          <p:spTgt spid="14643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46434">
                                            <p:txEl>
                                              <p:pRg st="1" end="1"/>
                                            </p:txEl>
                                          </p:spTgt>
                                        </p:tgtEl>
                                        <p:attrNameLst>
                                          <p:attrName>style.visibility</p:attrName>
                                        </p:attrNameLst>
                                      </p:cBhvr>
                                      <p:to>
                                        <p:strVal val="visible"/>
                                      </p:to>
                                    </p:set>
                                    <p:animEffect transition="in" filter="wipe(left)">
                                      <p:cBhvr>
                                        <p:cTn id="21" dur="500"/>
                                        <p:tgtEl>
                                          <p:spTgt spid="146434">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46434">
                                            <p:txEl>
                                              <p:pRg st="2" end="2"/>
                                            </p:txEl>
                                          </p:spTgt>
                                        </p:tgtEl>
                                        <p:attrNameLst>
                                          <p:attrName>style.visibility</p:attrName>
                                        </p:attrNameLst>
                                      </p:cBhvr>
                                      <p:to>
                                        <p:strVal val="visible"/>
                                      </p:to>
                                    </p:set>
                                    <p:animEffect transition="in" filter="wipe(left)">
                                      <p:cBhvr>
                                        <p:cTn id="26" dur="500"/>
                                        <p:tgtEl>
                                          <p:spTgt spid="146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p:bldP spid="1464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4236030-4DCE-76A5-479C-D9B34164ACBE}"/>
              </a:ext>
            </a:extLst>
          </p:cNvPr>
          <p:cNvSpPr>
            <a:spLocks noGrp="1"/>
          </p:cNvSpPr>
          <p:nvPr>
            <p:ph type="title"/>
          </p:nvPr>
        </p:nvSpPr>
        <p:spPr/>
        <p:txBody>
          <a:bodyPr/>
          <a:lstStyle/>
          <a:p>
            <a:pPr>
              <a:defRPr/>
            </a:pPr>
            <a:r>
              <a:rPr lang="en-US" altLang="en-US" dirty="0">
                <a:effectLst>
                  <a:outerShdw blurRad="38100" dist="38100" dir="2700000" algn="tl">
                    <a:srgbClr val="000000">
                      <a:alpha val="43137"/>
                    </a:srgbClr>
                  </a:outerShdw>
                </a:effectLst>
              </a:rPr>
              <a:t>Lesson Objectives</a:t>
            </a:r>
          </a:p>
        </p:txBody>
      </p:sp>
      <p:sp>
        <p:nvSpPr>
          <p:cNvPr id="41987" name="Content Placeholder 3">
            <a:extLst>
              <a:ext uri="{FF2B5EF4-FFF2-40B4-BE49-F238E27FC236}">
                <a16:creationId xmlns:a16="http://schemas.microsoft.com/office/drawing/2014/main" id="{9E472E2E-F59F-BBBE-62D1-64F85DD1A83B}"/>
              </a:ext>
            </a:extLst>
          </p:cNvPr>
          <p:cNvSpPr>
            <a:spLocks noGrp="1"/>
          </p:cNvSpPr>
          <p:nvPr>
            <p:ph sz="half" idx="2"/>
          </p:nvPr>
        </p:nvSpPr>
        <p:spPr>
          <a:xfrm>
            <a:off x="457200" y="1295400"/>
            <a:ext cx="4040188" cy="5105400"/>
          </a:xfrm>
        </p:spPr>
        <p:txBody>
          <a:bodyPr/>
          <a:lstStyle/>
          <a:p>
            <a:r>
              <a:rPr lang="en-AU" altLang="en-US" sz="1100">
                <a:solidFill>
                  <a:srgbClr val="00B050"/>
                </a:solidFill>
              </a:rPr>
              <a:t>State that the Periodic Table is arranged in order of increasing atomic number.</a:t>
            </a:r>
          </a:p>
          <a:p>
            <a:r>
              <a:rPr lang="en-AU" altLang="en-US" sz="1100">
                <a:solidFill>
                  <a:srgbClr val="00B050"/>
                </a:solidFill>
              </a:rPr>
              <a:t>Relate the arrangement of elements in the Periodic Table to their electron configuration.</a:t>
            </a:r>
          </a:p>
          <a:p>
            <a:r>
              <a:rPr lang="en-AU" altLang="en-US" sz="1100">
                <a:solidFill>
                  <a:srgbClr val="00B050"/>
                </a:solidFill>
              </a:rPr>
              <a:t>State that the main groups of the Periodic Table represent elements with similar chemical properties and the same number of valence electrons.</a:t>
            </a:r>
          </a:p>
          <a:p>
            <a:r>
              <a:rPr lang="en-AU" altLang="en-US" sz="1100">
                <a:solidFill>
                  <a:srgbClr val="00B050"/>
                </a:solidFill>
              </a:rPr>
              <a:t>State that the periods of the Periodic Table represent the number of occupied electron shells.</a:t>
            </a:r>
          </a:p>
          <a:p>
            <a:r>
              <a:rPr lang="en-AU" altLang="en-US" sz="1100">
                <a:solidFill>
                  <a:srgbClr val="00B050"/>
                </a:solidFill>
              </a:rPr>
              <a:t>Locate the position of an element in the Periodic Table from its electron configuration.</a:t>
            </a:r>
          </a:p>
          <a:p>
            <a:r>
              <a:rPr lang="en-AU" altLang="en-US" sz="1100">
                <a:solidFill>
                  <a:srgbClr val="00B050"/>
                </a:solidFill>
              </a:rPr>
              <a:t>Given the position on the Periodic Table of a main group element, predict chemical properties.</a:t>
            </a:r>
          </a:p>
          <a:p>
            <a:r>
              <a:rPr lang="en-AU" altLang="en-US" sz="1100">
                <a:solidFill>
                  <a:srgbClr val="00B050"/>
                </a:solidFill>
              </a:rPr>
              <a:t>State the common names for Groups 1, 2, 17 and 18.</a:t>
            </a:r>
          </a:p>
          <a:p>
            <a:r>
              <a:rPr lang="en-AU" altLang="en-US" sz="1100">
                <a:solidFill>
                  <a:srgbClr val="C00000"/>
                </a:solidFill>
              </a:rPr>
              <a:t>Write symbolic representations of elements and monatomic ions showing A, Z and charge.</a:t>
            </a:r>
          </a:p>
          <a:p>
            <a:r>
              <a:rPr lang="en-AU" altLang="en-US" sz="1100">
                <a:solidFill>
                  <a:srgbClr val="C00000"/>
                </a:solidFill>
              </a:rPr>
              <a:t>State that the electrons in an atom are located in energy levels or shells.</a:t>
            </a:r>
          </a:p>
          <a:p>
            <a:r>
              <a:rPr lang="en-AU" altLang="en-US" sz="1100">
                <a:solidFill>
                  <a:srgbClr val="C00000"/>
                </a:solidFill>
              </a:rPr>
              <a:t>Write the electron configuration of the first twenty elements and their monatomic ions (shell only).</a:t>
            </a:r>
          </a:p>
          <a:p>
            <a:r>
              <a:rPr lang="en-AU" altLang="en-US" sz="1100">
                <a:solidFill>
                  <a:srgbClr val="C00000"/>
                </a:solidFill>
              </a:rPr>
              <a:t>Explain how positive ions and negative ions are formed by the donation and acceptance of valence electrons.</a:t>
            </a:r>
          </a:p>
          <a:p>
            <a:endParaRPr lang="en-AU" altLang="en-US" sz="1100"/>
          </a:p>
          <a:p>
            <a:endParaRPr lang="en-US" altLang="en-US"/>
          </a:p>
        </p:txBody>
      </p:sp>
      <p:sp>
        <p:nvSpPr>
          <p:cNvPr id="41988" name="Content Placeholder 5">
            <a:extLst>
              <a:ext uri="{FF2B5EF4-FFF2-40B4-BE49-F238E27FC236}">
                <a16:creationId xmlns:a16="http://schemas.microsoft.com/office/drawing/2014/main" id="{76A6A072-6417-4BF7-079D-449EC0051857}"/>
              </a:ext>
            </a:extLst>
          </p:cNvPr>
          <p:cNvSpPr>
            <a:spLocks noGrp="1"/>
          </p:cNvSpPr>
          <p:nvPr>
            <p:ph sz="quarter" idx="4"/>
          </p:nvPr>
        </p:nvSpPr>
        <p:spPr>
          <a:xfrm>
            <a:off x="4645025" y="1295400"/>
            <a:ext cx="4041775" cy="4830763"/>
          </a:xfrm>
        </p:spPr>
        <p:txBody>
          <a:bodyPr/>
          <a:lstStyle/>
          <a:p>
            <a:r>
              <a:rPr lang="en-AU" altLang="en-US" sz="1100">
                <a:solidFill>
                  <a:srgbClr val="00B050"/>
                </a:solidFill>
              </a:rPr>
              <a:t>Define the properties of melting point, boiling point, hardness, density and hardness.</a:t>
            </a:r>
          </a:p>
          <a:p>
            <a:r>
              <a:rPr lang="en-AU" altLang="en-US" sz="1100">
                <a:solidFill>
                  <a:srgbClr val="C00000"/>
                </a:solidFill>
              </a:rPr>
              <a:t>Define ionisation energy as the energy required to remove one mole of electrons from one mole of atoms or ions in the gas phase.</a:t>
            </a:r>
          </a:p>
          <a:p>
            <a:r>
              <a:rPr lang="en-AU" altLang="en-US" sz="1100">
                <a:solidFill>
                  <a:srgbClr val="C00000"/>
                </a:solidFill>
              </a:rPr>
              <a:t>State and explain the variation in the first ionisation energy down a group and across a period in the Periodic Table.</a:t>
            </a:r>
          </a:p>
          <a:p>
            <a:r>
              <a:rPr lang="en-AU" altLang="en-US" sz="1100">
                <a:solidFill>
                  <a:srgbClr val="C00000"/>
                </a:solidFill>
              </a:rPr>
              <a:t>State and explain the trend in the successive ionisation energies for an element.</a:t>
            </a:r>
          </a:p>
          <a:p>
            <a:r>
              <a:rPr lang="en-AU" altLang="en-US" sz="1100">
                <a:solidFill>
                  <a:srgbClr val="C00000"/>
                </a:solidFill>
              </a:rPr>
              <a:t>State and explain the variation in atomic radius down a group and across a period in the Periodic Table.</a:t>
            </a:r>
          </a:p>
          <a:p>
            <a:r>
              <a:rPr lang="en-AU" altLang="en-US" sz="1100">
                <a:solidFill>
                  <a:srgbClr val="C00000"/>
                </a:solidFill>
              </a:rPr>
              <a:t>Define electronegativity of an atom in terms of its ability to attract electrons within a covalent bond.</a:t>
            </a:r>
          </a:p>
          <a:p>
            <a:r>
              <a:rPr lang="en-AU" altLang="en-US" sz="1100">
                <a:solidFill>
                  <a:srgbClr val="C00000"/>
                </a:solidFill>
              </a:rPr>
              <a:t>State and explain the variation in electronegativity down a group and across a period in the Periodic Table.</a:t>
            </a:r>
          </a:p>
          <a:p>
            <a:r>
              <a:rPr lang="en-AU" altLang="en-US" sz="1100">
                <a:solidFill>
                  <a:srgbClr val="00B050"/>
                </a:solidFill>
              </a:rPr>
              <a:t>Describe and explain the variation in physical properties across a period.</a:t>
            </a:r>
          </a:p>
          <a:p>
            <a:r>
              <a:rPr lang="en-AU" altLang="en-US" sz="1100">
                <a:solidFill>
                  <a:srgbClr val="00B050"/>
                </a:solidFill>
              </a:rPr>
              <a:t>Describe and explain the physical</a:t>
            </a:r>
            <a:r>
              <a:rPr lang="en-AU" altLang="en-US" sz="1100">
                <a:solidFill>
                  <a:srgbClr val="C00000"/>
                </a:solidFill>
              </a:rPr>
              <a:t> and chemical </a:t>
            </a:r>
            <a:r>
              <a:rPr lang="en-AU" altLang="en-US" sz="1100">
                <a:solidFill>
                  <a:srgbClr val="00B050"/>
                </a:solidFill>
              </a:rPr>
              <a:t>properties down a group</a:t>
            </a:r>
            <a:r>
              <a:rPr lang="en-AU" altLang="en-US" sz="1100">
                <a:solidFill>
                  <a:srgbClr val="C00000"/>
                </a:solidFill>
              </a:rPr>
              <a:t>.</a:t>
            </a:r>
          </a:p>
          <a:p>
            <a:endParaRPr lang="en-AU" altLang="en-US" sz="1100"/>
          </a:p>
          <a:p>
            <a:endParaRPr lang="en-US"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descr="\\Bridge\science(sec)\A-level Chem (3rd Ed)\AL Chem 4 Gif\Ch38\fi38_08a.gif">
            <a:extLst>
              <a:ext uri="{FF2B5EF4-FFF2-40B4-BE49-F238E27FC236}">
                <a16:creationId xmlns:a16="http://schemas.microsoft.com/office/drawing/2014/main" id="{7E73ED40-A6C4-677A-FBEE-94B394F55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28700"/>
            <a:ext cx="76200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4850" name="Rectangle 2">
            <a:extLst>
              <a:ext uri="{FF2B5EF4-FFF2-40B4-BE49-F238E27FC236}">
                <a16:creationId xmlns:a16="http://schemas.microsoft.com/office/drawing/2014/main" id="{23E66242-6073-2DBA-48C5-483D0A682EB3}"/>
              </a:ext>
            </a:extLst>
          </p:cNvPr>
          <p:cNvSpPr>
            <a:spLocks noChangeArrowheads="1"/>
          </p:cNvSpPr>
          <p:nvPr/>
        </p:nvSpPr>
        <p:spPr bwMode="auto">
          <a:xfrm>
            <a:off x="0" y="152400"/>
            <a:ext cx="3322638" cy="838200"/>
          </a:xfrm>
          <a:prstGeom prst="rect">
            <a:avLst/>
          </a:prstGeom>
          <a:noFill/>
          <a:ln w="9525">
            <a:noFill/>
            <a:miter lim="800000"/>
            <a:headEnd/>
            <a:tailEnd/>
          </a:ln>
          <a:effectLst/>
        </p:spPr>
        <p:txBody>
          <a:bodyPr anchor="ctr"/>
          <a:lstStyle/>
          <a:p>
            <a:pPr eaLnBrk="1" hangingPunct="1">
              <a:spcBef>
                <a:spcPct val="50000"/>
              </a:spcBef>
              <a:defRPr/>
            </a:pPr>
            <a:r>
              <a:rPr kumimoji="1" lang="en-US" altLang="zh-TW" sz="3600" b="0" u="sng">
                <a:solidFill>
                  <a:srgbClr val="CC0000"/>
                </a:solidFill>
                <a:effectLst>
                  <a:outerShdw blurRad="38100" dist="38100" dir="2700000" algn="tl">
                    <a:srgbClr val="C0C0C0"/>
                  </a:outerShdw>
                </a:effectLst>
                <a:latin typeface="Comic Sans MS" pitchFamily="66" charset="0"/>
                <a:ea typeface="新細明體" pitchFamily="18" charset="-120"/>
              </a:rPr>
              <a:t>Atomic radius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圖片 3" descr="Atomic radii for selected atoms copy.jpg">
            <a:extLst>
              <a:ext uri="{FF2B5EF4-FFF2-40B4-BE49-F238E27FC236}">
                <a16:creationId xmlns:a16="http://schemas.microsoft.com/office/drawing/2014/main" id="{909CE0F0-17D8-795C-35CB-F4F0408637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8675" y="0"/>
            <a:ext cx="5241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4850" name="Rectangle 2">
            <a:extLst>
              <a:ext uri="{FF2B5EF4-FFF2-40B4-BE49-F238E27FC236}">
                <a16:creationId xmlns:a16="http://schemas.microsoft.com/office/drawing/2014/main" id="{6CC7E9F1-6F36-128B-7777-4D7F091F81C2}"/>
              </a:ext>
            </a:extLst>
          </p:cNvPr>
          <p:cNvSpPr>
            <a:spLocks noChangeArrowheads="1"/>
          </p:cNvSpPr>
          <p:nvPr/>
        </p:nvSpPr>
        <p:spPr bwMode="auto">
          <a:xfrm>
            <a:off x="0" y="152400"/>
            <a:ext cx="3322638" cy="838200"/>
          </a:xfrm>
          <a:prstGeom prst="rect">
            <a:avLst/>
          </a:prstGeom>
          <a:noFill/>
          <a:ln w="9525">
            <a:noFill/>
            <a:miter lim="800000"/>
            <a:headEnd/>
            <a:tailEnd/>
          </a:ln>
          <a:effectLst/>
        </p:spPr>
        <p:txBody>
          <a:bodyPr anchor="ctr"/>
          <a:lstStyle/>
          <a:p>
            <a:pPr eaLnBrk="1" hangingPunct="1">
              <a:spcBef>
                <a:spcPct val="50000"/>
              </a:spcBef>
              <a:defRPr/>
            </a:pPr>
            <a:r>
              <a:rPr kumimoji="1" lang="en-US" altLang="zh-TW" sz="3600" b="0" u="sng">
                <a:solidFill>
                  <a:srgbClr val="CC0000"/>
                </a:solidFill>
                <a:effectLst>
                  <a:outerShdw blurRad="38100" dist="38100" dir="2700000" algn="tl">
                    <a:srgbClr val="C0C0C0"/>
                  </a:outerShdw>
                </a:effectLst>
                <a:latin typeface="Comic Sans MS" pitchFamily="66" charset="0"/>
                <a:ea typeface="新細明體" pitchFamily="18" charset="-120"/>
              </a:rPr>
              <a:t>Atomic radius  </a:t>
            </a:r>
          </a:p>
        </p:txBody>
      </p:sp>
      <p:sp>
        <p:nvSpPr>
          <p:cNvPr id="48133" name="Text Box 5">
            <a:extLst>
              <a:ext uri="{FF2B5EF4-FFF2-40B4-BE49-F238E27FC236}">
                <a16:creationId xmlns:a16="http://schemas.microsoft.com/office/drawing/2014/main" id="{22E4704B-60AE-C628-3158-EC21BB4B5E7C}"/>
              </a:ext>
            </a:extLst>
          </p:cNvPr>
          <p:cNvSpPr txBox="1">
            <a:spLocks noChangeArrowheads="1"/>
          </p:cNvSpPr>
          <p:nvPr/>
        </p:nvSpPr>
        <p:spPr bwMode="auto">
          <a:xfrm>
            <a:off x="0" y="1219200"/>
            <a:ext cx="3505200"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450850"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50850" algn="l"/>
              </a:tabLst>
              <a:defRPr sz="2800">
                <a:solidFill>
                  <a:schemeClr val="tx1"/>
                </a:solidFill>
                <a:latin typeface="Trebuchet MS" panose="020B0603020202020204" pitchFamily="34" charset="0"/>
              </a:defRPr>
            </a:lvl2pPr>
            <a:lvl3pPr marL="1143000" indent="-228600">
              <a:spcBef>
                <a:spcPct val="20000"/>
              </a:spcBef>
              <a:buChar char="•"/>
              <a:tabLst>
                <a:tab pos="450850"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50850" algn="l"/>
              </a:tabLst>
              <a:defRPr sz="2000">
                <a:solidFill>
                  <a:schemeClr val="tx1"/>
                </a:solidFill>
                <a:latin typeface="Trebuchet MS" panose="020B0603020202020204" pitchFamily="34" charset="0"/>
              </a:defRPr>
            </a:lvl4pPr>
            <a:lvl5pPr marL="2057400" indent="-228600">
              <a:spcBef>
                <a:spcPct val="20000"/>
              </a:spcBef>
              <a:buChar char="•"/>
              <a:tabLst>
                <a:tab pos="450850"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50850"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50850"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50850"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50850" algn="l"/>
              </a:tabLst>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Atomic radius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when ENC </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ENC depends on</a:t>
            </a:r>
          </a:p>
          <a:p>
            <a:pPr eaLnBrk="1" hangingPunct="1">
              <a:lnSpc>
                <a:spcPct val="100000"/>
              </a:lnSpc>
              <a:spcBef>
                <a:spcPct val="50000"/>
              </a:spcBef>
              <a:buClrTx/>
              <a:buFontTx/>
              <a:buAutoNum type="arabicPeriod"/>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Nuclear charge</a:t>
            </a:r>
          </a:p>
          <a:p>
            <a:pPr eaLnBrk="1" hangingPunct="1">
              <a:lnSpc>
                <a:spcPct val="100000"/>
              </a:lnSpc>
              <a:spcBef>
                <a:spcPct val="50000"/>
              </a:spcBef>
              <a:buClrTx/>
              <a:buFontTx/>
              <a:buAutoNum type="arabicPeriod"/>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Screening effect  	of electrons 	(repulsion among 	electrons)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7" descr="\\Bridge\science(sec)\A-level Chem (3rd Ed)\AL Chem 4 Gif\Ch38\fi38_02.gif">
            <a:extLst>
              <a:ext uri="{FF2B5EF4-FFF2-40B4-BE49-F238E27FC236}">
                <a16:creationId xmlns:a16="http://schemas.microsoft.com/office/drawing/2014/main" id="{1FD47D43-E56F-47E0-FCEC-49E7564DC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6">
            <a:extLst>
              <a:ext uri="{FF2B5EF4-FFF2-40B4-BE49-F238E27FC236}">
                <a16:creationId xmlns:a16="http://schemas.microsoft.com/office/drawing/2014/main" id="{E8FCA4D1-FD51-06F7-007E-50BA63A191F6}"/>
              </a:ext>
            </a:extLst>
          </p:cNvPr>
          <p:cNvSpPr>
            <a:spLocks noChangeArrowheads="1"/>
          </p:cNvSpPr>
          <p:nvPr/>
        </p:nvSpPr>
        <p:spPr bwMode="auto">
          <a:xfrm>
            <a:off x="762000" y="61722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The modern Periodic Table</a:t>
            </a:r>
          </a:p>
        </p:txBody>
      </p:sp>
      <p:sp>
        <p:nvSpPr>
          <p:cNvPr id="5" name="文字方塊 4">
            <a:extLst>
              <a:ext uri="{FF2B5EF4-FFF2-40B4-BE49-F238E27FC236}">
                <a16:creationId xmlns:a16="http://schemas.microsoft.com/office/drawing/2014/main" id="{D546EA6D-6005-CB06-8D7A-E86C2ADBB6A5}"/>
              </a:ext>
            </a:extLst>
          </p:cNvPr>
          <p:cNvSpPr txBox="1">
            <a:spLocks noChangeArrowheads="1"/>
          </p:cNvSpPr>
          <p:nvPr/>
        </p:nvSpPr>
        <p:spPr bwMode="auto">
          <a:xfrm>
            <a:off x="457200" y="3048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400" b="0">
                <a:solidFill>
                  <a:schemeClr val="tx1"/>
                </a:solidFill>
                <a:latin typeface="Comic Sans MS" panose="030F0702030302020204" pitchFamily="66" charset="0"/>
                <a:ea typeface="新細明體" panose="02020500000000000000" pitchFamily="18" charset="-120"/>
              </a:rPr>
              <a:t>Group names:</a:t>
            </a:r>
            <a:endParaRPr lang="zh-TW" altLang="en-US" sz="2400" b="0" u="sng">
              <a:solidFill>
                <a:srgbClr val="FF0000"/>
              </a:solidFill>
              <a:latin typeface="Comic Sans MS" panose="030F0702030302020204" pitchFamily="66" charset="0"/>
              <a:ea typeface="新細明體" panose="02020500000000000000" pitchFamily="18" charset="-120"/>
            </a:endParaRPr>
          </a:p>
        </p:txBody>
      </p:sp>
      <p:sp>
        <p:nvSpPr>
          <p:cNvPr id="3" name="TextBox 2">
            <a:extLst>
              <a:ext uri="{FF2B5EF4-FFF2-40B4-BE49-F238E27FC236}">
                <a16:creationId xmlns:a16="http://schemas.microsoft.com/office/drawing/2014/main" id="{B1913468-2036-0F0B-091C-25D2CF901D57}"/>
              </a:ext>
            </a:extLst>
          </p:cNvPr>
          <p:cNvSpPr txBox="1"/>
          <p:nvPr/>
        </p:nvSpPr>
        <p:spPr>
          <a:xfrm>
            <a:off x="1219200" y="1905000"/>
            <a:ext cx="461963" cy="2590800"/>
          </a:xfrm>
          <a:prstGeom prst="rect">
            <a:avLst/>
          </a:prstGeom>
          <a:solidFill>
            <a:schemeClr val="accent2">
              <a:lumMod val="20000"/>
              <a:lumOff val="80000"/>
            </a:schemeClr>
          </a:solidFill>
        </p:spPr>
        <p:txBody>
          <a:bodyPr vert="vert">
            <a:spAutoFit/>
          </a:bodyPr>
          <a:lstStyle/>
          <a:p>
            <a:pPr eaLnBrk="1" hangingPunct="1">
              <a:defRPr/>
            </a:pPr>
            <a:r>
              <a:rPr lang="en-US" dirty="0"/>
              <a:t>Alkali Metals</a:t>
            </a:r>
          </a:p>
        </p:txBody>
      </p:sp>
      <p:sp>
        <p:nvSpPr>
          <p:cNvPr id="7" name="TextBox 6">
            <a:extLst>
              <a:ext uri="{FF2B5EF4-FFF2-40B4-BE49-F238E27FC236}">
                <a16:creationId xmlns:a16="http://schemas.microsoft.com/office/drawing/2014/main" id="{672F1F6E-372D-1BF4-A970-FD2BE09F4372}"/>
              </a:ext>
            </a:extLst>
          </p:cNvPr>
          <p:cNvSpPr txBox="1"/>
          <p:nvPr/>
        </p:nvSpPr>
        <p:spPr>
          <a:xfrm>
            <a:off x="1652588" y="1905000"/>
            <a:ext cx="460375" cy="2590800"/>
          </a:xfrm>
          <a:prstGeom prst="rect">
            <a:avLst/>
          </a:prstGeom>
          <a:solidFill>
            <a:schemeClr val="accent1">
              <a:lumMod val="20000"/>
              <a:lumOff val="80000"/>
            </a:schemeClr>
          </a:solidFill>
        </p:spPr>
        <p:txBody>
          <a:bodyPr vert="vert">
            <a:spAutoFit/>
          </a:bodyPr>
          <a:lstStyle/>
          <a:p>
            <a:pPr eaLnBrk="1" hangingPunct="1">
              <a:defRPr/>
            </a:pPr>
            <a:r>
              <a:rPr lang="en-US" dirty="0"/>
              <a:t>Alkaline Earth Metals</a:t>
            </a:r>
          </a:p>
        </p:txBody>
      </p:sp>
      <p:sp>
        <p:nvSpPr>
          <p:cNvPr id="8" name="TextBox 7">
            <a:extLst>
              <a:ext uri="{FF2B5EF4-FFF2-40B4-BE49-F238E27FC236}">
                <a16:creationId xmlns:a16="http://schemas.microsoft.com/office/drawing/2014/main" id="{CCB6B392-CC1B-61FB-251A-7CCDA4D3EB65}"/>
              </a:ext>
            </a:extLst>
          </p:cNvPr>
          <p:cNvSpPr txBox="1">
            <a:spLocks noChangeArrowheads="1"/>
          </p:cNvSpPr>
          <p:nvPr/>
        </p:nvSpPr>
        <p:spPr bwMode="auto">
          <a:xfrm>
            <a:off x="2081213" y="2743200"/>
            <a:ext cx="3752850" cy="14779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en-US" sz="1800">
                <a:solidFill>
                  <a:schemeClr val="tx1"/>
                </a:solidFill>
                <a:latin typeface="Arial" panose="020B0604020202020204" pitchFamily="34" charset="0"/>
              </a:rPr>
              <a:t>Transition Metals</a:t>
            </a:r>
          </a:p>
          <a:p>
            <a:pPr eaLnBrk="1" hangingPunct="1">
              <a:lnSpc>
                <a:spcPct val="100000"/>
              </a:lnSpc>
              <a:spcBef>
                <a:spcPct val="0"/>
              </a:spcBef>
              <a:buClrTx/>
              <a:buFontTx/>
              <a:buNone/>
            </a:pPr>
            <a:endParaRPr lang="en-US" altLang="en-US" sz="1800">
              <a:solidFill>
                <a:schemeClr val="tx1"/>
              </a:solidFill>
              <a:latin typeface="Arial" panose="020B0604020202020204" pitchFamily="34" charset="0"/>
            </a:endParaRPr>
          </a:p>
          <a:p>
            <a:pPr eaLnBrk="1" hangingPunct="1">
              <a:lnSpc>
                <a:spcPct val="100000"/>
              </a:lnSpc>
              <a:spcBef>
                <a:spcPct val="0"/>
              </a:spcBef>
              <a:buClrTx/>
              <a:buFontTx/>
              <a:buNone/>
            </a:pPr>
            <a:endParaRPr lang="en-US" altLang="en-US" sz="1800">
              <a:solidFill>
                <a:schemeClr val="tx1"/>
              </a:solidFill>
              <a:latin typeface="Arial" panose="020B0604020202020204" pitchFamily="34" charset="0"/>
            </a:endParaRPr>
          </a:p>
          <a:p>
            <a:pPr eaLnBrk="1" hangingPunct="1">
              <a:lnSpc>
                <a:spcPct val="100000"/>
              </a:lnSpc>
              <a:spcBef>
                <a:spcPct val="0"/>
              </a:spcBef>
              <a:buClrTx/>
              <a:buFontTx/>
              <a:buNone/>
            </a:pPr>
            <a:endParaRPr lang="en-US" altLang="en-US" sz="1800">
              <a:solidFill>
                <a:schemeClr val="tx1"/>
              </a:solidFill>
              <a:latin typeface="Arial" panose="020B0604020202020204" pitchFamily="34" charset="0"/>
            </a:endParaRPr>
          </a:p>
          <a:p>
            <a:pPr eaLnBrk="1" hangingPunct="1">
              <a:lnSpc>
                <a:spcPct val="100000"/>
              </a:lnSpc>
              <a:spcBef>
                <a:spcPct val="0"/>
              </a:spcBef>
              <a:buClrTx/>
              <a:buFontTx/>
              <a:buNone/>
            </a:pPr>
            <a:endParaRPr lang="en-US" altLang="en-US" sz="1800">
              <a:solidFill>
                <a:schemeClr val="tx1"/>
              </a:solidFill>
              <a:latin typeface="Arial" panose="020B0604020202020204" pitchFamily="34" charset="0"/>
            </a:endParaRPr>
          </a:p>
        </p:txBody>
      </p:sp>
      <p:sp>
        <p:nvSpPr>
          <p:cNvPr id="9" name="TextBox 8">
            <a:extLst>
              <a:ext uri="{FF2B5EF4-FFF2-40B4-BE49-F238E27FC236}">
                <a16:creationId xmlns:a16="http://schemas.microsoft.com/office/drawing/2014/main" id="{135CED9C-4CCC-4AD0-3C3E-67100BE0049C}"/>
              </a:ext>
            </a:extLst>
          </p:cNvPr>
          <p:cNvSpPr txBox="1"/>
          <p:nvPr/>
        </p:nvSpPr>
        <p:spPr>
          <a:xfrm>
            <a:off x="7315200" y="1905000"/>
            <a:ext cx="461963" cy="2590800"/>
          </a:xfrm>
          <a:prstGeom prst="rect">
            <a:avLst/>
          </a:prstGeom>
          <a:solidFill>
            <a:srgbClr val="FF0000"/>
          </a:solidFill>
        </p:spPr>
        <p:txBody>
          <a:bodyPr vert="vert">
            <a:spAutoFit/>
          </a:bodyPr>
          <a:lstStyle/>
          <a:p>
            <a:pPr eaLnBrk="1" hangingPunct="1">
              <a:defRPr/>
            </a:pPr>
            <a:r>
              <a:rPr lang="en-US" dirty="0"/>
              <a:t>The Halogens</a:t>
            </a:r>
          </a:p>
        </p:txBody>
      </p:sp>
      <p:sp>
        <p:nvSpPr>
          <p:cNvPr id="10" name="TextBox 9">
            <a:extLst>
              <a:ext uri="{FF2B5EF4-FFF2-40B4-BE49-F238E27FC236}">
                <a16:creationId xmlns:a16="http://schemas.microsoft.com/office/drawing/2014/main" id="{5062BF6B-6902-BB29-5EF6-F7804BC965C8}"/>
              </a:ext>
            </a:extLst>
          </p:cNvPr>
          <p:cNvSpPr txBox="1"/>
          <p:nvPr/>
        </p:nvSpPr>
        <p:spPr>
          <a:xfrm>
            <a:off x="7769225" y="1524000"/>
            <a:ext cx="461963" cy="2971800"/>
          </a:xfrm>
          <a:prstGeom prst="rect">
            <a:avLst/>
          </a:prstGeom>
          <a:solidFill>
            <a:srgbClr val="FFC000"/>
          </a:solidFill>
        </p:spPr>
        <p:txBody>
          <a:bodyPr vert="vert">
            <a:spAutoFit/>
          </a:bodyPr>
          <a:lstStyle/>
          <a:p>
            <a:pPr eaLnBrk="1" hangingPunct="1">
              <a:defRPr/>
            </a:pPr>
            <a:r>
              <a:rPr lang="en-US" dirty="0"/>
              <a:t>      The Noble Gases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1"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style.rotation</p:attrName>
                                        </p:attrNameLst>
                                      </p:cBhvr>
                                      <p:tavLst>
                                        <p:tav tm="0">
                                          <p:val>
                                            <p:fltVal val="90"/>
                                          </p:val>
                                        </p:tav>
                                        <p:tav tm="100000">
                                          <p:val>
                                            <p:fltVal val="0"/>
                                          </p:val>
                                        </p:tav>
                                      </p:tavLst>
                                    </p:anim>
                                    <p:animEffect transition="in" filter="fade">
                                      <p:cBhvr>
                                        <p:cTn id="31" dur="10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7"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descr="\\Bridge\science(sec)\A-level Chem (3rd Ed)\AL Chem 4 Gif\Ch38\fi38_08b.gif">
            <a:extLst>
              <a:ext uri="{FF2B5EF4-FFF2-40B4-BE49-F238E27FC236}">
                <a16:creationId xmlns:a16="http://schemas.microsoft.com/office/drawing/2014/main" id="{AFDDB542-79D1-6F2A-1A43-D8245E590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200"/>
            <a:ext cx="7620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a:extLst>
              <a:ext uri="{FF2B5EF4-FFF2-40B4-BE49-F238E27FC236}">
                <a16:creationId xmlns:a16="http://schemas.microsoft.com/office/drawing/2014/main" id="{6BB6CA02-89BF-4843-0631-4C0D216C34B4}"/>
              </a:ext>
            </a:extLst>
          </p:cNvPr>
          <p:cNvGrpSpPr>
            <a:grpSpLocks/>
          </p:cNvGrpSpPr>
          <p:nvPr/>
        </p:nvGrpSpPr>
        <p:grpSpPr bwMode="auto">
          <a:xfrm>
            <a:off x="2286000" y="1447800"/>
            <a:ext cx="3352800" cy="1371600"/>
            <a:chOff x="1440" y="912"/>
            <a:chExt cx="2112" cy="864"/>
          </a:xfrm>
        </p:grpSpPr>
        <p:sp>
          <p:nvSpPr>
            <p:cNvPr id="45061" name="Line 4">
              <a:extLst>
                <a:ext uri="{FF2B5EF4-FFF2-40B4-BE49-F238E27FC236}">
                  <a16:creationId xmlns:a16="http://schemas.microsoft.com/office/drawing/2014/main" id="{D25E72B8-F39E-2D2F-479B-6F86936ECFFF}"/>
                </a:ext>
              </a:extLst>
            </p:cNvPr>
            <p:cNvSpPr>
              <a:spLocks noChangeShapeType="1"/>
            </p:cNvSpPr>
            <p:nvPr/>
          </p:nvSpPr>
          <p:spPr bwMode="auto">
            <a:xfrm>
              <a:off x="1440" y="1056"/>
              <a:ext cx="384" cy="720"/>
            </a:xfrm>
            <a:prstGeom prst="line">
              <a:avLst/>
            </a:prstGeom>
            <a:noFill/>
            <a:ln w="762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5062" name="Line 6">
              <a:extLst>
                <a:ext uri="{FF2B5EF4-FFF2-40B4-BE49-F238E27FC236}">
                  <a16:creationId xmlns:a16="http://schemas.microsoft.com/office/drawing/2014/main" id="{8A24CE01-D26E-2353-A264-96AB916311A7}"/>
                </a:ext>
              </a:extLst>
            </p:cNvPr>
            <p:cNvSpPr>
              <a:spLocks noChangeShapeType="1"/>
            </p:cNvSpPr>
            <p:nvPr/>
          </p:nvSpPr>
          <p:spPr bwMode="auto">
            <a:xfrm>
              <a:off x="2928" y="912"/>
              <a:ext cx="624" cy="624"/>
            </a:xfrm>
            <a:prstGeom prst="line">
              <a:avLst/>
            </a:prstGeom>
            <a:noFill/>
            <a:ln w="762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148488" name="Text Box 8">
            <a:extLst>
              <a:ext uri="{FF2B5EF4-FFF2-40B4-BE49-F238E27FC236}">
                <a16:creationId xmlns:a16="http://schemas.microsoft.com/office/drawing/2014/main" id="{6D44F21D-3A41-1934-32E0-1F7137D85A41}"/>
              </a:ext>
            </a:extLst>
          </p:cNvPr>
          <p:cNvSpPr txBox="1">
            <a:spLocks noChangeArrowheads="1"/>
          </p:cNvSpPr>
          <p:nvPr/>
        </p:nvSpPr>
        <p:spPr bwMode="auto">
          <a:xfrm>
            <a:off x="533400" y="4572000"/>
            <a:ext cx="77724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For the first 2 or 3 elements,</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atomic radius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more significantly because</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nuclear charge  sharply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8488">
                                            <p:txEl>
                                              <p:pRg st="0" end="0"/>
                                            </p:txEl>
                                          </p:spTgt>
                                        </p:tgtEl>
                                        <p:attrNameLst>
                                          <p:attrName>style.visibility</p:attrName>
                                        </p:attrNameLst>
                                      </p:cBhvr>
                                      <p:to>
                                        <p:strVal val="visible"/>
                                      </p:to>
                                    </p:set>
                                    <p:animEffect transition="in" filter="wipe(left)">
                                      <p:cBhvr>
                                        <p:cTn id="12" dur="500"/>
                                        <p:tgtEl>
                                          <p:spTgt spid="14848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8488">
                                            <p:txEl>
                                              <p:pRg st="1" end="1"/>
                                            </p:txEl>
                                          </p:spTgt>
                                        </p:tgtEl>
                                        <p:attrNameLst>
                                          <p:attrName>style.visibility</p:attrName>
                                        </p:attrNameLst>
                                      </p:cBhvr>
                                      <p:to>
                                        <p:strVal val="visible"/>
                                      </p:to>
                                    </p:set>
                                    <p:animEffect transition="in" filter="wipe(left)">
                                      <p:cBhvr>
                                        <p:cTn id="17" dur="500"/>
                                        <p:tgtEl>
                                          <p:spTgt spid="14848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8488">
                                            <p:txEl>
                                              <p:pRg st="2" end="2"/>
                                            </p:txEl>
                                          </p:spTgt>
                                        </p:tgtEl>
                                        <p:attrNameLst>
                                          <p:attrName>style.visibility</p:attrName>
                                        </p:attrNameLst>
                                      </p:cBhvr>
                                      <p:to>
                                        <p:strVal val="visible"/>
                                      </p:to>
                                    </p:set>
                                    <p:animEffect transition="in" filter="wipe(left)">
                                      <p:cBhvr>
                                        <p:cTn id="22" dur="500"/>
                                        <p:tgtEl>
                                          <p:spTgt spid="1484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5" descr="\\Bridge\science(sec)\A-level Chem (3rd Ed)\AL Chem 4 Gif\Ch38\fi38_08b.gif">
            <a:extLst>
              <a:ext uri="{FF2B5EF4-FFF2-40B4-BE49-F238E27FC236}">
                <a16:creationId xmlns:a16="http://schemas.microsoft.com/office/drawing/2014/main" id="{4794AE37-EE36-1A9E-D7CF-8AA033290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200"/>
            <a:ext cx="7620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3" name="Group 3">
            <a:extLst>
              <a:ext uri="{FF2B5EF4-FFF2-40B4-BE49-F238E27FC236}">
                <a16:creationId xmlns:a16="http://schemas.microsoft.com/office/drawing/2014/main" id="{357B114A-3047-BB5A-748A-0968993D2736}"/>
              </a:ext>
            </a:extLst>
          </p:cNvPr>
          <p:cNvGrpSpPr>
            <a:grpSpLocks/>
          </p:cNvGrpSpPr>
          <p:nvPr/>
        </p:nvGrpSpPr>
        <p:grpSpPr bwMode="auto">
          <a:xfrm>
            <a:off x="2286000" y="1447800"/>
            <a:ext cx="3352800" cy="1371600"/>
            <a:chOff x="1440" y="912"/>
            <a:chExt cx="2112" cy="864"/>
          </a:xfrm>
        </p:grpSpPr>
        <p:sp>
          <p:nvSpPr>
            <p:cNvPr id="46088" name="Line 4">
              <a:extLst>
                <a:ext uri="{FF2B5EF4-FFF2-40B4-BE49-F238E27FC236}">
                  <a16:creationId xmlns:a16="http://schemas.microsoft.com/office/drawing/2014/main" id="{C36A6A06-CAC7-5406-62DA-FBC8A92E8184}"/>
                </a:ext>
              </a:extLst>
            </p:cNvPr>
            <p:cNvSpPr>
              <a:spLocks noChangeShapeType="1"/>
            </p:cNvSpPr>
            <p:nvPr/>
          </p:nvSpPr>
          <p:spPr bwMode="auto">
            <a:xfrm>
              <a:off x="1440" y="1056"/>
              <a:ext cx="384" cy="720"/>
            </a:xfrm>
            <a:prstGeom prst="line">
              <a:avLst/>
            </a:prstGeom>
            <a:noFill/>
            <a:ln w="762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6089" name="Line 5">
              <a:extLst>
                <a:ext uri="{FF2B5EF4-FFF2-40B4-BE49-F238E27FC236}">
                  <a16:creationId xmlns:a16="http://schemas.microsoft.com/office/drawing/2014/main" id="{69CF5679-BB07-CF23-82A6-A63C969EFE4D}"/>
                </a:ext>
              </a:extLst>
            </p:cNvPr>
            <p:cNvSpPr>
              <a:spLocks noChangeShapeType="1"/>
            </p:cNvSpPr>
            <p:nvPr/>
          </p:nvSpPr>
          <p:spPr bwMode="auto">
            <a:xfrm>
              <a:off x="2928" y="912"/>
              <a:ext cx="624" cy="624"/>
            </a:xfrm>
            <a:prstGeom prst="line">
              <a:avLst/>
            </a:prstGeom>
            <a:noFill/>
            <a:ln w="762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6">
            <a:extLst>
              <a:ext uri="{FF2B5EF4-FFF2-40B4-BE49-F238E27FC236}">
                <a16:creationId xmlns:a16="http://schemas.microsoft.com/office/drawing/2014/main" id="{D6EB3423-E8E9-9D69-7E50-7BBC3F2EA080}"/>
              </a:ext>
            </a:extLst>
          </p:cNvPr>
          <p:cNvGrpSpPr>
            <a:grpSpLocks/>
          </p:cNvGrpSpPr>
          <p:nvPr/>
        </p:nvGrpSpPr>
        <p:grpSpPr bwMode="auto">
          <a:xfrm>
            <a:off x="3048000" y="2514600"/>
            <a:ext cx="4114800" cy="685800"/>
            <a:chOff x="1920" y="1584"/>
            <a:chExt cx="2592" cy="432"/>
          </a:xfrm>
        </p:grpSpPr>
        <p:sp>
          <p:nvSpPr>
            <p:cNvPr id="46086" name="Line 7">
              <a:extLst>
                <a:ext uri="{FF2B5EF4-FFF2-40B4-BE49-F238E27FC236}">
                  <a16:creationId xmlns:a16="http://schemas.microsoft.com/office/drawing/2014/main" id="{ABFBC6C6-BB4E-2E24-1E57-258289ED96FA}"/>
                </a:ext>
              </a:extLst>
            </p:cNvPr>
            <p:cNvSpPr>
              <a:spLocks noChangeShapeType="1"/>
            </p:cNvSpPr>
            <p:nvPr/>
          </p:nvSpPr>
          <p:spPr bwMode="auto">
            <a:xfrm>
              <a:off x="1920" y="1872"/>
              <a:ext cx="1008" cy="144"/>
            </a:xfrm>
            <a:prstGeom prst="line">
              <a:avLst/>
            </a:prstGeom>
            <a:noFill/>
            <a:ln w="7620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6087" name="Line 8">
              <a:extLst>
                <a:ext uri="{FF2B5EF4-FFF2-40B4-BE49-F238E27FC236}">
                  <a16:creationId xmlns:a16="http://schemas.microsoft.com/office/drawing/2014/main" id="{0BEC6F47-1F02-1FFE-70FC-8847C3C6E246}"/>
                </a:ext>
              </a:extLst>
            </p:cNvPr>
            <p:cNvSpPr>
              <a:spLocks noChangeShapeType="1"/>
            </p:cNvSpPr>
            <p:nvPr/>
          </p:nvSpPr>
          <p:spPr bwMode="auto">
            <a:xfrm>
              <a:off x="3552" y="1584"/>
              <a:ext cx="960" cy="240"/>
            </a:xfrm>
            <a:prstGeom prst="line">
              <a:avLst/>
            </a:prstGeom>
            <a:noFill/>
            <a:ln w="7620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149513" name="Text Box 9">
            <a:extLst>
              <a:ext uri="{FF2B5EF4-FFF2-40B4-BE49-F238E27FC236}">
                <a16:creationId xmlns:a16="http://schemas.microsoft.com/office/drawing/2014/main" id="{61E2B320-F8D3-538D-75B5-C11D68C969B2}"/>
              </a:ext>
            </a:extLst>
          </p:cNvPr>
          <p:cNvSpPr txBox="1">
            <a:spLocks noChangeArrowheads="1"/>
          </p:cNvSpPr>
          <p:nvPr/>
        </p:nvSpPr>
        <p:spPr bwMode="auto">
          <a:xfrm>
            <a:off x="533400" y="4935538"/>
            <a:ext cx="83058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Then, atomic radius </a:t>
            </a: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less sharply because</a:t>
            </a:r>
          </a:p>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sym typeface="Symbol" panose="05050102010706020507" pitchFamily="18" charset="2"/>
              </a:rPr>
              <a:t>screening effect is getting more important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9513">
                                            <p:txEl>
                                              <p:pRg st="0" end="0"/>
                                            </p:txEl>
                                          </p:spTgt>
                                        </p:tgtEl>
                                        <p:attrNameLst>
                                          <p:attrName>style.visibility</p:attrName>
                                        </p:attrNameLst>
                                      </p:cBhvr>
                                      <p:to>
                                        <p:strVal val="visible"/>
                                      </p:to>
                                    </p:set>
                                    <p:animEffect transition="in" filter="wipe(left)">
                                      <p:cBhvr>
                                        <p:cTn id="12" dur="500"/>
                                        <p:tgtEl>
                                          <p:spTgt spid="1495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9513">
                                            <p:txEl>
                                              <p:pRg st="1" end="1"/>
                                            </p:txEl>
                                          </p:spTgt>
                                        </p:tgtEl>
                                        <p:attrNameLst>
                                          <p:attrName>style.visibility</p:attrName>
                                        </p:attrNameLst>
                                      </p:cBhvr>
                                      <p:to>
                                        <p:strVal val="visible"/>
                                      </p:to>
                                    </p:set>
                                    <p:animEffect transition="in" filter="wipe(left)">
                                      <p:cBhvr>
                                        <p:cTn id="17" dur="500"/>
                                        <p:tgtEl>
                                          <p:spTgt spid="1495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Text Box 5">
            <a:extLst>
              <a:ext uri="{FF2B5EF4-FFF2-40B4-BE49-F238E27FC236}">
                <a16:creationId xmlns:a16="http://schemas.microsoft.com/office/drawing/2014/main" id="{080BD491-882B-CB1A-2384-3958067FEB4D}"/>
              </a:ext>
            </a:extLst>
          </p:cNvPr>
          <p:cNvSpPr txBox="1">
            <a:spLocks noChangeArrowheads="1"/>
          </p:cNvSpPr>
          <p:nvPr/>
        </p:nvSpPr>
        <p:spPr bwMode="auto">
          <a:xfrm>
            <a:off x="533400" y="977900"/>
            <a:ext cx="83820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Ions are elements with electrons added or removed cumulatively from the electron shells to create a charged particle. (ie. more electrons more charge)</a:t>
            </a:r>
          </a:p>
          <a:p>
            <a:pPr eaLnBrk="1" hangingPunct="1">
              <a:lnSpc>
                <a:spcPct val="100000"/>
              </a:lnSpc>
              <a:spcBef>
                <a:spcPct val="50000"/>
              </a:spcBef>
              <a:buClrTx/>
              <a:buFontTx/>
              <a:buNone/>
            </a:pPr>
            <a:endParaRPr lang="en-US" altLang="zh-TW" sz="2800" b="0">
              <a:solidFill>
                <a:schemeClr val="tx1"/>
              </a:solidFill>
              <a:latin typeface="Comic Sans MS" panose="030F0702030302020204" pitchFamily="66" charset="0"/>
              <a:ea typeface="新細明體" panose="02020500000000000000" pitchFamily="18" charset="-120"/>
            </a:endParaRPr>
          </a:p>
          <a:p>
            <a:pPr eaLnBrk="1" hangingPunct="1">
              <a:lnSpc>
                <a:spcPct val="100000"/>
              </a:lnSpc>
              <a:spcBef>
                <a:spcPct val="50000"/>
              </a:spcBef>
              <a:buClrTx/>
              <a:buFontTx/>
              <a:buNone/>
            </a:pPr>
            <a:r>
              <a:rPr lang="en-US" altLang="zh-TW" sz="2800" b="0">
                <a:solidFill>
                  <a:srgbClr val="C00000"/>
                </a:solidFill>
                <a:latin typeface="Comic Sans MS" panose="030F0702030302020204" pitchFamily="66" charset="0"/>
                <a:ea typeface="新細明體" panose="02020500000000000000" pitchFamily="18" charset="-120"/>
              </a:rPr>
              <a:t>If electrons are added the element becomes negative.</a:t>
            </a:r>
          </a:p>
          <a:p>
            <a:pPr eaLnBrk="1" hangingPunct="1">
              <a:lnSpc>
                <a:spcPct val="100000"/>
              </a:lnSpc>
              <a:spcBef>
                <a:spcPct val="50000"/>
              </a:spcBef>
              <a:buClrTx/>
              <a:buFontTx/>
              <a:buNone/>
            </a:pPr>
            <a:r>
              <a:rPr lang="en-US" altLang="zh-TW" sz="2800" b="0">
                <a:solidFill>
                  <a:srgbClr val="C00000"/>
                </a:solidFill>
                <a:latin typeface="Comic Sans MS" panose="030F0702030302020204" pitchFamily="66" charset="0"/>
                <a:ea typeface="新細明體" panose="02020500000000000000" pitchFamily="18" charset="-120"/>
              </a:rPr>
              <a:t>			   F </a:t>
            </a:r>
            <a:r>
              <a:rPr lang="en-US" altLang="zh-TW" sz="2800" b="0">
                <a:solidFill>
                  <a:srgbClr val="C00000"/>
                </a:solidFill>
                <a:latin typeface="Comic Sans MS" panose="030F0702030302020204" pitchFamily="66" charset="0"/>
                <a:ea typeface="新細明體" panose="02020500000000000000" pitchFamily="18" charset="-120"/>
                <a:sym typeface="Wingdings" panose="05000000000000000000" pitchFamily="2" charset="2"/>
              </a:rPr>
              <a:t> F</a:t>
            </a:r>
            <a:r>
              <a:rPr lang="en-US" altLang="zh-TW" sz="2800" b="0" baseline="30000">
                <a:solidFill>
                  <a:srgbClr val="C00000"/>
                </a:solidFill>
                <a:latin typeface="Comic Sans MS" panose="030F0702030302020204" pitchFamily="66" charset="0"/>
                <a:ea typeface="新細明體" panose="02020500000000000000" pitchFamily="18" charset="-120"/>
                <a:sym typeface="Wingdings" panose="05000000000000000000" pitchFamily="2" charset="2"/>
              </a:rPr>
              <a:t>-</a:t>
            </a:r>
            <a:endParaRPr lang="en-US" altLang="zh-TW" sz="2800" b="0">
              <a:solidFill>
                <a:srgbClr val="C00000"/>
              </a:solidFill>
              <a:latin typeface="Comic Sans MS" panose="030F0702030302020204" pitchFamily="66" charset="0"/>
              <a:ea typeface="新細明體" panose="02020500000000000000" pitchFamily="18" charset="-120"/>
            </a:endParaRPr>
          </a:p>
          <a:p>
            <a:pPr eaLnBrk="1" hangingPunct="1">
              <a:lnSpc>
                <a:spcPct val="100000"/>
              </a:lnSpc>
              <a:spcBef>
                <a:spcPct val="50000"/>
              </a:spcBef>
              <a:buClrTx/>
              <a:buFontTx/>
              <a:buNone/>
            </a:pPr>
            <a:r>
              <a:rPr lang="en-US" altLang="zh-TW" sz="2800" b="0">
                <a:solidFill>
                  <a:srgbClr val="0070C0"/>
                </a:solidFill>
                <a:latin typeface="Comic Sans MS" panose="030F0702030302020204" pitchFamily="66" charset="0"/>
                <a:ea typeface="新細明體" panose="02020500000000000000" pitchFamily="18" charset="-120"/>
              </a:rPr>
              <a:t>If electrons are removed the element becomes positive.  </a:t>
            </a:r>
          </a:p>
          <a:p>
            <a:pPr eaLnBrk="1" hangingPunct="1">
              <a:lnSpc>
                <a:spcPct val="100000"/>
              </a:lnSpc>
              <a:spcBef>
                <a:spcPct val="50000"/>
              </a:spcBef>
              <a:buClrTx/>
              <a:buFontTx/>
              <a:buNone/>
            </a:pPr>
            <a:r>
              <a:rPr lang="en-US" altLang="zh-TW" sz="2800" b="0">
                <a:solidFill>
                  <a:srgbClr val="0070C0"/>
                </a:solidFill>
                <a:latin typeface="Comic Sans MS" panose="030F0702030302020204" pitchFamily="66" charset="0"/>
                <a:ea typeface="新細明體" panose="02020500000000000000" pitchFamily="18" charset="-120"/>
              </a:rPr>
              <a:t>			 Na </a:t>
            </a:r>
            <a:r>
              <a:rPr lang="en-US" altLang="zh-TW" sz="2800" b="0">
                <a:solidFill>
                  <a:srgbClr val="0070C0"/>
                </a:solidFill>
                <a:latin typeface="Comic Sans MS" panose="030F0702030302020204" pitchFamily="66" charset="0"/>
                <a:ea typeface="新細明體" panose="02020500000000000000" pitchFamily="18" charset="-120"/>
                <a:sym typeface="Wingdings" panose="05000000000000000000" pitchFamily="2" charset="2"/>
              </a:rPr>
              <a:t> Na</a:t>
            </a:r>
            <a:r>
              <a:rPr lang="en-US" altLang="zh-TW" sz="2800" b="0" baseline="30000">
                <a:solidFill>
                  <a:srgbClr val="0070C0"/>
                </a:solidFill>
                <a:latin typeface="Comic Sans MS" panose="030F0702030302020204" pitchFamily="66" charset="0"/>
                <a:ea typeface="新細明體" panose="02020500000000000000" pitchFamily="18" charset="-120"/>
                <a:sym typeface="Wingdings" panose="05000000000000000000" pitchFamily="2" charset="2"/>
              </a:rPr>
              <a:t>+</a:t>
            </a:r>
            <a:endParaRPr lang="en-US" altLang="zh-TW" sz="2800" b="0">
              <a:solidFill>
                <a:srgbClr val="0070C0"/>
              </a:solidFill>
              <a:latin typeface="Comic Sans MS" panose="030F0702030302020204" pitchFamily="66" charset="0"/>
              <a:ea typeface="新細明體" panose="02020500000000000000" pitchFamily="18" charset="-120"/>
            </a:endParaRPr>
          </a:p>
        </p:txBody>
      </p:sp>
      <p:sp>
        <p:nvSpPr>
          <p:cNvPr id="305154" name="Rectangle 2">
            <a:extLst>
              <a:ext uri="{FF2B5EF4-FFF2-40B4-BE49-F238E27FC236}">
                <a16:creationId xmlns:a16="http://schemas.microsoft.com/office/drawing/2014/main" id="{294B65D7-72BC-8AAC-98F8-9FA235CB676B}"/>
              </a:ext>
            </a:extLst>
          </p:cNvPr>
          <p:cNvSpPr>
            <a:spLocks noChangeArrowheads="1"/>
          </p:cNvSpPr>
          <p:nvPr/>
        </p:nvSpPr>
        <p:spPr bwMode="auto">
          <a:xfrm>
            <a:off x="228600" y="152400"/>
            <a:ext cx="6218238" cy="838200"/>
          </a:xfrm>
          <a:prstGeom prst="rect">
            <a:avLst/>
          </a:prstGeom>
          <a:noFill/>
          <a:ln w="9525">
            <a:noFill/>
            <a:miter lim="800000"/>
            <a:headEnd/>
            <a:tailEnd/>
          </a:ln>
          <a:effectLst/>
        </p:spPr>
        <p:txBody>
          <a:bodyPr anchor="ctr"/>
          <a:lstStyle/>
          <a:p>
            <a:pPr eaLnBrk="1" hangingPunct="1">
              <a:defRPr/>
            </a:pPr>
            <a:r>
              <a:rPr kumimoji="1" lang="en-US" altLang="zh-TW" sz="3600" b="0" u="sng" dirty="0">
                <a:solidFill>
                  <a:srgbClr val="CC0000"/>
                </a:solidFill>
                <a:effectLst>
                  <a:outerShdw blurRad="38100" dist="38100" dir="2700000" algn="tl">
                    <a:srgbClr val="C0C0C0"/>
                  </a:outerShdw>
                </a:effectLst>
                <a:latin typeface="Comic Sans MS" pitchFamily="66" charset="0"/>
                <a:ea typeface="新細明體" pitchFamily="18" charset="-120"/>
              </a:rPr>
              <a:t>Ions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wipe(left)">
                                      <p:cBhvr>
                                        <p:cTn id="7"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4212E175-DA77-D7C3-6B31-C35B8BF21D18}"/>
              </a:ext>
            </a:extLst>
          </p:cNvPr>
          <p:cNvSpPr>
            <a:spLocks noGrp="1"/>
          </p:cNvSpPr>
          <p:nvPr>
            <p:ph idx="1"/>
          </p:nvPr>
        </p:nvSpPr>
        <p:spPr>
          <a:xfrm>
            <a:off x="457200" y="1219200"/>
            <a:ext cx="8077200" cy="5181600"/>
          </a:xfrm>
        </p:spPr>
        <p:txBody>
          <a:bodyPr/>
          <a:lstStyle/>
          <a:p>
            <a:r>
              <a:rPr lang="en-US" altLang="en-US"/>
              <a:t>	Complete the worksheet on electron shells.</a:t>
            </a:r>
          </a:p>
          <a:p>
            <a:endParaRPr lang="en-US" altLang="en-US"/>
          </a:p>
          <a:p>
            <a:r>
              <a:rPr lang="en-US" altLang="en-US"/>
              <a:t>	</a:t>
            </a:r>
            <a:r>
              <a:rPr lang="en-US" altLang="en-US">
                <a:solidFill>
                  <a:srgbClr val="00B050"/>
                </a:solidFill>
              </a:rPr>
              <a:t>Ensure you have defined the term isoelectronic by the time you have finished the activity.</a:t>
            </a:r>
          </a:p>
        </p:txBody>
      </p:sp>
      <p:sp>
        <p:nvSpPr>
          <p:cNvPr id="4" name="Rectangle 2">
            <a:extLst>
              <a:ext uri="{FF2B5EF4-FFF2-40B4-BE49-F238E27FC236}">
                <a16:creationId xmlns:a16="http://schemas.microsoft.com/office/drawing/2014/main" id="{A1273582-1066-84A7-C8A9-3EC712C8A704}"/>
              </a:ext>
            </a:extLst>
          </p:cNvPr>
          <p:cNvSpPr>
            <a:spLocks noChangeArrowheads="1"/>
          </p:cNvSpPr>
          <p:nvPr/>
        </p:nvSpPr>
        <p:spPr bwMode="auto">
          <a:xfrm>
            <a:off x="228600" y="152400"/>
            <a:ext cx="8153400" cy="838200"/>
          </a:xfrm>
          <a:prstGeom prst="rect">
            <a:avLst/>
          </a:prstGeom>
          <a:noFill/>
          <a:ln w="9525">
            <a:noFill/>
            <a:miter lim="800000"/>
            <a:headEnd/>
            <a:tailEnd/>
          </a:ln>
          <a:effectLst/>
        </p:spPr>
        <p:txBody>
          <a:bodyPr anchor="ctr"/>
          <a:lstStyle/>
          <a:p>
            <a:pPr eaLnBrk="1" hangingPunct="1">
              <a:defRPr/>
            </a:pPr>
            <a:r>
              <a:rPr kumimoji="1" lang="en-US" altLang="zh-TW" sz="3600" b="0" u="sng" dirty="0">
                <a:solidFill>
                  <a:srgbClr val="CC0000"/>
                </a:solidFill>
                <a:effectLst>
                  <a:outerShdw blurRad="38100" dist="38100" dir="2700000" algn="tl">
                    <a:srgbClr val="C0C0C0"/>
                  </a:outerShdw>
                </a:effectLst>
                <a:latin typeface="Comic Sans MS" pitchFamily="66" charset="0"/>
                <a:ea typeface="新細明體" pitchFamily="18" charset="-120"/>
              </a:rPr>
              <a:t>Electron Shell Configuration Activity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E152FBA-F035-08E2-4719-F49EBF251B48}"/>
              </a:ext>
            </a:extLst>
          </p:cNvPr>
          <p:cNvSpPr>
            <a:spLocks noGrp="1"/>
          </p:cNvSpPr>
          <p:nvPr>
            <p:ph type="title"/>
          </p:nvPr>
        </p:nvSpPr>
        <p:spPr/>
        <p:txBody>
          <a:bodyPr/>
          <a:lstStyle/>
          <a:p>
            <a:pPr>
              <a:defRPr/>
            </a:pPr>
            <a:r>
              <a:rPr lang="en-US" altLang="en-US" dirty="0">
                <a:effectLst>
                  <a:outerShdw blurRad="38100" dist="38100" dir="2700000" algn="tl">
                    <a:srgbClr val="000000">
                      <a:alpha val="43137"/>
                    </a:srgbClr>
                  </a:outerShdw>
                </a:effectLst>
              </a:rPr>
              <a:t>Lesson Objectives</a:t>
            </a:r>
          </a:p>
        </p:txBody>
      </p:sp>
      <p:sp>
        <p:nvSpPr>
          <p:cNvPr id="49155" name="Content Placeholder 3">
            <a:extLst>
              <a:ext uri="{FF2B5EF4-FFF2-40B4-BE49-F238E27FC236}">
                <a16:creationId xmlns:a16="http://schemas.microsoft.com/office/drawing/2014/main" id="{DE3C11A9-87CA-0682-D240-65734EA0AF03}"/>
              </a:ext>
            </a:extLst>
          </p:cNvPr>
          <p:cNvSpPr>
            <a:spLocks noGrp="1"/>
          </p:cNvSpPr>
          <p:nvPr>
            <p:ph sz="half" idx="2"/>
          </p:nvPr>
        </p:nvSpPr>
        <p:spPr>
          <a:xfrm>
            <a:off x="457200" y="1295400"/>
            <a:ext cx="4040188" cy="5105400"/>
          </a:xfrm>
        </p:spPr>
        <p:txBody>
          <a:bodyPr/>
          <a:lstStyle/>
          <a:p>
            <a:r>
              <a:rPr lang="en-AU" altLang="en-US" sz="1100">
                <a:solidFill>
                  <a:srgbClr val="00B050"/>
                </a:solidFill>
              </a:rPr>
              <a:t>State that the Periodic Table is arranged in order of increasing atomic number.</a:t>
            </a:r>
          </a:p>
          <a:p>
            <a:r>
              <a:rPr lang="en-AU" altLang="en-US" sz="1100">
                <a:solidFill>
                  <a:srgbClr val="00B050"/>
                </a:solidFill>
              </a:rPr>
              <a:t>Relate the arrangement of elements in the Periodic Table to their electron configuration.</a:t>
            </a:r>
          </a:p>
          <a:p>
            <a:r>
              <a:rPr lang="en-AU" altLang="en-US" sz="1100">
                <a:solidFill>
                  <a:srgbClr val="00B050"/>
                </a:solidFill>
              </a:rPr>
              <a:t>State that the main groups of the Periodic Table represent elements with similar chemical properties and the same number of valence electrons.</a:t>
            </a:r>
          </a:p>
          <a:p>
            <a:r>
              <a:rPr lang="en-AU" altLang="en-US" sz="1100">
                <a:solidFill>
                  <a:srgbClr val="00B050"/>
                </a:solidFill>
              </a:rPr>
              <a:t>State that the periods of the Periodic Table represent the number of occupied electron shells.</a:t>
            </a:r>
          </a:p>
          <a:p>
            <a:r>
              <a:rPr lang="en-AU" altLang="en-US" sz="1100">
                <a:solidFill>
                  <a:srgbClr val="00B050"/>
                </a:solidFill>
              </a:rPr>
              <a:t>Locate the position of an element in the Periodic Table from its electron configuration.</a:t>
            </a:r>
          </a:p>
          <a:p>
            <a:r>
              <a:rPr lang="en-AU" altLang="en-US" sz="1100">
                <a:solidFill>
                  <a:srgbClr val="00B050"/>
                </a:solidFill>
              </a:rPr>
              <a:t>Given the position on the Periodic Table of a main group element, predict chemical properties.</a:t>
            </a:r>
          </a:p>
          <a:p>
            <a:r>
              <a:rPr lang="en-AU" altLang="en-US" sz="1100">
                <a:solidFill>
                  <a:srgbClr val="00B050"/>
                </a:solidFill>
              </a:rPr>
              <a:t>State the common names for Groups 1, 2, 17 and 18.</a:t>
            </a:r>
          </a:p>
          <a:p>
            <a:r>
              <a:rPr lang="en-AU" altLang="en-US" sz="1100">
                <a:solidFill>
                  <a:srgbClr val="00B050"/>
                </a:solidFill>
              </a:rPr>
              <a:t>Write symbolic representations of elements and monatomic ions showing A, Z and charge.</a:t>
            </a:r>
          </a:p>
          <a:p>
            <a:r>
              <a:rPr lang="en-AU" altLang="en-US" sz="1100">
                <a:solidFill>
                  <a:srgbClr val="00B050"/>
                </a:solidFill>
              </a:rPr>
              <a:t>State that the electrons in an atom are located in energy levels or shells.</a:t>
            </a:r>
          </a:p>
          <a:p>
            <a:r>
              <a:rPr lang="en-AU" altLang="en-US" sz="1100">
                <a:solidFill>
                  <a:srgbClr val="00B050"/>
                </a:solidFill>
              </a:rPr>
              <a:t>Write the electron configuration of the first twenty elements and their monatomic ions (shell only).</a:t>
            </a:r>
          </a:p>
          <a:p>
            <a:r>
              <a:rPr lang="en-AU" altLang="en-US" sz="1100">
                <a:solidFill>
                  <a:srgbClr val="00B050"/>
                </a:solidFill>
              </a:rPr>
              <a:t>Explain how positive ions and negative ions are formed by the donation and acceptance of valence electrons.</a:t>
            </a:r>
          </a:p>
          <a:p>
            <a:endParaRPr lang="en-AU" altLang="en-US" sz="1100"/>
          </a:p>
          <a:p>
            <a:endParaRPr lang="en-US" altLang="en-US"/>
          </a:p>
        </p:txBody>
      </p:sp>
      <p:sp>
        <p:nvSpPr>
          <p:cNvPr id="49156" name="Content Placeholder 5">
            <a:extLst>
              <a:ext uri="{FF2B5EF4-FFF2-40B4-BE49-F238E27FC236}">
                <a16:creationId xmlns:a16="http://schemas.microsoft.com/office/drawing/2014/main" id="{E9FF126F-ACB3-23B3-5EC1-968AD7526F1D}"/>
              </a:ext>
            </a:extLst>
          </p:cNvPr>
          <p:cNvSpPr>
            <a:spLocks noGrp="1"/>
          </p:cNvSpPr>
          <p:nvPr>
            <p:ph sz="quarter" idx="4"/>
          </p:nvPr>
        </p:nvSpPr>
        <p:spPr>
          <a:xfrm>
            <a:off x="4645025" y="1295400"/>
            <a:ext cx="4041775" cy="4830763"/>
          </a:xfrm>
        </p:spPr>
        <p:txBody>
          <a:bodyPr/>
          <a:lstStyle/>
          <a:p>
            <a:r>
              <a:rPr lang="en-AU" altLang="en-US" sz="1100">
                <a:solidFill>
                  <a:srgbClr val="00B050"/>
                </a:solidFill>
              </a:rPr>
              <a:t>Define the properties of melting point, boiling point, hardness, density and hardness.</a:t>
            </a:r>
          </a:p>
          <a:p>
            <a:r>
              <a:rPr lang="en-AU" altLang="en-US" sz="1100">
                <a:solidFill>
                  <a:srgbClr val="C00000"/>
                </a:solidFill>
              </a:rPr>
              <a:t>Define ionisation energy as the energy required to remove one mole of electrons from one mole of atoms or ions in the gas phase.</a:t>
            </a:r>
          </a:p>
          <a:p>
            <a:r>
              <a:rPr lang="en-AU" altLang="en-US" sz="1100">
                <a:solidFill>
                  <a:srgbClr val="C00000"/>
                </a:solidFill>
              </a:rPr>
              <a:t>State and explain the variation in the first ionisation energy down a group and across a period in the Periodic Table.</a:t>
            </a:r>
          </a:p>
          <a:p>
            <a:r>
              <a:rPr lang="en-AU" altLang="en-US" sz="1100">
                <a:solidFill>
                  <a:srgbClr val="C00000"/>
                </a:solidFill>
              </a:rPr>
              <a:t>State and explain the trend in the successive ionisation energies for an element.</a:t>
            </a:r>
          </a:p>
          <a:p>
            <a:r>
              <a:rPr lang="en-AU" altLang="en-US" sz="1100">
                <a:solidFill>
                  <a:srgbClr val="C00000"/>
                </a:solidFill>
              </a:rPr>
              <a:t>State and explain the variation in atomic radius down a group and across a period in the Periodic Table.</a:t>
            </a:r>
          </a:p>
          <a:p>
            <a:r>
              <a:rPr lang="en-AU" altLang="en-US" sz="1100">
                <a:solidFill>
                  <a:srgbClr val="C00000"/>
                </a:solidFill>
              </a:rPr>
              <a:t>Define electronegativity of an atom in terms of its ability to attract electrons within a covalent bond.</a:t>
            </a:r>
          </a:p>
          <a:p>
            <a:r>
              <a:rPr lang="en-AU" altLang="en-US" sz="1100">
                <a:solidFill>
                  <a:srgbClr val="C00000"/>
                </a:solidFill>
              </a:rPr>
              <a:t>State and explain the variation in electronegativity down a group and across a period in the Periodic Table.</a:t>
            </a:r>
          </a:p>
          <a:p>
            <a:r>
              <a:rPr lang="en-AU" altLang="en-US" sz="1100">
                <a:solidFill>
                  <a:srgbClr val="00B050"/>
                </a:solidFill>
              </a:rPr>
              <a:t>Describe and explain the variation in physical properties across a period.</a:t>
            </a:r>
          </a:p>
          <a:p>
            <a:r>
              <a:rPr lang="en-AU" altLang="en-US" sz="1100">
                <a:solidFill>
                  <a:srgbClr val="00B050"/>
                </a:solidFill>
              </a:rPr>
              <a:t>Describe and explain the physical</a:t>
            </a:r>
            <a:r>
              <a:rPr lang="en-AU" altLang="en-US" sz="1100">
                <a:solidFill>
                  <a:srgbClr val="C00000"/>
                </a:solidFill>
              </a:rPr>
              <a:t> and chemical </a:t>
            </a:r>
            <a:r>
              <a:rPr lang="en-AU" altLang="en-US" sz="1100">
                <a:solidFill>
                  <a:srgbClr val="00B050"/>
                </a:solidFill>
              </a:rPr>
              <a:t>properties down a group</a:t>
            </a:r>
            <a:r>
              <a:rPr lang="en-AU" altLang="en-US" sz="1100">
                <a:solidFill>
                  <a:srgbClr val="C00000"/>
                </a:solidFill>
              </a:rPr>
              <a:t>.</a:t>
            </a:r>
          </a:p>
          <a:p>
            <a:endParaRPr lang="en-AU" altLang="en-US" sz="1100"/>
          </a:p>
          <a:p>
            <a:endParaRPr lang="en-US"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029" descr="\\Bridge\science(sec)\A-level Chem (3rd Ed)\AL Chem 4 Gif\Ch38\Fi38_07a.gif">
            <a:extLst>
              <a:ext uri="{FF2B5EF4-FFF2-40B4-BE49-F238E27FC236}">
                <a16:creationId xmlns:a16="http://schemas.microsoft.com/office/drawing/2014/main" id="{6CA340D3-E98B-0C6F-61E9-DAD01F8D3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802563"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Text Box 5">
            <a:extLst>
              <a:ext uri="{FF2B5EF4-FFF2-40B4-BE49-F238E27FC236}">
                <a16:creationId xmlns:a16="http://schemas.microsoft.com/office/drawing/2014/main" id="{CCCD7F09-C6AB-AC5E-39E0-D759B8D88338}"/>
              </a:ext>
            </a:extLst>
          </p:cNvPr>
          <p:cNvSpPr txBox="1">
            <a:spLocks noChangeArrowheads="1"/>
          </p:cNvSpPr>
          <p:nvPr/>
        </p:nvSpPr>
        <p:spPr bwMode="auto">
          <a:xfrm>
            <a:off x="533400" y="5257800"/>
            <a:ext cx="8382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lang="en-US" altLang="zh-TW" sz="2800" b="0">
                <a:solidFill>
                  <a:schemeClr val="tx1"/>
                </a:solidFill>
                <a:latin typeface="Comic Sans MS" panose="030F0702030302020204" pitchFamily="66" charset="0"/>
                <a:ea typeface="新細明體" panose="02020500000000000000" pitchFamily="18" charset="-120"/>
              </a:rPr>
              <a:t>Ionization energy is the energy required to remove one mole of electrons from one mole of an element in the gas phase. </a:t>
            </a:r>
          </a:p>
        </p:txBody>
      </p:sp>
      <p:sp>
        <p:nvSpPr>
          <p:cNvPr id="305154" name="Rectangle 2">
            <a:extLst>
              <a:ext uri="{FF2B5EF4-FFF2-40B4-BE49-F238E27FC236}">
                <a16:creationId xmlns:a16="http://schemas.microsoft.com/office/drawing/2014/main" id="{B70E5ACA-E311-490A-8092-1AC59C3060DC}"/>
              </a:ext>
            </a:extLst>
          </p:cNvPr>
          <p:cNvSpPr>
            <a:spLocks noChangeArrowheads="1"/>
          </p:cNvSpPr>
          <p:nvPr/>
        </p:nvSpPr>
        <p:spPr bwMode="auto">
          <a:xfrm>
            <a:off x="228600" y="152400"/>
            <a:ext cx="6218238" cy="838200"/>
          </a:xfrm>
          <a:prstGeom prst="rect">
            <a:avLst/>
          </a:prstGeom>
          <a:noFill/>
          <a:ln w="9525">
            <a:noFill/>
            <a:miter lim="800000"/>
            <a:headEnd/>
            <a:tailEnd/>
          </a:ln>
          <a:effectLst/>
        </p:spPr>
        <p:txBody>
          <a:bodyPr anchor="ctr"/>
          <a:lstStyle/>
          <a:p>
            <a:pPr eaLnBrk="1" hangingPunct="1">
              <a:defRPr/>
            </a:pPr>
            <a:r>
              <a:rPr kumimoji="1" lang="en-US" altLang="zh-TW" sz="3600" b="0" u="sng">
                <a:solidFill>
                  <a:srgbClr val="CC0000"/>
                </a:solidFill>
                <a:effectLst>
                  <a:outerShdw blurRad="38100" dist="38100" dir="2700000" algn="tl">
                    <a:srgbClr val="C0C0C0"/>
                  </a:outerShdw>
                </a:effectLst>
                <a:latin typeface="Comic Sans MS" pitchFamily="66" charset="0"/>
                <a:ea typeface="新細明體" pitchFamily="18" charset="-120"/>
              </a:rPr>
              <a:t>First ionization enthalpy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wipe(left)">
                                      <p:cBhvr>
                                        <p:cTn id="7"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B3498E71-7558-5385-B511-E4C4736A9E37}"/>
              </a:ext>
            </a:extLst>
          </p:cNvPr>
          <p:cNvSpPr>
            <a:spLocks noChangeArrowheads="1"/>
          </p:cNvSpPr>
          <p:nvPr/>
        </p:nvSpPr>
        <p:spPr bwMode="auto">
          <a:xfrm>
            <a:off x="1295400" y="5883275"/>
            <a:ext cx="6781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Variation in the first ionization enthalpy of the first 20 elements</a:t>
            </a:r>
          </a:p>
        </p:txBody>
      </p:sp>
      <p:pic>
        <p:nvPicPr>
          <p:cNvPr id="51203" name="Picture 9" descr="\\Bridge\science(sec)\A-level Chem (3rd Ed)\AL Chem 4 Gif\Ch38\fi38_07b.gif">
            <a:extLst>
              <a:ext uri="{FF2B5EF4-FFF2-40B4-BE49-F238E27FC236}">
                <a16:creationId xmlns:a16="http://schemas.microsoft.com/office/drawing/2014/main" id="{26B299FF-9E29-735B-C781-14595A100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77875"/>
            <a:ext cx="6884988"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Rectangle 2">
            <a:extLst>
              <a:ext uri="{FF2B5EF4-FFF2-40B4-BE49-F238E27FC236}">
                <a16:creationId xmlns:a16="http://schemas.microsoft.com/office/drawing/2014/main" id="{EA5D5A87-77AF-4C9E-5314-C0ED5645A33E}"/>
              </a:ext>
            </a:extLst>
          </p:cNvPr>
          <p:cNvSpPr>
            <a:spLocks noChangeArrowheads="1"/>
          </p:cNvSpPr>
          <p:nvPr/>
        </p:nvSpPr>
        <p:spPr bwMode="auto">
          <a:xfrm>
            <a:off x="228600" y="152400"/>
            <a:ext cx="6218238" cy="838200"/>
          </a:xfrm>
          <a:prstGeom prst="rect">
            <a:avLst/>
          </a:prstGeom>
          <a:noFill/>
          <a:ln w="9525">
            <a:noFill/>
            <a:miter lim="800000"/>
            <a:headEnd/>
            <a:tailEnd/>
          </a:ln>
          <a:effectLst/>
        </p:spPr>
        <p:txBody>
          <a:bodyPr anchor="ctr"/>
          <a:lstStyle/>
          <a:p>
            <a:pPr eaLnBrk="1" hangingPunct="1">
              <a:defRPr/>
            </a:pPr>
            <a:r>
              <a:rPr kumimoji="1" lang="en-US" altLang="zh-TW" sz="3600" b="0" u="sng">
                <a:solidFill>
                  <a:srgbClr val="CC0000"/>
                </a:solidFill>
                <a:effectLst>
                  <a:outerShdw blurRad="38100" dist="38100" dir="2700000" algn="tl">
                    <a:srgbClr val="C0C0C0"/>
                  </a:outerShdw>
                </a:effectLst>
                <a:latin typeface="Comic Sans MS" pitchFamily="66" charset="0"/>
                <a:ea typeface="新細明體" pitchFamily="18" charset="-120"/>
              </a:rPr>
              <a:t>First ionization enthalpy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5" descr="\\Bridge\science(sec)\A-level Chem (3rd Ed)\AL Chem 4 Gif\Ch38\fi38_09a.gif">
            <a:extLst>
              <a:ext uri="{FF2B5EF4-FFF2-40B4-BE49-F238E27FC236}">
                <a16:creationId xmlns:a16="http://schemas.microsoft.com/office/drawing/2014/main" id="{F1C3C369-6C28-91E1-48D7-67DE1B0F7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79" name="Rectangle 6">
            <a:extLst>
              <a:ext uri="{FF2B5EF4-FFF2-40B4-BE49-F238E27FC236}">
                <a16:creationId xmlns:a16="http://schemas.microsoft.com/office/drawing/2014/main" id="{B294BF43-DEF8-1427-B5A2-7A846CC816D7}"/>
              </a:ext>
            </a:extLst>
          </p:cNvPr>
          <p:cNvSpPr>
            <a:spLocks noChangeArrowheads="1"/>
          </p:cNvSpPr>
          <p:nvPr/>
        </p:nvSpPr>
        <p:spPr bwMode="auto">
          <a:xfrm>
            <a:off x="381000" y="52578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The ability to attract electrons</a:t>
            </a:r>
          </a:p>
        </p:txBody>
      </p:sp>
      <p:sp>
        <p:nvSpPr>
          <p:cNvPr id="359426" name="Rectangle 2">
            <a:extLst>
              <a:ext uri="{FF2B5EF4-FFF2-40B4-BE49-F238E27FC236}">
                <a16:creationId xmlns:a16="http://schemas.microsoft.com/office/drawing/2014/main" id="{63D6C02B-B68A-5B06-E701-78FBDF43D0EF}"/>
              </a:ext>
            </a:extLst>
          </p:cNvPr>
          <p:cNvSpPr>
            <a:spLocks noChangeArrowheads="1"/>
          </p:cNvSpPr>
          <p:nvPr/>
        </p:nvSpPr>
        <p:spPr bwMode="auto">
          <a:xfrm>
            <a:off x="304800" y="228600"/>
            <a:ext cx="5227638" cy="838200"/>
          </a:xfrm>
          <a:prstGeom prst="rect">
            <a:avLst/>
          </a:prstGeom>
          <a:noFill/>
          <a:ln w="9525">
            <a:noFill/>
            <a:miter lim="800000"/>
            <a:headEnd/>
            <a:tailEnd/>
          </a:ln>
          <a:effectLst/>
        </p:spPr>
        <p:txBody>
          <a:bodyPr anchor="ctr"/>
          <a:lstStyle/>
          <a:p>
            <a:pPr eaLnBrk="1" hangingPunct="1">
              <a:spcBef>
                <a:spcPct val="50000"/>
              </a:spcBef>
              <a:defRPr/>
            </a:pPr>
            <a:r>
              <a:rPr kumimoji="1" lang="en-US" altLang="zh-TW" sz="3600" b="0" u="sng">
                <a:solidFill>
                  <a:srgbClr val="CC0000"/>
                </a:solidFill>
                <a:effectLst>
                  <a:outerShdw blurRad="38100" dist="38100" dir="2700000" algn="tl">
                    <a:srgbClr val="C0C0C0"/>
                  </a:outerShdw>
                </a:effectLst>
                <a:latin typeface="Comic Sans MS" pitchFamily="66" charset="0"/>
                <a:ea typeface="新細明體" pitchFamily="18" charset="-120"/>
              </a:rPr>
              <a:t>Electronegativity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wipe(left)">
                                      <p:cBhvr>
                                        <p:cTn id="7" dur="500"/>
                                        <p:tgtEl>
                                          <p:spTgt spid="152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5" descr="\\Bridge\science(sec)\A-level Chem (3rd Ed)\AL Chem 4 Gif\Ch38\fi38_09a.gif">
            <a:extLst>
              <a:ext uri="{FF2B5EF4-FFF2-40B4-BE49-F238E27FC236}">
                <a16:creationId xmlns:a16="http://schemas.microsoft.com/office/drawing/2014/main" id="{D345BDE4-76D4-5574-020A-E571677BC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1" name="Rectangle 6">
            <a:extLst>
              <a:ext uri="{FF2B5EF4-FFF2-40B4-BE49-F238E27FC236}">
                <a16:creationId xmlns:a16="http://schemas.microsoft.com/office/drawing/2014/main" id="{CDEB2E04-BCBD-ACBF-DEA2-5921EADF2BE6}"/>
              </a:ext>
            </a:extLst>
          </p:cNvPr>
          <p:cNvSpPr>
            <a:spLocks noChangeArrowheads="1"/>
          </p:cNvSpPr>
          <p:nvPr/>
        </p:nvSpPr>
        <p:spPr bwMode="auto">
          <a:xfrm>
            <a:off x="1295400" y="5257800"/>
            <a:ext cx="5257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Increases when atomic size </a:t>
            </a:r>
          </a:p>
          <a:p>
            <a:pPr eaLnBrk="1" hangingPunct="1">
              <a:lnSpc>
                <a:spcPct val="100000"/>
              </a:lnSpc>
              <a:spcBef>
                <a:spcPct val="50000"/>
              </a:spcBef>
              <a:buClrTx/>
              <a:buFontTx/>
              <a:buNone/>
            </a:pPr>
            <a:r>
              <a:rPr kumimoji="1"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Decreases when atomic size </a:t>
            </a:r>
          </a:p>
        </p:txBody>
      </p:sp>
      <p:sp>
        <p:nvSpPr>
          <p:cNvPr id="359426" name="Rectangle 2">
            <a:extLst>
              <a:ext uri="{FF2B5EF4-FFF2-40B4-BE49-F238E27FC236}">
                <a16:creationId xmlns:a16="http://schemas.microsoft.com/office/drawing/2014/main" id="{622971AC-2AA7-B681-ED14-B82DCC6554BE}"/>
              </a:ext>
            </a:extLst>
          </p:cNvPr>
          <p:cNvSpPr>
            <a:spLocks noChangeArrowheads="1"/>
          </p:cNvSpPr>
          <p:nvPr/>
        </p:nvSpPr>
        <p:spPr bwMode="auto">
          <a:xfrm>
            <a:off x="304800" y="228600"/>
            <a:ext cx="5227638" cy="838200"/>
          </a:xfrm>
          <a:prstGeom prst="rect">
            <a:avLst/>
          </a:prstGeom>
          <a:noFill/>
          <a:ln w="9525">
            <a:noFill/>
            <a:miter lim="800000"/>
            <a:headEnd/>
            <a:tailEnd/>
          </a:ln>
          <a:effectLst/>
        </p:spPr>
        <p:txBody>
          <a:bodyPr anchor="ctr"/>
          <a:lstStyle/>
          <a:p>
            <a:pPr eaLnBrk="1" hangingPunct="1">
              <a:spcBef>
                <a:spcPct val="50000"/>
              </a:spcBef>
              <a:defRPr/>
            </a:pPr>
            <a:r>
              <a:rPr kumimoji="1" lang="en-US" altLang="zh-TW" sz="3600" b="0" u="sng">
                <a:solidFill>
                  <a:srgbClr val="CC0000"/>
                </a:solidFill>
                <a:effectLst>
                  <a:outerShdw blurRad="38100" dist="38100" dir="2700000" algn="tl">
                    <a:srgbClr val="C0C0C0"/>
                  </a:outerShdw>
                </a:effectLst>
                <a:latin typeface="Comic Sans MS" pitchFamily="66" charset="0"/>
                <a:ea typeface="新細明體" pitchFamily="18" charset="-120"/>
              </a:rPr>
              <a:t>Electronegativity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left)">
                                      <p:cBhvr>
                                        <p:cTn id="7" dur="500"/>
                                        <p:tgtEl>
                                          <p:spTgt spid="150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wipe(left)">
                                      <p:cBhvr>
                                        <p:cTn id="12" dur="500"/>
                                        <p:tgtEl>
                                          <p:spTgt spid="150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5" descr="\\Bridge\science(sec)\A-level Chem (3rd Ed)\AL Chem 4 Gif\Ch38\fi38_09a.gif">
            <a:extLst>
              <a:ext uri="{FF2B5EF4-FFF2-40B4-BE49-F238E27FC236}">
                <a16:creationId xmlns:a16="http://schemas.microsoft.com/office/drawing/2014/main" id="{034F04CB-4E6A-5D2B-173A-D190CD267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Rectangle 6">
            <a:extLst>
              <a:ext uri="{FF2B5EF4-FFF2-40B4-BE49-F238E27FC236}">
                <a16:creationId xmlns:a16="http://schemas.microsoft.com/office/drawing/2014/main" id="{2DD65353-B3BF-A1DF-87F0-4AA30E0F5DFE}"/>
              </a:ext>
            </a:extLst>
          </p:cNvPr>
          <p:cNvSpPr>
            <a:spLocks noChangeArrowheads="1"/>
          </p:cNvSpPr>
          <p:nvPr/>
        </p:nvSpPr>
        <p:spPr bwMode="auto">
          <a:xfrm>
            <a:off x="838200" y="5181600"/>
            <a:ext cx="8305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2800" b="0">
                <a:solidFill>
                  <a:srgbClr val="0000FF"/>
                </a:solidFill>
                <a:latin typeface="Comic Sans MS" panose="030F0702030302020204" pitchFamily="66" charset="0"/>
                <a:ea typeface="新細明體" panose="02020500000000000000" pitchFamily="18" charset="-120"/>
              </a:rPr>
              <a:t>Electronegativity cannot be measured directly </a:t>
            </a:r>
          </a:p>
          <a:p>
            <a:pPr eaLnBrk="1" hangingPunct="1">
              <a:lnSpc>
                <a:spcPct val="100000"/>
              </a:lnSpc>
              <a:spcBef>
                <a:spcPct val="50000"/>
              </a:spcBef>
              <a:buClrTx/>
              <a:buFontTx/>
              <a:buNone/>
            </a:pPr>
            <a:r>
              <a:rPr kumimoji="1" lang="en-US" altLang="zh-TW" sz="2800" b="0">
                <a:solidFill>
                  <a:srgbClr val="0000FF"/>
                </a:solidFill>
                <a:latin typeface="Comic Sans MS" panose="030F0702030302020204" pitchFamily="66" charset="0"/>
                <a:ea typeface="新細明體" panose="02020500000000000000" pitchFamily="18" charset="-120"/>
                <a:sym typeface="Symbol" panose="05050102010706020507" pitchFamily="18" charset="2"/>
              </a:rPr>
              <a:t> Not a physical property</a:t>
            </a:r>
          </a:p>
        </p:txBody>
      </p:sp>
      <p:sp>
        <p:nvSpPr>
          <p:cNvPr id="359426" name="Rectangle 2">
            <a:extLst>
              <a:ext uri="{FF2B5EF4-FFF2-40B4-BE49-F238E27FC236}">
                <a16:creationId xmlns:a16="http://schemas.microsoft.com/office/drawing/2014/main" id="{80503D50-D125-392B-F5AB-2A9FB6AAADF3}"/>
              </a:ext>
            </a:extLst>
          </p:cNvPr>
          <p:cNvSpPr>
            <a:spLocks noChangeArrowheads="1"/>
          </p:cNvSpPr>
          <p:nvPr/>
        </p:nvSpPr>
        <p:spPr bwMode="auto">
          <a:xfrm>
            <a:off x="304800" y="228600"/>
            <a:ext cx="5227638" cy="838200"/>
          </a:xfrm>
          <a:prstGeom prst="rect">
            <a:avLst/>
          </a:prstGeom>
          <a:noFill/>
          <a:ln w="9525">
            <a:noFill/>
            <a:miter lim="800000"/>
            <a:headEnd/>
            <a:tailEnd/>
          </a:ln>
          <a:effectLst/>
        </p:spPr>
        <p:txBody>
          <a:bodyPr anchor="ctr"/>
          <a:lstStyle/>
          <a:p>
            <a:pPr eaLnBrk="1" hangingPunct="1">
              <a:spcBef>
                <a:spcPct val="50000"/>
              </a:spcBef>
              <a:defRPr/>
            </a:pPr>
            <a:r>
              <a:rPr kumimoji="1" lang="en-US" altLang="zh-TW" sz="3600" b="0" u="sng">
                <a:solidFill>
                  <a:srgbClr val="CC0000"/>
                </a:solidFill>
                <a:effectLst>
                  <a:outerShdw blurRad="38100" dist="38100" dir="2700000" algn="tl">
                    <a:srgbClr val="C0C0C0"/>
                  </a:outerShdw>
                </a:effectLst>
                <a:latin typeface="Comic Sans MS" pitchFamily="66" charset="0"/>
                <a:ea typeface="新細明體" pitchFamily="18" charset="-120"/>
              </a:rPr>
              <a:t>Electronegativity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wipe(left)">
                                      <p:cBhvr>
                                        <p:cTn id="7" dur="500"/>
                                        <p:tgtEl>
                                          <p:spTgt spid="10547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animEffect transition="in" filter="wipe(left)">
                                      <p:cBhvr>
                                        <p:cTn id="11" dur="500"/>
                                        <p:tgtEl>
                                          <p:spTgt spid="1054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descr="\\Bridge\science(sec)\A-level Chem (3rd Ed)\AL Chem 4 Gif\Ch38\fi38_02.gif">
            <a:extLst>
              <a:ext uri="{FF2B5EF4-FFF2-40B4-BE49-F238E27FC236}">
                <a16:creationId xmlns:a16="http://schemas.microsoft.com/office/drawing/2014/main" id="{1DAE722B-8718-5F52-8CB1-F888C3A9F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6">
            <a:extLst>
              <a:ext uri="{FF2B5EF4-FFF2-40B4-BE49-F238E27FC236}">
                <a16:creationId xmlns:a16="http://schemas.microsoft.com/office/drawing/2014/main" id="{7E1A8252-FB8E-21B9-180F-F573A0B5EDE7}"/>
              </a:ext>
            </a:extLst>
          </p:cNvPr>
          <p:cNvSpPr>
            <a:spLocks noChangeArrowheads="1"/>
          </p:cNvSpPr>
          <p:nvPr/>
        </p:nvSpPr>
        <p:spPr bwMode="auto">
          <a:xfrm>
            <a:off x="762000" y="61722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The modern Periodic Table</a:t>
            </a:r>
          </a:p>
        </p:txBody>
      </p:sp>
      <p:sp>
        <p:nvSpPr>
          <p:cNvPr id="5" name="文字方塊 4">
            <a:extLst>
              <a:ext uri="{FF2B5EF4-FFF2-40B4-BE49-F238E27FC236}">
                <a16:creationId xmlns:a16="http://schemas.microsoft.com/office/drawing/2014/main" id="{BF7974CA-932D-ACC7-D929-BED120F7D673}"/>
              </a:ext>
            </a:extLst>
          </p:cNvPr>
          <p:cNvSpPr txBox="1">
            <a:spLocks noChangeArrowheads="1"/>
          </p:cNvSpPr>
          <p:nvPr/>
        </p:nvSpPr>
        <p:spPr bwMode="auto">
          <a:xfrm>
            <a:off x="457200" y="304800"/>
            <a:ext cx="830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400" b="0">
                <a:solidFill>
                  <a:schemeClr val="tx1"/>
                </a:solidFill>
                <a:latin typeface="Comic Sans MS" panose="030F0702030302020204" pitchFamily="66" charset="0"/>
                <a:ea typeface="新細明體" panose="02020500000000000000" pitchFamily="18" charset="-120"/>
              </a:rPr>
              <a:t>Horizontal rows </a:t>
            </a:r>
            <a:r>
              <a:rPr lang="en-US" altLang="zh-TW" sz="24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periods  same no. of occupied shells</a:t>
            </a:r>
          </a:p>
          <a:p>
            <a:pPr eaLnBrk="1" hangingPunct="1">
              <a:lnSpc>
                <a:spcPct val="100000"/>
              </a:lnSpc>
              <a:spcBef>
                <a:spcPct val="0"/>
              </a:spcBef>
              <a:buClrTx/>
              <a:buFontTx/>
              <a:buNone/>
            </a:pPr>
            <a:r>
              <a:rPr lang="en-US" altLang="zh-TW" sz="2400" b="0">
                <a:solidFill>
                  <a:schemeClr val="tx1"/>
                </a:solidFill>
                <a:latin typeface="Comic Sans MS" panose="030F0702030302020204" pitchFamily="66" charset="0"/>
                <a:ea typeface="新細明體" panose="02020500000000000000" pitchFamily="18" charset="-120"/>
                <a:sym typeface="Symbol" panose="05050102010706020507" pitchFamily="18" charset="2"/>
              </a:rPr>
              <a:t>7 periods</a:t>
            </a:r>
            <a:endParaRPr lang="zh-TW" altLang="en-US" sz="2400" b="0">
              <a:solidFill>
                <a:schemeClr val="tx1"/>
              </a:solidFill>
              <a:latin typeface="Comic Sans MS" panose="030F0702030302020204" pitchFamily="66"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BC0233E9-A209-ED9F-5125-ACEC31BA08DF}"/>
              </a:ext>
            </a:extLst>
          </p:cNvPr>
          <p:cNvSpPr>
            <a:spLocks noChangeArrowheads="1"/>
          </p:cNvSpPr>
          <p:nvPr/>
        </p:nvSpPr>
        <p:spPr bwMode="auto">
          <a:xfrm>
            <a:off x="838200" y="5334000"/>
            <a:ext cx="739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5000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Variation in electronegativity values of the first 20 elements</a:t>
            </a:r>
          </a:p>
        </p:txBody>
      </p:sp>
      <p:pic>
        <p:nvPicPr>
          <p:cNvPr id="55299" name="Picture 5" descr="\\Bridge\science(sec)\A-level Chem (3rd Ed)\AL Chem 4 Gif\Ch38\fi38_09b.gif">
            <a:extLst>
              <a:ext uri="{FF2B5EF4-FFF2-40B4-BE49-F238E27FC236}">
                <a16:creationId xmlns:a16="http://schemas.microsoft.com/office/drawing/2014/main" id="{89ABF5E0-1EC1-D0B2-9920-66FCA883A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76200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7F52956-0B05-95B3-DF77-E3BA4E4C6901}"/>
              </a:ext>
            </a:extLst>
          </p:cNvPr>
          <p:cNvSpPr>
            <a:spLocks noGrp="1"/>
          </p:cNvSpPr>
          <p:nvPr>
            <p:ph type="title"/>
          </p:nvPr>
        </p:nvSpPr>
        <p:spPr/>
        <p:txBody>
          <a:bodyPr/>
          <a:lstStyle/>
          <a:p>
            <a:pPr>
              <a:defRPr/>
            </a:pPr>
            <a:r>
              <a:rPr lang="en-US" altLang="en-US" dirty="0">
                <a:effectLst>
                  <a:outerShdw blurRad="38100" dist="38100" dir="2700000" algn="tl">
                    <a:srgbClr val="000000">
                      <a:alpha val="43137"/>
                    </a:srgbClr>
                  </a:outerShdw>
                </a:effectLst>
              </a:rPr>
              <a:t>Lesson Objectives</a:t>
            </a:r>
          </a:p>
        </p:txBody>
      </p:sp>
      <p:sp>
        <p:nvSpPr>
          <p:cNvPr id="56323" name="Content Placeholder 3">
            <a:extLst>
              <a:ext uri="{FF2B5EF4-FFF2-40B4-BE49-F238E27FC236}">
                <a16:creationId xmlns:a16="http://schemas.microsoft.com/office/drawing/2014/main" id="{2D11F089-2923-97A3-2F13-2655E5D3E684}"/>
              </a:ext>
            </a:extLst>
          </p:cNvPr>
          <p:cNvSpPr>
            <a:spLocks noGrp="1"/>
          </p:cNvSpPr>
          <p:nvPr>
            <p:ph sz="half" idx="2"/>
          </p:nvPr>
        </p:nvSpPr>
        <p:spPr>
          <a:xfrm>
            <a:off x="457200" y="1295400"/>
            <a:ext cx="4040188" cy="5105400"/>
          </a:xfrm>
        </p:spPr>
        <p:txBody>
          <a:bodyPr/>
          <a:lstStyle/>
          <a:p>
            <a:r>
              <a:rPr lang="en-AU" altLang="en-US" sz="1100">
                <a:solidFill>
                  <a:srgbClr val="00B050"/>
                </a:solidFill>
              </a:rPr>
              <a:t>State that the Periodic Table is arranged in order of increasing atomic number.</a:t>
            </a:r>
          </a:p>
          <a:p>
            <a:r>
              <a:rPr lang="en-AU" altLang="en-US" sz="1100">
                <a:solidFill>
                  <a:srgbClr val="00B050"/>
                </a:solidFill>
              </a:rPr>
              <a:t>Relate the arrangement of elements in the Periodic Table to their electron configuration.</a:t>
            </a:r>
          </a:p>
          <a:p>
            <a:r>
              <a:rPr lang="en-AU" altLang="en-US" sz="1100">
                <a:solidFill>
                  <a:srgbClr val="00B050"/>
                </a:solidFill>
              </a:rPr>
              <a:t>State that the main groups of the Periodic Table represent elements with similar chemical properties and the same number of valence electrons.</a:t>
            </a:r>
          </a:p>
          <a:p>
            <a:r>
              <a:rPr lang="en-AU" altLang="en-US" sz="1100">
                <a:solidFill>
                  <a:srgbClr val="00B050"/>
                </a:solidFill>
              </a:rPr>
              <a:t>State that the periods of the Periodic Table represent the number of occupied electron shells.</a:t>
            </a:r>
          </a:p>
          <a:p>
            <a:r>
              <a:rPr lang="en-AU" altLang="en-US" sz="1100">
                <a:solidFill>
                  <a:srgbClr val="00B050"/>
                </a:solidFill>
              </a:rPr>
              <a:t>Locate the position of an element in the Periodic Table from its electron configuration.</a:t>
            </a:r>
          </a:p>
          <a:p>
            <a:r>
              <a:rPr lang="en-AU" altLang="en-US" sz="1100">
                <a:solidFill>
                  <a:srgbClr val="00B050"/>
                </a:solidFill>
              </a:rPr>
              <a:t>Given the position on the Periodic Table of a main group element, predict chemical properties.</a:t>
            </a:r>
          </a:p>
          <a:p>
            <a:r>
              <a:rPr lang="en-AU" altLang="en-US" sz="1100">
                <a:solidFill>
                  <a:srgbClr val="00B050"/>
                </a:solidFill>
              </a:rPr>
              <a:t>State the common names for Groups 1, 2, 17 and 18.</a:t>
            </a:r>
          </a:p>
          <a:p>
            <a:r>
              <a:rPr lang="en-AU" altLang="en-US" sz="1100">
                <a:solidFill>
                  <a:srgbClr val="00B050"/>
                </a:solidFill>
              </a:rPr>
              <a:t>Write symbolic representations of elements and monatomic ions showing A, Z and charge.</a:t>
            </a:r>
          </a:p>
          <a:p>
            <a:r>
              <a:rPr lang="en-AU" altLang="en-US" sz="1100">
                <a:solidFill>
                  <a:srgbClr val="00B050"/>
                </a:solidFill>
              </a:rPr>
              <a:t>State that the electrons in an atom are located in energy levels or shells.</a:t>
            </a:r>
          </a:p>
          <a:p>
            <a:r>
              <a:rPr lang="en-AU" altLang="en-US" sz="1100">
                <a:solidFill>
                  <a:srgbClr val="00B050"/>
                </a:solidFill>
              </a:rPr>
              <a:t>Write the electron configuration of the first twenty elements and their monatomic ions (shell only).</a:t>
            </a:r>
          </a:p>
          <a:p>
            <a:r>
              <a:rPr lang="en-AU" altLang="en-US" sz="1100">
                <a:solidFill>
                  <a:srgbClr val="00B050"/>
                </a:solidFill>
              </a:rPr>
              <a:t>Explain how positive ions and negative ions are formed by the donation and acceptance of valence electrons.</a:t>
            </a:r>
          </a:p>
          <a:p>
            <a:endParaRPr lang="en-AU" altLang="en-US" sz="1100"/>
          </a:p>
          <a:p>
            <a:endParaRPr lang="en-US" altLang="en-US"/>
          </a:p>
        </p:txBody>
      </p:sp>
      <p:sp>
        <p:nvSpPr>
          <p:cNvPr id="56324" name="Content Placeholder 5">
            <a:extLst>
              <a:ext uri="{FF2B5EF4-FFF2-40B4-BE49-F238E27FC236}">
                <a16:creationId xmlns:a16="http://schemas.microsoft.com/office/drawing/2014/main" id="{1BC393B9-637C-835F-A2BB-A18BA1C72303}"/>
              </a:ext>
            </a:extLst>
          </p:cNvPr>
          <p:cNvSpPr>
            <a:spLocks noGrp="1"/>
          </p:cNvSpPr>
          <p:nvPr>
            <p:ph sz="quarter" idx="4"/>
          </p:nvPr>
        </p:nvSpPr>
        <p:spPr>
          <a:xfrm>
            <a:off x="4645025" y="1295400"/>
            <a:ext cx="4041775" cy="4830763"/>
          </a:xfrm>
        </p:spPr>
        <p:txBody>
          <a:bodyPr/>
          <a:lstStyle/>
          <a:p>
            <a:r>
              <a:rPr lang="en-AU" altLang="en-US" sz="1100">
                <a:solidFill>
                  <a:srgbClr val="00B050"/>
                </a:solidFill>
              </a:rPr>
              <a:t>Define the properties of melting point, boiling point, hardness, density and hardness.</a:t>
            </a:r>
          </a:p>
          <a:p>
            <a:r>
              <a:rPr lang="en-AU" altLang="en-US" sz="1100">
                <a:solidFill>
                  <a:srgbClr val="00B050"/>
                </a:solidFill>
              </a:rPr>
              <a:t>Define ionisation energy as the energy required to remove one mole of electrons from one mole of atoms or ions in the gas phase.</a:t>
            </a:r>
          </a:p>
          <a:p>
            <a:r>
              <a:rPr lang="en-AU" altLang="en-US" sz="1100">
                <a:solidFill>
                  <a:srgbClr val="00B050"/>
                </a:solidFill>
              </a:rPr>
              <a:t>State and explain the variation in the first ionisation energy down a group and across a period in the Periodic Table.</a:t>
            </a:r>
          </a:p>
          <a:p>
            <a:r>
              <a:rPr lang="en-AU" altLang="en-US" sz="1100">
                <a:solidFill>
                  <a:srgbClr val="00B050"/>
                </a:solidFill>
              </a:rPr>
              <a:t>State and explain the trend in the successive ionisation energies for an element.</a:t>
            </a:r>
          </a:p>
          <a:p>
            <a:r>
              <a:rPr lang="en-AU" altLang="en-US" sz="1100">
                <a:solidFill>
                  <a:srgbClr val="00B050"/>
                </a:solidFill>
              </a:rPr>
              <a:t>State and explain the variation in atomic radius down a group and across a period in the Periodic Table.</a:t>
            </a:r>
          </a:p>
          <a:p>
            <a:r>
              <a:rPr lang="en-AU" altLang="en-US" sz="1100">
                <a:solidFill>
                  <a:srgbClr val="00B050"/>
                </a:solidFill>
              </a:rPr>
              <a:t>Define electronegativity of an atom in terms of its ability to attract electrons within a covalent bond.</a:t>
            </a:r>
          </a:p>
          <a:p>
            <a:r>
              <a:rPr lang="en-AU" altLang="en-US" sz="1100">
                <a:solidFill>
                  <a:srgbClr val="00B050"/>
                </a:solidFill>
              </a:rPr>
              <a:t>State and explain the variation in electronegativity down a group and across a period in the Periodic Table.</a:t>
            </a:r>
          </a:p>
          <a:p>
            <a:r>
              <a:rPr lang="en-AU" altLang="en-US" sz="1100">
                <a:solidFill>
                  <a:srgbClr val="00B050"/>
                </a:solidFill>
              </a:rPr>
              <a:t>Describe and explain the variation in physical properties across a period.</a:t>
            </a:r>
          </a:p>
          <a:p>
            <a:r>
              <a:rPr lang="en-AU" altLang="en-US" sz="1100">
                <a:solidFill>
                  <a:srgbClr val="00B050"/>
                </a:solidFill>
              </a:rPr>
              <a:t>Describe and explain the physical and chemical properties down a group.</a:t>
            </a:r>
          </a:p>
          <a:p>
            <a:endParaRPr lang="en-AU" altLang="en-US" sz="1100"/>
          </a:p>
          <a:p>
            <a:endParaRPr lang="en-US"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a:extLst>
              <a:ext uri="{FF2B5EF4-FFF2-40B4-BE49-F238E27FC236}">
                <a16:creationId xmlns:a16="http://schemas.microsoft.com/office/drawing/2014/main" id="{07C170CA-BB69-DFAB-CD3E-03AA1F8779DC}"/>
              </a:ext>
            </a:extLst>
          </p:cNvPr>
          <p:cNvSpPr>
            <a:spLocks noChangeArrowheads="1"/>
          </p:cNvSpPr>
          <p:nvPr/>
        </p:nvSpPr>
        <p:spPr bwMode="auto">
          <a:xfrm>
            <a:off x="447675" y="1700213"/>
            <a:ext cx="8153400" cy="1008062"/>
          </a:xfrm>
          <a:prstGeom prst="rect">
            <a:avLst/>
          </a:prstGeom>
          <a:solidFill>
            <a:srgbClr val="F9FECA"/>
          </a:solidFill>
          <a:ln w="38100" cap="rnd">
            <a:solidFill>
              <a:srgbClr val="FF3300"/>
            </a:solidFill>
            <a:prstDash val="sysDot"/>
            <a:miter lim="800000"/>
            <a:headEnd/>
            <a:tailEnd/>
          </a:ln>
        </p:spPr>
        <p:txBody>
          <a:bodyPr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rgbClr val="FF3300"/>
                </a:solidFill>
                <a:latin typeface="Comic Sans MS" panose="030F0702030302020204" pitchFamily="66" charset="0"/>
                <a:ea typeface="華康POP1體W7(P)" pitchFamily="82" charset="-120"/>
              </a:rPr>
              <a:t>The atomic numbers of tellurium and iodine are 52 and 53 respectively. Why is tellurium heavier than iodine?</a:t>
            </a:r>
          </a:p>
        </p:txBody>
      </p:sp>
      <p:sp>
        <p:nvSpPr>
          <p:cNvPr id="57347" name="WordArt 5">
            <a:extLst>
              <a:ext uri="{FF2B5EF4-FFF2-40B4-BE49-F238E27FC236}">
                <a16:creationId xmlns:a16="http://schemas.microsoft.com/office/drawing/2014/main" id="{5F781DB9-BAA3-D47A-DF41-65E037A08982}"/>
              </a:ext>
            </a:extLst>
          </p:cNvPr>
          <p:cNvSpPr>
            <a:spLocks noChangeArrowheads="1" noChangeShapeType="1" noTextEdit="1"/>
          </p:cNvSpPr>
          <p:nvPr/>
        </p:nvSpPr>
        <p:spPr bwMode="auto">
          <a:xfrm>
            <a:off x="447675" y="912813"/>
            <a:ext cx="2752725" cy="711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Up">
              <a:avLst>
                <a:gd name="adj" fmla="val 85713"/>
              </a:avLst>
            </a:prstTxWarp>
          </a:bodyPr>
          <a:lstStyle/>
          <a:p>
            <a:pPr algn="ctr"/>
            <a:r>
              <a:rPr lang="en-US" sz="2400" kern="10">
                <a:gradFill rotWithShape="1">
                  <a:gsLst>
                    <a:gs pos="0">
                      <a:srgbClr val="FF3399"/>
                    </a:gs>
                    <a:gs pos="25000">
                      <a:srgbClr val="FF6633"/>
                    </a:gs>
                    <a:gs pos="50000">
                      <a:srgbClr val="FFFF00"/>
                    </a:gs>
                    <a:gs pos="75000">
                      <a:srgbClr val="01A78F"/>
                    </a:gs>
                    <a:gs pos="100000">
                      <a:srgbClr val="3366FF"/>
                    </a:gs>
                  </a:gsLst>
                  <a:lin ang="0" scaled="1"/>
                </a:gradFill>
                <a:effectLst>
                  <a:outerShdw dist="35921" dir="2700000" algn="ctr" rotWithShape="0">
                    <a:srgbClr val="C0C0C0"/>
                  </a:outerShdw>
                </a:effectLst>
                <a:latin typeface="Comic Sans MS" panose="030F0702030302020204" pitchFamily="66" charset="0"/>
              </a:rPr>
              <a:t>Let's Think 1</a:t>
            </a:r>
          </a:p>
        </p:txBody>
      </p:sp>
      <p:sp>
        <p:nvSpPr>
          <p:cNvPr id="271366" name="Oval 6">
            <a:extLst>
              <a:ext uri="{FF2B5EF4-FFF2-40B4-BE49-F238E27FC236}">
                <a16:creationId xmlns:a16="http://schemas.microsoft.com/office/drawing/2014/main" id="{4582DCFA-664E-8AB0-4190-9D5BE6A26488}"/>
              </a:ext>
            </a:extLst>
          </p:cNvPr>
          <p:cNvSpPr>
            <a:spLocks noChangeArrowheads="1"/>
          </p:cNvSpPr>
          <p:nvPr/>
        </p:nvSpPr>
        <p:spPr bwMode="auto">
          <a:xfrm>
            <a:off x="6743700" y="2528888"/>
            <a:ext cx="1676400" cy="769937"/>
          </a:xfrm>
          <a:prstGeom prst="ellipse">
            <a:avLst/>
          </a:prstGeom>
          <a:gradFill rotWithShape="0">
            <a:gsLst>
              <a:gs pos="0">
                <a:srgbClr val="F97E03"/>
              </a:gs>
              <a:gs pos="100000">
                <a:srgbClr val="FFCC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b="0">
                <a:solidFill>
                  <a:schemeClr val="bg1"/>
                </a:solidFill>
                <a:latin typeface="Comic Sans MS" panose="030F0702030302020204" pitchFamily="66" charset="0"/>
                <a:ea typeface="華康古印體" pitchFamily="65" charset="-120"/>
              </a:rPr>
              <a:t>Answer</a:t>
            </a:r>
          </a:p>
        </p:txBody>
      </p:sp>
      <p:sp>
        <p:nvSpPr>
          <p:cNvPr id="271367" name="Rectangle 7">
            <a:extLst>
              <a:ext uri="{FF2B5EF4-FFF2-40B4-BE49-F238E27FC236}">
                <a16:creationId xmlns:a16="http://schemas.microsoft.com/office/drawing/2014/main" id="{4415D2C7-734C-BC82-222A-3C5DAB4D2C82}"/>
              </a:ext>
            </a:extLst>
          </p:cNvPr>
          <p:cNvSpPr>
            <a:spLocks noChangeArrowheads="1"/>
          </p:cNvSpPr>
          <p:nvPr/>
        </p:nvSpPr>
        <p:spPr bwMode="auto">
          <a:xfrm>
            <a:off x="565150" y="2873375"/>
            <a:ext cx="7893050" cy="2647950"/>
          </a:xfrm>
          <a:prstGeom prst="rect">
            <a:avLst/>
          </a:prstGeom>
          <a:gradFill rotWithShape="0">
            <a:gsLst>
              <a:gs pos="0">
                <a:srgbClr val="FFEBFF"/>
              </a:gs>
              <a:gs pos="50000">
                <a:srgbClr val="FFFFFF"/>
              </a:gs>
              <a:gs pos="100000">
                <a:srgbClr val="FFEBF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Atomic number of an element is not related to the mass of an atom of the element. The atomic number of an element is the number of protons in an atom of the element. It is unique for each element. The mass of an atom of the element is mainly determined by the number of protons and neutrons in the nucleus. Therefore, tellurium is heavier than iodine though the atomic number of tellurium is smaller than that of iodine.</a:t>
            </a:r>
          </a:p>
        </p:txBody>
      </p:sp>
      <p:sp>
        <p:nvSpPr>
          <p:cNvPr id="57350" name="AutoShape 8">
            <a:hlinkClick r:id="rId2" action="ppaction://hlinksldjump"/>
            <a:extLst>
              <a:ext uri="{FF2B5EF4-FFF2-40B4-BE49-F238E27FC236}">
                <a16:creationId xmlns:a16="http://schemas.microsoft.com/office/drawing/2014/main" id="{3531AFA2-49C6-6161-E440-525D69199515}"/>
              </a:ext>
            </a:extLst>
          </p:cNvPr>
          <p:cNvSpPr>
            <a:spLocks noChangeArrowheads="1"/>
          </p:cNvSpPr>
          <p:nvPr/>
        </p:nvSpPr>
        <p:spPr bwMode="auto">
          <a:xfrm>
            <a:off x="5438775" y="5219700"/>
            <a:ext cx="1535113" cy="614363"/>
          </a:xfrm>
          <a:prstGeom prst="cloudCallout">
            <a:avLst>
              <a:gd name="adj1" fmla="val 72440"/>
              <a:gd name="adj2" fmla="val 82560"/>
            </a:avLst>
          </a:prstGeom>
          <a:solidFill>
            <a:srgbClr val="CCFFCC"/>
          </a:solidFill>
          <a:ln w="9525">
            <a:solidFill>
              <a:srgbClr val="339966"/>
            </a:solidFill>
            <a:round/>
            <a:headEnd/>
            <a:tailEnd/>
          </a:ln>
        </p:spPr>
        <p:txBody>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a:solidFill>
                  <a:srgbClr val="9900FF"/>
                </a:solidFill>
                <a:latin typeface="Comic Sans MS" panose="030F0702030302020204" pitchFamily="66" charset="0"/>
                <a:ea typeface="華康少女文字W5" pitchFamily="81" charset="-120"/>
              </a:rPr>
              <a:t>Back</a:t>
            </a:r>
          </a:p>
        </p:txBody>
      </p:sp>
      <p:pic>
        <p:nvPicPr>
          <p:cNvPr id="57351" name="Picture 9" descr="\\Pc-server\powerpoint\HE_PowerPoint\clipart\ClipArt1\T &amp; F - Runner 118.GIF">
            <a:hlinkClick r:id="rId3" action="ppaction://hlinksldjump"/>
            <a:extLst>
              <a:ext uri="{FF2B5EF4-FFF2-40B4-BE49-F238E27FC236}">
                <a16:creationId xmlns:a16="http://schemas.microsoft.com/office/drawing/2014/main" id="{73ABE2A0-04AF-E3BB-17C4-2DF3F92D49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7575" y="5143500"/>
            <a:ext cx="1447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2" name="Text Box 11">
            <a:extLst>
              <a:ext uri="{FF2B5EF4-FFF2-40B4-BE49-F238E27FC236}">
                <a16:creationId xmlns:a16="http://schemas.microsoft.com/office/drawing/2014/main" id="{DA6D879E-8F5C-BD04-576E-957B36B2E958}"/>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71366"/>
                                        </p:tgtEl>
                                        <p:attrNameLst>
                                          <p:attrName>style.visibility</p:attrName>
                                        </p:attrNameLst>
                                      </p:cBhvr>
                                      <p:to>
                                        <p:strVal val="visible"/>
                                      </p:to>
                                    </p:set>
                                    <p:anim calcmode="lin" valueType="num">
                                      <p:cBhvr>
                                        <p:cTn id="7" dur="500" fill="hold"/>
                                        <p:tgtEl>
                                          <p:spTgt spid="271366"/>
                                        </p:tgtEl>
                                        <p:attrNameLst>
                                          <p:attrName>ppt_w</p:attrName>
                                        </p:attrNameLst>
                                      </p:cBhvr>
                                      <p:tavLst>
                                        <p:tav tm="0">
                                          <p:val>
                                            <p:strVal val="4*#ppt_w"/>
                                          </p:val>
                                        </p:tav>
                                        <p:tav tm="100000">
                                          <p:val>
                                            <p:strVal val="#ppt_w"/>
                                          </p:val>
                                        </p:tav>
                                      </p:tavLst>
                                    </p:anim>
                                    <p:anim calcmode="lin" valueType="num">
                                      <p:cBhvr>
                                        <p:cTn id="8" dur="500" fill="hold"/>
                                        <p:tgtEl>
                                          <p:spTgt spid="271366"/>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27136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71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6" grpId="0" animBg="1" autoUpdateAnimBg="0"/>
      <p:bldP spid="271367"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0072003-83F4-BE94-32D2-BE91B2892283}"/>
              </a:ext>
            </a:extLst>
          </p:cNvPr>
          <p:cNvSpPr>
            <a:spLocks noChangeArrowheads="1"/>
          </p:cNvSpPr>
          <p:nvPr/>
        </p:nvSpPr>
        <p:spPr bwMode="auto">
          <a:xfrm>
            <a:off x="447675" y="1700213"/>
            <a:ext cx="8153400" cy="1008062"/>
          </a:xfrm>
          <a:prstGeom prst="rect">
            <a:avLst/>
          </a:prstGeom>
          <a:solidFill>
            <a:srgbClr val="F9FECA"/>
          </a:solidFill>
          <a:ln w="38100" cap="rnd">
            <a:solidFill>
              <a:srgbClr val="FF3300"/>
            </a:solidFill>
            <a:prstDash val="sysDot"/>
            <a:miter lim="800000"/>
            <a:headEnd/>
            <a:tailEnd/>
          </a:ln>
        </p:spPr>
        <p:txBody>
          <a:bodyPr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rgbClr val="FF3300"/>
                </a:solidFill>
                <a:latin typeface="Comic Sans MS" panose="030F0702030302020204" pitchFamily="66" charset="0"/>
                <a:ea typeface="華康POP1體W7(P)" pitchFamily="82" charset="-120"/>
              </a:rPr>
              <a:t>Which element would have the highest first ionization enthalpy?</a:t>
            </a:r>
          </a:p>
        </p:txBody>
      </p:sp>
      <p:sp>
        <p:nvSpPr>
          <p:cNvPr id="307204" name="Oval 4">
            <a:extLst>
              <a:ext uri="{FF2B5EF4-FFF2-40B4-BE49-F238E27FC236}">
                <a16:creationId xmlns:a16="http://schemas.microsoft.com/office/drawing/2014/main" id="{45FE4EAC-BB57-3B95-F2B6-9E61890BC1BE}"/>
              </a:ext>
            </a:extLst>
          </p:cNvPr>
          <p:cNvSpPr>
            <a:spLocks noChangeArrowheads="1"/>
          </p:cNvSpPr>
          <p:nvPr/>
        </p:nvSpPr>
        <p:spPr bwMode="auto">
          <a:xfrm>
            <a:off x="6743700" y="2528888"/>
            <a:ext cx="1676400" cy="769937"/>
          </a:xfrm>
          <a:prstGeom prst="ellipse">
            <a:avLst/>
          </a:prstGeom>
          <a:gradFill rotWithShape="0">
            <a:gsLst>
              <a:gs pos="0">
                <a:srgbClr val="F97E03"/>
              </a:gs>
              <a:gs pos="100000">
                <a:srgbClr val="FFCC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b="0">
                <a:solidFill>
                  <a:schemeClr val="bg1"/>
                </a:solidFill>
                <a:latin typeface="Comic Sans MS" panose="030F0702030302020204" pitchFamily="66" charset="0"/>
                <a:ea typeface="華康古印體" pitchFamily="65" charset="-120"/>
              </a:rPr>
              <a:t>Answer</a:t>
            </a:r>
          </a:p>
        </p:txBody>
      </p:sp>
      <p:sp>
        <p:nvSpPr>
          <p:cNvPr id="307205" name="Rectangle 5">
            <a:extLst>
              <a:ext uri="{FF2B5EF4-FFF2-40B4-BE49-F238E27FC236}">
                <a16:creationId xmlns:a16="http://schemas.microsoft.com/office/drawing/2014/main" id="{D441749F-288F-B5EA-ACE4-D6FB80B308EA}"/>
              </a:ext>
            </a:extLst>
          </p:cNvPr>
          <p:cNvSpPr>
            <a:spLocks noChangeArrowheads="1"/>
          </p:cNvSpPr>
          <p:nvPr/>
        </p:nvSpPr>
        <p:spPr bwMode="auto">
          <a:xfrm>
            <a:off x="565150" y="2873375"/>
            <a:ext cx="1111250" cy="457200"/>
          </a:xfrm>
          <a:prstGeom prst="rect">
            <a:avLst/>
          </a:prstGeom>
          <a:gradFill rotWithShape="0">
            <a:gsLst>
              <a:gs pos="0">
                <a:srgbClr val="FFEBFF"/>
              </a:gs>
              <a:gs pos="50000">
                <a:srgbClr val="FFFFFF"/>
              </a:gs>
              <a:gs pos="100000">
                <a:srgbClr val="FFEBF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Helium</a:t>
            </a:r>
          </a:p>
        </p:txBody>
      </p:sp>
      <p:sp>
        <p:nvSpPr>
          <p:cNvPr id="58373" name="AutoShape 6">
            <a:hlinkClick r:id="rId2" action="ppaction://hlinksldjump"/>
            <a:extLst>
              <a:ext uri="{FF2B5EF4-FFF2-40B4-BE49-F238E27FC236}">
                <a16:creationId xmlns:a16="http://schemas.microsoft.com/office/drawing/2014/main" id="{1F315455-BFB2-AD3A-89A2-D15E0D92D26A}"/>
              </a:ext>
            </a:extLst>
          </p:cNvPr>
          <p:cNvSpPr>
            <a:spLocks noChangeArrowheads="1"/>
          </p:cNvSpPr>
          <p:nvPr/>
        </p:nvSpPr>
        <p:spPr bwMode="auto">
          <a:xfrm>
            <a:off x="5438775" y="5219700"/>
            <a:ext cx="1535113" cy="614363"/>
          </a:xfrm>
          <a:prstGeom prst="cloudCallout">
            <a:avLst>
              <a:gd name="adj1" fmla="val 72440"/>
              <a:gd name="adj2" fmla="val 82560"/>
            </a:avLst>
          </a:prstGeom>
          <a:solidFill>
            <a:srgbClr val="CCFFCC"/>
          </a:solidFill>
          <a:ln w="9525">
            <a:solidFill>
              <a:srgbClr val="339966"/>
            </a:solidFill>
            <a:round/>
            <a:headEnd/>
            <a:tailEnd/>
          </a:ln>
        </p:spPr>
        <p:txBody>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a:solidFill>
                  <a:srgbClr val="9900FF"/>
                </a:solidFill>
                <a:latin typeface="Comic Sans MS" panose="030F0702030302020204" pitchFamily="66" charset="0"/>
                <a:ea typeface="華康少女文字W5" pitchFamily="81" charset="-120"/>
              </a:rPr>
              <a:t>Back</a:t>
            </a:r>
          </a:p>
        </p:txBody>
      </p:sp>
      <p:pic>
        <p:nvPicPr>
          <p:cNvPr id="58374" name="Picture 7" descr="\\Pc-server\powerpoint\HE_PowerPoint\clipart\ClipArt1\T &amp; F - Runner 118.GIF">
            <a:hlinkClick r:id="rId3" action="ppaction://hlinksldjump"/>
            <a:extLst>
              <a:ext uri="{FF2B5EF4-FFF2-40B4-BE49-F238E27FC236}">
                <a16:creationId xmlns:a16="http://schemas.microsoft.com/office/drawing/2014/main" id="{10876E42-5F93-B593-372A-D8F5325EE6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7575" y="5143500"/>
            <a:ext cx="1447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Text Box 11">
            <a:extLst>
              <a:ext uri="{FF2B5EF4-FFF2-40B4-BE49-F238E27FC236}">
                <a16:creationId xmlns:a16="http://schemas.microsoft.com/office/drawing/2014/main" id="{A542665A-F356-B2FE-9CA1-7FD4D100B8FA}"/>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
        <p:nvSpPr>
          <p:cNvPr id="58376" name="WordArt 5">
            <a:extLst>
              <a:ext uri="{FF2B5EF4-FFF2-40B4-BE49-F238E27FC236}">
                <a16:creationId xmlns:a16="http://schemas.microsoft.com/office/drawing/2014/main" id="{8339AEBE-562A-C74E-0BCC-6154F10C339A}"/>
              </a:ext>
            </a:extLst>
          </p:cNvPr>
          <p:cNvSpPr>
            <a:spLocks noChangeArrowheads="1" noChangeShapeType="1" noTextEdit="1"/>
          </p:cNvSpPr>
          <p:nvPr/>
        </p:nvSpPr>
        <p:spPr bwMode="auto">
          <a:xfrm>
            <a:off x="447675" y="912813"/>
            <a:ext cx="2752725" cy="711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Up">
              <a:avLst>
                <a:gd name="adj" fmla="val 85713"/>
              </a:avLst>
            </a:prstTxWarp>
          </a:bodyPr>
          <a:lstStyle/>
          <a:p>
            <a:pPr algn="ctr"/>
            <a:r>
              <a:rPr lang="en-US" sz="2400" kern="10">
                <a:gradFill rotWithShape="1">
                  <a:gsLst>
                    <a:gs pos="0">
                      <a:srgbClr val="FF3399"/>
                    </a:gs>
                    <a:gs pos="25000">
                      <a:srgbClr val="FF6633"/>
                    </a:gs>
                    <a:gs pos="50000">
                      <a:srgbClr val="FFFF00"/>
                    </a:gs>
                    <a:gs pos="75000">
                      <a:srgbClr val="01A78F"/>
                    </a:gs>
                    <a:gs pos="100000">
                      <a:srgbClr val="3366FF"/>
                    </a:gs>
                  </a:gsLst>
                  <a:lin ang="0" scaled="1"/>
                </a:gradFill>
                <a:effectLst>
                  <a:outerShdw dist="35921" dir="2700000" algn="ctr" rotWithShape="0">
                    <a:srgbClr val="C0C0C0"/>
                  </a:outerShdw>
                </a:effectLst>
                <a:latin typeface="Comic Sans MS" panose="030F0702030302020204" pitchFamily="66" charset="0"/>
              </a:rPr>
              <a:t>Let's Think 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307204"/>
                                        </p:tgtEl>
                                        <p:attrNameLst>
                                          <p:attrName>style.visibility</p:attrName>
                                        </p:attrNameLst>
                                      </p:cBhvr>
                                      <p:to>
                                        <p:strVal val="visible"/>
                                      </p:to>
                                    </p:set>
                                    <p:anim calcmode="lin" valueType="num">
                                      <p:cBhvr>
                                        <p:cTn id="7" dur="500" fill="hold"/>
                                        <p:tgtEl>
                                          <p:spTgt spid="307204"/>
                                        </p:tgtEl>
                                        <p:attrNameLst>
                                          <p:attrName>ppt_w</p:attrName>
                                        </p:attrNameLst>
                                      </p:cBhvr>
                                      <p:tavLst>
                                        <p:tav tm="0">
                                          <p:val>
                                            <p:strVal val="4*#ppt_w"/>
                                          </p:val>
                                        </p:tav>
                                        <p:tav tm="100000">
                                          <p:val>
                                            <p:strVal val="#ppt_w"/>
                                          </p:val>
                                        </p:tav>
                                      </p:tavLst>
                                    </p:anim>
                                    <p:anim calcmode="lin" valueType="num">
                                      <p:cBhvr>
                                        <p:cTn id="8" dur="500" fill="hold"/>
                                        <p:tgtEl>
                                          <p:spTgt spid="307204"/>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30720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07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animBg="1" autoUpdateAnimBg="0"/>
      <p:bldP spid="307205"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9C40E68-6CA1-DD2A-35C9-1675AB65406C}"/>
              </a:ext>
            </a:extLst>
          </p:cNvPr>
          <p:cNvSpPr>
            <a:spLocks noChangeArrowheads="1"/>
          </p:cNvSpPr>
          <p:nvPr/>
        </p:nvSpPr>
        <p:spPr bwMode="auto">
          <a:xfrm>
            <a:off x="447675" y="1700213"/>
            <a:ext cx="8153400" cy="1008062"/>
          </a:xfrm>
          <a:prstGeom prst="rect">
            <a:avLst/>
          </a:prstGeom>
          <a:solidFill>
            <a:srgbClr val="F9FECA"/>
          </a:solidFill>
          <a:ln w="38100" cap="rnd">
            <a:solidFill>
              <a:srgbClr val="FF3300"/>
            </a:solidFill>
            <a:prstDash val="sysDot"/>
            <a:miter lim="800000"/>
            <a:headEnd/>
            <a:tailEnd/>
          </a:ln>
        </p:spPr>
        <p:txBody>
          <a:bodyPr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rgbClr val="FF3300"/>
                </a:solidFill>
                <a:latin typeface="Comic Sans MS" panose="030F0702030302020204" pitchFamily="66" charset="0"/>
                <a:ea typeface="華康POP1體W7(P)" pitchFamily="82" charset="-120"/>
              </a:rPr>
              <a:t>Which element would have the smallest atomic radius?</a:t>
            </a:r>
          </a:p>
        </p:txBody>
      </p:sp>
      <p:sp>
        <p:nvSpPr>
          <p:cNvPr id="59395" name="WordArt 3">
            <a:extLst>
              <a:ext uri="{FF2B5EF4-FFF2-40B4-BE49-F238E27FC236}">
                <a16:creationId xmlns:a16="http://schemas.microsoft.com/office/drawing/2014/main" id="{EDD18113-C0AD-62FE-6783-6C6414E79990}"/>
              </a:ext>
            </a:extLst>
          </p:cNvPr>
          <p:cNvSpPr>
            <a:spLocks noChangeArrowheads="1" noChangeShapeType="1" noTextEdit="1"/>
          </p:cNvSpPr>
          <p:nvPr/>
        </p:nvSpPr>
        <p:spPr bwMode="auto">
          <a:xfrm>
            <a:off x="447675" y="912813"/>
            <a:ext cx="2447925" cy="711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Up">
              <a:avLst>
                <a:gd name="adj" fmla="val 85713"/>
              </a:avLst>
            </a:prstTxWarp>
          </a:bodyPr>
          <a:lstStyle/>
          <a:p>
            <a:pPr algn="ctr"/>
            <a:r>
              <a:rPr lang="en-US" sz="2400" kern="10">
                <a:gradFill rotWithShape="1">
                  <a:gsLst>
                    <a:gs pos="0">
                      <a:srgbClr val="FF3399"/>
                    </a:gs>
                    <a:gs pos="25000">
                      <a:srgbClr val="FF6633"/>
                    </a:gs>
                    <a:gs pos="50000">
                      <a:srgbClr val="FFFF00"/>
                    </a:gs>
                    <a:gs pos="75000">
                      <a:srgbClr val="01A78F"/>
                    </a:gs>
                    <a:gs pos="100000">
                      <a:srgbClr val="3366FF"/>
                    </a:gs>
                  </a:gsLst>
                  <a:lin ang="0" scaled="1"/>
                </a:gradFill>
                <a:effectLst>
                  <a:outerShdw dist="35921" dir="2700000" algn="ctr" rotWithShape="0">
                    <a:srgbClr val="C0C0C0"/>
                  </a:outerShdw>
                </a:effectLst>
                <a:latin typeface="Comic Sans MS" panose="030F0702030302020204" pitchFamily="66" charset="0"/>
              </a:rPr>
              <a:t>Let's Think 3</a:t>
            </a:r>
          </a:p>
        </p:txBody>
      </p:sp>
      <p:sp>
        <p:nvSpPr>
          <p:cNvPr id="347140" name="Oval 4">
            <a:extLst>
              <a:ext uri="{FF2B5EF4-FFF2-40B4-BE49-F238E27FC236}">
                <a16:creationId xmlns:a16="http://schemas.microsoft.com/office/drawing/2014/main" id="{43C1D4E2-CC57-B7D0-2A45-78C9ED3C26F1}"/>
              </a:ext>
            </a:extLst>
          </p:cNvPr>
          <p:cNvSpPr>
            <a:spLocks noChangeArrowheads="1"/>
          </p:cNvSpPr>
          <p:nvPr/>
        </p:nvSpPr>
        <p:spPr bwMode="auto">
          <a:xfrm>
            <a:off x="6743700" y="2528888"/>
            <a:ext cx="1676400" cy="769937"/>
          </a:xfrm>
          <a:prstGeom prst="ellipse">
            <a:avLst/>
          </a:prstGeom>
          <a:gradFill rotWithShape="0">
            <a:gsLst>
              <a:gs pos="0">
                <a:srgbClr val="F97E03"/>
              </a:gs>
              <a:gs pos="100000">
                <a:srgbClr val="FFCC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b="0">
                <a:solidFill>
                  <a:schemeClr val="bg1"/>
                </a:solidFill>
                <a:latin typeface="Comic Sans MS" panose="030F0702030302020204" pitchFamily="66" charset="0"/>
                <a:ea typeface="華康古印體" pitchFamily="65" charset="-120"/>
              </a:rPr>
              <a:t>Answer</a:t>
            </a:r>
          </a:p>
        </p:txBody>
      </p:sp>
      <p:sp>
        <p:nvSpPr>
          <p:cNvPr id="347141" name="Rectangle 5">
            <a:extLst>
              <a:ext uri="{FF2B5EF4-FFF2-40B4-BE49-F238E27FC236}">
                <a16:creationId xmlns:a16="http://schemas.microsoft.com/office/drawing/2014/main" id="{BCC79926-2D4B-6AC6-4C8E-15CA29633F3D}"/>
              </a:ext>
            </a:extLst>
          </p:cNvPr>
          <p:cNvSpPr>
            <a:spLocks noChangeArrowheads="1"/>
          </p:cNvSpPr>
          <p:nvPr/>
        </p:nvSpPr>
        <p:spPr bwMode="auto">
          <a:xfrm>
            <a:off x="565150" y="2873375"/>
            <a:ext cx="1111250" cy="457200"/>
          </a:xfrm>
          <a:prstGeom prst="rect">
            <a:avLst/>
          </a:prstGeom>
          <a:gradFill rotWithShape="0">
            <a:gsLst>
              <a:gs pos="0">
                <a:srgbClr val="FFEBFF"/>
              </a:gs>
              <a:gs pos="50000">
                <a:srgbClr val="FFFFFF"/>
              </a:gs>
              <a:gs pos="100000">
                <a:srgbClr val="FFEBF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Helium</a:t>
            </a:r>
          </a:p>
        </p:txBody>
      </p:sp>
      <p:sp>
        <p:nvSpPr>
          <p:cNvPr id="59398" name="AutoShape 6">
            <a:hlinkClick r:id="" action="ppaction://noaction"/>
            <a:extLst>
              <a:ext uri="{FF2B5EF4-FFF2-40B4-BE49-F238E27FC236}">
                <a16:creationId xmlns:a16="http://schemas.microsoft.com/office/drawing/2014/main" id="{7B9DB5DC-1E4C-5046-E619-B1225D4DEEF1}"/>
              </a:ext>
            </a:extLst>
          </p:cNvPr>
          <p:cNvSpPr>
            <a:spLocks noChangeArrowheads="1"/>
          </p:cNvSpPr>
          <p:nvPr/>
        </p:nvSpPr>
        <p:spPr bwMode="auto">
          <a:xfrm>
            <a:off x="5438775" y="5219700"/>
            <a:ext cx="1535113" cy="614363"/>
          </a:xfrm>
          <a:prstGeom prst="cloudCallout">
            <a:avLst>
              <a:gd name="adj1" fmla="val 72440"/>
              <a:gd name="adj2" fmla="val 82560"/>
            </a:avLst>
          </a:prstGeom>
          <a:solidFill>
            <a:srgbClr val="CCFFCC"/>
          </a:solidFill>
          <a:ln w="9525">
            <a:solidFill>
              <a:srgbClr val="339966"/>
            </a:solidFill>
            <a:round/>
            <a:headEnd/>
            <a:tailEnd/>
          </a:ln>
        </p:spPr>
        <p:txBody>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a:solidFill>
                  <a:srgbClr val="9900FF"/>
                </a:solidFill>
                <a:latin typeface="Comic Sans MS" panose="030F0702030302020204" pitchFamily="66" charset="0"/>
                <a:ea typeface="華康少女文字W5" pitchFamily="81" charset="-120"/>
              </a:rPr>
              <a:t>Back</a:t>
            </a:r>
          </a:p>
        </p:txBody>
      </p:sp>
      <p:pic>
        <p:nvPicPr>
          <p:cNvPr id="59399" name="Picture 7" descr="\\Pc-server\powerpoint\HE_PowerPoint\clipart\ClipArt1\T &amp; F - Runner 118.GIF">
            <a:hlinkClick r:id="rId2" action="ppaction://hlinksldjump"/>
            <a:extLst>
              <a:ext uri="{FF2B5EF4-FFF2-40B4-BE49-F238E27FC236}">
                <a16:creationId xmlns:a16="http://schemas.microsoft.com/office/drawing/2014/main" id="{08406395-C522-4478-CFFB-427750680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575" y="5143500"/>
            <a:ext cx="1447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0" name="Text Box 11">
            <a:extLst>
              <a:ext uri="{FF2B5EF4-FFF2-40B4-BE49-F238E27FC236}">
                <a16:creationId xmlns:a16="http://schemas.microsoft.com/office/drawing/2014/main" id="{CAA850CD-03FA-0AED-49ED-43D84D9617B8}"/>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347140"/>
                                        </p:tgtEl>
                                        <p:attrNameLst>
                                          <p:attrName>style.visibility</p:attrName>
                                        </p:attrNameLst>
                                      </p:cBhvr>
                                      <p:to>
                                        <p:strVal val="visible"/>
                                      </p:to>
                                    </p:set>
                                    <p:anim calcmode="lin" valueType="num">
                                      <p:cBhvr>
                                        <p:cTn id="7" dur="500" fill="hold"/>
                                        <p:tgtEl>
                                          <p:spTgt spid="347140"/>
                                        </p:tgtEl>
                                        <p:attrNameLst>
                                          <p:attrName>ppt_w</p:attrName>
                                        </p:attrNameLst>
                                      </p:cBhvr>
                                      <p:tavLst>
                                        <p:tav tm="0">
                                          <p:val>
                                            <p:strVal val="4*#ppt_w"/>
                                          </p:val>
                                        </p:tav>
                                        <p:tav tm="100000">
                                          <p:val>
                                            <p:strVal val="#ppt_w"/>
                                          </p:val>
                                        </p:tav>
                                      </p:tavLst>
                                    </p:anim>
                                    <p:anim calcmode="lin" valueType="num">
                                      <p:cBhvr>
                                        <p:cTn id="8" dur="500" fill="hold"/>
                                        <p:tgtEl>
                                          <p:spTgt spid="347140"/>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34714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47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animBg="1" autoUpdateAnimBg="0"/>
      <p:bldP spid="347141"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70DE3DD-5345-BD2A-F6D9-F1379FA8E41B}"/>
              </a:ext>
            </a:extLst>
          </p:cNvPr>
          <p:cNvSpPr>
            <a:spLocks noChangeArrowheads="1"/>
          </p:cNvSpPr>
          <p:nvPr/>
        </p:nvSpPr>
        <p:spPr bwMode="auto">
          <a:xfrm>
            <a:off x="447675" y="1700213"/>
            <a:ext cx="8153400" cy="1008062"/>
          </a:xfrm>
          <a:prstGeom prst="rect">
            <a:avLst/>
          </a:prstGeom>
          <a:solidFill>
            <a:srgbClr val="F9FECA"/>
          </a:solidFill>
          <a:ln w="38100" cap="rnd">
            <a:solidFill>
              <a:srgbClr val="FF3300"/>
            </a:solidFill>
            <a:prstDash val="sysDot"/>
            <a:miter lim="800000"/>
            <a:headEnd/>
            <a:tailEnd/>
          </a:ln>
        </p:spPr>
        <p:txBody>
          <a:bodyPr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400" b="0">
                <a:solidFill>
                  <a:srgbClr val="FF3300"/>
                </a:solidFill>
                <a:latin typeface="Comic Sans MS" panose="030F0702030302020204" pitchFamily="66" charset="0"/>
                <a:ea typeface="華康POP1體W7(P)" pitchFamily="82" charset="-120"/>
              </a:rPr>
              <a:t>Why is the melting point of chlorine higher than argon?</a:t>
            </a:r>
          </a:p>
        </p:txBody>
      </p:sp>
      <p:sp>
        <p:nvSpPr>
          <p:cNvPr id="60419" name="WordArt 3">
            <a:extLst>
              <a:ext uri="{FF2B5EF4-FFF2-40B4-BE49-F238E27FC236}">
                <a16:creationId xmlns:a16="http://schemas.microsoft.com/office/drawing/2014/main" id="{B9DDCFD7-7A1B-8D48-B04F-4FC1BA1A1A7A}"/>
              </a:ext>
            </a:extLst>
          </p:cNvPr>
          <p:cNvSpPr>
            <a:spLocks noChangeArrowheads="1" noChangeShapeType="1" noTextEdit="1"/>
          </p:cNvSpPr>
          <p:nvPr/>
        </p:nvSpPr>
        <p:spPr bwMode="auto">
          <a:xfrm>
            <a:off x="447675" y="912813"/>
            <a:ext cx="2828925" cy="711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Up">
              <a:avLst>
                <a:gd name="adj" fmla="val 85713"/>
              </a:avLst>
            </a:prstTxWarp>
          </a:bodyPr>
          <a:lstStyle/>
          <a:p>
            <a:pPr algn="ctr"/>
            <a:r>
              <a:rPr lang="en-US" sz="2400" kern="10">
                <a:gradFill rotWithShape="1">
                  <a:gsLst>
                    <a:gs pos="0">
                      <a:srgbClr val="FF3399"/>
                    </a:gs>
                    <a:gs pos="25000">
                      <a:srgbClr val="FF6633"/>
                    </a:gs>
                    <a:gs pos="50000">
                      <a:srgbClr val="FFFF00"/>
                    </a:gs>
                    <a:gs pos="75000">
                      <a:srgbClr val="01A78F"/>
                    </a:gs>
                    <a:gs pos="100000">
                      <a:srgbClr val="3366FF"/>
                    </a:gs>
                  </a:gsLst>
                  <a:lin ang="0" scaled="1"/>
                </a:gradFill>
                <a:effectLst>
                  <a:outerShdw dist="35921" dir="2700000" algn="ctr" rotWithShape="0">
                    <a:srgbClr val="C0C0C0"/>
                  </a:outerShdw>
                </a:effectLst>
                <a:latin typeface="Comic Sans MS" panose="030F0702030302020204" pitchFamily="66" charset="0"/>
              </a:rPr>
              <a:t>Let's Think 4</a:t>
            </a:r>
          </a:p>
        </p:txBody>
      </p:sp>
      <p:sp>
        <p:nvSpPr>
          <p:cNvPr id="394244" name="Oval 4">
            <a:extLst>
              <a:ext uri="{FF2B5EF4-FFF2-40B4-BE49-F238E27FC236}">
                <a16:creationId xmlns:a16="http://schemas.microsoft.com/office/drawing/2014/main" id="{40F77DBF-7E47-F311-923D-F6553FF8C9A8}"/>
              </a:ext>
            </a:extLst>
          </p:cNvPr>
          <p:cNvSpPr>
            <a:spLocks noChangeArrowheads="1"/>
          </p:cNvSpPr>
          <p:nvPr/>
        </p:nvSpPr>
        <p:spPr bwMode="auto">
          <a:xfrm>
            <a:off x="6743700" y="2528888"/>
            <a:ext cx="1676400" cy="769937"/>
          </a:xfrm>
          <a:prstGeom prst="ellipse">
            <a:avLst/>
          </a:prstGeom>
          <a:gradFill rotWithShape="0">
            <a:gsLst>
              <a:gs pos="0">
                <a:srgbClr val="F97E03"/>
              </a:gs>
              <a:gs pos="100000">
                <a:srgbClr val="FFCC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b="0">
                <a:solidFill>
                  <a:schemeClr val="bg1"/>
                </a:solidFill>
                <a:latin typeface="Comic Sans MS" panose="030F0702030302020204" pitchFamily="66" charset="0"/>
                <a:ea typeface="華康古印體" pitchFamily="65" charset="-120"/>
              </a:rPr>
              <a:t>Answer</a:t>
            </a:r>
          </a:p>
        </p:txBody>
      </p:sp>
      <p:sp>
        <p:nvSpPr>
          <p:cNvPr id="394245" name="Rectangle 5">
            <a:extLst>
              <a:ext uri="{FF2B5EF4-FFF2-40B4-BE49-F238E27FC236}">
                <a16:creationId xmlns:a16="http://schemas.microsoft.com/office/drawing/2014/main" id="{3E20E0B5-757E-816B-1C19-DCF2316B889F}"/>
              </a:ext>
            </a:extLst>
          </p:cNvPr>
          <p:cNvSpPr>
            <a:spLocks noChangeArrowheads="1"/>
          </p:cNvSpPr>
          <p:nvPr/>
        </p:nvSpPr>
        <p:spPr bwMode="auto">
          <a:xfrm>
            <a:off x="565150" y="2873375"/>
            <a:ext cx="8197850" cy="2282825"/>
          </a:xfrm>
          <a:prstGeom prst="rect">
            <a:avLst/>
          </a:prstGeom>
          <a:gradFill rotWithShape="0">
            <a:gsLst>
              <a:gs pos="0">
                <a:srgbClr val="FFEBFF"/>
              </a:gs>
              <a:gs pos="50000">
                <a:srgbClr val="FFFFFF"/>
              </a:gs>
              <a:gs pos="100000">
                <a:srgbClr val="FFEBF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Chlorine atom has a higher effective nuclear charge than argon atom, so the atomic radius of chlorine is smaller than that of argon. Therefore, the van der Waals’ forces between chlorine molecules are stronger than those between argon molecules. Since a higher amount of energy is needed to overcome the stronger van der Waals’ forces, the melting point of chlorine is higher than that of argon.</a:t>
            </a:r>
          </a:p>
        </p:txBody>
      </p:sp>
      <p:sp>
        <p:nvSpPr>
          <p:cNvPr id="60422" name="AutoShape 6">
            <a:hlinkClick r:id="" action="ppaction://noaction"/>
            <a:extLst>
              <a:ext uri="{FF2B5EF4-FFF2-40B4-BE49-F238E27FC236}">
                <a16:creationId xmlns:a16="http://schemas.microsoft.com/office/drawing/2014/main" id="{D270DD9C-E606-BE64-973C-837AF2DD6028}"/>
              </a:ext>
            </a:extLst>
          </p:cNvPr>
          <p:cNvSpPr>
            <a:spLocks noChangeArrowheads="1"/>
          </p:cNvSpPr>
          <p:nvPr/>
        </p:nvSpPr>
        <p:spPr bwMode="auto">
          <a:xfrm>
            <a:off x="5438775" y="5219700"/>
            <a:ext cx="1535113" cy="614363"/>
          </a:xfrm>
          <a:prstGeom prst="cloudCallout">
            <a:avLst>
              <a:gd name="adj1" fmla="val 72440"/>
              <a:gd name="adj2" fmla="val 82560"/>
            </a:avLst>
          </a:prstGeom>
          <a:solidFill>
            <a:srgbClr val="CCFFCC"/>
          </a:solidFill>
          <a:ln w="9525">
            <a:solidFill>
              <a:srgbClr val="339966"/>
            </a:solidFill>
            <a:round/>
            <a:headEnd/>
            <a:tailEnd/>
          </a:ln>
        </p:spPr>
        <p:txBody>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a:solidFill>
                  <a:srgbClr val="9900FF"/>
                </a:solidFill>
                <a:latin typeface="Comic Sans MS" panose="030F0702030302020204" pitchFamily="66" charset="0"/>
                <a:ea typeface="華康少女文字W5" pitchFamily="81" charset="-120"/>
              </a:rPr>
              <a:t>Back</a:t>
            </a:r>
          </a:p>
        </p:txBody>
      </p:sp>
      <p:pic>
        <p:nvPicPr>
          <p:cNvPr id="60423" name="Picture 7" descr="\\Pc-server\powerpoint\HE_PowerPoint\clipart\ClipArt1\T &amp; F - Runner 118.GIF">
            <a:hlinkClick r:id="rId2" action="ppaction://hlinksldjump"/>
            <a:extLst>
              <a:ext uri="{FF2B5EF4-FFF2-40B4-BE49-F238E27FC236}">
                <a16:creationId xmlns:a16="http://schemas.microsoft.com/office/drawing/2014/main" id="{669372F9-416E-8F1F-5FC6-8DCB5314B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575" y="5143500"/>
            <a:ext cx="1447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 Box 11">
            <a:extLst>
              <a:ext uri="{FF2B5EF4-FFF2-40B4-BE49-F238E27FC236}">
                <a16:creationId xmlns:a16="http://schemas.microsoft.com/office/drawing/2014/main" id="{0F2D0CC7-B8E6-948E-F1B8-96FA49566FFB}"/>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394244"/>
                                        </p:tgtEl>
                                        <p:attrNameLst>
                                          <p:attrName>style.visibility</p:attrName>
                                        </p:attrNameLst>
                                      </p:cBhvr>
                                      <p:to>
                                        <p:strVal val="visible"/>
                                      </p:to>
                                    </p:set>
                                    <p:anim calcmode="lin" valueType="num">
                                      <p:cBhvr>
                                        <p:cTn id="7" dur="500" fill="hold"/>
                                        <p:tgtEl>
                                          <p:spTgt spid="394244"/>
                                        </p:tgtEl>
                                        <p:attrNameLst>
                                          <p:attrName>ppt_w</p:attrName>
                                        </p:attrNameLst>
                                      </p:cBhvr>
                                      <p:tavLst>
                                        <p:tav tm="0">
                                          <p:val>
                                            <p:strVal val="4*#ppt_w"/>
                                          </p:val>
                                        </p:tav>
                                        <p:tav tm="100000">
                                          <p:val>
                                            <p:strVal val="#ppt_w"/>
                                          </p:val>
                                        </p:tav>
                                      </p:tavLst>
                                    </p:anim>
                                    <p:anim calcmode="lin" valueType="num">
                                      <p:cBhvr>
                                        <p:cTn id="8" dur="500" fill="hold"/>
                                        <p:tgtEl>
                                          <p:spTgt spid="394244"/>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3942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94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animBg="1" autoUpdateAnimBg="0"/>
      <p:bldP spid="39424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5">
            <a:extLst>
              <a:ext uri="{FF2B5EF4-FFF2-40B4-BE49-F238E27FC236}">
                <a16:creationId xmlns:a16="http://schemas.microsoft.com/office/drawing/2014/main" id="{67893AFE-EB2F-EAB7-B85C-624FCD6E3513}"/>
              </a:ext>
            </a:extLst>
          </p:cNvPr>
          <p:cNvSpPr txBox="1">
            <a:spLocks noChangeArrowheads="1"/>
          </p:cNvSpPr>
          <p:nvPr/>
        </p:nvSpPr>
        <p:spPr bwMode="auto">
          <a:xfrm>
            <a:off x="228600" y="1257300"/>
            <a:ext cx="8724900" cy="1209675"/>
          </a:xfrm>
          <a:prstGeom prst="rect">
            <a:avLst/>
          </a:prstGeom>
          <a:solidFill>
            <a:srgbClr val="FFCC99">
              <a:alpha val="50195"/>
            </a:srgbClr>
          </a:solidFill>
          <a:ln w="22225" cap="rnd">
            <a:solidFill>
              <a:srgbClr val="339966"/>
            </a:solidFill>
            <a:prstDash val="sysDot"/>
            <a:miter lim="800000"/>
            <a:headEnd/>
            <a:tailEnd/>
          </a:ln>
        </p:spPr>
        <p:txBody>
          <a:bodyPr>
            <a:spAutoFit/>
          </a:bodyPr>
          <a:lstStyle>
            <a:lvl1pPr>
              <a:lnSpc>
                <a:spcPct val="125000"/>
              </a:lnSpc>
              <a:spcBef>
                <a:spcPct val="20000"/>
              </a:spcBef>
              <a:buClr>
                <a:schemeClr val="bg2"/>
              </a:buClr>
              <a:buChar char="•"/>
              <a:tabLst>
                <a:tab pos="4470400"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4470400" algn="l"/>
              </a:tabLst>
              <a:defRPr sz="2800">
                <a:solidFill>
                  <a:schemeClr val="tx1"/>
                </a:solidFill>
                <a:latin typeface="Trebuchet MS" panose="020B0603020202020204" pitchFamily="34" charset="0"/>
              </a:defRPr>
            </a:lvl2pPr>
            <a:lvl3pPr marL="1143000" indent="-228600">
              <a:spcBef>
                <a:spcPct val="20000"/>
              </a:spcBef>
              <a:buChar char="•"/>
              <a:tabLst>
                <a:tab pos="4470400"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4470400" algn="l"/>
              </a:tabLst>
              <a:defRPr sz="2000">
                <a:solidFill>
                  <a:schemeClr val="tx1"/>
                </a:solidFill>
                <a:latin typeface="Trebuchet MS" panose="020B0603020202020204" pitchFamily="34" charset="0"/>
              </a:defRPr>
            </a:lvl4pPr>
            <a:lvl5pPr marL="2057400" indent="-228600">
              <a:spcBef>
                <a:spcPct val="20000"/>
              </a:spcBef>
              <a:buChar char="•"/>
              <a:tabLst>
                <a:tab pos="4470400"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4470400"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4470400"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4470400"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4470400" algn="l"/>
              </a:tabLst>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Considering the trend of atomic radius in the Periodic Table, arrange the elements Si, N and P in the order of increasing atomic radius. Explain your answer briefly.</a:t>
            </a:r>
          </a:p>
        </p:txBody>
      </p:sp>
      <p:sp>
        <p:nvSpPr>
          <p:cNvPr id="273414" name="Oval 6">
            <a:extLst>
              <a:ext uri="{FF2B5EF4-FFF2-40B4-BE49-F238E27FC236}">
                <a16:creationId xmlns:a16="http://schemas.microsoft.com/office/drawing/2014/main" id="{56E87502-8C44-3418-1BF7-326761F5D862}"/>
              </a:ext>
            </a:extLst>
          </p:cNvPr>
          <p:cNvSpPr>
            <a:spLocks noChangeArrowheads="1"/>
          </p:cNvSpPr>
          <p:nvPr/>
        </p:nvSpPr>
        <p:spPr bwMode="auto">
          <a:xfrm>
            <a:off x="6858000" y="2505075"/>
            <a:ext cx="1676400" cy="769938"/>
          </a:xfrm>
          <a:prstGeom prst="ellipse">
            <a:avLst/>
          </a:prstGeom>
          <a:gradFill rotWithShape="0">
            <a:gsLst>
              <a:gs pos="0">
                <a:srgbClr val="F97E03"/>
              </a:gs>
              <a:gs pos="100000">
                <a:srgbClr val="FFCC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b="0">
                <a:solidFill>
                  <a:schemeClr val="bg1"/>
                </a:solidFill>
                <a:latin typeface="Comic Sans MS" panose="030F0702030302020204" pitchFamily="66" charset="0"/>
                <a:ea typeface="華康古印體" pitchFamily="65" charset="-120"/>
              </a:rPr>
              <a:t>Answer</a:t>
            </a:r>
          </a:p>
        </p:txBody>
      </p:sp>
      <p:sp>
        <p:nvSpPr>
          <p:cNvPr id="273415" name="Rectangle 7">
            <a:extLst>
              <a:ext uri="{FF2B5EF4-FFF2-40B4-BE49-F238E27FC236}">
                <a16:creationId xmlns:a16="http://schemas.microsoft.com/office/drawing/2014/main" id="{5F8D1F86-1D92-58EF-CF14-802B8D9EBD70}"/>
              </a:ext>
            </a:extLst>
          </p:cNvPr>
          <p:cNvSpPr>
            <a:spLocks noChangeArrowheads="1"/>
          </p:cNvSpPr>
          <p:nvPr/>
        </p:nvSpPr>
        <p:spPr bwMode="auto">
          <a:xfrm>
            <a:off x="304800" y="2743200"/>
            <a:ext cx="8534400" cy="1920875"/>
          </a:xfrm>
          <a:prstGeom prst="rect">
            <a:avLst/>
          </a:prstGeom>
          <a:gradFill rotWithShape="0">
            <a:gsLst>
              <a:gs pos="0">
                <a:srgbClr val="FFEBFF"/>
              </a:gs>
              <a:gs pos="50000">
                <a:srgbClr val="FFFFFF"/>
              </a:gs>
              <a:gs pos="100000">
                <a:srgbClr val="FFEBF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rPr>
              <a:t>In the Periodic Table, N is above P in Group VA. As the atomic radius increases down a group, the atomic radius of N is smaller than that of P.</a:t>
            </a:r>
          </a:p>
          <a:p>
            <a:pPr eaLnBrk="1" hangingPunct="1">
              <a:lnSpc>
                <a:spcPct val="100000"/>
              </a:lnSpc>
              <a:spcBef>
                <a:spcPct val="5000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rPr>
              <a:t>Si and P belong to the same period. Since the atomic radius decreases across a period, the atomic radius of P is smaller than that of Si.</a:t>
            </a:r>
          </a:p>
          <a:p>
            <a:pPr eaLnBrk="1" hangingPunct="1">
              <a:lnSpc>
                <a:spcPct val="100000"/>
              </a:lnSpc>
              <a:spcBef>
                <a:spcPct val="5000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rPr>
              <a:t>Therefore, the atomic radius increases in the order: N &lt; P &lt; Si.</a:t>
            </a:r>
            <a:endPar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endParaRPr>
          </a:p>
        </p:txBody>
      </p:sp>
      <p:sp>
        <p:nvSpPr>
          <p:cNvPr id="61445" name="AutoShape 8">
            <a:hlinkClick r:id="" action="ppaction://noaction"/>
            <a:extLst>
              <a:ext uri="{FF2B5EF4-FFF2-40B4-BE49-F238E27FC236}">
                <a16:creationId xmlns:a16="http://schemas.microsoft.com/office/drawing/2014/main" id="{A3F2CB06-46DE-A3F1-752B-495BD252D105}"/>
              </a:ext>
            </a:extLst>
          </p:cNvPr>
          <p:cNvSpPr>
            <a:spLocks noChangeArrowheads="1"/>
          </p:cNvSpPr>
          <p:nvPr/>
        </p:nvSpPr>
        <p:spPr bwMode="auto">
          <a:xfrm>
            <a:off x="5638800" y="5334000"/>
            <a:ext cx="1535113" cy="614363"/>
          </a:xfrm>
          <a:prstGeom prst="cloudCallout">
            <a:avLst>
              <a:gd name="adj1" fmla="val 72440"/>
              <a:gd name="adj2" fmla="val 82560"/>
            </a:avLst>
          </a:prstGeom>
          <a:solidFill>
            <a:srgbClr val="CCFFCC"/>
          </a:solidFill>
          <a:ln w="9525">
            <a:solidFill>
              <a:srgbClr val="339966"/>
            </a:solidFill>
            <a:round/>
            <a:headEnd/>
            <a:tailEnd/>
          </a:ln>
        </p:spPr>
        <p:txBody>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a:solidFill>
                  <a:srgbClr val="9900FF"/>
                </a:solidFill>
                <a:latin typeface="Comic Sans MS" panose="030F0702030302020204" pitchFamily="66" charset="0"/>
                <a:ea typeface="華康少女文字W5" pitchFamily="81" charset="-120"/>
              </a:rPr>
              <a:t>Back</a:t>
            </a:r>
          </a:p>
        </p:txBody>
      </p:sp>
      <p:pic>
        <p:nvPicPr>
          <p:cNvPr id="61446" name="Picture 9" descr="\\Pc-server\powerpoint\HE_PowerPoint\clipart\ClipArt1\T &amp; F - Runner 118.GIF">
            <a:hlinkClick r:id="rId2" action="ppaction://hlinksldjump"/>
            <a:extLst>
              <a:ext uri="{FF2B5EF4-FFF2-40B4-BE49-F238E27FC236}">
                <a16:creationId xmlns:a16="http://schemas.microsoft.com/office/drawing/2014/main" id="{CE0A66D6-FC18-FD39-FAF4-83C5F9CE7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5257800"/>
            <a:ext cx="1447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 Box 11">
            <a:extLst>
              <a:ext uri="{FF2B5EF4-FFF2-40B4-BE49-F238E27FC236}">
                <a16:creationId xmlns:a16="http://schemas.microsoft.com/office/drawing/2014/main" id="{B34D5C14-FB08-DA93-501F-C1F5DC2C591F}"/>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
        <p:nvSpPr>
          <p:cNvPr id="61448" name="WordArt 5">
            <a:extLst>
              <a:ext uri="{FF2B5EF4-FFF2-40B4-BE49-F238E27FC236}">
                <a16:creationId xmlns:a16="http://schemas.microsoft.com/office/drawing/2014/main" id="{E14349A9-537D-F181-7229-8A4F0F885E6F}"/>
              </a:ext>
            </a:extLst>
          </p:cNvPr>
          <p:cNvSpPr>
            <a:spLocks noChangeArrowheads="1" noChangeShapeType="1" noTextEdit="1"/>
          </p:cNvSpPr>
          <p:nvPr/>
        </p:nvSpPr>
        <p:spPr bwMode="auto">
          <a:xfrm>
            <a:off x="533400" y="500063"/>
            <a:ext cx="2752725" cy="711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Up">
              <a:avLst>
                <a:gd name="adj" fmla="val 85713"/>
              </a:avLst>
            </a:prstTxWarp>
          </a:bodyPr>
          <a:lstStyle/>
          <a:p>
            <a:pPr algn="ctr"/>
            <a:r>
              <a:rPr lang="en-US" sz="2400" kern="10">
                <a:gradFill rotWithShape="1">
                  <a:gsLst>
                    <a:gs pos="0">
                      <a:srgbClr val="FF3399"/>
                    </a:gs>
                    <a:gs pos="25000">
                      <a:srgbClr val="FF6633"/>
                    </a:gs>
                    <a:gs pos="50000">
                      <a:srgbClr val="FFFF00"/>
                    </a:gs>
                    <a:gs pos="75000">
                      <a:srgbClr val="01A78F"/>
                    </a:gs>
                    <a:gs pos="100000">
                      <a:srgbClr val="3366FF"/>
                    </a:gs>
                  </a:gsLst>
                  <a:lin ang="0" scaled="1"/>
                </a:gradFill>
                <a:effectLst>
                  <a:outerShdw dist="35921" dir="2700000" algn="ctr" rotWithShape="0">
                    <a:srgbClr val="C0C0C0"/>
                  </a:outerShdw>
                </a:effectLst>
                <a:latin typeface="Comic Sans MS" panose="030F0702030302020204" pitchFamily="66" charset="0"/>
              </a:rPr>
              <a:t>Let's Think 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73414"/>
                                        </p:tgtEl>
                                        <p:attrNameLst>
                                          <p:attrName>style.visibility</p:attrName>
                                        </p:attrNameLst>
                                      </p:cBhvr>
                                      <p:to>
                                        <p:strVal val="visible"/>
                                      </p:to>
                                    </p:set>
                                    <p:anim calcmode="lin" valueType="num">
                                      <p:cBhvr>
                                        <p:cTn id="7" dur="500" fill="hold"/>
                                        <p:tgtEl>
                                          <p:spTgt spid="273414"/>
                                        </p:tgtEl>
                                        <p:attrNameLst>
                                          <p:attrName>ppt_w</p:attrName>
                                        </p:attrNameLst>
                                      </p:cBhvr>
                                      <p:tavLst>
                                        <p:tav tm="0">
                                          <p:val>
                                            <p:strVal val="4*#ppt_w"/>
                                          </p:val>
                                        </p:tav>
                                        <p:tav tm="100000">
                                          <p:val>
                                            <p:strVal val="#ppt_w"/>
                                          </p:val>
                                        </p:tav>
                                      </p:tavLst>
                                    </p:anim>
                                    <p:anim calcmode="lin" valueType="num">
                                      <p:cBhvr>
                                        <p:cTn id="8" dur="500" fill="hold"/>
                                        <p:tgtEl>
                                          <p:spTgt spid="273414"/>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27341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73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animBg="1" autoUpdateAnimBg="0"/>
      <p:bldP spid="273415"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a:extLst>
              <a:ext uri="{FF2B5EF4-FFF2-40B4-BE49-F238E27FC236}">
                <a16:creationId xmlns:a16="http://schemas.microsoft.com/office/drawing/2014/main" id="{F0D7BBE1-4C6F-8AC0-778E-07013A58FE22}"/>
              </a:ext>
            </a:extLst>
          </p:cNvPr>
          <p:cNvSpPr txBox="1">
            <a:spLocks noChangeArrowheads="1"/>
          </p:cNvSpPr>
          <p:nvPr/>
        </p:nvSpPr>
        <p:spPr bwMode="auto">
          <a:xfrm>
            <a:off x="457200" y="1665288"/>
            <a:ext cx="8459788" cy="1212850"/>
          </a:xfrm>
          <a:prstGeom prst="rect">
            <a:avLst/>
          </a:prstGeom>
          <a:solidFill>
            <a:srgbClr val="E7FFE7">
              <a:alpha val="50195"/>
            </a:srgbClr>
          </a:solidFill>
          <a:ln w="25400" cap="rnd">
            <a:solidFill>
              <a:srgbClr val="FF9900"/>
            </a:solidFill>
            <a:prstDash val="sysDot"/>
            <a:miter lim="800000"/>
            <a:headEnd/>
            <a:tailEnd/>
          </a:ln>
        </p:spPr>
        <p:txBody>
          <a:bodyPr>
            <a:spAutoFit/>
          </a:bodyPr>
          <a:lstStyle>
            <a:lvl1pPr marL="571500" indent="-571500">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	With the help of the Periodic Table only, arrange the elements selenium, sulphur and argon in the order of increasing first ionization enthalpies.</a:t>
            </a:r>
          </a:p>
        </p:txBody>
      </p:sp>
      <p:sp>
        <p:nvSpPr>
          <p:cNvPr id="300037" name="Oval 5">
            <a:extLst>
              <a:ext uri="{FF2B5EF4-FFF2-40B4-BE49-F238E27FC236}">
                <a16:creationId xmlns:a16="http://schemas.microsoft.com/office/drawing/2014/main" id="{32AB3BF5-32E1-951F-E5EE-3406B63A6F5C}"/>
              </a:ext>
            </a:extLst>
          </p:cNvPr>
          <p:cNvSpPr>
            <a:spLocks noChangeArrowheads="1"/>
          </p:cNvSpPr>
          <p:nvPr/>
        </p:nvSpPr>
        <p:spPr bwMode="auto">
          <a:xfrm>
            <a:off x="6856413" y="2406650"/>
            <a:ext cx="1676400" cy="769938"/>
          </a:xfrm>
          <a:prstGeom prst="ellipse">
            <a:avLst/>
          </a:prstGeom>
          <a:gradFill rotWithShape="0">
            <a:gsLst>
              <a:gs pos="0">
                <a:srgbClr val="F97E03"/>
              </a:gs>
              <a:gs pos="100000">
                <a:srgbClr val="FFCC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b="0">
                <a:solidFill>
                  <a:schemeClr val="bg1"/>
                </a:solidFill>
                <a:latin typeface="Comic Sans MS" panose="030F0702030302020204" pitchFamily="66" charset="0"/>
                <a:ea typeface="華康古印體" pitchFamily="65" charset="-120"/>
              </a:rPr>
              <a:t>Answer</a:t>
            </a:r>
          </a:p>
        </p:txBody>
      </p:sp>
      <p:sp>
        <p:nvSpPr>
          <p:cNvPr id="300038" name="Rectangle 6">
            <a:extLst>
              <a:ext uri="{FF2B5EF4-FFF2-40B4-BE49-F238E27FC236}">
                <a16:creationId xmlns:a16="http://schemas.microsoft.com/office/drawing/2014/main" id="{DEC5B9C7-9ACC-BBD0-E870-F297A6292082}"/>
              </a:ext>
            </a:extLst>
          </p:cNvPr>
          <p:cNvSpPr>
            <a:spLocks noChangeArrowheads="1"/>
          </p:cNvSpPr>
          <p:nvPr/>
        </p:nvSpPr>
        <p:spPr bwMode="auto">
          <a:xfrm>
            <a:off x="457200" y="3124200"/>
            <a:ext cx="7924800" cy="457200"/>
          </a:xfrm>
          <a:prstGeom prst="rect">
            <a:avLst/>
          </a:prstGeom>
          <a:gradFill rotWithShape="0">
            <a:gsLst>
              <a:gs pos="0">
                <a:srgbClr val="FFEBFF"/>
              </a:gs>
              <a:gs pos="50000">
                <a:srgbClr val="FFFFFF"/>
              </a:gs>
              <a:gs pos="100000">
                <a:srgbClr val="FFEBF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85775" indent="-485775">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	The first ionization enthalpy increases in the order: Se &lt; S &lt; Ar.</a:t>
            </a:r>
          </a:p>
        </p:txBody>
      </p:sp>
      <p:sp>
        <p:nvSpPr>
          <p:cNvPr id="62469" name="Text Box 11">
            <a:extLst>
              <a:ext uri="{FF2B5EF4-FFF2-40B4-BE49-F238E27FC236}">
                <a16:creationId xmlns:a16="http://schemas.microsoft.com/office/drawing/2014/main" id="{737B6DB5-55A8-6D19-23C4-98412CE62E36}"/>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
        <p:nvSpPr>
          <p:cNvPr id="62470" name="WordArt 5">
            <a:extLst>
              <a:ext uri="{FF2B5EF4-FFF2-40B4-BE49-F238E27FC236}">
                <a16:creationId xmlns:a16="http://schemas.microsoft.com/office/drawing/2014/main" id="{553E0C8B-7426-8F73-D0D6-E61B16A0016C}"/>
              </a:ext>
            </a:extLst>
          </p:cNvPr>
          <p:cNvSpPr>
            <a:spLocks noChangeArrowheads="1" noChangeShapeType="1" noTextEdit="1"/>
          </p:cNvSpPr>
          <p:nvPr/>
        </p:nvSpPr>
        <p:spPr bwMode="auto">
          <a:xfrm>
            <a:off x="447675" y="912813"/>
            <a:ext cx="2752725" cy="711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Up">
              <a:avLst>
                <a:gd name="adj" fmla="val 85713"/>
              </a:avLst>
            </a:prstTxWarp>
          </a:bodyPr>
          <a:lstStyle/>
          <a:p>
            <a:pPr algn="ctr"/>
            <a:r>
              <a:rPr lang="en-US" sz="2400" kern="10">
                <a:gradFill rotWithShape="1">
                  <a:gsLst>
                    <a:gs pos="0">
                      <a:srgbClr val="FF3399"/>
                    </a:gs>
                    <a:gs pos="25000">
                      <a:srgbClr val="FF6633"/>
                    </a:gs>
                    <a:gs pos="50000">
                      <a:srgbClr val="FFFF00"/>
                    </a:gs>
                    <a:gs pos="75000">
                      <a:srgbClr val="01A78F"/>
                    </a:gs>
                    <a:gs pos="100000">
                      <a:srgbClr val="3366FF"/>
                    </a:gs>
                  </a:gsLst>
                  <a:lin ang="0" scaled="1"/>
                </a:gradFill>
                <a:effectLst>
                  <a:outerShdw dist="35921" dir="2700000" algn="ctr" rotWithShape="0">
                    <a:srgbClr val="C0C0C0"/>
                  </a:outerShdw>
                </a:effectLst>
                <a:latin typeface="Comic Sans MS" panose="030F0702030302020204" pitchFamily="66" charset="0"/>
              </a:rPr>
              <a:t>Let's Think 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300037"/>
                                        </p:tgtEl>
                                        <p:attrNameLst>
                                          <p:attrName>style.visibility</p:attrName>
                                        </p:attrNameLst>
                                      </p:cBhvr>
                                      <p:to>
                                        <p:strVal val="visible"/>
                                      </p:to>
                                    </p:set>
                                    <p:anim calcmode="lin" valueType="num">
                                      <p:cBhvr>
                                        <p:cTn id="7" dur="500" fill="hold"/>
                                        <p:tgtEl>
                                          <p:spTgt spid="300037"/>
                                        </p:tgtEl>
                                        <p:attrNameLst>
                                          <p:attrName>ppt_w</p:attrName>
                                        </p:attrNameLst>
                                      </p:cBhvr>
                                      <p:tavLst>
                                        <p:tav tm="0">
                                          <p:val>
                                            <p:strVal val="4*#ppt_w"/>
                                          </p:val>
                                        </p:tav>
                                        <p:tav tm="100000">
                                          <p:val>
                                            <p:strVal val="#ppt_w"/>
                                          </p:val>
                                        </p:tav>
                                      </p:tavLst>
                                    </p:anim>
                                    <p:anim calcmode="lin" valueType="num">
                                      <p:cBhvr>
                                        <p:cTn id="8" dur="500" fill="hold"/>
                                        <p:tgtEl>
                                          <p:spTgt spid="300037"/>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300037"/>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00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7" grpId="0" animBg="1" autoUpdateAnimBg="0"/>
      <p:bldP spid="300038"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3">
            <a:extLst>
              <a:ext uri="{FF2B5EF4-FFF2-40B4-BE49-F238E27FC236}">
                <a16:creationId xmlns:a16="http://schemas.microsoft.com/office/drawing/2014/main" id="{5C072A63-42B9-FC75-408A-139786DCE7FB}"/>
              </a:ext>
            </a:extLst>
          </p:cNvPr>
          <p:cNvSpPr txBox="1">
            <a:spLocks noChangeArrowheads="1"/>
          </p:cNvSpPr>
          <p:nvPr/>
        </p:nvSpPr>
        <p:spPr bwMode="auto">
          <a:xfrm>
            <a:off x="457200" y="1665288"/>
            <a:ext cx="8459788" cy="847725"/>
          </a:xfrm>
          <a:prstGeom prst="rect">
            <a:avLst/>
          </a:prstGeom>
          <a:solidFill>
            <a:srgbClr val="E7FFE7">
              <a:alpha val="50195"/>
            </a:srgbClr>
          </a:solidFill>
          <a:ln w="25400" cap="rnd">
            <a:solidFill>
              <a:srgbClr val="FF9900"/>
            </a:solidFill>
            <a:prstDash val="sysDot"/>
            <a:miter lim="800000"/>
            <a:headEnd/>
            <a:tailEnd/>
          </a:ln>
        </p:spPr>
        <p:txBody>
          <a:bodyPr>
            <a:spAutoFit/>
          </a:bodyPr>
          <a:lstStyle>
            <a:lvl1pPr marL="571500" indent="-571500">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	Describe and explain the general periodic trend of atomic radius of elements in the Periodic Table.</a:t>
            </a:r>
          </a:p>
        </p:txBody>
      </p:sp>
      <p:sp>
        <p:nvSpPr>
          <p:cNvPr id="403460" name="Oval 4">
            <a:extLst>
              <a:ext uri="{FF2B5EF4-FFF2-40B4-BE49-F238E27FC236}">
                <a16:creationId xmlns:a16="http://schemas.microsoft.com/office/drawing/2014/main" id="{698CF4E4-1C8A-88B6-BBF4-D8EA7E4C9517}"/>
              </a:ext>
            </a:extLst>
          </p:cNvPr>
          <p:cNvSpPr>
            <a:spLocks noChangeArrowheads="1"/>
          </p:cNvSpPr>
          <p:nvPr/>
        </p:nvSpPr>
        <p:spPr bwMode="auto">
          <a:xfrm>
            <a:off x="6856413" y="2406650"/>
            <a:ext cx="1676400" cy="769938"/>
          </a:xfrm>
          <a:prstGeom prst="ellipse">
            <a:avLst/>
          </a:prstGeom>
          <a:gradFill rotWithShape="0">
            <a:gsLst>
              <a:gs pos="0">
                <a:srgbClr val="F97E03"/>
              </a:gs>
              <a:gs pos="100000">
                <a:srgbClr val="FFCC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b="0">
                <a:solidFill>
                  <a:schemeClr val="bg1"/>
                </a:solidFill>
                <a:latin typeface="Comic Sans MS" panose="030F0702030302020204" pitchFamily="66" charset="0"/>
                <a:ea typeface="華康古印體" pitchFamily="65" charset="-120"/>
              </a:rPr>
              <a:t>Answer</a:t>
            </a:r>
          </a:p>
        </p:txBody>
      </p:sp>
      <p:sp>
        <p:nvSpPr>
          <p:cNvPr id="63492" name="Text Box 11">
            <a:extLst>
              <a:ext uri="{FF2B5EF4-FFF2-40B4-BE49-F238E27FC236}">
                <a16:creationId xmlns:a16="http://schemas.microsoft.com/office/drawing/2014/main" id="{859B7649-17BD-D4E6-F23F-66F5DAC3A99E}"/>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
        <p:nvSpPr>
          <p:cNvPr id="63493" name="WordArt 5">
            <a:extLst>
              <a:ext uri="{FF2B5EF4-FFF2-40B4-BE49-F238E27FC236}">
                <a16:creationId xmlns:a16="http://schemas.microsoft.com/office/drawing/2014/main" id="{1DA0191F-BB30-312C-638C-4EE518784C3F}"/>
              </a:ext>
            </a:extLst>
          </p:cNvPr>
          <p:cNvSpPr>
            <a:spLocks noChangeArrowheads="1" noChangeShapeType="1" noTextEdit="1"/>
          </p:cNvSpPr>
          <p:nvPr/>
        </p:nvSpPr>
        <p:spPr bwMode="auto">
          <a:xfrm>
            <a:off x="447675" y="912813"/>
            <a:ext cx="2752725" cy="711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Up">
              <a:avLst>
                <a:gd name="adj" fmla="val 85713"/>
              </a:avLst>
            </a:prstTxWarp>
          </a:bodyPr>
          <a:lstStyle/>
          <a:p>
            <a:pPr algn="ctr"/>
            <a:r>
              <a:rPr lang="en-US" sz="2400" kern="10">
                <a:gradFill rotWithShape="1">
                  <a:gsLst>
                    <a:gs pos="0">
                      <a:srgbClr val="FF3399"/>
                    </a:gs>
                    <a:gs pos="25000">
                      <a:srgbClr val="FF6633"/>
                    </a:gs>
                    <a:gs pos="50000">
                      <a:srgbClr val="FFFF00"/>
                    </a:gs>
                    <a:gs pos="75000">
                      <a:srgbClr val="01A78F"/>
                    </a:gs>
                    <a:gs pos="100000">
                      <a:srgbClr val="3366FF"/>
                    </a:gs>
                  </a:gsLst>
                  <a:lin ang="0" scaled="1"/>
                </a:gradFill>
                <a:effectLst>
                  <a:outerShdw dist="35921" dir="2700000" algn="ctr" rotWithShape="0">
                    <a:srgbClr val="C0C0C0"/>
                  </a:outerShdw>
                </a:effectLst>
                <a:latin typeface="Comic Sans MS" panose="030F0702030302020204" pitchFamily="66" charset="0"/>
              </a:rPr>
              <a:t>Let's Think 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403460"/>
                                        </p:tgtEl>
                                        <p:attrNameLst>
                                          <p:attrName>style.visibility</p:attrName>
                                        </p:attrNameLst>
                                      </p:cBhvr>
                                      <p:to>
                                        <p:strVal val="visible"/>
                                      </p:to>
                                    </p:set>
                                    <p:anim calcmode="lin" valueType="num">
                                      <p:cBhvr>
                                        <p:cTn id="7" dur="500" fill="hold"/>
                                        <p:tgtEl>
                                          <p:spTgt spid="403460"/>
                                        </p:tgtEl>
                                        <p:attrNameLst>
                                          <p:attrName>ppt_w</p:attrName>
                                        </p:attrNameLst>
                                      </p:cBhvr>
                                      <p:tavLst>
                                        <p:tav tm="0">
                                          <p:val>
                                            <p:strVal val="4*#ppt_w"/>
                                          </p:val>
                                        </p:tav>
                                        <p:tav tm="100000">
                                          <p:val>
                                            <p:strVal val="#ppt_w"/>
                                          </p:val>
                                        </p:tav>
                                      </p:tavLst>
                                    </p:anim>
                                    <p:anim calcmode="lin" valueType="num">
                                      <p:cBhvr>
                                        <p:cTn id="8" dur="500" fill="hold"/>
                                        <p:tgtEl>
                                          <p:spTgt spid="403460"/>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4034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a:extLst>
              <a:ext uri="{FF2B5EF4-FFF2-40B4-BE49-F238E27FC236}">
                <a16:creationId xmlns:a16="http://schemas.microsoft.com/office/drawing/2014/main" id="{1ADE3CA7-C135-63B9-2578-84A20105BF90}"/>
              </a:ext>
            </a:extLst>
          </p:cNvPr>
          <p:cNvSpPr>
            <a:spLocks noChangeArrowheads="1"/>
          </p:cNvSpPr>
          <p:nvPr/>
        </p:nvSpPr>
        <p:spPr bwMode="auto">
          <a:xfrm>
            <a:off x="228600" y="739775"/>
            <a:ext cx="8686800" cy="5203825"/>
          </a:xfrm>
          <a:prstGeom prst="rect">
            <a:avLst/>
          </a:prstGeom>
          <a:gradFill rotWithShape="0">
            <a:gsLst>
              <a:gs pos="0">
                <a:srgbClr val="FFEBFF"/>
              </a:gs>
              <a:gs pos="50000">
                <a:srgbClr val="FFFFFF"/>
              </a:gs>
              <a:gs pos="100000">
                <a:srgbClr val="FFEBF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85775" indent="-485775">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	Within a given period, the atomic radii decrease progressively with increasing atomic numbers. This is because an increase in atomic number by one means that one more electron and one more proton are added in the atom. The additional electron would cause an increase in repulsion between the electrons in the outermost shell and results in an increase in atomic radius. The additional proton in the nucleus would cause the electrons to experience greater attractive forces from the nucleus. Due to the fact that the newly added electron goes to the outermost shell and is at approximately the same distance from the nucleus, the repulsion between the electrons is relatively ineffective to cause an increase in atomic radius. Therefore, the effect of increasing nuclear charge outweighs the effect of repulsion between the electrons. That means, there is an increase in effective nuclear charge. As a result, the atomic radii of elements decrease across a period.</a:t>
            </a:r>
          </a:p>
        </p:txBody>
      </p:sp>
      <p:sp>
        <p:nvSpPr>
          <p:cNvPr id="64515" name="Text Box 11">
            <a:extLst>
              <a:ext uri="{FF2B5EF4-FFF2-40B4-BE49-F238E27FC236}">
                <a16:creationId xmlns:a16="http://schemas.microsoft.com/office/drawing/2014/main" id="{2884312A-B751-9913-C813-2D6300A1C49C}"/>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Bridge\science(sec)\A-level Chem (3rd Ed)\AL Chem 4 Gif\Ch38\fi38_02.gif">
            <a:extLst>
              <a:ext uri="{FF2B5EF4-FFF2-40B4-BE49-F238E27FC236}">
                <a16:creationId xmlns:a16="http://schemas.microsoft.com/office/drawing/2014/main" id="{A71A1534-5CFD-70FA-C279-DA3645A98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6">
            <a:extLst>
              <a:ext uri="{FF2B5EF4-FFF2-40B4-BE49-F238E27FC236}">
                <a16:creationId xmlns:a16="http://schemas.microsoft.com/office/drawing/2014/main" id="{AB372912-DED3-F75F-FD4C-55D2359B9ECD}"/>
              </a:ext>
            </a:extLst>
          </p:cNvPr>
          <p:cNvSpPr>
            <a:spLocks noChangeArrowheads="1"/>
          </p:cNvSpPr>
          <p:nvPr/>
        </p:nvSpPr>
        <p:spPr bwMode="auto">
          <a:xfrm>
            <a:off x="762000" y="61722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The modern Periodic Table</a:t>
            </a:r>
          </a:p>
        </p:txBody>
      </p:sp>
      <p:sp>
        <p:nvSpPr>
          <p:cNvPr id="5" name="文字方塊 4">
            <a:extLst>
              <a:ext uri="{FF2B5EF4-FFF2-40B4-BE49-F238E27FC236}">
                <a16:creationId xmlns:a16="http://schemas.microsoft.com/office/drawing/2014/main" id="{5D3E000B-FE76-AA97-5089-EA912CBD4D72}"/>
              </a:ext>
            </a:extLst>
          </p:cNvPr>
          <p:cNvSpPr txBox="1">
            <a:spLocks noChangeArrowheads="1"/>
          </p:cNvSpPr>
          <p:nvPr/>
        </p:nvSpPr>
        <p:spPr bwMode="auto">
          <a:xfrm>
            <a:off x="457200" y="3048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tabLst>
                <a:tab pos="2424113"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2424113" algn="l"/>
              </a:tabLst>
              <a:defRPr sz="2800">
                <a:solidFill>
                  <a:schemeClr val="tx1"/>
                </a:solidFill>
                <a:latin typeface="Trebuchet MS" panose="020B0603020202020204" pitchFamily="34" charset="0"/>
              </a:defRPr>
            </a:lvl2pPr>
            <a:lvl3pPr marL="1143000" indent="-228600">
              <a:spcBef>
                <a:spcPct val="20000"/>
              </a:spcBef>
              <a:buChar char="•"/>
              <a:tabLst>
                <a:tab pos="2424113"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2424113" algn="l"/>
              </a:tabLst>
              <a:defRPr sz="2000">
                <a:solidFill>
                  <a:schemeClr val="tx1"/>
                </a:solidFill>
                <a:latin typeface="Trebuchet MS" panose="020B0603020202020204" pitchFamily="34" charset="0"/>
              </a:defRPr>
            </a:lvl4pPr>
            <a:lvl5pPr marL="2057400" indent="-228600">
              <a:spcBef>
                <a:spcPct val="20000"/>
              </a:spcBef>
              <a:buChar char="•"/>
              <a:tabLst>
                <a:tab pos="2424113"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2424113"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2424113"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2424113"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2424113"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400" b="0">
                <a:solidFill>
                  <a:schemeClr val="tx1"/>
                </a:solidFill>
                <a:latin typeface="Comic Sans MS" panose="030F0702030302020204" pitchFamily="66" charset="0"/>
                <a:ea typeface="新細明體" panose="02020500000000000000" pitchFamily="18" charset="-120"/>
              </a:rPr>
              <a:t>Vertical columns </a:t>
            </a:r>
            <a:r>
              <a:rPr lang="en-US" altLang="zh-TW" sz="24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groups </a:t>
            </a:r>
          </a:p>
          <a:p>
            <a:pPr eaLnBrk="1" hangingPunct="1">
              <a:lnSpc>
                <a:spcPct val="100000"/>
              </a:lnSpc>
              <a:spcBef>
                <a:spcPct val="0"/>
              </a:spcBef>
              <a:buClrTx/>
              <a:buFontTx/>
              <a:buNone/>
            </a:pPr>
            <a:r>
              <a:rPr lang="en-US" altLang="zh-TW" sz="2400" b="0">
                <a:solidFill>
                  <a:schemeClr val="tx1"/>
                </a:solidFill>
                <a:latin typeface="Comic Sans MS" panose="030F0702030302020204" pitchFamily="66" charset="0"/>
                <a:ea typeface="新細明體" panose="02020500000000000000" pitchFamily="18" charset="-120"/>
                <a:sym typeface="Symbol" panose="05050102010706020507" pitchFamily="18" charset="2"/>
              </a:rPr>
              <a:t>	 same no. of outermost shell electrons</a:t>
            </a:r>
          </a:p>
        </p:txBody>
      </p:sp>
      <p:sp>
        <p:nvSpPr>
          <p:cNvPr id="6" name="文字方塊 5">
            <a:extLst>
              <a:ext uri="{FF2B5EF4-FFF2-40B4-BE49-F238E27FC236}">
                <a16:creationId xmlns:a16="http://schemas.microsoft.com/office/drawing/2014/main" id="{DF0043A7-2279-0CF4-61F7-93547EFC06B2}"/>
              </a:ext>
            </a:extLst>
          </p:cNvPr>
          <p:cNvSpPr txBox="1">
            <a:spLocks noChangeArrowheads="1"/>
          </p:cNvSpPr>
          <p:nvPr/>
        </p:nvSpPr>
        <p:spPr bwMode="auto">
          <a:xfrm>
            <a:off x="4191000" y="1295400"/>
            <a:ext cx="1371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lang="en-US" altLang="zh-TW" sz="2800">
                <a:solidFill>
                  <a:srgbClr val="FF0000"/>
                </a:solidFill>
                <a:latin typeface="Comic Sans MS" panose="030F0702030302020204" pitchFamily="66" charset="0"/>
                <a:ea typeface="新細明體" panose="02020500000000000000" pitchFamily="18" charset="-120"/>
              </a:rPr>
              <a:t>18 groups</a:t>
            </a:r>
            <a:endParaRPr lang="zh-TW" altLang="en-US" sz="2800">
              <a:solidFill>
                <a:srgbClr val="FF0000"/>
              </a:solidFill>
              <a:latin typeface="Comic Sans MS" panose="030F0702030302020204" pitchFamily="66"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a:extLst>
              <a:ext uri="{FF2B5EF4-FFF2-40B4-BE49-F238E27FC236}">
                <a16:creationId xmlns:a16="http://schemas.microsoft.com/office/drawing/2014/main" id="{33893FC3-3CEB-0B2D-A626-4605D0A9BE23}"/>
              </a:ext>
            </a:extLst>
          </p:cNvPr>
          <p:cNvSpPr txBox="1">
            <a:spLocks noChangeArrowheads="1"/>
          </p:cNvSpPr>
          <p:nvPr/>
        </p:nvSpPr>
        <p:spPr bwMode="auto">
          <a:xfrm>
            <a:off x="457200" y="1665288"/>
            <a:ext cx="8459788" cy="1943100"/>
          </a:xfrm>
          <a:prstGeom prst="rect">
            <a:avLst/>
          </a:prstGeom>
          <a:solidFill>
            <a:srgbClr val="E7FFE7">
              <a:alpha val="50195"/>
            </a:srgbClr>
          </a:solidFill>
          <a:ln w="25400" cap="rnd">
            <a:solidFill>
              <a:srgbClr val="FF9900"/>
            </a:solidFill>
            <a:prstDash val="sysDot"/>
            <a:miter lim="800000"/>
            <a:headEnd/>
            <a:tailEnd/>
          </a:ln>
        </p:spPr>
        <p:txBody>
          <a:bodyPr>
            <a:spAutoFit/>
          </a:bodyPr>
          <a:lstStyle>
            <a:lvl1pPr marL="571500" indent="-571500">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	With reference to Fig. 38-9 on p.11 (variation in electronegativity value of the first 20 elements), explain why the alkali metals are almost at the bottom of the troughs, whereas the halogens are at the peaks of the plot.</a:t>
            </a:r>
          </a:p>
        </p:txBody>
      </p:sp>
      <p:sp>
        <p:nvSpPr>
          <p:cNvPr id="404484" name="Oval 4">
            <a:extLst>
              <a:ext uri="{FF2B5EF4-FFF2-40B4-BE49-F238E27FC236}">
                <a16:creationId xmlns:a16="http://schemas.microsoft.com/office/drawing/2014/main" id="{6E66E2B9-C371-3F65-7E21-B964A5361AD6}"/>
              </a:ext>
            </a:extLst>
          </p:cNvPr>
          <p:cNvSpPr>
            <a:spLocks noChangeArrowheads="1"/>
          </p:cNvSpPr>
          <p:nvPr/>
        </p:nvSpPr>
        <p:spPr bwMode="auto">
          <a:xfrm>
            <a:off x="6856413" y="3429000"/>
            <a:ext cx="1676400" cy="769938"/>
          </a:xfrm>
          <a:prstGeom prst="ellipse">
            <a:avLst/>
          </a:prstGeom>
          <a:gradFill rotWithShape="0">
            <a:gsLst>
              <a:gs pos="0">
                <a:srgbClr val="F97E03"/>
              </a:gs>
              <a:gs pos="100000">
                <a:srgbClr val="FFCC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b="0">
                <a:solidFill>
                  <a:schemeClr val="bg1"/>
                </a:solidFill>
                <a:latin typeface="Comic Sans MS" panose="030F0702030302020204" pitchFamily="66" charset="0"/>
                <a:ea typeface="華康古印體" pitchFamily="65" charset="-120"/>
              </a:rPr>
              <a:t>Answer</a:t>
            </a:r>
          </a:p>
        </p:txBody>
      </p:sp>
      <p:sp>
        <p:nvSpPr>
          <p:cNvPr id="65540" name="Text Box 11">
            <a:extLst>
              <a:ext uri="{FF2B5EF4-FFF2-40B4-BE49-F238E27FC236}">
                <a16:creationId xmlns:a16="http://schemas.microsoft.com/office/drawing/2014/main" id="{5B0ED96E-C410-F883-A4AD-5DAB9D51ADDC}"/>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
        <p:nvSpPr>
          <p:cNvPr id="65541" name="WordArt 5">
            <a:extLst>
              <a:ext uri="{FF2B5EF4-FFF2-40B4-BE49-F238E27FC236}">
                <a16:creationId xmlns:a16="http://schemas.microsoft.com/office/drawing/2014/main" id="{82A19244-7AFF-4D08-937F-A695D516FC4F}"/>
              </a:ext>
            </a:extLst>
          </p:cNvPr>
          <p:cNvSpPr>
            <a:spLocks noChangeArrowheads="1" noChangeShapeType="1" noTextEdit="1"/>
          </p:cNvSpPr>
          <p:nvPr/>
        </p:nvSpPr>
        <p:spPr bwMode="auto">
          <a:xfrm>
            <a:off x="447675" y="912813"/>
            <a:ext cx="2752725" cy="711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Up">
              <a:avLst>
                <a:gd name="adj" fmla="val 85713"/>
              </a:avLst>
            </a:prstTxWarp>
          </a:bodyPr>
          <a:lstStyle/>
          <a:p>
            <a:pPr algn="ctr"/>
            <a:r>
              <a:rPr lang="en-US" sz="2400" kern="10">
                <a:gradFill rotWithShape="1">
                  <a:gsLst>
                    <a:gs pos="0">
                      <a:srgbClr val="FF3399"/>
                    </a:gs>
                    <a:gs pos="25000">
                      <a:srgbClr val="FF6633"/>
                    </a:gs>
                    <a:gs pos="50000">
                      <a:srgbClr val="FFFF00"/>
                    </a:gs>
                    <a:gs pos="75000">
                      <a:srgbClr val="01A78F"/>
                    </a:gs>
                    <a:gs pos="100000">
                      <a:srgbClr val="3366FF"/>
                    </a:gs>
                  </a:gsLst>
                  <a:lin ang="0" scaled="1"/>
                </a:gradFill>
                <a:effectLst>
                  <a:outerShdw dist="35921" dir="2700000" algn="ctr" rotWithShape="0">
                    <a:srgbClr val="C0C0C0"/>
                  </a:outerShdw>
                </a:effectLst>
                <a:latin typeface="Comic Sans MS" panose="030F0702030302020204" pitchFamily="66" charset="0"/>
              </a:rPr>
              <a:t>Let's Think 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404484"/>
                                        </p:tgtEl>
                                        <p:attrNameLst>
                                          <p:attrName>style.visibility</p:attrName>
                                        </p:attrNameLst>
                                      </p:cBhvr>
                                      <p:to>
                                        <p:strVal val="visible"/>
                                      </p:to>
                                    </p:set>
                                    <p:anim calcmode="lin" valueType="num">
                                      <p:cBhvr>
                                        <p:cTn id="7" dur="500" fill="hold"/>
                                        <p:tgtEl>
                                          <p:spTgt spid="404484"/>
                                        </p:tgtEl>
                                        <p:attrNameLst>
                                          <p:attrName>ppt_w</p:attrName>
                                        </p:attrNameLst>
                                      </p:cBhvr>
                                      <p:tavLst>
                                        <p:tav tm="0">
                                          <p:val>
                                            <p:strVal val="4*#ppt_w"/>
                                          </p:val>
                                        </p:tav>
                                        <p:tav tm="100000">
                                          <p:val>
                                            <p:strVal val="#ppt_w"/>
                                          </p:val>
                                        </p:tav>
                                      </p:tavLst>
                                    </p:anim>
                                    <p:anim calcmode="lin" valueType="num">
                                      <p:cBhvr>
                                        <p:cTn id="8" dur="500" fill="hold"/>
                                        <p:tgtEl>
                                          <p:spTgt spid="404484"/>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4044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a:extLst>
              <a:ext uri="{FF2B5EF4-FFF2-40B4-BE49-F238E27FC236}">
                <a16:creationId xmlns:a16="http://schemas.microsoft.com/office/drawing/2014/main" id="{2310D282-E573-3F5E-5493-9DE50A4F4198}"/>
              </a:ext>
            </a:extLst>
          </p:cNvPr>
          <p:cNvSpPr>
            <a:spLocks noChangeArrowheads="1"/>
          </p:cNvSpPr>
          <p:nvPr/>
        </p:nvSpPr>
        <p:spPr bwMode="auto">
          <a:xfrm>
            <a:off x="381000" y="1041400"/>
            <a:ext cx="8305800" cy="3416300"/>
          </a:xfrm>
          <a:prstGeom prst="rect">
            <a:avLst/>
          </a:prstGeom>
          <a:gradFill rotWithShape="0">
            <a:gsLst>
              <a:gs pos="0">
                <a:srgbClr val="FFEBFF"/>
              </a:gs>
              <a:gs pos="50000">
                <a:srgbClr val="FFFFFF"/>
              </a:gs>
              <a:gs pos="100000">
                <a:srgbClr val="FFEBF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85775" indent="-485775">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	The alkali metals are almost at the bottom of troughs, indicating that they have low electronegativity values. It is because their nuclear charge is effectively shielded by the fully-filled inner electron shells of electrons, and the bonding electrons are attracted less strongly. On the other hand, the halogens appear at the peaks. This indicates that they have high electronegativity values. It is because they have one electron less than the octet electronic configuration. They tend to attract an electron to complete the octet, and the bonding electrons are attracted strongly.</a:t>
            </a:r>
          </a:p>
        </p:txBody>
      </p:sp>
      <p:sp>
        <p:nvSpPr>
          <p:cNvPr id="66563" name="AutoShape 6">
            <a:hlinkClick r:id="" action="ppaction://noaction"/>
            <a:extLst>
              <a:ext uri="{FF2B5EF4-FFF2-40B4-BE49-F238E27FC236}">
                <a16:creationId xmlns:a16="http://schemas.microsoft.com/office/drawing/2014/main" id="{BF74C32D-8201-BF33-471F-70110EAAE361}"/>
              </a:ext>
            </a:extLst>
          </p:cNvPr>
          <p:cNvSpPr>
            <a:spLocks noChangeArrowheads="1"/>
          </p:cNvSpPr>
          <p:nvPr/>
        </p:nvSpPr>
        <p:spPr bwMode="auto">
          <a:xfrm>
            <a:off x="5438775" y="5219700"/>
            <a:ext cx="1535113" cy="614363"/>
          </a:xfrm>
          <a:prstGeom prst="cloudCallout">
            <a:avLst>
              <a:gd name="adj1" fmla="val 72440"/>
              <a:gd name="adj2" fmla="val 82560"/>
            </a:avLst>
          </a:prstGeom>
          <a:solidFill>
            <a:srgbClr val="CCFFCC"/>
          </a:solidFill>
          <a:ln w="9525">
            <a:solidFill>
              <a:srgbClr val="339966"/>
            </a:solidFill>
            <a:round/>
            <a:headEnd/>
            <a:tailEnd/>
          </a:ln>
        </p:spPr>
        <p:txBody>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a:solidFill>
                  <a:srgbClr val="9900FF"/>
                </a:solidFill>
                <a:latin typeface="Comic Sans MS" panose="030F0702030302020204" pitchFamily="66" charset="0"/>
                <a:ea typeface="華康少女文字W5" pitchFamily="81" charset="-120"/>
              </a:rPr>
              <a:t>Back</a:t>
            </a:r>
          </a:p>
        </p:txBody>
      </p:sp>
      <p:pic>
        <p:nvPicPr>
          <p:cNvPr id="66564" name="Picture 7" descr="\\Pc-server\powerpoint\HE_PowerPoint\clipart\ClipArt1\T &amp; F - Runner 118.GIF">
            <a:hlinkClick r:id="rId2" action="ppaction://hlinksldjump"/>
            <a:extLst>
              <a:ext uri="{FF2B5EF4-FFF2-40B4-BE49-F238E27FC236}">
                <a16:creationId xmlns:a16="http://schemas.microsoft.com/office/drawing/2014/main" id="{67523B58-0B18-0E43-78F4-C4FEE22E1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575" y="5143500"/>
            <a:ext cx="1447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 Box 11">
            <a:extLst>
              <a:ext uri="{FF2B5EF4-FFF2-40B4-BE49-F238E27FC236}">
                <a16:creationId xmlns:a16="http://schemas.microsoft.com/office/drawing/2014/main" id="{496E1F39-992C-3F3B-D49C-F7996ED643FB}"/>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a:extLst>
              <a:ext uri="{FF2B5EF4-FFF2-40B4-BE49-F238E27FC236}">
                <a16:creationId xmlns:a16="http://schemas.microsoft.com/office/drawing/2014/main" id="{1DDB0EC8-B48B-D1E7-F4DF-5C04EA2F4F39}"/>
              </a:ext>
            </a:extLst>
          </p:cNvPr>
          <p:cNvSpPr txBox="1">
            <a:spLocks noChangeArrowheads="1"/>
          </p:cNvSpPr>
          <p:nvPr/>
        </p:nvSpPr>
        <p:spPr bwMode="auto">
          <a:xfrm>
            <a:off x="457200" y="1665288"/>
            <a:ext cx="8459788" cy="482600"/>
          </a:xfrm>
          <a:prstGeom prst="rect">
            <a:avLst/>
          </a:prstGeom>
          <a:solidFill>
            <a:srgbClr val="E7FFE7">
              <a:alpha val="50195"/>
            </a:srgbClr>
          </a:solidFill>
          <a:ln w="25400" cap="rnd">
            <a:solidFill>
              <a:srgbClr val="FF9900"/>
            </a:solidFill>
            <a:prstDash val="sysDot"/>
            <a:miter lim="800000"/>
            <a:headEnd/>
            <a:tailEnd/>
          </a:ln>
        </p:spPr>
        <p:txBody>
          <a:bodyPr>
            <a:spAutoFit/>
          </a:bodyPr>
          <a:lstStyle>
            <a:lvl1pPr marL="571500" indent="-571500">
              <a:lnSpc>
                <a:spcPct val="125000"/>
              </a:lnSpc>
              <a:spcBef>
                <a:spcPct val="20000"/>
              </a:spcBef>
              <a:buClr>
                <a:schemeClr val="bg2"/>
              </a:buClr>
              <a:buChar char="•"/>
              <a:tabLst>
                <a:tab pos="571500" algn="l"/>
                <a:tab pos="1143000"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571500" algn="l"/>
                <a:tab pos="1143000" algn="l"/>
              </a:tabLst>
              <a:defRPr sz="2800">
                <a:solidFill>
                  <a:schemeClr val="tx1"/>
                </a:solidFill>
                <a:latin typeface="Trebuchet MS" panose="020B0603020202020204" pitchFamily="34" charset="0"/>
              </a:defRPr>
            </a:lvl2pPr>
            <a:lvl3pPr marL="1143000" indent="-228600">
              <a:spcBef>
                <a:spcPct val="20000"/>
              </a:spcBef>
              <a:buChar char="•"/>
              <a:tabLst>
                <a:tab pos="571500" algn="l"/>
                <a:tab pos="1143000"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571500" algn="l"/>
                <a:tab pos="1143000" algn="l"/>
              </a:tabLst>
              <a:defRPr sz="2000">
                <a:solidFill>
                  <a:schemeClr val="tx1"/>
                </a:solidFill>
                <a:latin typeface="Trebuchet MS" panose="020B0603020202020204" pitchFamily="34" charset="0"/>
              </a:defRPr>
            </a:lvl4pPr>
            <a:lvl5pPr marL="2057400" indent="-228600">
              <a:spcBef>
                <a:spcPct val="20000"/>
              </a:spcBef>
              <a:buChar char="•"/>
              <a:tabLst>
                <a:tab pos="571500" algn="l"/>
                <a:tab pos="1143000"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571500" algn="l"/>
                <a:tab pos="1143000"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571500" algn="l"/>
                <a:tab pos="1143000"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571500" algn="l"/>
                <a:tab pos="1143000"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571500" algn="l"/>
                <a:tab pos="1143000" algn="l"/>
              </a:tabLst>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(a)	Why does silicon(IV) oxide not react with water?</a:t>
            </a:r>
          </a:p>
        </p:txBody>
      </p:sp>
      <p:sp>
        <p:nvSpPr>
          <p:cNvPr id="300037" name="Oval 5">
            <a:extLst>
              <a:ext uri="{FF2B5EF4-FFF2-40B4-BE49-F238E27FC236}">
                <a16:creationId xmlns:a16="http://schemas.microsoft.com/office/drawing/2014/main" id="{C9E1D93D-143C-ED82-9A8D-54A1C59266DD}"/>
              </a:ext>
            </a:extLst>
          </p:cNvPr>
          <p:cNvSpPr>
            <a:spLocks noChangeArrowheads="1"/>
          </p:cNvSpPr>
          <p:nvPr/>
        </p:nvSpPr>
        <p:spPr bwMode="auto">
          <a:xfrm>
            <a:off x="6856413" y="2406650"/>
            <a:ext cx="1676400" cy="769938"/>
          </a:xfrm>
          <a:prstGeom prst="ellipse">
            <a:avLst/>
          </a:prstGeom>
          <a:gradFill rotWithShape="0">
            <a:gsLst>
              <a:gs pos="0">
                <a:srgbClr val="F97E03"/>
              </a:gs>
              <a:gs pos="100000">
                <a:srgbClr val="FFCC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b="0">
                <a:solidFill>
                  <a:schemeClr val="bg1"/>
                </a:solidFill>
                <a:latin typeface="Comic Sans MS" panose="030F0702030302020204" pitchFamily="66" charset="0"/>
                <a:ea typeface="華康古印體" pitchFamily="65" charset="-120"/>
              </a:rPr>
              <a:t>Answer</a:t>
            </a:r>
          </a:p>
        </p:txBody>
      </p:sp>
      <p:sp>
        <p:nvSpPr>
          <p:cNvPr id="300038" name="Rectangle 6">
            <a:extLst>
              <a:ext uri="{FF2B5EF4-FFF2-40B4-BE49-F238E27FC236}">
                <a16:creationId xmlns:a16="http://schemas.microsoft.com/office/drawing/2014/main" id="{02A92B4A-3B89-E41F-1E41-326240CBDC19}"/>
              </a:ext>
            </a:extLst>
          </p:cNvPr>
          <p:cNvSpPr>
            <a:spLocks noChangeArrowheads="1"/>
          </p:cNvSpPr>
          <p:nvPr/>
        </p:nvSpPr>
        <p:spPr bwMode="auto">
          <a:xfrm>
            <a:off x="457200" y="2362200"/>
            <a:ext cx="6019800" cy="2282825"/>
          </a:xfrm>
          <a:prstGeom prst="rect">
            <a:avLst/>
          </a:prstGeom>
          <a:gradFill rotWithShape="0">
            <a:gsLst>
              <a:gs pos="0">
                <a:srgbClr val="FFEBFF"/>
              </a:gs>
              <a:gs pos="50000">
                <a:srgbClr val="FFFFFF"/>
              </a:gs>
              <a:gs pos="100000">
                <a:srgbClr val="FFEBF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85775" indent="-485775">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	Silicon(IV) oxide does not react with water because the electronegativity values of silicon and oxygen are very similar. The Si — O bond can be considered as nonpolar, so there is no positive centre for the lone pair electrons of the water molecule to attack.</a:t>
            </a:r>
          </a:p>
        </p:txBody>
      </p:sp>
      <p:sp>
        <p:nvSpPr>
          <p:cNvPr id="67589" name="Text Box 11">
            <a:extLst>
              <a:ext uri="{FF2B5EF4-FFF2-40B4-BE49-F238E27FC236}">
                <a16:creationId xmlns:a16="http://schemas.microsoft.com/office/drawing/2014/main" id="{6C98201F-3005-8CC6-7205-3B6CD245513C}"/>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
        <p:nvSpPr>
          <p:cNvPr id="67590" name="WordArt 5">
            <a:extLst>
              <a:ext uri="{FF2B5EF4-FFF2-40B4-BE49-F238E27FC236}">
                <a16:creationId xmlns:a16="http://schemas.microsoft.com/office/drawing/2014/main" id="{92674C1B-A0B5-6DFE-BA98-F72EA855D839}"/>
              </a:ext>
            </a:extLst>
          </p:cNvPr>
          <p:cNvSpPr>
            <a:spLocks noChangeArrowheads="1" noChangeShapeType="1" noTextEdit="1"/>
          </p:cNvSpPr>
          <p:nvPr/>
        </p:nvSpPr>
        <p:spPr bwMode="auto">
          <a:xfrm>
            <a:off x="447675" y="912813"/>
            <a:ext cx="2752725" cy="711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Up">
              <a:avLst>
                <a:gd name="adj" fmla="val 85713"/>
              </a:avLst>
            </a:prstTxWarp>
          </a:bodyPr>
          <a:lstStyle/>
          <a:p>
            <a:pPr algn="ctr"/>
            <a:r>
              <a:rPr lang="en-US" sz="2400" kern="10">
                <a:gradFill rotWithShape="1">
                  <a:gsLst>
                    <a:gs pos="0">
                      <a:srgbClr val="FF3399"/>
                    </a:gs>
                    <a:gs pos="25000">
                      <a:srgbClr val="FF6633"/>
                    </a:gs>
                    <a:gs pos="50000">
                      <a:srgbClr val="FFFF00"/>
                    </a:gs>
                    <a:gs pos="75000">
                      <a:srgbClr val="01A78F"/>
                    </a:gs>
                    <a:gs pos="100000">
                      <a:srgbClr val="3366FF"/>
                    </a:gs>
                  </a:gsLst>
                  <a:lin ang="0" scaled="1"/>
                </a:gradFill>
                <a:effectLst>
                  <a:outerShdw dist="35921" dir="2700000" algn="ctr" rotWithShape="0">
                    <a:srgbClr val="C0C0C0"/>
                  </a:outerShdw>
                </a:effectLst>
                <a:latin typeface="Comic Sans MS" panose="030F0702030302020204" pitchFamily="66" charset="0"/>
              </a:rPr>
              <a:t>Let's Think 9</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300037"/>
                                        </p:tgtEl>
                                        <p:attrNameLst>
                                          <p:attrName>style.visibility</p:attrName>
                                        </p:attrNameLst>
                                      </p:cBhvr>
                                      <p:to>
                                        <p:strVal val="visible"/>
                                      </p:to>
                                    </p:set>
                                    <p:anim calcmode="lin" valueType="num">
                                      <p:cBhvr>
                                        <p:cTn id="7" dur="500" fill="hold"/>
                                        <p:tgtEl>
                                          <p:spTgt spid="300037"/>
                                        </p:tgtEl>
                                        <p:attrNameLst>
                                          <p:attrName>ppt_w</p:attrName>
                                        </p:attrNameLst>
                                      </p:cBhvr>
                                      <p:tavLst>
                                        <p:tav tm="0">
                                          <p:val>
                                            <p:strVal val="4*#ppt_w"/>
                                          </p:val>
                                        </p:tav>
                                        <p:tav tm="100000">
                                          <p:val>
                                            <p:strVal val="#ppt_w"/>
                                          </p:val>
                                        </p:tav>
                                      </p:tavLst>
                                    </p:anim>
                                    <p:anim calcmode="lin" valueType="num">
                                      <p:cBhvr>
                                        <p:cTn id="8" dur="500" fill="hold"/>
                                        <p:tgtEl>
                                          <p:spTgt spid="300037"/>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300037"/>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00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7" grpId="0" animBg="1" autoUpdateAnimBg="0"/>
      <p:bldP spid="300038"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3075">
            <a:extLst>
              <a:ext uri="{FF2B5EF4-FFF2-40B4-BE49-F238E27FC236}">
                <a16:creationId xmlns:a16="http://schemas.microsoft.com/office/drawing/2014/main" id="{477B9C80-D2A9-6230-8D84-A7130E5909CE}"/>
              </a:ext>
            </a:extLst>
          </p:cNvPr>
          <p:cNvSpPr txBox="1">
            <a:spLocks noChangeArrowheads="1"/>
          </p:cNvSpPr>
          <p:nvPr/>
        </p:nvSpPr>
        <p:spPr bwMode="auto">
          <a:xfrm>
            <a:off x="457200" y="1665288"/>
            <a:ext cx="8459788" cy="3221037"/>
          </a:xfrm>
          <a:prstGeom prst="rect">
            <a:avLst/>
          </a:prstGeom>
          <a:solidFill>
            <a:srgbClr val="E7FFE7">
              <a:alpha val="50195"/>
            </a:srgbClr>
          </a:solidFill>
          <a:ln w="25400" cap="rnd">
            <a:solidFill>
              <a:srgbClr val="FF9900"/>
            </a:solidFill>
            <a:prstDash val="sysDot"/>
            <a:miter lim="800000"/>
            <a:headEnd/>
            <a:tailEnd/>
          </a:ln>
        </p:spPr>
        <p:txBody>
          <a:bodyPr>
            <a:spAutoFit/>
          </a:bodyPr>
          <a:lstStyle>
            <a:lvl1pPr marL="571500" indent="-571500">
              <a:lnSpc>
                <a:spcPct val="125000"/>
              </a:lnSpc>
              <a:spcBef>
                <a:spcPct val="20000"/>
              </a:spcBef>
              <a:buClr>
                <a:schemeClr val="bg2"/>
              </a:buClr>
              <a:buChar char="•"/>
              <a:tabLst>
                <a:tab pos="571500" algn="l"/>
                <a:tab pos="1143000" algn="l"/>
              </a:tabLst>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tabLst>
                <a:tab pos="571500" algn="l"/>
                <a:tab pos="1143000" algn="l"/>
              </a:tabLst>
              <a:defRPr sz="2800">
                <a:solidFill>
                  <a:schemeClr val="tx1"/>
                </a:solidFill>
                <a:latin typeface="Trebuchet MS" panose="020B0603020202020204" pitchFamily="34" charset="0"/>
              </a:defRPr>
            </a:lvl2pPr>
            <a:lvl3pPr marL="1143000" indent="-228600">
              <a:spcBef>
                <a:spcPct val="20000"/>
              </a:spcBef>
              <a:buChar char="•"/>
              <a:tabLst>
                <a:tab pos="571500" algn="l"/>
                <a:tab pos="1143000" algn="l"/>
              </a:tabLst>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tabLst>
                <a:tab pos="571500" algn="l"/>
                <a:tab pos="1143000" algn="l"/>
              </a:tabLst>
              <a:defRPr sz="2000">
                <a:solidFill>
                  <a:schemeClr val="tx1"/>
                </a:solidFill>
                <a:latin typeface="Trebuchet MS" panose="020B0603020202020204" pitchFamily="34" charset="0"/>
              </a:defRPr>
            </a:lvl4pPr>
            <a:lvl5pPr marL="2057400" indent="-228600">
              <a:spcBef>
                <a:spcPct val="20000"/>
              </a:spcBef>
              <a:buChar char="•"/>
              <a:tabLst>
                <a:tab pos="571500" algn="l"/>
                <a:tab pos="1143000" algn="l"/>
              </a:tabLst>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tabLst>
                <a:tab pos="571500" algn="l"/>
                <a:tab pos="1143000" algn="l"/>
              </a:tabLst>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tabLst>
                <a:tab pos="571500" algn="l"/>
                <a:tab pos="1143000" algn="l"/>
              </a:tabLst>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tabLst>
                <a:tab pos="571500" algn="l"/>
                <a:tab pos="1143000" algn="l"/>
              </a:tabLst>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tabLst>
                <a:tab pos="571500" algn="l"/>
                <a:tab pos="1143000" algn="l"/>
              </a:tabLst>
              <a:defRPr sz="2000">
                <a:solidFill>
                  <a:schemeClr val="tx1"/>
                </a:solidFill>
                <a:latin typeface="Trebuchet MS" panose="020B0603020202020204" pitchFamily="34" charset="0"/>
              </a:defRPr>
            </a:lvl9pPr>
          </a:lstStyle>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Complete and balance the following equations:</a:t>
            </a:r>
          </a:p>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	(i)	K</a:t>
            </a:r>
            <a:r>
              <a:rPr kumimoji="1" lang="en-US" altLang="zh-TW" sz="2400" baseline="-25000">
                <a:solidFill>
                  <a:srgbClr val="9900CC"/>
                </a:solidFill>
                <a:latin typeface="Book Antiqua" panose="02040602050305030304" pitchFamily="18" charset="0"/>
                <a:ea typeface="新細明體" panose="02020500000000000000" pitchFamily="18" charset="-120"/>
              </a:rPr>
              <a:t>2</a:t>
            </a:r>
            <a:r>
              <a:rPr kumimoji="1" lang="en-US" altLang="zh-TW" sz="2400">
                <a:solidFill>
                  <a:srgbClr val="9900CC"/>
                </a:solidFill>
                <a:latin typeface="Book Antiqua" panose="02040602050305030304" pitchFamily="18" charset="0"/>
                <a:ea typeface="新細明體" panose="02020500000000000000" pitchFamily="18" charset="-120"/>
              </a:rPr>
              <a:t>O(s) + H</a:t>
            </a:r>
            <a:r>
              <a:rPr kumimoji="1" lang="en-US" altLang="zh-TW" sz="2400" baseline="-25000">
                <a:solidFill>
                  <a:srgbClr val="9900CC"/>
                </a:solidFill>
                <a:latin typeface="Book Antiqua" panose="02040602050305030304" pitchFamily="18" charset="0"/>
                <a:ea typeface="新細明體" panose="02020500000000000000" pitchFamily="18" charset="-120"/>
              </a:rPr>
              <a:t>2</a:t>
            </a:r>
            <a:r>
              <a:rPr kumimoji="1" lang="en-US" altLang="zh-TW" sz="2400">
                <a:solidFill>
                  <a:srgbClr val="9900CC"/>
                </a:solidFill>
                <a:latin typeface="Book Antiqua" panose="02040602050305030304" pitchFamily="18" charset="0"/>
                <a:ea typeface="新細明體" panose="02020500000000000000" pitchFamily="18" charset="-120"/>
              </a:rPr>
              <a:t>O(l) </a:t>
            </a:r>
            <a:r>
              <a:rPr kumimoji="1" lang="en-US" altLang="zh-TW" sz="2400">
                <a:solidFill>
                  <a:srgbClr val="9900CC"/>
                </a:solidFill>
                <a:latin typeface="Book Antiqua" panose="02040602050305030304" pitchFamily="18" charset="0"/>
                <a:ea typeface="新細明體" panose="02020500000000000000" pitchFamily="18" charset="-120"/>
                <a:sym typeface="Symbol" panose="05050102010706020507" pitchFamily="18" charset="2"/>
              </a:rPr>
              <a:t></a:t>
            </a:r>
            <a:r>
              <a:rPr kumimoji="1" lang="en-US" altLang="zh-TW" sz="2400">
                <a:solidFill>
                  <a:srgbClr val="9900CC"/>
                </a:solidFill>
                <a:latin typeface="Book Antiqua" panose="02040602050305030304" pitchFamily="18" charset="0"/>
                <a:ea typeface="新細明體" panose="02020500000000000000" pitchFamily="18" charset="-120"/>
              </a:rPr>
              <a:t> </a:t>
            </a:r>
          </a:p>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	(ii)	Na</a:t>
            </a:r>
            <a:r>
              <a:rPr kumimoji="1" lang="en-US" altLang="zh-TW" sz="2400" baseline="-25000">
                <a:solidFill>
                  <a:srgbClr val="9900CC"/>
                </a:solidFill>
                <a:latin typeface="Book Antiqua" panose="02040602050305030304" pitchFamily="18" charset="0"/>
                <a:ea typeface="新細明體" panose="02020500000000000000" pitchFamily="18" charset="-120"/>
              </a:rPr>
              <a:t>2</a:t>
            </a:r>
            <a:r>
              <a:rPr kumimoji="1" lang="en-US" altLang="zh-TW" sz="2400">
                <a:solidFill>
                  <a:srgbClr val="9900CC"/>
                </a:solidFill>
                <a:latin typeface="Book Antiqua" panose="02040602050305030304" pitchFamily="18" charset="0"/>
                <a:ea typeface="新細明體" panose="02020500000000000000" pitchFamily="18" charset="-120"/>
              </a:rPr>
              <a:t>O</a:t>
            </a:r>
            <a:r>
              <a:rPr kumimoji="1" lang="en-US" altLang="zh-TW" sz="2400" baseline="-25000">
                <a:solidFill>
                  <a:srgbClr val="9900CC"/>
                </a:solidFill>
                <a:latin typeface="Book Antiqua" panose="02040602050305030304" pitchFamily="18" charset="0"/>
                <a:ea typeface="新細明體" panose="02020500000000000000" pitchFamily="18" charset="-120"/>
              </a:rPr>
              <a:t>2</a:t>
            </a:r>
            <a:r>
              <a:rPr kumimoji="1" lang="en-US" altLang="zh-TW" sz="2400">
                <a:solidFill>
                  <a:srgbClr val="9900CC"/>
                </a:solidFill>
                <a:latin typeface="Book Antiqua" panose="02040602050305030304" pitchFamily="18" charset="0"/>
                <a:ea typeface="新細明體" panose="02020500000000000000" pitchFamily="18" charset="-120"/>
              </a:rPr>
              <a:t>(s) + HCl(aq) </a:t>
            </a:r>
            <a:r>
              <a:rPr kumimoji="1" lang="en-US" altLang="zh-TW" sz="2400">
                <a:solidFill>
                  <a:srgbClr val="9900CC"/>
                </a:solidFill>
                <a:latin typeface="Book Antiqua" panose="02040602050305030304" pitchFamily="18" charset="0"/>
                <a:ea typeface="新細明體" panose="02020500000000000000" pitchFamily="18" charset="-120"/>
                <a:sym typeface="Symbol" panose="05050102010706020507" pitchFamily="18" charset="2"/>
              </a:rPr>
              <a:t></a:t>
            </a:r>
            <a:r>
              <a:rPr kumimoji="1" lang="en-US" altLang="zh-TW" sz="2400">
                <a:solidFill>
                  <a:srgbClr val="9900CC"/>
                </a:solidFill>
                <a:latin typeface="Book Antiqua" panose="02040602050305030304" pitchFamily="18" charset="0"/>
                <a:ea typeface="新細明體" panose="02020500000000000000" pitchFamily="18" charset="-120"/>
              </a:rPr>
              <a:t> </a:t>
            </a:r>
          </a:p>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	(iii)	Al</a:t>
            </a:r>
            <a:r>
              <a:rPr kumimoji="1" lang="en-US" altLang="zh-TW" sz="2400" baseline="-25000">
                <a:solidFill>
                  <a:srgbClr val="9900CC"/>
                </a:solidFill>
                <a:latin typeface="Book Antiqua" panose="02040602050305030304" pitchFamily="18" charset="0"/>
                <a:ea typeface="新細明體" panose="02020500000000000000" pitchFamily="18" charset="-120"/>
              </a:rPr>
              <a:t>2</a:t>
            </a:r>
            <a:r>
              <a:rPr kumimoji="1" lang="en-US" altLang="zh-TW" sz="2400">
                <a:solidFill>
                  <a:srgbClr val="9900CC"/>
                </a:solidFill>
                <a:latin typeface="Book Antiqua" panose="02040602050305030304" pitchFamily="18" charset="0"/>
                <a:ea typeface="新細明體" panose="02020500000000000000" pitchFamily="18" charset="-120"/>
              </a:rPr>
              <a:t>O</a:t>
            </a:r>
            <a:r>
              <a:rPr kumimoji="1" lang="en-US" altLang="zh-TW" sz="2400" baseline="-25000">
                <a:solidFill>
                  <a:srgbClr val="9900CC"/>
                </a:solidFill>
                <a:latin typeface="Book Antiqua" panose="02040602050305030304" pitchFamily="18" charset="0"/>
                <a:ea typeface="新細明體" panose="02020500000000000000" pitchFamily="18" charset="-120"/>
              </a:rPr>
              <a:t>3</a:t>
            </a:r>
            <a:r>
              <a:rPr kumimoji="1" lang="en-US" altLang="zh-TW" sz="2400">
                <a:solidFill>
                  <a:srgbClr val="9900CC"/>
                </a:solidFill>
                <a:latin typeface="Book Antiqua" panose="02040602050305030304" pitchFamily="18" charset="0"/>
                <a:ea typeface="新細明體" panose="02020500000000000000" pitchFamily="18" charset="-120"/>
              </a:rPr>
              <a:t>(s) + H</a:t>
            </a:r>
            <a:r>
              <a:rPr kumimoji="1" lang="en-US" altLang="zh-TW" sz="2400" baseline="-25000">
                <a:solidFill>
                  <a:srgbClr val="9900CC"/>
                </a:solidFill>
                <a:latin typeface="Book Antiqua" panose="02040602050305030304" pitchFamily="18" charset="0"/>
                <a:ea typeface="新細明體" panose="02020500000000000000" pitchFamily="18" charset="-120"/>
              </a:rPr>
              <a:t>2</a:t>
            </a:r>
            <a:r>
              <a:rPr kumimoji="1" lang="en-US" altLang="zh-TW" sz="2400">
                <a:solidFill>
                  <a:srgbClr val="9900CC"/>
                </a:solidFill>
                <a:latin typeface="Book Antiqua" panose="02040602050305030304" pitchFamily="18" charset="0"/>
                <a:ea typeface="新細明體" panose="02020500000000000000" pitchFamily="18" charset="-120"/>
              </a:rPr>
              <a:t>SO</a:t>
            </a:r>
            <a:r>
              <a:rPr kumimoji="1" lang="en-US" altLang="zh-TW" sz="2400" baseline="-25000">
                <a:solidFill>
                  <a:srgbClr val="9900CC"/>
                </a:solidFill>
                <a:latin typeface="Book Antiqua" panose="02040602050305030304" pitchFamily="18" charset="0"/>
                <a:ea typeface="新細明體" panose="02020500000000000000" pitchFamily="18" charset="-120"/>
              </a:rPr>
              <a:t>4</a:t>
            </a:r>
            <a:r>
              <a:rPr kumimoji="1" lang="en-US" altLang="zh-TW" sz="2400">
                <a:solidFill>
                  <a:srgbClr val="9900CC"/>
                </a:solidFill>
                <a:latin typeface="Book Antiqua" panose="02040602050305030304" pitchFamily="18" charset="0"/>
                <a:ea typeface="新細明體" panose="02020500000000000000" pitchFamily="18" charset="-120"/>
              </a:rPr>
              <a:t>(aq) </a:t>
            </a:r>
            <a:r>
              <a:rPr kumimoji="1" lang="en-US" altLang="zh-TW" sz="2400">
                <a:solidFill>
                  <a:srgbClr val="9900CC"/>
                </a:solidFill>
                <a:latin typeface="Book Antiqua" panose="02040602050305030304" pitchFamily="18" charset="0"/>
                <a:ea typeface="新細明體" panose="02020500000000000000" pitchFamily="18" charset="-120"/>
                <a:sym typeface="Symbol" panose="05050102010706020507" pitchFamily="18" charset="2"/>
              </a:rPr>
              <a:t></a:t>
            </a:r>
            <a:r>
              <a:rPr kumimoji="1" lang="en-US" altLang="zh-TW" sz="2400">
                <a:solidFill>
                  <a:srgbClr val="9900CC"/>
                </a:solidFill>
                <a:latin typeface="Book Antiqua" panose="02040602050305030304" pitchFamily="18" charset="0"/>
                <a:ea typeface="新細明體" panose="02020500000000000000" pitchFamily="18" charset="-120"/>
              </a:rPr>
              <a:t> </a:t>
            </a:r>
          </a:p>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	(iv)	P</a:t>
            </a:r>
            <a:r>
              <a:rPr kumimoji="1" lang="en-US" altLang="zh-TW" sz="2400" baseline="-25000">
                <a:solidFill>
                  <a:srgbClr val="9900CC"/>
                </a:solidFill>
                <a:latin typeface="Book Antiqua" panose="02040602050305030304" pitchFamily="18" charset="0"/>
                <a:ea typeface="新細明體" panose="02020500000000000000" pitchFamily="18" charset="-120"/>
              </a:rPr>
              <a:t>4</a:t>
            </a:r>
            <a:r>
              <a:rPr kumimoji="1" lang="en-US" altLang="zh-TW" sz="2400">
                <a:solidFill>
                  <a:srgbClr val="9900CC"/>
                </a:solidFill>
                <a:latin typeface="Book Antiqua" panose="02040602050305030304" pitchFamily="18" charset="0"/>
                <a:ea typeface="新細明體" panose="02020500000000000000" pitchFamily="18" charset="-120"/>
              </a:rPr>
              <a:t>O</a:t>
            </a:r>
            <a:r>
              <a:rPr kumimoji="1" lang="en-US" altLang="zh-TW" sz="2400" baseline="-25000">
                <a:solidFill>
                  <a:srgbClr val="9900CC"/>
                </a:solidFill>
                <a:latin typeface="Book Antiqua" panose="02040602050305030304" pitchFamily="18" charset="0"/>
                <a:ea typeface="新細明體" panose="02020500000000000000" pitchFamily="18" charset="-120"/>
              </a:rPr>
              <a:t>10</a:t>
            </a:r>
            <a:r>
              <a:rPr kumimoji="1" lang="en-US" altLang="zh-TW" sz="2400">
                <a:solidFill>
                  <a:srgbClr val="9900CC"/>
                </a:solidFill>
                <a:latin typeface="Book Antiqua" panose="02040602050305030304" pitchFamily="18" charset="0"/>
                <a:ea typeface="新細明體" panose="02020500000000000000" pitchFamily="18" charset="-120"/>
              </a:rPr>
              <a:t>(s) + NaOH(aq) </a:t>
            </a:r>
            <a:r>
              <a:rPr kumimoji="1" lang="en-US" altLang="zh-TW" sz="2400">
                <a:solidFill>
                  <a:srgbClr val="9900CC"/>
                </a:solidFill>
                <a:latin typeface="Book Antiqua" panose="02040602050305030304" pitchFamily="18" charset="0"/>
                <a:ea typeface="新細明體" panose="02020500000000000000" pitchFamily="18" charset="-120"/>
                <a:sym typeface="Symbol" panose="05050102010706020507" pitchFamily="18" charset="2"/>
              </a:rPr>
              <a:t></a:t>
            </a:r>
            <a:r>
              <a:rPr kumimoji="1" lang="en-US" altLang="zh-TW" sz="2400">
                <a:solidFill>
                  <a:srgbClr val="9900CC"/>
                </a:solidFill>
                <a:latin typeface="Book Antiqua" panose="02040602050305030304" pitchFamily="18" charset="0"/>
                <a:ea typeface="新細明體" panose="02020500000000000000" pitchFamily="18" charset="-120"/>
              </a:rPr>
              <a:t> </a:t>
            </a:r>
          </a:p>
          <a:p>
            <a:pPr eaLnBrk="1" hangingPunct="1">
              <a:lnSpc>
                <a:spcPct val="100000"/>
              </a:lnSpc>
              <a:spcBef>
                <a:spcPct val="50000"/>
              </a:spcBef>
              <a:buClrTx/>
              <a:buFontTx/>
              <a:buNone/>
            </a:pPr>
            <a:r>
              <a:rPr kumimoji="1" lang="en-US" altLang="zh-TW" sz="2400">
                <a:solidFill>
                  <a:srgbClr val="9900CC"/>
                </a:solidFill>
                <a:latin typeface="Book Antiqua" panose="02040602050305030304" pitchFamily="18" charset="0"/>
                <a:ea typeface="新細明體" panose="02020500000000000000" pitchFamily="18" charset="-120"/>
              </a:rPr>
              <a:t>	(v)	SO</a:t>
            </a:r>
            <a:r>
              <a:rPr kumimoji="1" lang="en-US" altLang="zh-TW" sz="2400" baseline="-25000">
                <a:solidFill>
                  <a:srgbClr val="9900CC"/>
                </a:solidFill>
                <a:latin typeface="Book Antiqua" panose="02040602050305030304" pitchFamily="18" charset="0"/>
                <a:ea typeface="新細明體" panose="02020500000000000000" pitchFamily="18" charset="-120"/>
              </a:rPr>
              <a:t>3</a:t>
            </a:r>
            <a:r>
              <a:rPr kumimoji="1" lang="en-US" altLang="zh-TW" sz="2400">
                <a:solidFill>
                  <a:srgbClr val="9900CC"/>
                </a:solidFill>
                <a:latin typeface="Book Antiqua" panose="02040602050305030304" pitchFamily="18" charset="0"/>
                <a:ea typeface="新細明體" panose="02020500000000000000" pitchFamily="18" charset="-120"/>
              </a:rPr>
              <a:t>(g) + NaOH(aq) </a:t>
            </a:r>
            <a:r>
              <a:rPr kumimoji="1" lang="en-US" altLang="zh-TW" sz="2400">
                <a:solidFill>
                  <a:srgbClr val="9900CC"/>
                </a:solidFill>
                <a:latin typeface="Book Antiqua" panose="02040602050305030304" pitchFamily="18" charset="0"/>
                <a:ea typeface="新細明體" panose="02020500000000000000" pitchFamily="18" charset="-120"/>
                <a:sym typeface="Symbol" panose="05050102010706020507" pitchFamily="18" charset="2"/>
              </a:rPr>
              <a:t></a:t>
            </a:r>
            <a:r>
              <a:rPr kumimoji="1" lang="en-US" altLang="zh-TW" sz="2400">
                <a:solidFill>
                  <a:srgbClr val="9900CC"/>
                </a:solidFill>
                <a:latin typeface="Book Antiqua" panose="02040602050305030304" pitchFamily="18" charset="0"/>
                <a:ea typeface="新細明體" panose="02020500000000000000" pitchFamily="18" charset="-120"/>
              </a:rPr>
              <a:t> </a:t>
            </a:r>
          </a:p>
        </p:txBody>
      </p:sp>
      <p:sp>
        <p:nvSpPr>
          <p:cNvPr id="403460" name="Oval 3076">
            <a:extLst>
              <a:ext uri="{FF2B5EF4-FFF2-40B4-BE49-F238E27FC236}">
                <a16:creationId xmlns:a16="http://schemas.microsoft.com/office/drawing/2014/main" id="{1EBC719C-1190-4B14-9A7D-5B86B9B4DF3C}"/>
              </a:ext>
            </a:extLst>
          </p:cNvPr>
          <p:cNvSpPr>
            <a:spLocks noChangeArrowheads="1"/>
          </p:cNvSpPr>
          <p:nvPr/>
        </p:nvSpPr>
        <p:spPr bwMode="auto">
          <a:xfrm>
            <a:off x="6856413" y="4495800"/>
            <a:ext cx="1676400" cy="769938"/>
          </a:xfrm>
          <a:prstGeom prst="ellipse">
            <a:avLst/>
          </a:prstGeom>
          <a:gradFill rotWithShape="0">
            <a:gsLst>
              <a:gs pos="0">
                <a:srgbClr val="F97E03"/>
              </a:gs>
              <a:gs pos="100000">
                <a:srgbClr val="FFCC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b="0">
                <a:solidFill>
                  <a:schemeClr val="bg1"/>
                </a:solidFill>
                <a:latin typeface="Comic Sans MS" panose="030F0702030302020204" pitchFamily="66" charset="0"/>
                <a:ea typeface="華康古印體" pitchFamily="65" charset="-120"/>
              </a:rPr>
              <a:t>Answer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403460"/>
                                        </p:tgtEl>
                                        <p:attrNameLst>
                                          <p:attrName>style.visibility</p:attrName>
                                        </p:attrNameLst>
                                      </p:cBhvr>
                                      <p:to>
                                        <p:strVal val="visible"/>
                                      </p:to>
                                    </p:set>
                                    <p:anim calcmode="lin" valueType="num">
                                      <p:cBhvr>
                                        <p:cTn id="7" dur="500" fill="hold"/>
                                        <p:tgtEl>
                                          <p:spTgt spid="403460"/>
                                        </p:tgtEl>
                                        <p:attrNameLst>
                                          <p:attrName>ppt_w</p:attrName>
                                        </p:attrNameLst>
                                      </p:cBhvr>
                                      <p:tavLst>
                                        <p:tav tm="0">
                                          <p:val>
                                            <p:strVal val="4*#ppt_w"/>
                                          </p:val>
                                        </p:tav>
                                        <p:tav tm="100000">
                                          <p:val>
                                            <p:strVal val="#ppt_w"/>
                                          </p:val>
                                        </p:tav>
                                      </p:tavLst>
                                    </p:anim>
                                    <p:anim calcmode="lin" valueType="num">
                                      <p:cBhvr>
                                        <p:cTn id="8" dur="500" fill="hold"/>
                                        <p:tgtEl>
                                          <p:spTgt spid="403460"/>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4034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a:extLst>
              <a:ext uri="{FF2B5EF4-FFF2-40B4-BE49-F238E27FC236}">
                <a16:creationId xmlns:a16="http://schemas.microsoft.com/office/drawing/2014/main" id="{C058C7E3-948E-73DE-71A6-6D791CCA99C7}"/>
              </a:ext>
            </a:extLst>
          </p:cNvPr>
          <p:cNvSpPr>
            <a:spLocks noChangeArrowheads="1"/>
          </p:cNvSpPr>
          <p:nvPr/>
        </p:nvSpPr>
        <p:spPr bwMode="auto">
          <a:xfrm>
            <a:off x="228600" y="2438400"/>
            <a:ext cx="8686800" cy="1917700"/>
          </a:xfrm>
          <a:prstGeom prst="rect">
            <a:avLst/>
          </a:prstGeom>
          <a:gradFill rotWithShape="0">
            <a:gsLst>
              <a:gs pos="0">
                <a:srgbClr val="FFEBFF"/>
              </a:gs>
              <a:gs pos="50000">
                <a:srgbClr val="FFFFFF"/>
              </a:gs>
              <a:gs pos="100000">
                <a:srgbClr val="FFEBFF"/>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85775" indent="-485775">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	(i)	K</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O(s) + H</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O(l) </a:t>
            </a:r>
            <a:r>
              <a:rPr kumimoji="1" lang="en-US" altLang="zh-TW" sz="2000" b="0">
                <a:solidFill>
                  <a:srgbClr val="FF6699"/>
                </a:solidFill>
                <a:latin typeface="Arial" panose="020B0604020202020204" pitchFamily="34" charset="0"/>
                <a:ea typeface="新細明體" panose="02020500000000000000" pitchFamily="18" charset="-120"/>
              </a:rPr>
              <a:t> </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2KOH(aq)</a:t>
            </a:r>
          </a:p>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	(ii)	Na</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O</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(s) + 2HCl(aq) </a:t>
            </a:r>
            <a:r>
              <a:rPr kumimoji="1" lang="en-US" altLang="zh-TW" sz="2000" b="0">
                <a:solidFill>
                  <a:srgbClr val="FF6699"/>
                </a:solidFill>
                <a:latin typeface="Arial" panose="020B0604020202020204" pitchFamily="34" charset="0"/>
                <a:ea typeface="新細明體" panose="02020500000000000000" pitchFamily="18" charset="-120"/>
              </a:rPr>
              <a:t> </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2NaCl(aq) + H</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O</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(aq)</a:t>
            </a:r>
          </a:p>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	(iii)	Al</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O</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3</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(s) + 3H</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SO</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4</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(aq) </a:t>
            </a:r>
            <a:r>
              <a:rPr kumimoji="1" lang="en-US" altLang="zh-TW" sz="2000" b="0">
                <a:solidFill>
                  <a:srgbClr val="FF6699"/>
                </a:solidFill>
                <a:latin typeface="Arial" panose="020B0604020202020204" pitchFamily="34" charset="0"/>
                <a:ea typeface="新細明體" panose="02020500000000000000" pitchFamily="18" charset="-120"/>
              </a:rPr>
              <a:t> </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Al</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(SO</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4</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3</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(aq) + 3H</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O(l )</a:t>
            </a:r>
          </a:p>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	(iv)	P</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4</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O</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10</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(s) + 12NaOH(aq) </a:t>
            </a:r>
            <a:r>
              <a:rPr kumimoji="1" lang="en-US" altLang="zh-TW" sz="2000" b="0">
                <a:solidFill>
                  <a:srgbClr val="FF6699"/>
                </a:solidFill>
                <a:latin typeface="Arial" panose="020B0604020202020204" pitchFamily="34" charset="0"/>
                <a:ea typeface="新細明體" panose="02020500000000000000" pitchFamily="18" charset="-120"/>
              </a:rPr>
              <a:t> </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4Na</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3</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PO</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4</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(aq) + 6H</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O(l)</a:t>
            </a:r>
          </a:p>
          <a:p>
            <a:pPr eaLnBrk="1" hangingPunct="1">
              <a:lnSpc>
                <a:spcPct val="120000"/>
              </a:lnSpc>
              <a:spcBef>
                <a:spcPct val="0"/>
              </a:spcBef>
              <a:buClrTx/>
              <a:buFontTx/>
              <a:buNone/>
            </a:pP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	(v)	SO</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3</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(g) + 2NaOH(aq) </a:t>
            </a:r>
            <a:r>
              <a:rPr kumimoji="1" lang="en-US" altLang="zh-TW" sz="2000" b="0">
                <a:solidFill>
                  <a:srgbClr val="FF6699"/>
                </a:solidFill>
                <a:latin typeface="Arial" panose="020B0604020202020204" pitchFamily="34" charset="0"/>
                <a:ea typeface="新細明體" panose="02020500000000000000" pitchFamily="18" charset="-120"/>
              </a:rPr>
              <a:t> </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Na</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SO4(aq) + H</a:t>
            </a:r>
            <a:r>
              <a:rPr kumimoji="1" lang="en-US" altLang="zh-TW" sz="2000" b="0" baseline="-25000">
                <a:solidFill>
                  <a:srgbClr val="FF6699"/>
                </a:solidFill>
                <a:latin typeface="Arial" panose="020B0604020202020204" pitchFamily="34" charset="0"/>
                <a:ea typeface="新細明體" panose="02020500000000000000" pitchFamily="18" charset="-120"/>
                <a:sym typeface="Symbol" panose="05050102010706020507" pitchFamily="18" charset="2"/>
              </a:rPr>
              <a:t>2</a:t>
            </a:r>
            <a:r>
              <a:rPr kumimoji="1" lang="en-US" altLang="zh-TW" sz="2000" b="0">
                <a:solidFill>
                  <a:srgbClr val="FF6699"/>
                </a:solidFill>
                <a:latin typeface="Arial" panose="020B0604020202020204" pitchFamily="34" charset="0"/>
                <a:ea typeface="新細明體" panose="02020500000000000000" pitchFamily="18" charset="-120"/>
                <a:sym typeface="Symbol" panose="05050102010706020507" pitchFamily="18" charset="2"/>
              </a:rPr>
              <a:t>O(l)</a:t>
            </a:r>
          </a:p>
        </p:txBody>
      </p:sp>
      <p:sp>
        <p:nvSpPr>
          <p:cNvPr id="69635" name="AutoShape 10">
            <a:hlinkClick r:id="rId2" action="ppaction://hlinksldjump"/>
            <a:extLst>
              <a:ext uri="{FF2B5EF4-FFF2-40B4-BE49-F238E27FC236}">
                <a16:creationId xmlns:a16="http://schemas.microsoft.com/office/drawing/2014/main" id="{1EEDA446-7D76-AD45-6170-F5FA243F7587}"/>
              </a:ext>
            </a:extLst>
          </p:cNvPr>
          <p:cNvSpPr>
            <a:spLocks noChangeArrowheads="1"/>
          </p:cNvSpPr>
          <p:nvPr/>
        </p:nvSpPr>
        <p:spPr bwMode="auto">
          <a:xfrm>
            <a:off x="5438775" y="5219700"/>
            <a:ext cx="1535113" cy="614363"/>
          </a:xfrm>
          <a:prstGeom prst="cloudCallout">
            <a:avLst>
              <a:gd name="adj1" fmla="val 72440"/>
              <a:gd name="adj2" fmla="val 82560"/>
            </a:avLst>
          </a:prstGeom>
          <a:solidFill>
            <a:srgbClr val="CCFFCC"/>
          </a:solidFill>
          <a:ln w="9525">
            <a:solidFill>
              <a:srgbClr val="339966"/>
            </a:solidFill>
            <a:round/>
            <a:headEnd/>
            <a:tailEnd/>
          </a:ln>
        </p:spPr>
        <p:txBody>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a:solidFill>
                  <a:srgbClr val="9900FF"/>
                </a:solidFill>
                <a:latin typeface="Comic Sans MS" panose="030F0702030302020204" pitchFamily="66" charset="0"/>
                <a:ea typeface="華康少女文字W5" pitchFamily="81" charset="-120"/>
              </a:rPr>
              <a:t>Back</a:t>
            </a:r>
          </a:p>
        </p:txBody>
      </p:sp>
      <p:pic>
        <p:nvPicPr>
          <p:cNvPr id="69636" name="Picture 11" descr="\\Pc-server\powerpoint\HE_PowerPoint\clipart\ClipArt1\T &amp; F - Runner 118.GIF">
            <a:hlinkClick r:id="rId3" action="ppaction://hlinksldjump"/>
            <a:extLst>
              <a:ext uri="{FF2B5EF4-FFF2-40B4-BE49-F238E27FC236}">
                <a16:creationId xmlns:a16="http://schemas.microsoft.com/office/drawing/2014/main" id="{28BD6278-8D21-2D35-C1FD-4219CA6CC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7575" y="5143500"/>
            <a:ext cx="1447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Text Box 11">
            <a:extLst>
              <a:ext uri="{FF2B5EF4-FFF2-40B4-BE49-F238E27FC236}">
                <a16:creationId xmlns:a16="http://schemas.microsoft.com/office/drawing/2014/main" id="{032B4F3B-A36F-8C8B-71EF-8127E84D5F2A}"/>
              </a:ext>
            </a:extLst>
          </p:cNvPr>
          <p:cNvSpPr txBox="1">
            <a:spLocks noChangeArrowheads="1"/>
          </p:cNvSpPr>
          <p:nvPr/>
        </p:nvSpPr>
        <p:spPr bwMode="auto">
          <a:xfrm>
            <a:off x="0" y="57150"/>
            <a:ext cx="541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kumimoji="1" lang="en-US" altLang="zh-TW" sz="2000">
                <a:solidFill>
                  <a:schemeClr val="tx1"/>
                </a:solidFill>
                <a:latin typeface="Arial" panose="020B0604020202020204" pitchFamily="34" charset="0"/>
                <a:ea typeface="新細明體" panose="02020500000000000000" pitchFamily="18" charset="-120"/>
              </a:rPr>
              <a:t>Hint : slide no.</a:t>
            </a:r>
            <a:endParaRPr kumimoji="1" lang="en-US" altLang="zh-TW" sz="2000" b="0">
              <a:solidFill>
                <a:schemeClr val="tx1"/>
              </a:solidFill>
              <a:latin typeface="Arial" panose="020B0604020202020204" pitchFamily="34" charset="0"/>
              <a:ea typeface="新細明體" panose="02020500000000000000" pitchFamily="18" charset="-12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7" descr="\\Bridge\science(sec)\A-level Chem (3rd Ed)\AL Chem 4 Gif\Ch38\fi38_02.gif">
            <a:extLst>
              <a:ext uri="{FF2B5EF4-FFF2-40B4-BE49-F238E27FC236}">
                <a16:creationId xmlns:a16="http://schemas.microsoft.com/office/drawing/2014/main" id="{E98A601A-7166-DB18-7D62-0795DA393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6">
            <a:extLst>
              <a:ext uri="{FF2B5EF4-FFF2-40B4-BE49-F238E27FC236}">
                <a16:creationId xmlns:a16="http://schemas.microsoft.com/office/drawing/2014/main" id="{0D88D23E-F530-716E-EE60-B3AD2F5416B4}"/>
              </a:ext>
            </a:extLst>
          </p:cNvPr>
          <p:cNvSpPr>
            <a:spLocks noChangeArrowheads="1"/>
          </p:cNvSpPr>
          <p:nvPr/>
        </p:nvSpPr>
        <p:spPr bwMode="auto">
          <a:xfrm>
            <a:off x="762000" y="61722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The modern Periodic Table</a:t>
            </a:r>
          </a:p>
        </p:txBody>
      </p:sp>
      <p:sp>
        <p:nvSpPr>
          <p:cNvPr id="5" name="文字方塊 4">
            <a:extLst>
              <a:ext uri="{FF2B5EF4-FFF2-40B4-BE49-F238E27FC236}">
                <a16:creationId xmlns:a16="http://schemas.microsoft.com/office/drawing/2014/main" id="{04D1F575-59F8-7BCB-EAB0-32182210CDBE}"/>
              </a:ext>
            </a:extLst>
          </p:cNvPr>
          <p:cNvSpPr txBox="1">
            <a:spLocks noChangeArrowheads="1"/>
          </p:cNvSpPr>
          <p:nvPr/>
        </p:nvSpPr>
        <p:spPr bwMode="auto">
          <a:xfrm>
            <a:off x="457200" y="3048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79475">
              <a:lnSpc>
                <a:spcPct val="125000"/>
              </a:lnSpc>
              <a:spcBef>
                <a:spcPct val="20000"/>
              </a:spcBef>
              <a:buClr>
                <a:schemeClr val="bg2"/>
              </a:buClr>
              <a:buChar char="•"/>
              <a:tabLst>
                <a:tab pos="1881188" algn="l"/>
              </a:tabLst>
              <a:defRPr sz="3200">
                <a:solidFill>
                  <a:srgbClr val="284C6A"/>
                </a:solidFill>
                <a:latin typeface="Trebuchet MS" panose="020B0603020202020204" pitchFamily="34" charset="0"/>
              </a:defRPr>
            </a:lvl1pPr>
            <a:lvl2pPr marL="742950" indent="-285750" defTabSz="879475">
              <a:spcBef>
                <a:spcPct val="20000"/>
              </a:spcBef>
              <a:buFont typeface="Trebuchet MS" panose="020B0603020202020204" pitchFamily="34" charset="0"/>
              <a:buChar char="−"/>
              <a:tabLst>
                <a:tab pos="1881188" algn="l"/>
              </a:tabLst>
              <a:defRPr sz="2800">
                <a:solidFill>
                  <a:schemeClr val="tx1"/>
                </a:solidFill>
                <a:latin typeface="Trebuchet MS" panose="020B0603020202020204" pitchFamily="34" charset="0"/>
              </a:defRPr>
            </a:lvl2pPr>
            <a:lvl3pPr marL="1143000" indent="-228600" defTabSz="879475">
              <a:spcBef>
                <a:spcPct val="20000"/>
              </a:spcBef>
              <a:buChar char="•"/>
              <a:tabLst>
                <a:tab pos="1881188" algn="l"/>
              </a:tabLst>
              <a:defRPr sz="2400">
                <a:solidFill>
                  <a:schemeClr val="tx1"/>
                </a:solidFill>
                <a:latin typeface="Trebuchet MS" panose="020B0603020202020204" pitchFamily="34" charset="0"/>
              </a:defRPr>
            </a:lvl3pPr>
            <a:lvl4pPr marL="1600200" indent="-228600" defTabSz="879475">
              <a:spcBef>
                <a:spcPct val="20000"/>
              </a:spcBef>
              <a:buFont typeface="Trebuchet MS" panose="020B0603020202020204" pitchFamily="34" charset="0"/>
              <a:buChar char="−"/>
              <a:tabLst>
                <a:tab pos="1881188" algn="l"/>
              </a:tabLst>
              <a:defRPr sz="2000">
                <a:solidFill>
                  <a:schemeClr val="tx1"/>
                </a:solidFill>
                <a:latin typeface="Trebuchet MS" panose="020B0603020202020204" pitchFamily="34" charset="0"/>
              </a:defRPr>
            </a:lvl4pPr>
            <a:lvl5pPr marL="2057400" indent="-228600" defTabSz="879475">
              <a:spcBef>
                <a:spcPct val="20000"/>
              </a:spcBef>
              <a:buChar char="•"/>
              <a:tabLst>
                <a:tab pos="1881188" algn="l"/>
              </a:tabLst>
              <a:defRPr sz="2000">
                <a:solidFill>
                  <a:schemeClr val="tx1"/>
                </a:solidFill>
                <a:latin typeface="Trebuchet MS" panose="020B0603020202020204" pitchFamily="34" charset="0"/>
              </a:defRPr>
            </a:lvl5pPr>
            <a:lvl6pPr marL="25146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6pPr>
            <a:lvl7pPr marL="29718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7pPr>
            <a:lvl8pPr marL="34290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8pPr>
            <a:lvl9pPr marL="38862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400" b="0">
                <a:solidFill>
                  <a:schemeClr val="tx1"/>
                </a:solidFill>
                <a:latin typeface="Comic Sans MS" panose="030F0702030302020204" pitchFamily="66" charset="0"/>
                <a:ea typeface="新細明體" panose="02020500000000000000" pitchFamily="18" charset="-120"/>
                <a:sym typeface="Symbol" panose="05050102010706020507" pitchFamily="18" charset="2"/>
              </a:rPr>
              <a:t>Periodicity : 	Properties of elements are periodic functions 	of atomic number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Bridge\science(sec)\A-level Chem (3rd Ed)\AL Chem 4 Gif\Ch38\fi38_02.gif">
            <a:extLst>
              <a:ext uri="{FF2B5EF4-FFF2-40B4-BE49-F238E27FC236}">
                <a16:creationId xmlns:a16="http://schemas.microsoft.com/office/drawing/2014/main" id="{5BFAA3F0-8FAC-3C0F-6247-1292B34F5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6">
            <a:extLst>
              <a:ext uri="{FF2B5EF4-FFF2-40B4-BE49-F238E27FC236}">
                <a16:creationId xmlns:a16="http://schemas.microsoft.com/office/drawing/2014/main" id="{2671CB24-BAEB-DAEA-1BA0-EAFF496D81A0}"/>
              </a:ext>
            </a:extLst>
          </p:cNvPr>
          <p:cNvSpPr>
            <a:spLocks noChangeArrowheads="1"/>
          </p:cNvSpPr>
          <p:nvPr/>
        </p:nvSpPr>
        <p:spPr bwMode="auto">
          <a:xfrm>
            <a:off x="762000" y="61722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The modern Periodic Table</a:t>
            </a:r>
          </a:p>
        </p:txBody>
      </p:sp>
      <p:sp>
        <p:nvSpPr>
          <p:cNvPr id="5" name="文字方塊 4">
            <a:extLst>
              <a:ext uri="{FF2B5EF4-FFF2-40B4-BE49-F238E27FC236}">
                <a16:creationId xmlns:a16="http://schemas.microsoft.com/office/drawing/2014/main" id="{61669189-6F8C-55CA-0E51-A3D583A8C668}"/>
              </a:ext>
            </a:extLst>
          </p:cNvPr>
          <p:cNvSpPr txBox="1">
            <a:spLocks noChangeArrowheads="1"/>
          </p:cNvSpPr>
          <p:nvPr/>
        </p:nvSpPr>
        <p:spPr bwMode="auto">
          <a:xfrm>
            <a:off x="457200" y="3048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79475">
              <a:lnSpc>
                <a:spcPct val="125000"/>
              </a:lnSpc>
              <a:spcBef>
                <a:spcPct val="20000"/>
              </a:spcBef>
              <a:buClr>
                <a:schemeClr val="bg2"/>
              </a:buClr>
              <a:buChar char="•"/>
              <a:tabLst>
                <a:tab pos="1881188" algn="l"/>
              </a:tabLst>
              <a:defRPr sz="3200">
                <a:solidFill>
                  <a:srgbClr val="284C6A"/>
                </a:solidFill>
                <a:latin typeface="Trebuchet MS" panose="020B0603020202020204" pitchFamily="34" charset="0"/>
              </a:defRPr>
            </a:lvl1pPr>
            <a:lvl2pPr marL="742950" indent="-285750" defTabSz="879475">
              <a:spcBef>
                <a:spcPct val="20000"/>
              </a:spcBef>
              <a:buFont typeface="Trebuchet MS" panose="020B0603020202020204" pitchFamily="34" charset="0"/>
              <a:buChar char="−"/>
              <a:tabLst>
                <a:tab pos="1881188" algn="l"/>
              </a:tabLst>
              <a:defRPr sz="2800">
                <a:solidFill>
                  <a:schemeClr val="tx1"/>
                </a:solidFill>
                <a:latin typeface="Trebuchet MS" panose="020B0603020202020204" pitchFamily="34" charset="0"/>
              </a:defRPr>
            </a:lvl2pPr>
            <a:lvl3pPr marL="1143000" indent="-228600" defTabSz="879475">
              <a:spcBef>
                <a:spcPct val="20000"/>
              </a:spcBef>
              <a:buChar char="•"/>
              <a:tabLst>
                <a:tab pos="1881188" algn="l"/>
              </a:tabLst>
              <a:defRPr sz="2400">
                <a:solidFill>
                  <a:schemeClr val="tx1"/>
                </a:solidFill>
                <a:latin typeface="Trebuchet MS" panose="020B0603020202020204" pitchFamily="34" charset="0"/>
              </a:defRPr>
            </a:lvl3pPr>
            <a:lvl4pPr marL="1600200" indent="-228600" defTabSz="879475">
              <a:spcBef>
                <a:spcPct val="20000"/>
              </a:spcBef>
              <a:buFont typeface="Trebuchet MS" panose="020B0603020202020204" pitchFamily="34" charset="0"/>
              <a:buChar char="−"/>
              <a:tabLst>
                <a:tab pos="1881188" algn="l"/>
              </a:tabLst>
              <a:defRPr sz="2000">
                <a:solidFill>
                  <a:schemeClr val="tx1"/>
                </a:solidFill>
                <a:latin typeface="Trebuchet MS" panose="020B0603020202020204" pitchFamily="34" charset="0"/>
              </a:defRPr>
            </a:lvl4pPr>
            <a:lvl5pPr marL="2057400" indent="-228600" defTabSz="879475">
              <a:spcBef>
                <a:spcPct val="20000"/>
              </a:spcBef>
              <a:buChar char="•"/>
              <a:tabLst>
                <a:tab pos="1881188" algn="l"/>
              </a:tabLst>
              <a:defRPr sz="2000">
                <a:solidFill>
                  <a:schemeClr val="tx1"/>
                </a:solidFill>
                <a:latin typeface="Trebuchet MS" panose="020B0603020202020204" pitchFamily="34" charset="0"/>
              </a:defRPr>
            </a:lvl5pPr>
            <a:lvl6pPr marL="25146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6pPr>
            <a:lvl7pPr marL="29718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7pPr>
            <a:lvl8pPr marL="34290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8pPr>
            <a:lvl9pPr marL="38862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400" b="0">
                <a:solidFill>
                  <a:schemeClr val="tx1"/>
                </a:solidFill>
                <a:latin typeface="Comic Sans MS" panose="030F0702030302020204" pitchFamily="66" charset="0"/>
                <a:ea typeface="新細明體" panose="02020500000000000000" pitchFamily="18" charset="-120"/>
                <a:sym typeface="Symbol" panose="05050102010706020507" pitchFamily="18" charset="2"/>
              </a:rPr>
              <a:t>Periodicity : 	Similar properties of elements recur 	periodically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descr="\\Bridge\science(sec)\A-level Chem (3rd Ed)\AL Chem 4 Gif\Ch38\fi38_02.gif">
            <a:extLst>
              <a:ext uri="{FF2B5EF4-FFF2-40B4-BE49-F238E27FC236}">
                <a16:creationId xmlns:a16="http://schemas.microsoft.com/office/drawing/2014/main" id="{4DC6A518-8B08-6219-3997-7AE12287E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6">
            <a:extLst>
              <a:ext uri="{FF2B5EF4-FFF2-40B4-BE49-F238E27FC236}">
                <a16:creationId xmlns:a16="http://schemas.microsoft.com/office/drawing/2014/main" id="{0B97FC6A-705E-D846-225C-1DB585DD29B4}"/>
              </a:ext>
            </a:extLst>
          </p:cNvPr>
          <p:cNvSpPr>
            <a:spLocks noChangeArrowheads="1"/>
          </p:cNvSpPr>
          <p:nvPr/>
        </p:nvSpPr>
        <p:spPr bwMode="auto">
          <a:xfrm>
            <a:off x="762000" y="61722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chemeClr val="bg2"/>
              </a:buClr>
              <a:buChar char="•"/>
              <a:defRPr sz="3200">
                <a:solidFill>
                  <a:srgbClr val="284C6A"/>
                </a:solidFill>
                <a:latin typeface="Trebuchet MS" panose="020B0603020202020204" pitchFamily="34" charset="0"/>
              </a:defRPr>
            </a:lvl1pPr>
            <a:lvl2pPr marL="742950" indent="-285750">
              <a:spcBef>
                <a:spcPct val="20000"/>
              </a:spcBef>
              <a:buFont typeface="Trebuchet MS" panose="020B0603020202020204" pitchFamily="34" charset="0"/>
              <a:buChar char="−"/>
              <a:defRPr sz="28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Font typeface="Trebuchet MS" panose="020B0603020202020204" pitchFamily="34" charset="0"/>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lgn="ctr" eaLnBrk="1" hangingPunct="1">
              <a:lnSpc>
                <a:spcPct val="100000"/>
              </a:lnSpc>
              <a:spcBef>
                <a:spcPct val="0"/>
              </a:spcBef>
              <a:buClrTx/>
              <a:buFontTx/>
              <a:buNone/>
            </a:pPr>
            <a:r>
              <a:rPr kumimoji="1" lang="en-US" altLang="zh-TW" sz="2400" b="0">
                <a:solidFill>
                  <a:schemeClr val="accent2"/>
                </a:solidFill>
                <a:latin typeface="Comic Sans MS" panose="030F0702030302020204" pitchFamily="66" charset="0"/>
                <a:ea typeface="新細明體" panose="02020500000000000000" pitchFamily="18" charset="-120"/>
              </a:rPr>
              <a:t>The modern Periodic Table</a:t>
            </a:r>
          </a:p>
        </p:txBody>
      </p:sp>
      <p:sp>
        <p:nvSpPr>
          <p:cNvPr id="5" name="文字方塊 4">
            <a:extLst>
              <a:ext uri="{FF2B5EF4-FFF2-40B4-BE49-F238E27FC236}">
                <a16:creationId xmlns:a16="http://schemas.microsoft.com/office/drawing/2014/main" id="{08499597-9CCC-7431-C67E-2DB52E56A973}"/>
              </a:ext>
            </a:extLst>
          </p:cNvPr>
          <p:cNvSpPr txBox="1">
            <a:spLocks noChangeArrowheads="1"/>
          </p:cNvSpPr>
          <p:nvPr/>
        </p:nvSpPr>
        <p:spPr bwMode="auto">
          <a:xfrm>
            <a:off x="457200" y="3048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79475">
              <a:lnSpc>
                <a:spcPct val="125000"/>
              </a:lnSpc>
              <a:spcBef>
                <a:spcPct val="20000"/>
              </a:spcBef>
              <a:buClr>
                <a:schemeClr val="bg2"/>
              </a:buClr>
              <a:buChar char="•"/>
              <a:tabLst>
                <a:tab pos="1881188" algn="l"/>
              </a:tabLst>
              <a:defRPr sz="3200">
                <a:solidFill>
                  <a:srgbClr val="284C6A"/>
                </a:solidFill>
                <a:latin typeface="Trebuchet MS" panose="020B0603020202020204" pitchFamily="34" charset="0"/>
              </a:defRPr>
            </a:lvl1pPr>
            <a:lvl2pPr marL="742950" indent="-285750" defTabSz="879475">
              <a:spcBef>
                <a:spcPct val="20000"/>
              </a:spcBef>
              <a:buFont typeface="Trebuchet MS" panose="020B0603020202020204" pitchFamily="34" charset="0"/>
              <a:buChar char="−"/>
              <a:tabLst>
                <a:tab pos="1881188" algn="l"/>
              </a:tabLst>
              <a:defRPr sz="2800">
                <a:solidFill>
                  <a:schemeClr val="tx1"/>
                </a:solidFill>
                <a:latin typeface="Trebuchet MS" panose="020B0603020202020204" pitchFamily="34" charset="0"/>
              </a:defRPr>
            </a:lvl2pPr>
            <a:lvl3pPr marL="1143000" indent="-228600" defTabSz="879475">
              <a:spcBef>
                <a:spcPct val="20000"/>
              </a:spcBef>
              <a:buChar char="•"/>
              <a:tabLst>
                <a:tab pos="1881188" algn="l"/>
              </a:tabLst>
              <a:defRPr sz="2400">
                <a:solidFill>
                  <a:schemeClr val="tx1"/>
                </a:solidFill>
                <a:latin typeface="Trebuchet MS" panose="020B0603020202020204" pitchFamily="34" charset="0"/>
              </a:defRPr>
            </a:lvl3pPr>
            <a:lvl4pPr marL="1600200" indent="-228600" defTabSz="879475">
              <a:spcBef>
                <a:spcPct val="20000"/>
              </a:spcBef>
              <a:buFont typeface="Trebuchet MS" panose="020B0603020202020204" pitchFamily="34" charset="0"/>
              <a:buChar char="−"/>
              <a:tabLst>
                <a:tab pos="1881188" algn="l"/>
              </a:tabLst>
              <a:defRPr sz="2000">
                <a:solidFill>
                  <a:schemeClr val="tx1"/>
                </a:solidFill>
                <a:latin typeface="Trebuchet MS" panose="020B0603020202020204" pitchFamily="34" charset="0"/>
              </a:defRPr>
            </a:lvl4pPr>
            <a:lvl5pPr marL="2057400" indent="-228600" defTabSz="879475">
              <a:spcBef>
                <a:spcPct val="20000"/>
              </a:spcBef>
              <a:buChar char="•"/>
              <a:tabLst>
                <a:tab pos="1881188" algn="l"/>
              </a:tabLst>
              <a:defRPr sz="2000">
                <a:solidFill>
                  <a:schemeClr val="tx1"/>
                </a:solidFill>
                <a:latin typeface="Trebuchet MS" panose="020B0603020202020204" pitchFamily="34" charset="0"/>
              </a:defRPr>
            </a:lvl5pPr>
            <a:lvl6pPr marL="25146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6pPr>
            <a:lvl7pPr marL="29718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7pPr>
            <a:lvl8pPr marL="34290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8pPr>
            <a:lvl9pPr marL="3886200" indent="-228600" defTabSz="879475" eaLnBrk="0" fontAlgn="base" hangingPunct="0">
              <a:spcBef>
                <a:spcPct val="20000"/>
              </a:spcBef>
              <a:spcAft>
                <a:spcPct val="0"/>
              </a:spcAft>
              <a:buChar char="•"/>
              <a:tabLst>
                <a:tab pos="1881188" algn="l"/>
              </a:tabLst>
              <a:defRPr sz="2000">
                <a:solidFill>
                  <a:schemeClr val="tx1"/>
                </a:solidFill>
                <a:latin typeface="Trebuchet MS" panose="020B0603020202020204" pitchFamily="34" charset="0"/>
              </a:defRPr>
            </a:lvl9pPr>
          </a:lstStyle>
          <a:p>
            <a:pPr eaLnBrk="1" hangingPunct="1">
              <a:lnSpc>
                <a:spcPct val="100000"/>
              </a:lnSpc>
              <a:spcBef>
                <a:spcPct val="0"/>
              </a:spcBef>
              <a:buClrTx/>
              <a:buFontTx/>
              <a:buNone/>
            </a:pPr>
            <a:r>
              <a:rPr lang="en-US" altLang="zh-TW" sz="2400" b="0">
                <a:solidFill>
                  <a:schemeClr val="tx1"/>
                </a:solidFill>
                <a:latin typeface="Comic Sans MS" panose="030F0702030302020204" pitchFamily="66" charset="0"/>
                <a:ea typeface="新細明體" panose="02020500000000000000" pitchFamily="18" charset="-120"/>
                <a:sym typeface="Symbol" panose="05050102010706020507" pitchFamily="18" charset="2"/>
              </a:rPr>
              <a:t>Periodicity : 	Properties of elements vary periodically with 	atomic number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776f451b-789d-4c8f-af74-3c000e6cce27" xsi:nil="true"/>
    <_ip_UnifiedCompliancePolicyProperties xmlns="http://schemas.microsoft.com/sharepoint/v3" xsi:nil="true"/>
    <lcf76f155ced4ddcb4097134ff3c332f xmlns="00896bbc-7f86-448f-ab6b-109e07409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2C1A876-530B-4E62-A6B8-A8D8757D58C3}">
  <ds:schemaRefs>
    <ds:schemaRef ds:uri="http://schemas.microsoft.com/sharepoint/v3/contenttype/forms"/>
  </ds:schemaRefs>
</ds:datastoreItem>
</file>

<file path=customXml/itemProps2.xml><?xml version="1.0" encoding="utf-8"?>
<ds:datastoreItem xmlns:ds="http://schemas.openxmlformats.org/officeDocument/2006/customXml" ds:itemID="{1B141458-0A93-401E-93CB-53B3E5C4F503}"/>
</file>

<file path=customXml/itemProps3.xml><?xml version="1.0" encoding="utf-8"?>
<ds:datastoreItem xmlns:ds="http://schemas.openxmlformats.org/officeDocument/2006/customXml" ds:itemID="{A49CB96B-5ED6-4C74-9CB2-11F412F0EC0C}"/>
</file>

<file path=docProps/app.xml><?xml version="1.0" encoding="utf-8"?>
<Properties xmlns="http://schemas.openxmlformats.org/officeDocument/2006/extended-properties" xmlns:vt="http://schemas.openxmlformats.org/officeDocument/2006/docPropsVTypes">
  <Template>Mirrored buildings design template</Template>
  <TotalTime>5734</TotalTime>
  <Words>3713</Words>
  <Application>Microsoft Office PowerPoint</Application>
  <PresentationFormat>On-screen Show (4:3)</PresentationFormat>
  <Paragraphs>909</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Cloud skipper design template</vt:lpstr>
      <vt:lpstr>PowerPoint Presentation</vt:lpstr>
      <vt:lpstr>Lesson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Time</vt:lpstr>
      <vt:lpstr>Lesson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Objectives</vt:lpstr>
      <vt:lpstr>PowerPoint Presentation</vt:lpstr>
      <vt:lpstr>PowerPoint Presentation</vt:lpstr>
      <vt:lpstr>PowerPoint Presentation</vt:lpstr>
      <vt:lpstr>PowerPoint Presentation</vt:lpstr>
      <vt:lpstr>PowerPoint Presentation</vt:lpstr>
      <vt:lpstr>PowerPoint Presentation</vt:lpstr>
      <vt:lpstr>Lesson Objectives</vt:lpstr>
      <vt:lpstr>PowerPoint Presentation</vt:lpstr>
      <vt:lpstr>PowerPoint Presentation</vt:lpstr>
      <vt:lpstr>PowerPoint Presentation</vt:lpstr>
      <vt:lpstr>PowerPoint Presentation</vt:lpstr>
      <vt:lpstr>PowerPoint Presentation</vt:lpstr>
      <vt:lpstr>PowerPoint Presentation</vt:lpstr>
      <vt:lpstr>Lesson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Periodicity</dc:title>
  <dc:creator>Chio U Kim</dc:creator>
  <cp:lastModifiedBy>Anthony Murphy</cp:lastModifiedBy>
  <cp:revision>811</cp:revision>
  <cp:lastPrinted>1601-01-01T00:00:00Z</cp:lastPrinted>
  <dcterms:created xsi:type="dcterms:W3CDTF">2003-03-27T19:05:06Z</dcterms:created>
  <dcterms:modified xsi:type="dcterms:W3CDTF">2023-01-19T23:54:17Z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TC062561681033</vt:lpwstr>
  </property>
  <property fmtid="{D5CDD505-2E9C-101B-9397-08002B2CF9AE}" pid="3" name="ContentTypeId">
    <vt:lpwstr>0x0101007D30DEBF7E8BEF4BA396B592152DA228</vt:lpwstr>
  </property>
  <property fmtid="{D5CDD505-2E9C-101B-9397-08002B2CF9AE}" pid="4" name="MediaServiceImageTags">
    <vt:lpwstr/>
  </property>
</Properties>
</file>