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580A5-234B-4313-9FC2-F19574737D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4502-0EE4-4995-AC9D-C2A0203A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961525"/>
              </p:ext>
            </p:extLst>
          </p:nvPr>
        </p:nvGraphicFramePr>
        <p:xfrm>
          <a:off x="652127" y="1258888"/>
          <a:ext cx="10785368" cy="4959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5368"/>
              </a:tblGrid>
              <a:tr h="467995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element.- THERE</a:t>
                      </a:r>
                      <a:r>
                        <a:rPr lang="en-AU" sz="16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AREN’T ANY JUST IT CAN BE RADIOACTIVE (DETECTABLE) OR THE SLIGHTLY HEAVIER.</a:t>
                      </a:r>
                      <a:endParaRPr lang="en-AU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 now need</a:t>
                      </a:r>
                      <a:r>
                        <a:rPr lang="en-AU" sz="16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…</a:t>
                      </a:r>
                      <a:endParaRPr lang="en-AU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Distinguish between pure substances (elements and compounds), homogeneous mixtures and heterogeneous mixtures.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23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0" y="115888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9680258"/>
              </p:ext>
            </p:extLst>
          </p:nvPr>
        </p:nvGraphicFramePr>
        <p:xfrm>
          <a:off x="443580" y="1131469"/>
          <a:ext cx="10933954" cy="467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3954"/>
              </a:tblGrid>
              <a:tr h="4679950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element.- THERE</a:t>
                      </a:r>
                      <a:r>
                        <a:rPr lang="en-AU" sz="1600" baseline="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AREN’T ANY JUST IT CAN BE RADIOACTIVE (DETECTABLE) OR THE SLIGHTLY HEAVIER.</a:t>
                      </a:r>
                      <a:endParaRPr lang="en-AU" sz="1600" dirty="0" smtClean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 now need</a:t>
                      </a:r>
                      <a:r>
                        <a:rPr lang="en-AU" sz="16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…</a:t>
                      </a:r>
                      <a:endParaRPr lang="en-AU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State and compare the characteristics of homogeneous and heterogeneous substances.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</a:t>
                      </a:r>
                      <a:r>
                        <a:rPr lang="en-AU" sz="16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3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1026"/>
          <p:cNvSpPr txBox="1">
            <a:spLocks noChangeArrowheads="1"/>
          </p:cNvSpPr>
          <p:nvPr/>
        </p:nvSpPr>
        <p:spPr bwMode="auto">
          <a:xfrm>
            <a:off x="2192338" y="457200"/>
            <a:ext cx="8007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Complete the following table</a:t>
            </a:r>
          </a:p>
        </p:txBody>
      </p:sp>
      <p:graphicFrame>
        <p:nvGraphicFramePr>
          <p:cNvPr id="198693" name="Group 1061"/>
          <p:cNvGraphicFramePr>
            <a:graphicFrameLocks noGrp="1"/>
          </p:cNvGraphicFramePr>
          <p:nvPr/>
        </p:nvGraphicFramePr>
        <p:xfrm>
          <a:off x="6015039" y="1327150"/>
          <a:ext cx="4397375" cy="4794250"/>
        </p:xfrm>
        <a:graphic>
          <a:graphicData uri="http://schemas.openxmlformats.org/drawingml/2006/table">
            <a:tbl>
              <a:tblPr/>
              <a:tblGrid>
                <a:gridCol w="1730375"/>
                <a:gridCol w="2667000"/>
              </a:tblGrid>
              <a:tr h="8839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m</a:t>
                      </a: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kumimoji="1" lang="en-US" altLang="zh-TW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 ratio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Corresponding ion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FE1"/>
                    </a:solidFill>
                  </a:tcPr>
                </a:tc>
              </a:tr>
              <a:tr h="7811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</a:tr>
              <a:tr h="7826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</a:tr>
              <a:tr h="7826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70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</a:tr>
              <a:tr h="7811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72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</a:tr>
              <a:tr h="7826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6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新細明體" panose="02020500000000000000" pitchFamily="18" charset="-12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</a:tr>
            </a:tbl>
          </a:graphicData>
        </a:graphic>
      </p:graphicFrame>
      <p:pic>
        <p:nvPicPr>
          <p:cNvPr id="78874" name="Picture 1050" descr="Fi01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1809751" y="1476375"/>
            <a:ext cx="3800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8689" name="Group 1057"/>
          <p:cNvGrpSpPr>
            <a:grpSpLocks/>
          </p:cNvGrpSpPr>
          <p:nvPr/>
        </p:nvGrpSpPr>
        <p:grpSpPr bwMode="auto">
          <a:xfrm>
            <a:off x="8543926" y="2349501"/>
            <a:ext cx="1008063" cy="1281113"/>
            <a:chOff x="4422" y="1480"/>
            <a:chExt cx="635" cy="807"/>
          </a:xfrm>
        </p:grpSpPr>
        <p:sp>
          <p:nvSpPr>
            <p:cNvPr id="78880" name="Text Box 1052"/>
            <p:cNvSpPr txBox="1">
              <a:spLocks noChangeArrowheads="1"/>
            </p:cNvSpPr>
            <p:nvPr/>
          </p:nvSpPr>
          <p:spPr bwMode="auto">
            <a:xfrm>
              <a:off x="4422" y="1480"/>
              <a:ext cx="63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78881" name="Text Box 1053"/>
            <p:cNvSpPr txBox="1">
              <a:spLocks noChangeArrowheads="1"/>
            </p:cNvSpPr>
            <p:nvPr/>
          </p:nvSpPr>
          <p:spPr bwMode="auto">
            <a:xfrm>
              <a:off x="4422" y="1979"/>
              <a:ext cx="63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</p:grpSp>
      <p:grpSp>
        <p:nvGrpSpPr>
          <p:cNvPr id="198691" name="Group 1059"/>
          <p:cNvGrpSpPr>
            <a:grpSpLocks/>
          </p:cNvGrpSpPr>
          <p:nvPr/>
        </p:nvGrpSpPr>
        <p:grpSpPr bwMode="auto">
          <a:xfrm>
            <a:off x="8107364" y="3933826"/>
            <a:ext cx="2016125" cy="2016125"/>
            <a:chOff x="4147" y="2478"/>
            <a:chExt cx="1270" cy="1270"/>
          </a:xfrm>
        </p:grpSpPr>
        <p:sp>
          <p:nvSpPr>
            <p:cNvPr id="78877" name="Text Box 1054"/>
            <p:cNvSpPr txBox="1">
              <a:spLocks noChangeArrowheads="1"/>
            </p:cNvSpPr>
            <p:nvPr/>
          </p:nvSpPr>
          <p:spPr bwMode="auto">
            <a:xfrm>
              <a:off x="4147" y="2478"/>
              <a:ext cx="127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[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Cl-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Cl]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TW" sz="26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8" name="Text Box 1055"/>
            <p:cNvSpPr txBox="1">
              <a:spLocks noChangeArrowheads="1"/>
            </p:cNvSpPr>
            <p:nvPr/>
          </p:nvSpPr>
          <p:spPr bwMode="auto">
            <a:xfrm>
              <a:off x="4223" y="2988"/>
              <a:ext cx="11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[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35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Cl-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Cl]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TW" sz="26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8879" name="Text Box 1056"/>
            <p:cNvSpPr txBox="1">
              <a:spLocks noChangeArrowheads="1"/>
            </p:cNvSpPr>
            <p:nvPr/>
          </p:nvSpPr>
          <p:spPr bwMode="auto">
            <a:xfrm>
              <a:off x="4241" y="3440"/>
              <a:ext cx="11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[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Cl-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37</a:t>
              </a:r>
              <a:r>
                <a:rPr lang="en-US" altLang="zh-TW" sz="2600">
                  <a:solidFill>
                    <a:schemeClr val="tx2"/>
                  </a:solidFill>
                  <a:latin typeface="Comic Sans MS" panose="030F0702030302020204" pitchFamily="66" charset="0"/>
                </a:rPr>
                <a:t>Cl]</a:t>
              </a:r>
              <a:r>
                <a:rPr lang="en-US" altLang="zh-TW" sz="2600" baseline="3000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TW" sz="26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3207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1771650" y="533400"/>
            <a:ext cx="8896350" cy="5524500"/>
            <a:chOff x="156" y="336"/>
            <a:chExt cx="5604" cy="3480"/>
          </a:xfrm>
        </p:grpSpPr>
        <p:pic>
          <p:nvPicPr>
            <p:cNvPr id="79878" name="Picture 13" descr="Fi01-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67" r="50427" b="867"/>
            <a:stretch>
              <a:fillRect/>
            </a:stretch>
          </p:blipFill>
          <p:spPr bwMode="auto">
            <a:xfrm>
              <a:off x="156" y="1570"/>
              <a:ext cx="2084" cy="2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168" y="336"/>
              <a:ext cx="5399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36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sym typeface="Symbol" panose="05050102010706020507" pitchFamily="18" charset="2"/>
                </a:rPr>
                <a:t>What is the relative atomic mass of Cl?</a:t>
              </a:r>
            </a:p>
          </p:txBody>
        </p:sp>
        <p:sp>
          <p:nvSpPr>
            <p:cNvPr id="79880" name="AutoShape 7"/>
            <p:cNvSpPr>
              <a:spLocks noChangeArrowheads="1"/>
            </p:cNvSpPr>
            <p:nvPr/>
          </p:nvSpPr>
          <p:spPr bwMode="auto">
            <a:xfrm>
              <a:off x="1162" y="720"/>
              <a:ext cx="4598" cy="1144"/>
            </a:xfrm>
            <a:prstGeom prst="cloudCallout">
              <a:avLst>
                <a:gd name="adj1" fmla="val -22380"/>
                <a:gd name="adj2" fmla="val 93532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12700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800">
                  <a:latin typeface="Comic Sans MS" panose="030F0702030302020204" pitchFamily="66" charset="0"/>
                </a:rPr>
                <a:t>The relative abundances of Cl-35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latin typeface="Comic Sans MS" panose="030F0702030302020204" pitchFamily="66" charset="0"/>
                </a:rPr>
                <a:t>and Cl-37 are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75.77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latin typeface="Comic Sans MS" panose="030F0702030302020204" pitchFamily="66" charset="0"/>
                </a:rPr>
                <a:t>and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solidFill>
                    <a:schemeClr val="tx2"/>
                  </a:solidFill>
                  <a:latin typeface="Comic Sans MS" panose="030F0702030302020204" pitchFamily="66" charset="0"/>
                </a:rPr>
                <a:t>24.23</a:t>
              </a:r>
              <a:r>
                <a:rPr lang="en-US" altLang="zh-TW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zh-TW" sz="2800">
                  <a:latin typeface="Comic Sans MS" panose="030F0702030302020204" pitchFamily="66" charset="0"/>
                </a:rPr>
                <a:t>respectively</a:t>
              </a:r>
            </a:p>
          </p:txBody>
        </p:sp>
      </p:grp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4943475" y="3860801"/>
            <a:ext cx="5308600" cy="2136775"/>
          </a:xfrm>
          <a:prstGeom prst="rect">
            <a:avLst/>
          </a:prstGeom>
          <a:solidFill>
            <a:srgbClr val="FFFFE1"/>
          </a:solidFill>
          <a:ln w="25400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3200" i="1">
              <a:solidFill>
                <a:srgbClr val="FF66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5087939" y="4005264"/>
          <a:ext cx="47529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方程式" r:id="rId4" imgW="2159000" imgH="393700" progId="Equation.3">
                  <p:embed/>
                </p:oleObj>
              </mc:Choice>
              <mc:Fallback>
                <p:oleObj name="方程式" r:id="rId4" imgW="2159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4005264"/>
                        <a:ext cx="47529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5880101" y="5084764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</a:rPr>
              <a:t>= 35.48</a:t>
            </a:r>
          </a:p>
        </p:txBody>
      </p:sp>
    </p:spTree>
    <p:extLst>
      <p:ext uri="{BB962C8B-B14F-4D97-AF65-F5344CB8AC3E}">
        <p14:creationId xmlns:p14="http://schemas.microsoft.com/office/powerpoint/2010/main" val="4223129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1790701" y="533400"/>
            <a:ext cx="85709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What is the relative molecular mass of Cl</a:t>
            </a:r>
            <a:r>
              <a:rPr lang="en-US" altLang="zh-TW" sz="32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zh-TW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?</a:t>
            </a:r>
          </a:p>
        </p:txBody>
      </p:sp>
      <p:pic>
        <p:nvPicPr>
          <p:cNvPr id="80899" name="Picture 9" descr="Fi01-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1771650" y="2492376"/>
            <a:ext cx="330835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4229100" y="1568450"/>
            <a:ext cx="208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Method 1</a:t>
            </a:r>
          </a:p>
        </p:txBody>
      </p:sp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4298950" y="2205039"/>
          <a:ext cx="4389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方程式" r:id="rId4" imgW="1739900" imgH="190500" progId="Equation.3">
                  <p:embed/>
                </p:oleObj>
              </mc:Choice>
              <mc:Fallback>
                <p:oleObj name="方程式" r:id="rId4" imgW="17399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205039"/>
                        <a:ext cx="4389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227514" y="3005139"/>
            <a:ext cx="224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Method 2</a:t>
            </a:r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4298950" y="3500439"/>
          <a:ext cx="59007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方程式" r:id="rId6" imgW="2413000" imgH="393700" progId="Equation.3">
                  <p:embed/>
                </p:oleObj>
              </mc:Choice>
              <mc:Fallback>
                <p:oleObj name="方程式" r:id="rId6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500439"/>
                        <a:ext cx="59007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5203825" y="45085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solidFill>
                  <a:schemeClr val="tx2"/>
                </a:solidFill>
                <a:latin typeface="Comic Sans MS" panose="030F0702030302020204" pitchFamily="66" charset="0"/>
              </a:rPr>
              <a:t>= 71</a:t>
            </a:r>
          </a:p>
        </p:txBody>
      </p:sp>
    </p:spTree>
    <p:extLst>
      <p:ext uri="{BB962C8B-B14F-4D97-AF65-F5344CB8AC3E}">
        <p14:creationId xmlns:p14="http://schemas.microsoft.com/office/powerpoint/2010/main" val="14964305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2" grpId="0"/>
      <p:bldP spid="213004" grpId="0"/>
      <p:bldP spid="2130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6" name="Picture 8" descr="Mass spectrum of rubi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773239"/>
            <a:ext cx="4092575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2192338" y="457200"/>
            <a:ext cx="474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spectrum of Rb: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6019800" y="1752600"/>
            <a:ext cx="41148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Y-axis :-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Relative abundance,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Ion intensity,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200">
                <a:latin typeface="Comic Sans MS" panose="030F0702030302020204" pitchFamily="66" charset="0"/>
              </a:rPr>
              <a:t>Detector current</a:t>
            </a:r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1781175" y="2219325"/>
            <a:ext cx="762000" cy="26670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90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 autoUpdateAnimBg="0"/>
      <p:bldP spid="1761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724400" y="1900239"/>
            <a:ext cx="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14068" y="344488"/>
            <a:ext cx="100253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 dirty="0" smtClean="0">
                <a:latin typeface="Comic Sans MS" panose="030F0702030302020204" pitchFamily="66" charset="0"/>
              </a:rPr>
              <a:t>Q.1	 	Determine </a:t>
            </a:r>
            <a:r>
              <a:rPr lang="en-US" altLang="zh-TW" sz="3600" dirty="0">
                <a:latin typeface="Comic Sans MS" panose="030F0702030302020204" pitchFamily="66" charset="0"/>
              </a:rPr>
              <a:t>the relative atomic mass</a:t>
            </a: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2057401" y="1066801"/>
            <a:ext cx="4225925" cy="4729163"/>
            <a:chOff x="720" y="576"/>
            <a:chExt cx="2662" cy="2979"/>
          </a:xfrm>
        </p:grpSpPr>
        <p:pic>
          <p:nvPicPr>
            <p:cNvPr id="8295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816"/>
              <a:ext cx="2662" cy="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51" name="Text Box 6"/>
            <p:cNvSpPr txBox="1">
              <a:spLocks noChangeArrowheads="1"/>
            </p:cNvSpPr>
            <p:nvPr/>
          </p:nvSpPr>
          <p:spPr bwMode="auto">
            <a:xfrm>
              <a:off x="1680" y="576"/>
              <a:ext cx="8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100">
                  <a:latin typeface="Comic Sans MS" panose="030F0702030302020204" pitchFamily="66" charset="0"/>
                </a:rPr>
                <a:t>72.12%</a:t>
              </a:r>
            </a:p>
          </p:txBody>
        </p:sp>
        <p:sp>
          <p:nvSpPr>
            <p:cNvPr id="82952" name="Text Box 7"/>
            <p:cNvSpPr txBox="1">
              <a:spLocks noChangeArrowheads="1"/>
            </p:cNvSpPr>
            <p:nvPr/>
          </p:nvSpPr>
          <p:spPr bwMode="auto">
            <a:xfrm>
              <a:off x="2544" y="1968"/>
              <a:ext cx="72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100">
                  <a:latin typeface="Comic Sans MS" panose="030F0702030302020204" pitchFamily="66" charset="0"/>
                </a:rPr>
                <a:t>27.88%</a:t>
              </a:r>
            </a:p>
          </p:txBody>
        </p:sp>
      </p:grp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283326" y="1447801"/>
            <a:ext cx="4156075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Relative atomic mass of Rb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chemeClr val="tx2"/>
                </a:solidFill>
                <a:latin typeface="Comic Sans MS" panose="030F0702030302020204" pitchFamily="66" charset="0"/>
              </a:rPr>
              <a:t>= (85 </a:t>
            </a:r>
            <a:r>
              <a:rPr lang="en-US" altLang="zh-TW" sz="2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 72.12%) + (87  27.88%)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85.56</a:t>
            </a:r>
            <a:r>
              <a:rPr lang="en-US" altLang="zh-TW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9777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724400" y="1900239"/>
            <a:ext cx="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98740" y="344489"/>
            <a:ext cx="974066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 dirty="0">
                <a:latin typeface="Comic Sans MS" panose="030F0702030302020204" pitchFamily="66" charset="0"/>
              </a:rPr>
              <a:t>Q.2 </a:t>
            </a:r>
            <a:r>
              <a:rPr lang="en-US" altLang="zh-TW" sz="3600" dirty="0" smtClean="0">
                <a:latin typeface="Comic Sans MS" panose="030F0702030302020204" pitchFamily="66" charset="0"/>
              </a:rPr>
              <a:t>	Determine </a:t>
            </a:r>
            <a:r>
              <a:rPr lang="en-US" altLang="zh-TW" sz="3600" dirty="0">
                <a:latin typeface="Comic Sans MS" panose="030F0702030302020204" pitchFamily="66" charset="0"/>
              </a:rPr>
              <a:t>the relative abundancies </a:t>
            </a:r>
            <a:r>
              <a:rPr lang="en-US" altLang="zh-TW" sz="3600" dirty="0" smtClean="0">
                <a:latin typeface="Comic Sans MS" panose="030F0702030302020204" pitchFamily="66" charset="0"/>
              </a:rPr>
              <a:t>		from </a:t>
            </a:r>
            <a:r>
              <a:rPr lang="en-US" altLang="zh-TW" sz="3600" dirty="0">
                <a:latin typeface="Comic Sans MS" panose="030F0702030302020204" pitchFamily="66" charset="0"/>
              </a:rPr>
              <a:t>a relative atomic mass of two </a:t>
            </a:r>
            <a:r>
              <a:rPr lang="en-US" altLang="zh-TW" sz="3600" dirty="0" smtClean="0">
                <a:latin typeface="Comic Sans MS" panose="030F0702030302020204" pitchFamily="66" charset="0"/>
              </a:rPr>
              <a:t>		known </a:t>
            </a:r>
            <a:r>
              <a:rPr lang="en-US" altLang="zh-TW" sz="3600" dirty="0">
                <a:latin typeface="Comic Sans MS" panose="030F0702030302020204" pitchFamily="66" charset="0"/>
              </a:rPr>
              <a:t>isotopes.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174343" y="1900239"/>
            <a:ext cx="5688012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Relative atomic mass of B = 10.8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Two isotopes </a:t>
            </a:r>
            <a:r>
              <a:rPr lang="en-US" altLang="zh-TW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10</a:t>
            </a: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B</a:t>
            </a:r>
            <a:r>
              <a:rPr lang="en-US" altLang="zh-TW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&amp; </a:t>
            </a:r>
            <a:r>
              <a:rPr lang="en-US" altLang="zh-TW" baseline="30000" dirty="0">
                <a:solidFill>
                  <a:schemeClr val="tx2"/>
                </a:solidFill>
                <a:latin typeface="Comic Sans MS" panose="030F0702030302020204" pitchFamily="66" charset="0"/>
              </a:rPr>
              <a:t>11</a:t>
            </a: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</a:rPr>
              <a:t>B.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Both isotopes have to account for 100% of all elements…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So let y be the unknown abundance: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10.8 = (10 x y) + (11 x (1-y))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10.8 = 10y + 11 – 11y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-0.2 = -y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y = 0.2 = 20% for isotope 10.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latin typeface="Comic Sans MS" panose="030F0702030302020204" pitchFamily="66" charset="0"/>
                <a:sym typeface="Symbol" panose="05050102010706020507" pitchFamily="18" charset="2"/>
              </a:rPr>
              <a:t>So… 80% for isotope 11. 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8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13" y="2041792"/>
            <a:ext cx="4480245" cy="481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09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7" y="-48126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 Objectives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7279275"/>
              </p:ext>
            </p:extLst>
          </p:nvPr>
        </p:nvGraphicFramePr>
        <p:xfrm>
          <a:off x="684210" y="818147"/>
          <a:ext cx="10813245" cy="5643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13245"/>
              </a:tblGrid>
              <a:tr h="5534593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Define isotopes as atoms with the same number of protons and different numbers of neutrons.</a:t>
                      </a:r>
                      <a:endParaRPr lang="en-US" sz="17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Explain the existence of isotopes in terms of the neutron content of the nucleus</a:t>
                      </a:r>
                      <a:r>
                        <a:rPr lang="en-AU" sz="17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Give examples of isotopes that have similar chemical properties but different physical properties,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differences in physical properties of isotopes of the same element, such as hydrogen, carbon and cobalt.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the chemical behaviour of an isotope given the properties of another isotope of the same element.- THERE</a:t>
                      </a:r>
                      <a:r>
                        <a:rPr lang="en-AU" sz="1700" baseline="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AREN’T ANY JUST IT CAN BE RADIOACTIVE (DETECTABLE) OR THE SLIGHTLY HEAVIER.</a:t>
                      </a:r>
                      <a:endParaRPr lang="en-AU" sz="1700" dirty="0" smtClean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relative atomic mass (atomic weight) as the ratio of the average mass of the atom to 1/12 the mass of an atom of 12-C.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existence of fractional atomic masses of some elements in terms of the existence of naturally occurring isotopes.</a:t>
                      </a:r>
                    </a:p>
                    <a:p>
                      <a:pPr marL="0" marR="0" lvl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AU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Having</a:t>
                      </a:r>
                      <a:r>
                        <a:rPr lang="en-AU" sz="17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done examples of the next few objectives. </a:t>
                      </a:r>
                      <a:r>
                        <a:rPr lang="en-AU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You now need</a:t>
                      </a:r>
                      <a:r>
                        <a:rPr lang="en-AU" sz="17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…</a:t>
                      </a:r>
                      <a:endParaRPr lang="en-AU" sz="17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the relative atomic mass given the isotopic mass and relative abundances of the isotopes of an element.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kumimoji="1" lang="en-AU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Represent different isotopes in the form </a:t>
                      </a:r>
                      <a:r>
                        <a:rPr kumimoji="1" lang="en-AU" altLang="en-US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AU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 (IUPAC) or X-A.</a:t>
                      </a:r>
                      <a:endParaRPr lang="en-AU" sz="17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Calculate relative abundance of an isotope given relative atomic mass and abundance of other isotopes of an element. </a:t>
                      </a:r>
                      <a:endParaRPr lang="en-AU" sz="17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State </a:t>
                      </a:r>
                      <a:r>
                        <a:rPr lang="en-AU" sz="17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 compare the characteristics of homogeneous and heterogeneous substances</a:t>
                      </a:r>
                      <a:r>
                        <a:rPr lang="en-AU" sz="17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(DOING THIS LATER)</a:t>
                      </a:r>
                      <a:endParaRPr lang="en-AU" sz="1700" dirty="0" smtClean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7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Explain the relationship between the identity and relative amounts of substances in a mixture and its properties.</a:t>
                      </a:r>
                    </a:p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7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023" marR="560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410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can demonstrate this with…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>
                <a:latin typeface="Comic Sans MS" panose="030F0702030302020204" pitchFamily="66" charset="0"/>
              </a:rPr>
              <a:t>Lucarelli</a:t>
            </a:r>
            <a:r>
              <a:rPr lang="en-US" sz="5400" dirty="0" smtClean="0">
                <a:latin typeface="Comic Sans MS" panose="030F0702030302020204" pitchFamily="66" charset="0"/>
              </a:rPr>
              <a:t> Set 2 Q6-8, 11-16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1027"/>
          <p:cNvSpPr txBox="1">
            <a:spLocks noChangeArrowheads="1"/>
          </p:cNvSpPr>
          <p:nvPr/>
        </p:nvSpPr>
        <p:spPr bwMode="auto">
          <a:xfrm>
            <a:off x="2655857" y="1544488"/>
            <a:ext cx="72558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6000" b="1" i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Isotopes</a:t>
            </a:r>
            <a:endParaRPr lang="en-US" altLang="zh-TW" sz="6000" b="1" i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97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1847851" y="476251"/>
            <a:ext cx="86407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 dirty="0">
                <a:latin typeface="Comic Sans MS" panose="030F0702030302020204" pitchFamily="66" charset="0"/>
              </a:rPr>
              <a:t>A boron isotope has a relative mass of ~10 </a:t>
            </a:r>
            <a:r>
              <a:rPr lang="en-US" altLang="zh-TW" sz="2800" dirty="0" err="1">
                <a:latin typeface="Comic Sans MS" panose="030F0702030302020204" pitchFamily="66" charset="0"/>
              </a:rPr>
              <a:t>a.m.u</a:t>
            </a:r>
            <a:r>
              <a:rPr lang="en-US" altLang="zh-TW" sz="2800" dirty="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800" dirty="0">
                <a:latin typeface="Comic Sans MS" panose="030F0702030302020204" pitchFamily="66" charset="0"/>
              </a:rPr>
              <a:t>Give the isotopic 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notation for one of its isotopes.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583114" y="2205038"/>
          <a:ext cx="2427287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3" imgW="253890" imgH="241195" progId="Equation.3">
                  <p:embed/>
                </p:oleObj>
              </mc:Choice>
              <mc:Fallback>
                <p:oleObj name="方程式" r:id="rId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2205038"/>
                        <a:ext cx="2427287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6032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1904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981200" y="323850"/>
            <a:ext cx="8534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30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Discovery of isotopes by mass spectrometry</a:t>
            </a:r>
          </a:p>
        </p:txBody>
      </p:sp>
      <p:sp>
        <p:nvSpPr>
          <p:cNvPr id="72707" name="Text Box 127"/>
          <p:cNvSpPr txBox="1">
            <a:spLocks noChangeArrowheads="1"/>
          </p:cNvSpPr>
          <p:nvPr/>
        </p:nvSpPr>
        <p:spPr bwMode="auto">
          <a:xfrm>
            <a:off x="2057400" y="1219201"/>
            <a:ext cx="84582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00">
                <a:latin typeface="Comic Sans MS" panose="030F0702030302020204" pitchFamily="66" charset="0"/>
              </a:rPr>
              <a:t>What is the difference in mass between the two isotopes of hydrogen ?</a:t>
            </a:r>
          </a:p>
        </p:txBody>
      </p:sp>
      <p:graphicFrame>
        <p:nvGraphicFramePr>
          <p:cNvPr id="72708" name="Object 128"/>
          <p:cNvGraphicFramePr>
            <a:graphicFrameLocks noChangeAspect="1"/>
          </p:cNvGraphicFramePr>
          <p:nvPr/>
        </p:nvGraphicFramePr>
        <p:xfrm>
          <a:off x="4191000" y="2514600"/>
          <a:ext cx="971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15806" imgH="228501" progId="Equation.3">
                  <p:embed/>
                </p:oleObj>
              </mc:Choice>
              <mc:Fallback>
                <p:oleObj name="Equation" r:id="rId3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14600"/>
                        <a:ext cx="9715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29"/>
          <p:cNvGraphicFramePr>
            <a:graphicFrameLocks noChangeAspect="1"/>
          </p:cNvGraphicFramePr>
          <p:nvPr/>
        </p:nvGraphicFramePr>
        <p:xfrm>
          <a:off x="6400800" y="2514600"/>
          <a:ext cx="102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228600" imgH="228600" progId="Equation.3">
                  <p:embed/>
                </p:oleObj>
              </mc:Choice>
              <mc:Fallback>
                <p:oleObj name="Equation" r:id="rId5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14600"/>
                        <a:ext cx="1028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82" name="Text Box 130"/>
          <p:cNvSpPr txBox="1">
            <a:spLocks noChangeArrowheads="1"/>
          </p:cNvSpPr>
          <p:nvPr/>
        </p:nvSpPr>
        <p:spPr bwMode="auto">
          <a:xfrm>
            <a:off x="2133600" y="3581400"/>
            <a:ext cx="81534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</a:rPr>
              <a:t>1 a.m.u.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</a:rPr>
              <a:t>= 1.7 </a:t>
            </a: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 10</a:t>
            </a:r>
            <a:r>
              <a:rPr lang="en-US" altLang="zh-TW" sz="3400" baseline="30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-24</a:t>
            </a: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3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0.0000000000000000000000017 g</a:t>
            </a:r>
            <a:endParaRPr lang="en-US" altLang="zh-TW" sz="34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4883" name="Text Box 131"/>
          <p:cNvSpPr txBox="1">
            <a:spLocks noChangeArrowheads="1"/>
          </p:cNvSpPr>
          <p:nvPr/>
        </p:nvSpPr>
        <p:spPr bwMode="auto">
          <a:xfrm>
            <a:off x="5257800" y="365760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latin typeface="Comic Sans MS" panose="030F0702030302020204" pitchFamily="66" charset="0"/>
              </a:rPr>
              <a:t>No balance is accurate enough to distinguish this difference</a:t>
            </a:r>
          </a:p>
        </p:txBody>
      </p:sp>
    </p:spTree>
    <p:extLst>
      <p:ext uri="{BB962C8B-B14F-4D97-AF65-F5344CB8AC3E}">
        <p14:creationId xmlns:p14="http://schemas.microsoft.com/office/powerpoint/2010/main" val="13719713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82" grpId="0" build="p" autoUpdateAnimBg="0"/>
      <p:bldP spid="748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2" name="Group 1036"/>
          <p:cNvGrpSpPr>
            <a:grpSpLocks/>
          </p:cNvGrpSpPr>
          <p:nvPr/>
        </p:nvGrpSpPr>
        <p:grpSpPr bwMode="auto">
          <a:xfrm>
            <a:off x="2057400" y="1828800"/>
            <a:ext cx="8077200" cy="2324100"/>
            <a:chOff x="336" y="1152"/>
            <a:chExt cx="5088" cy="1464"/>
          </a:xfrm>
        </p:grpSpPr>
        <p:sp>
          <p:nvSpPr>
            <p:cNvPr id="73734" name="Text Box 1028"/>
            <p:cNvSpPr txBox="1">
              <a:spLocks noChangeArrowheads="1"/>
            </p:cNvSpPr>
            <p:nvPr/>
          </p:nvSpPr>
          <p:spPr bwMode="auto">
            <a:xfrm>
              <a:off x="336" y="1152"/>
              <a:ext cx="5088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3400">
                  <a:latin typeface="Comic Sans MS" panose="030F0702030302020204" pitchFamily="66" charset="0"/>
                </a:rPr>
                <a:t>What is the relative abundances of the two isotopes of hydrogen ?</a:t>
              </a:r>
            </a:p>
          </p:txBody>
        </p:sp>
        <p:graphicFrame>
          <p:nvGraphicFramePr>
            <p:cNvPr id="73735" name="Object 1029"/>
            <p:cNvGraphicFramePr>
              <a:graphicFrameLocks noChangeAspect="1"/>
            </p:cNvGraphicFramePr>
            <p:nvPr/>
          </p:nvGraphicFramePr>
          <p:xfrm>
            <a:off x="1680" y="1968"/>
            <a:ext cx="612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3" imgW="215806" imgH="228501" progId="Equation.3">
                    <p:embed/>
                  </p:oleObj>
                </mc:Choice>
                <mc:Fallback>
                  <p:oleObj name="Equation" r:id="rId3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68"/>
                          <a:ext cx="612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1030"/>
            <p:cNvGraphicFramePr>
              <a:graphicFrameLocks noChangeAspect="1"/>
            </p:cNvGraphicFramePr>
            <p:nvPr/>
          </p:nvGraphicFramePr>
          <p:xfrm>
            <a:off x="3072" y="1968"/>
            <a:ext cx="64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5" imgW="228600" imgH="228600" progId="Equation.3">
                    <p:embed/>
                  </p:oleObj>
                </mc:Choice>
                <mc:Fallback>
                  <p:oleObj name="Equation" r:id="rId5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968"/>
                          <a:ext cx="64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9" name="Text Box 1033"/>
          <p:cNvSpPr txBox="1">
            <a:spLocks noChangeArrowheads="1"/>
          </p:cNvSpPr>
          <p:nvPr/>
        </p:nvSpPr>
        <p:spPr bwMode="auto">
          <a:xfrm>
            <a:off x="3276600" y="41910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600">
                <a:latin typeface="Comic Sans MS" panose="030F0702030302020204" pitchFamily="66" charset="0"/>
              </a:rPr>
              <a:t>      </a:t>
            </a: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99.8%       0.02%</a:t>
            </a:r>
          </a:p>
        </p:txBody>
      </p:sp>
      <p:sp>
        <p:nvSpPr>
          <p:cNvPr id="163850" name="Text Box 1034"/>
          <p:cNvSpPr txBox="1">
            <a:spLocks noChangeArrowheads="1"/>
          </p:cNvSpPr>
          <p:nvPr/>
        </p:nvSpPr>
        <p:spPr bwMode="auto">
          <a:xfrm>
            <a:off x="2057400" y="4953001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>
                <a:solidFill>
                  <a:srgbClr val="0000FF"/>
                </a:solidFill>
                <a:latin typeface="Comic Sans MS" panose="030F0702030302020204" pitchFamily="66" charset="0"/>
              </a:rPr>
              <a:t>Both tasks can be accomplished with a </a:t>
            </a:r>
            <a:r>
              <a:rPr lang="en-US" altLang="zh-TW" sz="3600" u="sng">
                <a:solidFill>
                  <a:schemeClr val="tx2"/>
                </a:solidFill>
                <a:latin typeface="Comic Sans MS" panose="030F0702030302020204" pitchFamily="66" charset="0"/>
              </a:rPr>
              <a:t>mass spectrometer</a:t>
            </a:r>
            <a:r>
              <a:rPr lang="en-US" altLang="zh-TW" sz="3600">
                <a:solidFill>
                  <a:schemeClr val="tx2"/>
                </a:solidFill>
                <a:latin typeface="Comic Sans MS" panose="030F0702030302020204" pitchFamily="66" charset="0"/>
              </a:rPr>
              <a:t> !!</a:t>
            </a:r>
            <a:endParaRPr lang="en-US" altLang="zh-TW" sz="36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51" name="Text Box 1035"/>
          <p:cNvSpPr txBox="1">
            <a:spLocks noChangeArrowheads="1"/>
          </p:cNvSpPr>
          <p:nvPr/>
        </p:nvSpPr>
        <p:spPr bwMode="auto">
          <a:xfrm>
            <a:off x="2057400" y="533401"/>
            <a:ext cx="8382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400">
                <a:latin typeface="Comic Sans MS" panose="030F0702030302020204" pitchFamily="66" charset="0"/>
              </a:rPr>
              <a:t>What is the difference in mass between the two isotopes of hydrogen ?</a:t>
            </a:r>
          </a:p>
        </p:txBody>
      </p:sp>
    </p:spTree>
    <p:extLst>
      <p:ext uri="{BB962C8B-B14F-4D97-AF65-F5344CB8AC3E}">
        <p14:creationId xmlns:p14="http://schemas.microsoft.com/office/powerpoint/2010/main" val="1226136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utoUpdateAnimBg="0"/>
      <p:bldP spid="163850" grpId="0" autoUpdateAnimBg="0"/>
      <p:bldP spid="1638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Relative isotopic mass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981201"/>
            <a:ext cx="8640763" cy="2239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  <a:r>
              <a:rPr lang="en-US" altLang="zh-TW" sz="3000">
                <a:latin typeface="Comic Sans MS" panose="030F0702030302020204" pitchFamily="66" charset="0"/>
              </a:rPr>
              <a:t>The relative isotopic mass of a particular isotope of an element is the relative mass of one atom of that isotope on the </a:t>
            </a:r>
            <a:r>
              <a:rPr lang="en-US" altLang="zh-TW" sz="3000" baseline="30000">
                <a:latin typeface="Comic Sans MS" panose="030F0702030302020204" pitchFamily="66" charset="0"/>
              </a:rPr>
              <a:t>12</a:t>
            </a:r>
            <a:r>
              <a:rPr lang="en-US" altLang="zh-TW" sz="3000">
                <a:latin typeface="Comic Sans MS" panose="030F0702030302020204" pitchFamily="66" charset="0"/>
              </a:rPr>
              <a:t>C = 12.000 scale.</a:t>
            </a:r>
          </a:p>
        </p:txBody>
      </p:sp>
    </p:spTree>
    <p:extLst>
      <p:ext uri="{BB962C8B-B14F-4D97-AF65-F5344CB8AC3E}">
        <p14:creationId xmlns:p14="http://schemas.microsoft.com/office/powerpoint/2010/main" val="2203146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  <p:bldP spid="2027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802257" y="513557"/>
            <a:ext cx="8954219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44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Relative molecular </a:t>
            </a:r>
            <a:r>
              <a:rPr lang="en-US" altLang="zh-TW" sz="44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mass (RMM)</a:t>
            </a:r>
            <a:endParaRPr lang="en-US" altLang="zh-TW" sz="4400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133600" y="1676401"/>
            <a:ext cx="8129588" cy="1006475"/>
          </a:xfrm>
          <a:prstGeom prst="rect">
            <a:avLst/>
          </a:prstGeom>
          <a:gradFill rotWithShape="0">
            <a:gsLst>
              <a:gs pos="0">
                <a:srgbClr val="E1FFE1"/>
              </a:gs>
              <a:gs pos="50000">
                <a:srgbClr val="FFFFFF"/>
              </a:gs>
              <a:gs pos="100000">
                <a:srgbClr val="E1FFE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The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solidFill>
                  <a:schemeClr val="tx2"/>
                </a:solidFill>
                <a:latin typeface="Comic Sans MS" panose="030F0702030302020204" pitchFamily="66" charset="0"/>
              </a:rPr>
              <a:t>relative molecular mass</a:t>
            </a:r>
            <a:r>
              <a:rPr lang="en-US" altLang="zh-TW" sz="30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3000">
                <a:latin typeface="Comic Sans MS" panose="030F0702030302020204" pitchFamily="66" charset="0"/>
              </a:rPr>
              <a:t>is the relative mass of a molecule on the carbon-12 scale.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208214" y="3141664"/>
            <a:ext cx="81359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>
                <a:latin typeface="Comic Sans MS" panose="030F0702030302020204" pitchFamily="66" charset="0"/>
              </a:rPr>
              <a:t>Relative molecular mass can be determined by mass spectrometer </a:t>
            </a:r>
            <a:r>
              <a:rPr lang="en-US" altLang="zh-TW" sz="3000" u="sng">
                <a:solidFill>
                  <a:schemeClr val="tx2"/>
                </a:solidFill>
                <a:latin typeface="Comic Sans MS" panose="030F0702030302020204" pitchFamily="66" charset="0"/>
              </a:rPr>
              <a:t>directly</a:t>
            </a:r>
            <a:r>
              <a:rPr lang="en-US" altLang="zh-TW" sz="300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7257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2" grpId="0" animBg="1"/>
      <p:bldP spid="1095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1026"/>
          <p:cNvSpPr txBox="1">
            <a:spLocks noChangeArrowheads="1"/>
          </p:cNvSpPr>
          <p:nvPr/>
        </p:nvSpPr>
        <p:spPr bwMode="auto">
          <a:xfrm>
            <a:off x="768979" y="442914"/>
            <a:ext cx="474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spectrum of Cl</a:t>
            </a:r>
            <a:r>
              <a:rPr lang="en-US" altLang="zh-TW" sz="3400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zh-TW" sz="3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76803" name="Picture 1027" descr="Fi01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1809751" y="1476375"/>
            <a:ext cx="38004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6" name="Text Box 1028"/>
          <p:cNvSpPr txBox="1">
            <a:spLocks noChangeArrowheads="1"/>
          </p:cNvSpPr>
          <p:nvPr/>
        </p:nvSpPr>
        <p:spPr bwMode="auto">
          <a:xfrm>
            <a:off x="4800600" y="1371601"/>
            <a:ext cx="5638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solidFill>
                  <a:schemeClr val="tx2"/>
                </a:solidFill>
                <a:latin typeface="Comic Sans MS" panose="030F0702030302020204" pitchFamily="66" charset="0"/>
              </a:rPr>
              <a:t>The peaks with higher m/e ratio correspond to molecular ions</a:t>
            </a:r>
          </a:p>
        </p:txBody>
      </p:sp>
      <p:sp>
        <p:nvSpPr>
          <p:cNvPr id="197637" name="Oval 1029"/>
          <p:cNvSpPr>
            <a:spLocks noChangeArrowheads="1"/>
          </p:cNvSpPr>
          <p:nvPr/>
        </p:nvSpPr>
        <p:spPr bwMode="auto">
          <a:xfrm>
            <a:off x="4114800" y="4648200"/>
            <a:ext cx="1524000" cy="762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7638" name="Oval 1030"/>
          <p:cNvSpPr>
            <a:spLocks noChangeArrowheads="1"/>
          </p:cNvSpPr>
          <p:nvPr/>
        </p:nvSpPr>
        <p:spPr bwMode="auto">
          <a:xfrm>
            <a:off x="2819400" y="4648200"/>
            <a:ext cx="1219200" cy="7620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7639" name="Text Box 1031"/>
          <p:cNvSpPr txBox="1">
            <a:spLocks noChangeArrowheads="1"/>
          </p:cNvSpPr>
          <p:nvPr/>
        </p:nvSpPr>
        <p:spPr bwMode="auto">
          <a:xfrm>
            <a:off x="4800600" y="2514601"/>
            <a:ext cx="5867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solidFill>
                  <a:schemeClr val="accent2"/>
                </a:solidFill>
                <a:latin typeface="Comic Sans MS" panose="030F0702030302020204" pitchFamily="66" charset="0"/>
              </a:rPr>
              <a:t>Fragmentation of molecules always occurs during the ionization process.</a:t>
            </a:r>
          </a:p>
        </p:txBody>
      </p:sp>
      <p:sp>
        <p:nvSpPr>
          <p:cNvPr id="197640" name="Text Box 1032"/>
          <p:cNvSpPr txBox="1">
            <a:spLocks noChangeArrowheads="1"/>
          </p:cNvSpPr>
          <p:nvPr/>
        </p:nvSpPr>
        <p:spPr bwMode="auto">
          <a:xfrm>
            <a:off x="5029200" y="37338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400" b="1">
                <a:latin typeface="Comic Sans MS" panose="030F0702030302020204" pitchFamily="66" charset="0"/>
              </a:rPr>
              <a:t>Cl</a:t>
            </a:r>
            <a:r>
              <a:rPr lang="en-US" altLang="zh-TW" sz="3400" b="1" baseline="-25000">
                <a:latin typeface="Comic Sans MS" panose="030F0702030302020204" pitchFamily="66" charset="0"/>
              </a:rPr>
              <a:t>2</a:t>
            </a:r>
            <a:r>
              <a:rPr lang="en-US" altLang="zh-TW" sz="3400" b="1">
                <a:latin typeface="Comic Sans MS" panose="030F0702030302020204" pitchFamily="66" charset="0"/>
              </a:rPr>
              <a:t>(g)  </a:t>
            </a:r>
            <a:r>
              <a:rPr lang="en-US" altLang="zh-TW" sz="3400" b="1">
                <a:latin typeface="Comic Sans MS" panose="030F0702030302020204" pitchFamily="66" charset="0"/>
                <a:sym typeface="Symbol" panose="05050102010706020507" pitchFamily="18" charset="2"/>
              </a:rPr>
              <a:t>  Cl(g)  +  Cl(g)</a:t>
            </a:r>
            <a:r>
              <a:rPr lang="en-US" altLang="zh-TW" sz="3600" b="1" baseline="-25000"/>
              <a:t>  </a:t>
            </a:r>
            <a:endParaRPr lang="en-US" altLang="zh-TW" sz="3600" b="1"/>
          </a:p>
        </p:txBody>
      </p:sp>
    </p:spTree>
    <p:extLst>
      <p:ext uri="{BB962C8B-B14F-4D97-AF65-F5344CB8AC3E}">
        <p14:creationId xmlns:p14="http://schemas.microsoft.com/office/powerpoint/2010/main" val="4156610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build="p" autoUpdateAnimBg="0"/>
      <p:bldP spid="197637" grpId="0" animBg="1"/>
      <p:bldP spid="197638" grpId="0" animBg="1"/>
      <p:bldP spid="197639" grpId="0" autoUpdateAnimBg="0"/>
      <p:bldP spid="19764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2192338" y="457200"/>
            <a:ext cx="47418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Mass spectrum of Cl</a:t>
            </a:r>
            <a:r>
              <a:rPr lang="en-US" altLang="zh-TW" sz="3400" u="sng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zh-TW" sz="34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:</a:t>
            </a:r>
          </a:p>
        </p:txBody>
      </p:sp>
      <p:pic>
        <p:nvPicPr>
          <p:cNvPr id="77827" name="Picture 3" descr="Fi01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7" r="50427" b="867"/>
          <a:stretch>
            <a:fillRect/>
          </a:stretch>
        </p:blipFill>
        <p:spPr bwMode="auto">
          <a:xfrm>
            <a:off x="2590801" y="1295400"/>
            <a:ext cx="44545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1972" name="Group 4"/>
          <p:cNvGrpSpPr>
            <a:grpSpLocks/>
          </p:cNvGrpSpPr>
          <p:nvPr/>
        </p:nvGrpSpPr>
        <p:grpSpPr bwMode="auto">
          <a:xfrm>
            <a:off x="3810000" y="1524000"/>
            <a:ext cx="6858000" cy="3048000"/>
            <a:chOff x="1440" y="960"/>
            <a:chExt cx="4320" cy="1920"/>
          </a:xfrm>
        </p:grpSpPr>
        <p:sp>
          <p:nvSpPr>
            <p:cNvPr id="77829" name="Oval 5"/>
            <p:cNvSpPr>
              <a:spLocks noChangeArrowheads="1"/>
            </p:cNvSpPr>
            <p:nvPr/>
          </p:nvSpPr>
          <p:spPr bwMode="auto">
            <a:xfrm>
              <a:off x="1440" y="960"/>
              <a:ext cx="1008" cy="192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2544" y="1248"/>
              <a:ext cx="3216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900">
                  <a:latin typeface="Comic Sans MS" panose="030F0702030302020204" pitchFamily="66" charset="0"/>
                </a:rPr>
                <a:t>The scale has been enlarged for these two peaks.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61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05CA26E-72E9-4674-A047-1953E55AC2D0}"/>
</file>

<file path=customXml/itemProps2.xml><?xml version="1.0" encoding="utf-8"?>
<ds:datastoreItem xmlns:ds="http://schemas.openxmlformats.org/officeDocument/2006/customXml" ds:itemID="{F3F8CBE5-07DF-4EF0-BAA1-B28D60173F37}"/>
</file>

<file path=customXml/itemProps3.xml><?xml version="1.0" encoding="utf-8"?>
<ds:datastoreItem xmlns:ds="http://schemas.openxmlformats.org/officeDocument/2006/customXml" ds:itemID="{C9963E63-CFAE-483A-88F5-31E93E107659}"/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1135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新細明體</vt:lpstr>
      <vt:lpstr>Arial</vt:lpstr>
      <vt:lpstr>Book Antiqua</vt:lpstr>
      <vt:lpstr>Calibri</vt:lpstr>
      <vt:lpstr>Calibri Light</vt:lpstr>
      <vt:lpstr>Comic Sans MS</vt:lpstr>
      <vt:lpstr>Symbol</vt:lpstr>
      <vt:lpstr>Times New Roman</vt:lpstr>
      <vt:lpstr>Office Theme</vt:lpstr>
      <vt:lpstr>方程式</vt:lpstr>
      <vt:lpstr>Equation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Relative isotopic mass</vt:lpstr>
      <vt:lpstr>PowerPoint Presentation</vt:lpstr>
      <vt:lpstr>PowerPoint Presentation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 Objectives</vt:lpstr>
      <vt:lpstr>You can demonstrate this with…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Murphy</dc:creator>
  <cp:lastModifiedBy>Anthony Murphy</cp:lastModifiedBy>
  <cp:revision>4</cp:revision>
  <dcterms:created xsi:type="dcterms:W3CDTF">2015-02-17T04:24:47Z</dcterms:created>
  <dcterms:modified xsi:type="dcterms:W3CDTF">2015-02-17T15:13:08Z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