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71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B63-96EB-4FCD-8E72-5491E7641DD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CD3E-CCBE-4D8E-9969-56928F6C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8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B63-96EB-4FCD-8E72-5491E7641DD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CD3E-CCBE-4D8E-9969-56928F6C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B63-96EB-4FCD-8E72-5491E7641DD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CD3E-CCBE-4D8E-9969-56928F6C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5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B63-96EB-4FCD-8E72-5491E7641DD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CD3E-CCBE-4D8E-9969-56928F6C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1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B63-96EB-4FCD-8E72-5491E7641DD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CD3E-CCBE-4D8E-9969-56928F6C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B63-96EB-4FCD-8E72-5491E7641DD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CD3E-CCBE-4D8E-9969-56928F6C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1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B63-96EB-4FCD-8E72-5491E7641DD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CD3E-CCBE-4D8E-9969-56928F6C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B63-96EB-4FCD-8E72-5491E7641DD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CD3E-CCBE-4D8E-9969-56928F6C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3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B63-96EB-4FCD-8E72-5491E7641DD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CD3E-CCBE-4D8E-9969-56928F6C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B63-96EB-4FCD-8E72-5491E7641DD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CD3E-CCBE-4D8E-9969-56928F6C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9B63-96EB-4FCD-8E72-5491E7641DD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CD3E-CCBE-4D8E-9969-56928F6C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3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D9B63-96EB-4FCD-8E72-5491E7641DD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1CD3E-CCBE-4D8E-9969-56928F6C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6049" y="2967335"/>
            <a:ext cx="457990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54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 Trends</a:t>
            </a:r>
          </a:p>
        </p:txBody>
      </p:sp>
    </p:spTree>
    <p:extLst>
      <p:ext uri="{BB962C8B-B14F-4D97-AF65-F5344CB8AC3E}">
        <p14:creationId xmlns:p14="http://schemas.microsoft.com/office/powerpoint/2010/main" val="154497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</a:p>
        </p:txBody>
      </p:sp>
      <p:sp>
        <p:nvSpPr>
          <p:cNvPr id="6147" name="Content Placeholder 3"/>
          <p:cNvSpPr>
            <a:spLocks noGrp="1"/>
          </p:cNvSpPr>
          <p:nvPr>
            <p:ph sz="half" idx="2"/>
          </p:nvPr>
        </p:nvSpPr>
        <p:spPr>
          <a:xfrm>
            <a:off x="1981199" y="1295400"/>
            <a:ext cx="8847221" cy="5105400"/>
          </a:xfrm>
        </p:spPr>
        <p:txBody>
          <a:bodyPr>
            <a:noAutofit/>
          </a:bodyPr>
          <a:lstStyle/>
          <a:p>
            <a:r>
              <a:rPr lang="en-AU" altLang="en-US" sz="1800" dirty="0">
                <a:solidFill>
                  <a:srgbClr val="00B050"/>
                </a:solidFill>
              </a:rPr>
              <a:t>State that the Periodic Table is arranged in order of increasing atomic number.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Relate the arrangement of elements in the Periodic Table to their electron configuration.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State that the main groups of the Periodic Table represent elements with similar chemical properties and the same number of valence electrons.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State that the periods of the Periodic Table represent the number of occupied electron shells.</a:t>
            </a:r>
          </a:p>
          <a:p>
            <a:r>
              <a:rPr lang="en-AU" altLang="en-US" sz="1800" dirty="0"/>
              <a:t>Locate the position of an element in the Periodic Table from its electron configuration.</a:t>
            </a:r>
          </a:p>
          <a:p>
            <a:r>
              <a:rPr lang="en-AU" altLang="en-US" sz="1800" dirty="0"/>
              <a:t>Given the position on the Periodic Table of a main group element, predict chemical properties.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State the common names for Groups 1, 2, 17 and 18.</a:t>
            </a:r>
          </a:p>
          <a:p>
            <a:r>
              <a:rPr lang="en-AU" altLang="en-US" sz="1800" dirty="0"/>
              <a:t>Write symbolic representations of elements and monatomic ions showing A, Z and charge.</a:t>
            </a:r>
          </a:p>
          <a:p>
            <a:r>
              <a:rPr lang="en-AU" altLang="en-US" sz="1800" dirty="0"/>
              <a:t>State that the electrons in an atom are located in energy levels or shells.</a:t>
            </a:r>
          </a:p>
          <a:p>
            <a:r>
              <a:rPr lang="en-AU" altLang="en-US" sz="1800" dirty="0"/>
              <a:t>Write the electron configuration of the first twenty elements and their monatomic ions (shell only).</a:t>
            </a:r>
          </a:p>
          <a:p>
            <a:r>
              <a:rPr lang="en-AU" altLang="en-US" sz="1800" dirty="0"/>
              <a:t>Explain how positive ions and negative ions are formed by the donation and acceptance of valence electrons.</a:t>
            </a:r>
          </a:p>
          <a:p>
            <a:endParaRPr lang="en-AU" altLang="en-US" sz="1800" dirty="0"/>
          </a:p>
          <a:p>
            <a:endParaRPr lang="en-US" alt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830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Question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81200"/>
            <a:ext cx="8686800" cy="4495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mic Sans MS" panose="030F0702030302020204" pitchFamily="66" charset="0"/>
              </a:rPr>
              <a:t>	Locate the period and group from the electron </a:t>
            </a:r>
            <a:r>
              <a:rPr lang="en-US" dirty="0" smtClean="0">
                <a:latin typeface="Comic Sans MS" panose="030F0702030302020204" pitchFamily="66" charset="0"/>
              </a:rPr>
              <a:t>	figuration </a:t>
            </a:r>
            <a:r>
              <a:rPr lang="en-US" dirty="0" smtClean="0">
                <a:latin typeface="Comic Sans MS" panose="030F0702030302020204" pitchFamily="66" charset="0"/>
              </a:rPr>
              <a:t>only…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Comic Sans MS" panose="030F0702030302020204" pitchFamily="66" charset="0"/>
              </a:rPr>
              <a:t>2,8,8,1 </a:t>
            </a:r>
            <a:r>
              <a:rPr lang="en-US" dirty="0" smtClean="0">
                <a:latin typeface="Comic Sans MS" panose="030F0702030302020204" pitchFamily="66" charset="0"/>
              </a:rPr>
              <a:t>    	- </a:t>
            </a:r>
            <a:r>
              <a:rPr lang="en-US" dirty="0" smtClean="0">
                <a:latin typeface="Comic Sans MS" panose="030F0702030302020204" pitchFamily="66" charset="0"/>
              </a:rPr>
              <a:t>Element = 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Comic Sans MS" panose="030F0702030302020204" pitchFamily="66" charset="0"/>
              </a:rPr>
              <a:t>2,0 	</a:t>
            </a:r>
            <a:r>
              <a:rPr lang="en-US" dirty="0" smtClean="0">
                <a:latin typeface="Comic Sans MS" panose="030F0702030302020204" pitchFamily="66" charset="0"/>
              </a:rPr>
              <a:t>	- </a:t>
            </a:r>
            <a:r>
              <a:rPr lang="en-US" dirty="0" smtClean="0">
                <a:latin typeface="Comic Sans MS" panose="030F0702030302020204" pitchFamily="66" charset="0"/>
              </a:rPr>
              <a:t>Element =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Comic Sans MS" panose="030F0702030302020204" pitchFamily="66" charset="0"/>
              </a:rPr>
              <a:t>2,8,6	</a:t>
            </a:r>
            <a:r>
              <a:rPr lang="en-US" dirty="0" smtClean="0">
                <a:latin typeface="Comic Sans MS" panose="030F0702030302020204" pitchFamily="66" charset="0"/>
              </a:rPr>
              <a:t>	- </a:t>
            </a:r>
            <a:r>
              <a:rPr lang="en-US" dirty="0" smtClean="0">
                <a:latin typeface="Comic Sans MS" panose="030F0702030302020204" pitchFamily="66" charset="0"/>
              </a:rPr>
              <a:t>Element =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Comic Sans MS" panose="030F0702030302020204" pitchFamily="66" charset="0"/>
              </a:rPr>
              <a:t>2,7 </a:t>
            </a: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	- </a:t>
            </a:r>
            <a:r>
              <a:rPr lang="en-US" dirty="0" smtClean="0">
                <a:latin typeface="Comic Sans MS" panose="030F0702030302020204" pitchFamily="66" charset="0"/>
              </a:rPr>
              <a:t>Element =  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0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</a:p>
        </p:txBody>
      </p:sp>
      <p:sp>
        <p:nvSpPr>
          <p:cNvPr id="6147" name="Content Placeholder 3"/>
          <p:cNvSpPr>
            <a:spLocks noGrp="1"/>
          </p:cNvSpPr>
          <p:nvPr>
            <p:ph sz="half" idx="2"/>
          </p:nvPr>
        </p:nvSpPr>
        <p:spPr>
          <a:xfrm>
            <a:off x="1981199" y="1295400"/>
            <a:ext cx="8847221" cy="5105400"/>
          </a:xfrm>
        </p:spPr>
        <p:txBody>
          <a:bodyPr>
            <a:noAutofit/>
          </a:bodyPr>
          <a:lstStyle/>
          <a:p>
            <a:r>
              <a:rPr lang="en-AU" altLang="en-US" sz="1800" dirty="0">
                <a:solidFill>
                  <a:srgbClr val="00B050"/>
                </a:solidFill>
              </a:rPr>
              <a:t>State that the Periodic Table is arranged in order of increasing atomic number.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Relate the arrangement of elements in the Periodic Table to their electron configuration.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State that the main groups of the Periodic Table represent elements with similar chemical properties and the same number of valence electrons.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State that the periods of the Periodic Table represent the number of occupied electron shells.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Locate the position of an element in the Periodic Table from its electron configuration.</a:t>
            </a:r>
          </a:p>
          <a:p>
            <a:r>
              <a:rPr lang="en-AU" altLang="en-US" sz="1800" dirty="0"/>
              <a:t>Given the position on the Periodic Table of a main group element, predict chemical properties.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State the common names for Groups 1, 2, 17 and 18.</a:t>
            </a:r>
          </a:p>
          <a:p>
            <a:r>
              <a:rPr lang="en-AU" altLang="en-US" sz="1800" dirty="0"/>
              <a:t>Write symbolic representations of elements and monatomic ions showing A, Z and charge.</a:t>
            </a:r>
          </a:p>
          <a:p>
            <a:r>
              <a:rPr lang="en-AU" altLang="en-US" sz="1800" dirty="0"/>
              <a:t>State that the electrons in an atom are located in energy levels or shells.</a:t>
            </a:r>
          </a:p>
          <a:p>
            <a:r>
              <a:rPr lang="en-AU" altLang="en-US" sz="1800" dirty="0"/>
              <a:t>Write the electron configuration of the first twenty elements and their monatomic ions (shell only).</a:t>
            </a:r>
          </a:p>
          <a:p>
            <a:r>
              <a:rPr lang="en-AU" altLang="en-US" sz="1800" dirty="0"/>
              <a:t>Explain how positive ions and negative ions are formed by the donation and acceptance of valence electrons.</a:t>
            </a:r>
          </a:p>
          <a:p>
            <a:endParaRPr lang="en-AU" altLang="en-US" sz="1800" dirty="0"/>
          </a:p>
          <a:p>
            <a:endParaRPr lang="en-US" alt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45453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604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Electron Arrangement Recap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Complete the following worksheet.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It will highlight the terms: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Energy Level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Isoelectronic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Species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Make sure you define them before you finish.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481218"/>
              </p:ext>
            </p:extLst>
          </p:nvPr>
        </p:nvGraphicFramePr>
        <p:xfrm>
          <a:off x="7622256" y="758825"/>
          <a:ext cx="3876675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6966195" imgH="9737574" progId="Word.Document.8">
                  <p:embed/>
                </p:oleObj>
              </mc:Choice>
              <mc:Fallback>
                <p:oleObj name="Document" r:id="rId3" imgW="6966195" imgH="973757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2256" y="758825"/>
                        <a:ext cx="3876675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68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</a:p>
        </p:txBody>
      </p:sp>
      <p:sp>
        <p:nvSpPr>
          <p:cNvPr id="6147" name="Content Placeholder 3"/>
          <p:cNvSpPr>
            <a:spLocks noGrp="1"/>
          </p:cNvSpPr>
          <p:nvPr>
            <p:ph sz="half" idx="2"/>
          </p:nvPr>
        </p:nvSpPr>
        <p:spPr>
          <a:xfrm>
            <a:off x="1981199" y="1295400"/>
            <a:ext cx="8847221" cy="5105400"/>
          </a:xfrm>
        </p:spPr>
        <p:txBody>
          <a:bodyPr>
            <a:noAutofit/>
          </a:bodyPr>
          <a:lstStyle/>
          <a:p>
            <a:r>
              <a:rPr lang="en-AU" altLang="en-US" sz="1800" dirty="0">
                <a:solidFill>
                  <a:srgbClr val="00B050"/>
                </a:solidFill>
              </a:rPr>
              <a:t>State that the Periodic Table is arranged in order of increasing atomic number.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Relate the arrangement of elements in the Periodic Table to their electron configuration.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State that the main groups of the Periodic Table represent elements with similar chemical properties and the same number of valence electrons.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State that the periods of the Periodic Table represent the number of occupied electron shells.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Locate the position of an element in the Periodic Table from its electron configuration.</a:t>
            </a:r>
          </a:p>
          <a:p>
            <a:r>
              <a:rPr lang="en-AU" altLang="en-US" sz="1800" dirty="0">
                <a:solidFill>
                  <a:srgbClr val="00B0F0"/>
                </a:solidFill>
              </a:rPr>
              <a:t>Given the position on the Periodic Table of a main group element, predict chemical properties</a:t>
            </a:r>
            <a:r>
              <a:rPr lang="en-AU" altLang="en-US" sz="1800" dirty="0" smtClean="0">
                <a:solidFill>
                  <a:srgbClr val="00B0F0"/>
                </a:solidFill>
              </a:rPr>
              <a:t>. (each group has the same outer number of electrons and so similar properties)</a:t>
            </a:r>
            <a:endParaRPr lang="en-AU" altLang="en-US" sz="1800" dirty="0">
              <a:solidFill>
                <a:srgbClr val="00B0F0"/>
              </a:solidFill>
            </a:endParaRPr>
          </a:p>
          <a:p>
            <a:r>
              <a:rPr lang="en-AU" altLang="en-US" sz="1800" dirty="0">
                <a:solidFill>
                  <a:srgbClr val="00B050"/>
                </a:solidFill>
              </a:rPr>
              <a:t>State the common names for Groups 1, 2, 17 and 18.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Write symbolic representations of elements and monatomic ions showing A, Z and charge.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State that the electrons in an atom are located in energy levels or shells.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Write the electron configuration of the first twenty elements and their monatomic ions (shell only).</a:t>
            </a:r>
          </a:p>
          <a:p>
            <a:r>
              <a:rPr lang="en-AU" altLang="en-US" sz="1800" dirty="0">
                <a:solidFill>
                  <a:srgbClr val="00B050"/>
                </a:solidFill>
              </a:rPr>
              <a:t>Explain how positive ions and negative ions are formed by the donation and acceptance of valence electrons.</a:t>
            </a:r>
          </a:p>
          <a:p>
            <a:endParaRPr lang="en-AU" altLang="en-US" sz="1800" dirty="0"/>
          </a:p>
          <a:p>
            <a:endParaRPr lang="en-US" alt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42234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</a:p>
        </p:txBody>
      </p:sp>
      <p:sp>
        <p:nvSpPr>
          <p:cNvPr id="6147" name="Content Placeholder 3"/>
          <p:cNvSpPr>
            <a:spLocks noGrp="1"/>
          </p:cNvSpPr>
          <p:nvPr>
            <p:ph sz="half" idx="2"/>
          </p:nvPr>
        </p:nvSpPr>
        <p:spPr>
          <a:xfrm>
            <a:off x="1981199" y="1295400"/>
            <a:ext cx="8847221" cy="5105400"/>
          </a:xfrm>
        </p:spPr>
        <p:txBody>
          <a:bodyPr>
            <a:noAutofit/>
          </a:bodyPr>
          <a:lstStyle/>
          <a:p>
            <a:r>
              <a:rPr lang="en-AU" altLang="en-US" sz="1800" dirty="0"/>
              <a:t>State that the Periodic Table is arranged in order of increasing atomic number.</a:t>
            </a:r>
          </a:p>
          <a:p>
            <a:r>
              <a:rPr lang="en-AU" altLang="en-US" sz="1800" dirty="0"/>
              <a:t>Relate the arrangement of elements in the Periodic Table to their electron configuration.</a:t>
            </a:r>
          </a:p>
          <a:p>
            <a:r>
              <a:rPr lang="en-AU" altLang="en-US" sz="1800" dirty="0"/>
              <a:t>State that the main groups of the Periodic Table represent elements with similar chemical properties and the same number of valence electrons.</a:t>
            </a:r>
          </a:p>
          <a:p>
            <a:r>
              <a:rPr lang="en-AU" altLang="en-US" sz="1800" dirty="0"/>
              <a:t>State that the periods of the Periodic Table represent the number of occupied electron shells.</a:t>
            </a:r>
          </a:p>
          <a:p>
            <a:r>
              <a:rPr lang="en-AU" altLang="en-US" sz="1800" dirty="0"/>
              <a:t>Locate the position of an element in the Periodic Table from its electron configuration.</a:t>
            </a:r>
          </a:p>
          <a:p>
            <a:r>
              <a:rPr lang="en-AU" altLang="en-US" sz="1800" dirty="0"/>
              <a:t>Given the position on the Periodic Table of a main group element, predict chemical properties.</a:t>
            </a:r>
          </a:p>
          <a:p>
            <a:r>
              <a:rPr lang="en-AU" altLang="en-US" sz="1800" dirty="0"/>
              <a:t>State the common names for Groups 1, 2, 17 and 18.</a:t>
            </a:r>
          </a:p>
          <a:p>
            <a:r>
              <a:rPr lang="en-AU" altLang="en-US" sz="1800" dirty="0"/>
              <a:t>Write symbolic representations of elements and monatomic ions showing A, Z and charge.</a:t>
            </a:r>
          </a:p>
          <a:p>
            <a:r>
              <a:rPr lang="en-AU" altLang="en-US" sz="1800" dirty="0"/>
              <a:t>State that the electrons in an atom are located in energy levels or shells.</a:t>
            </a:r>
          </a:p>
          <a:p>
            <a:r>
              <a:rPr lang="en-AU" altLang="en-US" sz="1800" dirty="0"/>
              <a:t>Write the electron configuration of the first twenty elements and their monatomic ions (shell only).</a:t>
            </a:r>
          </a:p>
          <a:p>
            <a:r>
              <a:rPr lang="en-AU" altLang="en-US" sz="1800" dirty="0"/>
              <a:t>Explain how positive ions and negative ions are formed by the donation and acceptance of valence electrons.</a:t>
            </a:r>
          </a:p>
          <a:p>
            <a:endParaRPr lang="en-AU" altLang="en-US" sz="1800" dirty="0"/>
          </a:p>
          <a:p>
            <a:endParaRPr lang="en-US" alt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46698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\\Bridge\science(sec)\A-level Chem (3rd Ed)\AL Chem 4 Gif\Ch38\fi38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1"/>
            <a:ext cx="7620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2286000" y="6172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The modern Periodic Table</a:t>
            </a: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981200" y="304801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Elements are arranged in the increasing order of </a:t>
            </a:r>
            <a:r>
              <a:rPr lang="en-US" altLang="zh-TW" sz="2400" u="sng">
                <a:solidFill>
                  <a:srgbClr val="FF000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atomic number</a:t>
            </a:r>
            <a:endParaRPr lang="zh-TW" altLang="en-US" sz="2400" u="sng">
              <a:solidFill>
                <a:srgbClr val="FF0000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452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\\Bridge\science(sec)\A-level Chem (3rd Ed)\AL Chem 4 Gif\Ch38\fi38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1"/>
            <a:ext cx="7620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2286000" y="6172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The modern Periodic Table</a:t>
            </a: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981200" y="304801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Group names:</a:t>
            </a:r>
            <a:endParaRPr lang="zh-TW" altLang="en-US" sz="2400" u="sng">
              <a:solidFill>
                <a:srgbClr val="FF0000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499" y="1905000"/>
            <a:ext cx="461665" cy="259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vert">
            <a:spAutoFit/>
          </a:bodyPr>
          <a:lstStyle/>
          <a:p>
            <a:pPr eaLnBrk="1" hangingPunct="1">
              <a:defRPr/>
            </a:pPr>
            <a:r>
              <a:rPr lang="en-US" dirty="0"/>
              <a:t>Alkali Metals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5299" y="1905000"/>
            <a:ext cx="461665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">
            <a:spAutoFit/>
          </a:bodyPr>
          <a:lstStyle/>
          <a:p>
            <a:pPr eaLnBrk="1" hangingPunct="1">
              <a:defRPr/>
            </a:pPr>
            <a:r>
              <a:rPr lang="en-US" dirty="0"/>
              <a:t>Alkaline Earth Metals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05213" y="2743201"/>
            <a:ext cx="3752850" cy="14779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Transition Metals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9499" y="1905000"/>
            <a:ext cx="461665" cy="2590800"/>
          </a:xfrm>
          <a:prstGeom prst="rect">
            <a:avLst/>
          </a:prstGeom>
          <a:solidFill>
            <a:srgbClr val="FF0000"/>
          </a:solidFill>
        </p:spPr>
        <p:txBody>
          <a:bodyPr vert="vert">
            <a:spAutoFit/>
          </a:bodyPr>
          <a:lstStyle/>
          <a:p>
            <a:pPr eaLnBrk="1" hangingPunct="1">
              <a:defRPr/>
            </a:pPr>
            <a:r>
              <a:rPr lang="en-US" dirty="0"/>
              <a:t>The Halogens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93524" y="1524000"/>
            <a:ext cx="461665" cy="2971800"/>
          </a:xfrm>
          <a:prstGeom prst="rect">
            <a:avLst/>
          </a:prstGeom>
          <a:solidFill>
            <a:srgbClr val="FFC000"/>
          </a:solidFill>
        </p:spPr>
        <p:txBody>
          <a:bodyPr vert="vert">
            <a:spAutoFit/>
          </a:bodyPr>
          <a:lstStyle/>
          <a:p>
            <a:pPr eaLnBrk="1" hangingPunct="1">
              <a:defRPr/>
            </a:pPr>
            <a:r>
              <a:rPr lang="en-US" dirty="0"/>
              <a:t>      The Noble Gases</a:t>
            </a:r>
          </a:p>
        </p:txBody>
      </p:sp>
    </p:spTree>
    <p:extLst>
      <p:ext uri="{BB962C8B-B14F-4D97-AF65-F5344CB8AC3E}">
        <p14:creationId xmlns:p14="http://schemas.microsoft.com/office/powerpoint/2010/main" val="326871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\\Bridge\science(sec)\A-level Chem (3rd Ed)\AL Chem 4 Gif\Ch38\fi38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1"/>
            <a:ext cx="7620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2286000" y="6172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The modern Periodic Table</a:t>
            </a: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981200" y="304801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Horizontal rows </a:t>
            </a:r>
            <a:r>
              <a:rPr lang="en-US" altLang="zh-TW" sz="24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 periods  same no. of occupied shells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7 periods</a:t>
            </a:r>
            <a:endParaRPr lang="zh-TW" altLang="en-US" sz="2400">
              <a:solidFill>
                <a:schemeClr val="tx1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49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\\Bridge\science(sec)\A-level Chem (3rd Ed)\AL Chem 4 Gif\Ch38\fi38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1"/>
            <a:ext cx="7620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2286000" y="6172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The modern Periodic Table</a:t>
            </a: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981200" y="304801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tabLst>
                <a:tab pos="2424113" algn="l"/>
              </a:tabLst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tabLst>
                <a:tab pos="2424113" algn="l"/>
              </a:tabLs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424113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tabLst>
                <a:tab pos="2424113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424113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424113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424113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424113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424113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Vertical columns </a:t>
            </a:r>
            <a:r>
              <a:rPr lang="en-US" altLang="zh-TW" sz="24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 groups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	 same no. of outermost shell electrons</a:t>
            </a:r>
          </a:p>
        </p:txBody>
      </p:sp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5715000" y="1295400"/>
            <a:ext cx="1371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18 groups</a:t>
            </a:r>
            <a:endParaRPr lang="zh-TW" altLang="en-US" sz="2800">
              <a:solidFill>
                <a:srgbClr val="FF0000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580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\\Bridge\science(sec)\A-level Chem (3rd Ed)\AL Chem 4 Gif\Ch38\fi38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1"/>
            <a:ext cx="7620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2286000" y="6172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The modern Periodic Table</a:t>
            </a: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981200" y="304801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79475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tabLst>
                <a:tab pos="1881188" algn="l"/>
              </a:tabLst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 defTabSz="879475">
              <a:spcBef>
                <a:spcPct val="20000"/>
              </a:spcBef>
              <a:buFont typeface="Trebuchet MS" panose="020B0603020202020204" pitchFamily="34" charset="0"/>
              <a:buChar char="−"/>
              <a:tabLst>
                <a:tab pos="1881188" algn="l"/>
              </a:tabLs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879475">
              <a:spcBef>
                <a:spcPct val="20000"/>
              </a:spcBef>
              <a:buChar char="•"/>
              <a:tabLst>
                <a:tab pos="1881188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879475">
              <a:spcBef>
                <a:spcPct val="20000"/>
              </a:spcBef>
              <a:buFont typeface="Trebuchet MS" panose="020B0603020202020204" pitchFamily="34" charset="0"/>
              <a:buChar char="−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879475">
              <a:spcBef>
                <a:spcPct val="20000"/>
              </a:spcBef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8794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8794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8794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8794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Periodicity : 	Properties of elements are periodic functions 	of atomic number</a:t>
            </a:r>
          </a:p>
        </p:txBody>
      </p:sp>
    </p:spTree>
    <p:extLst>
      <p:ext uri="{BB962C8B-B14F-4D97-AF65-F5344CB8AC3E}">
        <p14:creationId xmlns:p14="http://schemas.microsoft.com/office/powerpoint/2010/main" val="357513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\\Bridge\science(sec)\A-level Chem (3rd Ed)\AL Chem 4 Gif\Ch38\fi38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1"/>
            <a:ext cx="7620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2286000" y="6172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The modern Periodic Table</a:t>
            </a: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981200" y="304801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79475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tabLst>
                <a:tab pos="1881188" algn="l"/>
              </a:tabLst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 defTabSz="879475">
              <a:spcBef>
                <a:spcPct val="20000"/>
              </a:spcBef>
              <a:buFont typeface="Trebuchet MS" panose="020B0603020202020204" pitchFamily="34" charset="0"/>
              <a:buChar char="−"/>
              <a:tabLst>
                <a:tab pos="1881188" algn="l"/>
              </a:tabLs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879475">
              <a:spcBef>
                <a:spcPct val="20000"/>
              </a:spcBef>
              <a:buChar char="•"/>
              <a:tabLst>
                <a:tab pos="1881188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879475">
              <a:spcBef>
                <a:spcPct val="20000"/>
              </a:spcBef>
              <a:buFont typeface="Trebuchet MS" panose="020B0603020202020204" pitchFamily="34" charset="0"/>
              <a:buChar char="−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879475">
              <a:spcBef>
                <a:spcPct val="20000"/>
              </a:spcBef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8794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8794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8794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8794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Periodicity : 	Similar properties of elements recur 	periodically</a:t>
            </a:r>
          </a:p>
        </p:txBody>
      </p:sp>
    </p:spTree>
    <p:extLst>
      <p:ext uri="{BB962C8B-B14F-4D97-AF65-F5344CB8AC3E}">
        <p14:creationId xmlns:p14="http://schemas.microsoft.com/office/powerpoint/2010/main" val="411987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\\Bridge\science(sec)\A-level Chem (3rd Ed)\AL Chem 4 Gif\Ch38\fi38_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1"/>
            <a:ext cx="7620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2286000" y="6172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The modern Periodic Table</a:t>
            </a: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981200" y="304801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79475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tabLst>
                <a:tab pos="1881188" algn="l"/>
              </a:tabLst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 defTabSz="879475">
              <a:spcBef>
                <a:spcPct val="20000"/>
              </a:spcBef>
              <a:buFont typeface="Trebuchet MS" panose="020B0603020202020204" pitchFamily="34" charset="0"/>
              <a:buChar char="−"/>
              <a:tabLst>
                <a:tab pos="1881188" algn="l"/>
              </a:tabLs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879475">
              <a:spcBef>
                <a:spcPct val="20000"/>
              </a:spcBef>
              <a:buChar char="•"/>
              <a:tabLst>
                <a:tab pos="1881188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879475">
              <a:spcBef>
                <a:spcPct val="20000"/>
              </a:spcBef>
              <a:buFont typeface="Trebuchet MS" panose="020B0603020202020204" pitchFamily="34" charset="0"/>
              <a:buChar char="−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879475">
              <a:spcBef>
                <a:spcPct val="20000"/>
              </a:spcBef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8794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8794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8794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8794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881188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Periodicity : 	Properties of elements vary periodically with 	atomic number</a:t>
            </a:r>
          </a:p>
        </p:txBody>
      </p:sp>
    </p:spTree>
    <p:extLst>
      <p:ext uri="{BB962C8B-B14F-4D97-AF65-F5344CB8AC3E}">
        <p14:creationId xmlns:p14="http://schemas.microsoft.com/office/powerpoint/2010/main" val="42833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776f451b-789d-4c8f-af74-3c000e6cce27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58185F0-22DD-4542-A707-D2F683A8F6E1}"/>
</file>

<file path=customXml/itemProps2.xml><?xml version="1.0" encoding="utf-8"?>
<ds:datastoreItem xmlns:ds="http://schemas.openxmlformats.org/officeDocument/2006/customXml" ds:itemID="{223E714D-9DED-4793-AEE8-7169697915E4}"/>
</file>

<file path=customXml/itemProps3.xml><?xml version="1.0" encoding="utf-8"?>
<ds:datastoreItem xmlns:ds="http://schemas.openxmlformats.org/officeDocument/2006/customXml" ds:itemID="{BB726DBD-6C1C-4BAB-B17C-36FE4CD08D94}"/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845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Comic Sans MS</vt:lpstr>
      <vt:lpstr>Symbol</vt:lpstr>
      <vt:lpstr>Office Theme</vt:lpstr>
      <vt:lpstr>Microsoft Word 97 - 2003 Document</vt:lpstr>
      <vt:lpstr>PowerPoint Presentation</vt:lpstr>
      <vt:lpstr>Lesson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Objectives</vt:lpstr>
      <vt:lpstr>Question Time</vt:lpstr>
      <vt:lpstr>Lesson Objectives</vt:lpstr>
      <vt:lpstr>Electron Arrangement Recap</vt:lpstr>
      <vt:lpstr>Lesson Objectives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Murphy</dc:creator>
  <cp:lastModifiedBy>Anthony Murphy</cp:lastModifiedBy>
  <cp:revision>4</cp:revision>
  <dcterms:created xsi:type="dcterms:W3CDTF">2015-02-17T05:21:09Z</dcterms:created>
  <dcterms:modified xsi:type="dcterms:W3CDTF">2015-02-17T15:25:46Z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  <property fmtid="{D5CDD505-2E9C-101B-9397-08002B2CF9AE}" pid="3" name="MediaServiceImageTags">
    <vt:lpwstr/>
  </property>
</Properties>
</file>