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256" r:id="rId6"/>
    <p:sldId id="257" r:id="rId7"/>
    <p:sldId id="258" r:id="rId8"/>
    <p:sldId id="259" r:id="rId9"/>
    <p:sldId id="260" r:id="rId10"/>
    <p:sldId id="271" r:id="rId11"/>
    <p:sldId id="261" r:id="rId12"/>
    <p:sldId id="264" r:id="rId13"/>
    <p:sldId id="265" r:id="rId14"/>
    <p:sldId id="273" r:id="rId15"/>
    <p:sldId id="272" r:id="rId16"/>
    <p:sldId id="266" r:id="rId17"/>
    <p:sldId id="267" r:id="rId18"/>
    <p:sldId id="268" r:id="rId19"/>
    <p:sldId id="269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A2609-AA92-28C2-BF3B-9A0CF2583F51}" v="1" dt="2022-02-08T05:00:2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S::marston.nick@trinity.wa.edu.au::37aaf328-63dc-48ea-95e7-25737e615455" providerId="AD" clId="Web-{806A2609-AA92-28C2-BF3B-9A0CF2583F51}"/>
    <pc:docChg chg="modSld">
      <pc:chgData name="Nick Marston" userId="S::marston.nick@trinity.wa.edu.au::37aaf328-63dc-48ea-95e7-25737e615455" providerId="AD" clId="Web-{806A2609-AA92-28C2-BF3B-9A0CF2583F51}" dt="2022-02-08T05:00:27.779" v="0" actId="1076"/>
      <pc:docMkLst>
        <pc:docMk/>
      </pc:docMkLst>
      <pc:sldChg chg="modSp">
        <pc:chgData name="Nick Marston" userId="S::marston.nick@trinity.wa.edu.au::37aaf328-63dc-48ea-95e7-25737e615455" providerId="AD" clId="Web-{806A2609-AA92-28C2-BF3B-9A0CF2583F51}" dt="2022-02-08T05:00:27.779" v="0" actId="1076"/>
        <pc:sldMkLst>
          <pc:docMk/>
          <pc:sldMk cId="1290365152" sldId="259"/>
        </pc:sldMkLst>
        <pc:picChg chg="mod">
          <ac:chgData name="Nick Marston" userId="S::marston.nick@trinity.wa.edu.au::37aaf328-63dc-48ea-95e7-25737e615455" providerId="AD" clId="Web-{806A2609-AA92-28C2-BF3B-9A0CF2583F51}" dt="2022-02-08T05:00:27.779" v="0" actId="1076"/>
          <ac:picMkLst>
            <pc:docMk/>
            <pc:sldMk cId="1290365152" sldId="259"/>
            <ac:picMk id="4505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1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EF4BE-E9B7-46E9-BA66-BC99D3B4817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4837-4966-48F9-9EF3-A977C9D5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Ionisation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Enthalpy &amp; Atomic Radii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ChangeArrowheads="1"/>
          </p:cNvSpPr>
          <p:nvPr/>
        </p:nvSpPr>
        <p:spPr bwMode="auto">
          <a:xfrm>
            <a:off x="2819400" y="5883276"/>
            <a:ext cx="678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Variation in the first ionization enthalpy of the first 20 elements</a:t>
            </a:r>
          </a:p>
        </p:txBody>
      </p:sp>
      <p:pic>
        <p:nvPicPr>
          <p:cNvPr id="51203" name="Picture 9" descr="\\Bridge\science(sec)\A-level Chem (3rd Ed)\AL Chem 4 Gif\Ch38\fi38_07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77876"/>
            <a:ext cx="6884988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1752600" y="152400"/>
            <a:ext cx="6218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TW" sz="36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First </a:t>
            </a:r>
            <a:r>
              <a:rPr kumimoji="1" lang="en-US" altLang="zh-TW" sz="3600" u="sng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ionisation</a:t>
            </a:r>
            <a:r>
              <a:rPr kumimoji="1" lang="en-US" altLang="zh-TW" sz="36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 enthalpy </a:t>
            </a:r>
          </a:p>
        </p:txBody>
      </p:sp>
    </p:spTree>
    <p:extLst>
      <p:ext uri="{BB962C8B-B14F-4D97-AF65-F5344CB8AC3E}">
        <p14:creationId xmlns:p14="http://schemas.microsoft.com/office/powerpoint/2010/main" val="198909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ChangeArrowheads="1"/>
          </p:cNvSpPr>
          <p:nvPr/>
        </p:nvSpPr>
        <p:spPr bwMode="auto">
          <a:xfrm>
            <a:off x="2529840" y="4723566"/>
            <a:ext cx="678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dirty="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Variation in the successive </a:t>
            </a:r>
            <a:r>
              <a:rPr kumimoji="1" lang="en-US" altLang="zh-TW" sz="2400" dirty="0" err="1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ionisation</a:t>
            </a:r>
            <a:r>
              <a:rPr kumimoji="1" lang="en-US" altLang="zh-TW" sz="2400" dirty="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 enthalpy for the elements Nitrogen and Magnesium</a:t>
            </a:r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1752600" y="152400"/>
            <a:ext cx="755904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TW" sz="36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Successive </a:t>
            </a:r>
            <a:r>
              <a:rPr kumimoji="1" lang="en-US" altLang="zh-TW" sz="3600" u="sng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ionisation</a:t>
            </a:r>
            <a:r>
              <a:rPr kumimoji="1" lang="en-US" altLang="zh-TW" sz="36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 enthalpy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515" y="1190208"/>
            <a:ext cx="4286250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1190208"/>
            <a:ext cx="4286250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795" y="5554563"/>
            <a:ext cx="11267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You could be asked to identify the element group from a graph like this. What this shows is the energy</a:t>
            </a:r>
          </a:p>
          <a:p>
            <a:r>
              <a:rPr lang="en-US" dirty="0">
                <a:latin typeface="Comic Sans MS" panose="030F0702030302020204" pitchFamily="66" charset="0"/>
              </a:rPr>
              <a:t>required to remove each electron in succession. What you are looking for is a jump in energy required</a:t>
            </a:r>
          </a:p>
          <a:p>
            <a:r>
              <a:rPr lang="en-US" dirty="0">
                <a:latin typeface="Comic Sans MS" panose="030F0702030302020204" pitchFamily="66" charset="0"/>
              </a:rPr>
              <a:t>in between the quantum jumps (aka electron shells). </a:t>
            </a:r>
          </a:p>
        </p:txBody>
      </p:sp>
    </p:spTree>
    <p:extLst>
      <p:ext uri="{BB962C8B-B14F-4D97-AF65-F5344CB8AC3E}">
        <p14:creationId xmlns:p14="http://schemas.microsoft.com/office/powerpoint/2010/main" val="419229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41988" name="Content Placeholder 5"/>
          <p:cNvSpPr>
            <a:spLocks noGrp="1"/>
          </p:cNvSpPr>
          <p:nvPr>
            <p:ph sz="quarter" idx="4"/>
          </p:nvPr>
        </p:nvSpPr>
        <p:spPr>
          <a:xfrm>
            <a:off x="1276986" y="1690688"/>
            <a:ext cx="9970134" cy="4830763"/>
          </a:xfrm>
        </p:spPr>
        <p:txBody>
          <a:bodyPr>
            <a:normAutofit/>
          </a:bodyPr>
          <a:lstStyle/>
          <a:p>
            <a:r>
              <a:rPr lang="en-AU" altLang="en-US" sz="2000" dirty="0">
                <a:solidFill>
                  <a:srgbClr val="00B050"/>
                </a:solidFill>
              </a:rPr>
              <a:t>Define ionisation energy as the energy required to remove one mole of electrons from one mole of atoms or ions in the gas phase.</a:t>
            </a:r>
          </a:p>
          <a:p>
            <a:r>
              <a:rPr lang="en-AU" altLang="en-US" sz="2000" dirty="0">
                <a:solidFill>
                  <a:srgbClr val="00B050"/>
                </a:solidFill>
              </a:rPr>
              <a:t>State and explain the variation in the first ionisation energy down a group and across a period in the Periodic Table.</a:t>
            </a:r>
          </a:p>
          <a:p>
            <a:r>
              <a:rPr lang="en-AU" altLang="en-US" sz="2000" dirty="0">
                <a:solidFill>
                  <a:srgbClr val="00B050"/>
                </a:solidFill>
              </a:rPr>
              <a:t>State and explain the trend in the successive ionisation energies for an element.</a:t>
            </a:r>
          </a:p>
          <a:p>
            <a:r>
              <a:rPr lang="en-AU" altLang="en-US" sz="2000" dirty="0">
                <a:solidFill>
                  <a:srgbClr val="00B050"/>
                </a:solidFill>
              </a:rPr>
              <a:t>State and explain the variation in atomic radius down a group and across a period in the Periodic Table.</a:t>
            </a:r>
          </a:p>
          <a:p>
            <a:r>
              <a:rPr lang="en-AU" altLang="en-US" sz="2000" dirty="0"/>
              <a:t>Define electronegativity of an atom in terms of its ability to attract electrons within a covalent bond.</a:t>
            </a:r>
          </a:p>
          <a:p>
            <a:r>
              <a:rPr lang="en-AU" altLang="en-US" sz="2000" dirty="0"/>
              <a:t>State and explain the variation in electronegativity down a group and across a period in the Periodic Table.</a:t>
            </a:r>
          </a:p>
          <a:p>
            <a:r>
              <a:rPr lang="en-AU" altLang="en-US" sz="2000" dirty="0">
                <a:solidFill>
                  <a:srgbClr val="00B0F0"/>
                </a:solidFill>
              </a:rPr>
              <a:t>Describe and explain the variation in physical properties across a period. (incomplete)</a:t>
            </a:r>
          </a:p>
          <a:p>
            <a:r>
              <a:rPr lang="en-AU" altLang="en-US" sz="2000" dirty="0">
                <a:solidFill>
                  <a:srgbClr val="00B0F0"/>
                </a:solidFill>
              </a:rPr>
              <a:t>Describe and explain the physical and chemical properties down a group. (incomplete)</a:t>
            </a:r>
          </a:p>
          <a:p>
            <a:endParaRPr lang="en-AU" altLang="en-US" sz="2000" dirty="0"/>
          </a:p>
          <a:p>
            <a:endParaRPr lang="en-US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0297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5" descr="\\Bridge\science(sec)\A-level Chem (3rd Ed)\AL Chem 4 Gif\Ch38\fi38_09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Rectangle 6"/>
          <p:cNvSpPr>
            <a:spLocks noChangeArrowheads="1"/>
          </p:cNvSpPr>
          <p:nvPr/>
        </p:nvSpPr>
        <p:spPr bwMode="auto">
          <a:xfrm>
            <a:off x="1097280" y="5273041"/>
            <a:ext cx="9692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800" dirty="0">
                <a:solidFill>
                  <a:srgbClr val="0000FF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The ability to attract electrons within a covalent bond</a:t>
            </a:r>
          </a:p>
        </p:txBody>
      </p:sp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1828800" y="228600"/>
            <a:ext cx="52276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Electronegativity </a:t>
            </a:r>
          </a:p>
        </p:txBody>
      </p:sp>
    </p:spTree>
    <p:extLst>
      <p:ext uri="{BB962C8B-B14F-4D97-AF65-F5344CB8AC3E}">
        <p14:creationId xmlns:p14="http://schemas.microsoft.com/office/powerpoint/2010/main" val="24428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\\Bridge\science(sec)\A-level Chem (3rd Ed)\AL Chem 4 Gif\Ch38\fi38_09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6"/>
          <p:cNvSpPr>
            <a:spLocks noChangeArrowheads="1"/>
          </p:cNvSpPr>
          <p:nvPr/>
        </p:nvSpPr>
        <p:spPr bwMode="auto">
          <a:xfrm>
            <a:off x="2819400" y="5257801"/>
            <a:ext cx="5257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800">
                <a:solidFill>
                  <a:srgbClr val="0000FF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Increases when atomic size 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800">
                <a:solidFill>
                  <a:srgbClr val="0000FF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Decreases when atomic size </a:t>
            </a:r>
          </a:p>
        </p:txBody>
      </p:sp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1828800" y="228600"/>
            <a:ext cx="52276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Electronegativity </a:t>
            </a:r>
          </a:p>
        </p:txBody>
      </p:sp>
    </p:spTree>
    <p:extLst>
      <p:ext uri="{BB962C8B-B14F-4D97-AF65-F5344CB8AC3E}">
        <p14:creationId xmlns:p14="http://schemas.microsoft.com/office/powerpoint/2010/main" val="16673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 descr="\\Bridge\science(sec)\A-level Chem (3rd Ed)\AL Chem 4 Gif\Ch38\fi38_09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1"/>
            <a:ext cx="76200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2362200" y="5181601"/>
            <a:ext cx="8305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800">
                <a:solidFill>
                  <a:srgbClr val="0000FF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Electronegativity cannot be measured directly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800">
                <a:solidFill>
                  <a:srgbClr val="0000FF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 Not a physical property</a:t>
            </a:r>
          </a:p>
        </p:txBody>
      </p:sp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1828800" y="228600"/>
            <a:ext cx="52276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Electronegativity </a:t>
            </a:r>
          </a:p>
        </p:txBody>
      </p:sp>
    </p:spTree>
    <p:extLst>
      <p:ext uri="{BB962C8B-B14F-4D97-AF65-F5344CB8AC3E}">
        <p14:creationId xmlns:p14="http://schemas.microsoft.com/office/powerpoint/2010/main" val="41441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2362200" y="5334001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Variation in electronegativity values of the first 20 elements</a:t>
            </a:r>
          </a:p>
        </p:txBody>
      </p:sp>
      <p:pic>
        <p:nvPicPr>
          <p:cNvPr id="55299" name="Picture 5" descr="\\Bridge\science(sec)\A-level Chem (3rd Ed)\AL Chem 4 Gif\Ch38\fi38_09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0"/>
            <a:ext cx="76200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31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41988" name="Content Placeholder 5"/>
          <p:cNvSpPr>
            <a:spLocks noGrp="1"/>
          </p:cNvSpPr>
          <p:nvPr>
            <p:ph sz="quarter" idx="4"/>
          </p:nvPr>
        </p:nvSpPr>
        <p:spPr>
          <a:xfrm>
            <a:off x="1276986" y="1690688"/>
            <a:ext cx="9970134" cy="4830763"/>
          </a:xfrm>
        </p:spPr>
        <p:txBody>
          <a:bodyPr>
            <a:normAutofit lnSpcReduction="10000"/>
          </a:bodyPr>
          <a:lstStyle/>
          <a:p>
            <a:r>
              <a:rPr lang="en-AU" altLang="en-US" sz="2000" dirty="0">
                <a:solidFill>
                  <a:srgbClr val="00B050"/>
                </a:solidFill>
              </a:rPr>
              <a:t>Define ionisation energy as the energy required to remove one mole of electrons from one mole of atoms or ions in the gas phase.</a:t>
            </a:r>
          </a:p>
          <a:p>
            <a:r>
              <a:rPr lang="en-AU" altLang="en-US" sz="2000" dirty="0">
                <a:solidFill>
                  <a:srgbClr val="00B050"/>
                </a:solidFill>
              </a:rPr>
              <a:t>State and explain the variation in the first ionisation energy down a group and across a period in the Periodic Table.</a:t>
            </a:r>
          </a:p>
          <a:p>
            <a:r>
              <a:rPr lang="en-AU" altLang="en-US" sz="2000" dirty="0">
                <a:solidFill>
                  <a:srgbClr val="00B050"/>
                </a:solidFill>
              </a:rPr>
              <a:t>State and explain the trend in the successive ionisation energies for an element.</a:t>
            </a:r>
          </a:p>
          <a:p>
            <a:r>
              <a:rPr lang="en-AU" altLang="en-US" sz="2000" dirty="0">
                <a:solidFill>
                  <a:srgbClr val="00B050"/>
                </a:solidFill>
              </a:rPr>
              <a:t>State and explain the variation in atomic radius down a group and across a period in the Periodic Table.</a:t>
            </a:r>
          </a:p>
          <a:p>
            <a:r>
              <a:rPr lang="en-AU" altLang="en-US" sz="2000" dirty="0">
                <a:solidFill>
                  <a:srgbClr val="00B050"/>
                </a:solidFill>
              </a:rPr>
              <a:t>Define electronegativity of an atom in terms of its ability to attract electrons within a covalent bond.</a:t>
            </a:r>
          </a:p>
          <a:p>
            <a:r>
              <a:rPr lang="en-AU" altLang="en-US" sz="2000" dirty="0">
                <a:solidFill>
                  <a:srgbClr val="00B050"/>
                </a:solidFill>
              </a:rPr>
              <a:t>State and explain the variation in electronegativity down a group and across a period in the Periodic Table.</a:t>
            </a:r>
          </a:p>
          <a:p>
            <a:r>
              <a:rPr lang="en-AU" altLang="en-US" sz="2000" dirty="0">
                <a:solidFill>
                  <a:srgbClr val="00B0F0"/>
                </a:solidFill>
              </a:rPr>
              <a:t>Describe and explain the variation in </a:t>
            </a:r>
            <a:r>
              <a:rPr lang="en-AU" altLang="en-US" sz="2000" dirty="0">
                <a:solidFill>
                  <a:srgbClr val="FF0000"/>
                </a:solidFill>
              </a:rPr>
              <a:t>physical properties* (see </a:t>
            </a:r>
            <a:r>
              <a:rPr lang="en-AU" altLang="en-US" sz="2000" dirty="0" err="1">
                <a:solidFill>
                  <a:srgbClr val="FF0000"/>
                </a:solidFill>
              </a:rPr>
              <a:t>m.p</a:t>
            </a:r>
            <a:r>
              <a:rPr lang="en-AU" altLang="en-US" sz="2000" dirty="0">
                <a:solidFill>
                  <a:srgbClr val="FF0000"/>
                </a:solidFill>
              </a:rPr>
              <a:t> and </a:t>
            </a:r>
            <a:r>
              <a:rPr lang="en-AU" altLang="en-US" sz="2000" dirty="0" err="1">
                <a:solidFill>
                  <a:srgbClr val="FF0000"/>
                </a:solidFill>
              </a:rPr>
              <a:t>b.p</a:t>
            </a:r>
            <a:r>
              <a:rPr lang="en-AU" altLang="en-US" sz="2000" dirty="0">
                <a:solidFill>
                  <a:srgbClr val="FF0000"/>
                </a:solidFill>
              </a:rPr>
              <a:t> later) </a:t>
            </a:r>
            <a:r>
              <a:rPr lang="en-AU" altLang="en-US" sz="2000" dirty="0">
                <a:solidFill>
                  <a:srgbClr val="00B0F0"/>
                </a:solidFill>
              </a:rPr>
              <a:t>across a period. (incomplete)</a:t>
            </a:r>
          </a:p>
          <a:p>
            <a:r>
              <a:rPr lang="en-AU" altLang="en-US" sz="2000" dirty="0">
                <a:solidFill>
                  <a:srgbClr val="00B0F0"/>
                </a:solidFill>
              </a:rPr>
              <a:t>Describe and explain the </a:t>
            </a:r>
            <a:r>
              <a:rPr lang="en-AU" altLang="en-US" sz="2000" dirty="0">
                <a:solidFill>
                  <a:srgbClr val="FF0000"/>
                </a:solidFill>
              </a:rPr>
              <a:t>physical*  (see </a:t>
            </a:r>
            <a:r>
              <a:rPr lang="en-AU" altLang="en-US" sz="2000" dirty="0" err="1">
                <a:solidFill>
                  <a:srgbClr val="FF0000"/>
                </a:solidFill>
              </a:rPr>
              <a:t>m.p</a:t>
            </a:r>
            <a:r>
              <a:rPr lang="en-AU" altLang="en-US" sz="2000" dirty="0">
                <a:solidFill>
                  <a:srgbClr val="FF0000"/>
                </a:solidFill>
              </a:rPr>
              <a:t> and </a:t>
            </a:r>
            <a:r>
              <a:rPr lang="en-AU" altLang="en-US" sz="2000" dirty="0" err="1">
                <a:solidFill>
                  <a:srgbClr val="FF0000"/>
                </a:solidFill>
              </a:rPr>
              <a:t>b.p</a:t>
            </a:r>
            <a:r>
              <a:rPr lang="en-AU" altLang="en-US" sz="2000" dirty="0">
                <a:solidFill>
                  <a:srgbClr val="FF0000"/>
                </a:solidFill>
              </a:rPr>
              <a:t> later) </a:t>
            </a:r>
            <a:r>
              <a:rPr lang="en-AU" altLang="en-US" sz="2000" dirty="0">
                <a:solidFill>
                  <a:srgbClr val="00B0F0"/>
                </a:solidFill>
              </a:rPr>
              <a:t> and chemical properties down a group. (incomplete)</a:t>
            </a:r>
          </a:p>
          <a:p>
            <a:endParaRPr lang="en-AU" altLang="en-US" sz="2000" dirty="0"/>
          </a:p>
          <a:p>
            <a:endParaRPr lang="en-US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5392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You can practice answering questions on this…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latin typeface="Comic Sans MS" panose="030F0702030302020204" pitchFamily="66" charset="0"/>
              </a:rPr>
              <a:t>Lucarelli</a:t>
            </a:r>
            <a:r>
              <a:rPr lang="en-US" sz="5400" dirty="0">
                <a:latin typeface="Comic Sans MS" panose="030F0702030302020204" pitchFamily="66" charset="0"/>
              </a:rPr>
              <a:t> Set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41988" name="Content Placeholder 5"/>
          <p:cNvSpPr>
            <a:spLocks noGrp="1"/>
          </p:cNvSpPr>
          <p:nvPr>
            <p:ph sz="quarter" idx="4"/>
          </p:nvPr>
        </p:nvSpPr>
        <p:spPr>
          <a:xfrm>
            <a:off x="1276986" y="1690688"/>
            <a:ext cx="9970134" cy="4830763"/>
          </a:xfrm>
        </p:spPr>
        <p:txBody>
          <a:bodyPr>
            <a:normAutofit/>
          </a:bodyPr>
          <a:lstStyle/>
          <a:p>
            <a:r>
              <a:rPr lang="en-AU" altLang="en-US" sz="2000" dirty="0"/>
              <a:t>Define ionisation energy as the energy required to remove one mole of electrons from one mole of atoms or ions in the gas phase.</a:t>
            </a:r>
          </a:p>
          <a:p>
            <a:r>
              <a:rPr lang="en-AU" altLang="en-US" sz="2000" dirty="0"/>
              <a:t>State and explain the variation in the first ionisation energy down a group and across a period in the Periodic Table.</a:t>
            </a:r>
          </a:p>
          <a:p>
            <a:r>
              <a:rPr lang="en-AU" altLang="en-US" sz="2000" dirty="0"/>
              <a:t>State and explain the trend in the successive ionisation energies for an element.</a:t>
            </a:r>
          </a:p>
          <a:p>
            <a:r>
              <a:rPr lang="en-AU" altLang="en-US" sz="2000" dirty="0"/>
              <a:t>State and explain the variation in atomic radius down a group and across a period in the Periodic Table.</a:t>
            </a:r>
          </a:p>
          <a:p>
            <a:r>
              <a:rPr lang="en-AU" altLang="en-US" sz="2000" dirty="0"/>
              <a:t>Define electronegativity of an atom in terms of its ability to attract electrons within a covalent bond.</a:t>
            </a:r>
          </a:p>
          <a:p>
            <a:r>
              <a:rPr lang="en-AU" altLang="en-US" sz="2000" dirty="0"/>
              <a:t>State and explain the variation in electronegativity down a group and across a period in the Periodic Table.</a:t>
            </a:r>
          </a:p>
          <a:p>
            <a:r>
              <a:rPr lang="en-AU" altLang="en-US" sz="2000" dirty="0"/>
              <a:t>Describe and explain the variation in physical properties across a period.</a:t>
            </a:r>
          </a:p>
          <a:p>
            <a:r>
              <a:rPr lang="en-AU" altLang="en-US" sz="2000" dirty="0"/>
              <a:t>Describe and explain the physical and chemical properties down a group.</a:t>
            </a:r>
          </a:p>
          <a:p>
            <a:endParaRPr lang="en-AU" altLang="en-US" sz="2000" dirty="0"/>
          </a:p>
          <a:p>
            <a:endParaRPr lang="en-US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8499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 descr="\\Bridge\science(sec)\A-level Chem (3rd Ed)\AL Chem 4 Gif\Ch38\fi38_08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28700"/>
            <a:ext cx="7620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1524000" y="152400"/>
            <a:ext cx="33226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Atomic radius  </a:t>
            </a:r>
          </a:p>
        </p:txBody>
      </p:sp>
    </p:spTree>
    <p:extLst>
      <p:ext uri="{BB962C8B-B14F-4D97-AF65-F5344CB8AC3E}">
        <p14:creationId xmlns:p14="http://schemas.microsoft.com/office/powerpoint/2010/main" val="352323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圖片 3" descr="Atomic radii for selected atoms cop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6" y="0"/>
            <a:ext cx="52419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1524000" y="152400"/>
            <a:ext cx="33226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TW" sz="3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Atomic radius  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14984" y="1219201"/>
            <a:ext cx="4014216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tabLst>
                <a:tab pos="450850" algn="l"/>
              </a:tabLst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450850" algn="l"/>
              </a:tabLst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0850" algn="l"/>
              </a:tabLs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tabLst>
                <a:tab pos="45085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45085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85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85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85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50850" algn="l"/>
              </a:tabLst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Atomic radius </a:t>
            </a:r>
            <a:r>
              <a:rPr lang="en-US" altLang="zh-TW" sz="2800" dirty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 when the Electronuclear Charge (ENC) 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ENC depends on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	No. of protons  </a:t>
            </a:r>
            <a:r>
              <a:rPr lang="en-US" altLang="zh-TW" sz="2800" dirty="0" err="1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ie</a:t>
            </a:r>
            <a:r>
              <a:rPr lang="en-US" altLang="zh-TW" sz="2800" dirty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. 	cumulative charge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TW" sz="2800" dirty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 Screening effect  	of electrons 	(repulsion among 	electrons)</a:t>
            </a:r>
          </a:p>
        </p:txBody>
      </p:sp>
    </p:spTree>
    <p:extLst>
      <p:ext uri="{BB962C8B-B14F-4D97-AF65-F5344CB8AC3E}">
        <p14:creationId xmlns:p14="http://schemas.microsoft.com/office/powerpoint/2010/main" val="39698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 descr="\\Bridge\science(sec)\A-level Chem (3rd Ed)\AL Chem 4 Gif\Ch38\fi38_08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-3312"/>
            <a:ext cx="7620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10000" y="1447800"/>
            <a:ext cx="3352800" cy="1371600"/>
            <a:chOff x="1440" y="912"/>
            <a:chExt cx="2112" cy="864"/>
          </a:xfrm>
        </p:grpSpPr>
        <p:sp>
          <p:nvSpPr>
            <p:cNvPr id="45061" name="Line 4"/>
            <p:cNvSpPr>
              <a:spLocks noChangeShapeType="1"/>
            </p:cNvSpPr>
            <p:nvPr/>
          </p:nvSpPr>
          <p:spPr bwMode="auto">
            <a:xfrm>
              <a:off x="1440" y="1056"/>
              <a:ext cx="384" cy="72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2928" y="912"/>
              <a:ext cx="624" cy="624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2057400" y="4572001"/>
            <a:ext cx="7772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For the first 2 or 3 elements,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atomic radius </a:t>
            </a:r>
            <a:r>
              <a:rPr lang="en-US" altLang="zh-TW" sz="28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 more significantly because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nuclear charge  sharply  </a:t>
            </a:r>
          </a:p>
        </p:txBody>
      </p:sp>
    </p:spTree>
    <p:extLst>
      <p:ext uri="{BB962C8B-B14F-4D97-AF65-F5344CB8AC3E}">
        <p14:creationId xmlns:p14="http://schemas.microsoft.com/office/powerpoint/2010/main" val="129036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\\Bridge\science(sec)\A-level Chem (3rd Ed)\AL Chem 4 Gif\Ch38\fi38_08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1"/>
            <a:ext cx="7620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3810000" y="1447800"/>
            <a:ext cx="3352800" cy="1371600"/>
            <a:chOff x="1440" y="912"/>
            <a:chExt cx="2112" cy="864"/>
          </a:xfrm>
        </p:grpSpPr>
        <p:sp>
          <p:nvSpPr>
            <p:cNvPr id="46088" name="Line 4"/>
            <p:cNvSpPr>
              <a:spLocks noChangeShapeType="1"/>
            </p:cNvSpPr>
            <p:nvPr/>
          </p:nvSpPr>
          <p:spPr bwMode="auto">
            <a:xfrm>
              <a:off x="1440" y="1056"/>
              <a:ext cx="384" cy="72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5"/>
            <p:cNvSpPr>
              <a:spLocks noChangeShapeType="1"/>
            </p:cNvSpPr>
            <p:nvPr/>
          </p:nvSpPr>
          <p:spPr bwMode="auto">
            <a:xfrm>
              <a:off x="2928" y="912"/>
              <a:ext cx="624" cy="624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72000" y="2514600"/>
            <a:ext cx="4114800" cy="685800"/>
            <a:chOff x="1920" y="1584"/>
            <a:chExt cx="2592" cy="432"/>
          </a:xfrm>
        </p:grpSpPr>
        <p:sp>
          <p:nvSpPr>
            <p:cNvPr id="46086" name="Line 7"/>
            <p:cNvSpPr>
              <a:spLocks noChangeShapeType="1"/>
            </p:cNvSpPr>
            <p:nvPr/>
          </p:nvSpPr>
          <p:spPr bwMode="auto">
            <a:xfrm>
              <a:off x="1920" y="1872"/>
              <a:ext cx="1008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Line 8"/>
            <p:cNvSpPr>
              <a:spLocks noChangeShapeType="1"/>
            </p:cNvSpPr>
            <p:nvPr/>
          </p:nvSpPr>
          <p:spPr bwMode="auto">
            <a:xfrm>
              <a:off x="3552" y="1584"/>
              <a:ext cx="960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2057400" y="4935538"/>
            <a:ext cx="83058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Then, atomic radius </a:t>
            </a:r>
            <a:r>
              <a:rPr lang="en-US" altLang="zh-TW" sz="2800" dirty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 less sharply because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Symbol" panose="05050102010706020507" pitchFamily="18" charset="2"/>
              </a:rPr>
              <a:t>screening effect is getting more important  </a:t>
            </a:r>
          </a:p>
        </p:txBody>
      </p:sp>
    </p:spTree>
    <p:extLst>
      <p:ext uri="{BB962C8B-B14F-4D97-AF65-F5344CB8AC3E}">
        <p14:creationId xmlns:p14="http://schemas.microsoft.com/office/powerpoint/2010/main" val="8583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41988" name="Content Placeholder 5"/>
          <p:cNvSpPr>
            <a:spLocks noGrp="1"/>
          </p:cNvSpPr>
          <p:nvPr>
            <p:ph sz="quarter" idx="4"/>
          </p:nvPr>
        </p:nvSpPr>
        <p:spPr>
          <a:xfrm>
            <a:off x="1276986" y="1690688"/>
            <a:ext cx="9970134" cy="4830763"/>
          </a:xfrm>
        </p:spPr>
        <p:txBody>
          <a:bodyPr>
            <a:normAutofit/>
          </a:bodyPr>
          <a:lstStyle/>
          <a:p>
            <a:r>
              <a:rPr lang="en-AU" altLang="en-US" sz="2000" dirty="0"/>
              <a:t>Define ionisation energy as the energy required to remove one mole of electrons from one mole of atoms or ions in the gas phase.</a:t>
            </a:r>
          </a:p>
          <a:p>
            <a:r>
              <a:rPr lang="en-AU" altLang="en-US" sz="2000" dirty="0"/>
              <a:t>State and explain the variation in the first ionisation energy down a group and across a period in the Periodic Table.</a:t>
            </a:r>
          </a:p>
          <a:p>
            <a:r>
              <a:rPr lang="en-AU" altLang="en-US" sz="2000" dirty="0"/>
              <a:t>State and explain the trend in the successive ionisation energies for an element.</a:t>
            </a:r>
          </a:p>
          <a:p>
            <a:r>
              <a:rPr lang="en-AU" altLang="en-US" sz="2000" dirty="0">
                <a:solidFill>
                  <a:srgbClr val="00B050"/>
                </a:solidFill>
              </a:rPr>
              <a:t>State and explain the variation in atomic radius down a group and across a period in the Periodic Table.</a:t>
            </a:r>
          </a:p>
          <a:p>
            <a:r>
              <a:rPr lang="en-AU" altLang="en-US" sz="2000" dirty="0"/>
              <a:t>Define electronegativity of an atom in terms of its ability to attract electrons within a covalent bond.</a:t>
            </a:r>
          </a:p>
          <a:p>
            <a:r>
              <a:rPr lang="en-AU" altLang="en-US" sz="2000" dirty="0"/>
              <a:t>State and explain the variation in electronegativity down a group and across a period in the Periodic Table.</a:t>
            </a:r>
          </a:p>
          <a:p>
            <a:r>
              <a:rPr lang="en-AU" altLang="en-US" sz="2000" dirty="0"/>
              <a:t>Describe and explain the variation in physical properties across a period.</a:t>
            </a:r>
          </a:p>
          <a:p>
            <a:r>
              <a:rPr lang="en-AU" altLang="en-US" sz="2000" dirty="0"/>
              <a:t>Describe and explain the physical and chemical properties down a group.</a:t>
            </a:r>
          </a:p>
          <a:p>
            <a:endParaRPr lang="en-AU" altLang="en-US" sz="2000" dirty="0"/>
          </a:p>
          <a:p>
            <a:endParaRPr lang="en-US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872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057400" y="977901"/>
            <a:ext cx="83820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Ions are elements with electrons added or removed cumulatively from the electron shells to create a charged particle. (ie. more electrons more charge)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en-US" altLang="zh-TW" sz="2800">
              <a:solidFill>
                <a:schemeClr val="tx1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C00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If electrons are added the element becomes negative.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C0000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			   F </a:t>
            </a:r>
            <a:r>
              <a:rPr lang="en-US" altLang="zh-TW" sz="2800">
                <a:solidFill>
                  <a:srgbClr val="C00000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Wingdings" panose="05000000000000000000" pitchFamily="2" charset="2"/>
              </a:rPr>
              <a:t> F</a:t>
            </a:r>
            <a:r>
              <a:rPr lang="en-US" altLang="zh-TW" sz="2800" baseline="30000">
                <a:solidFill>
                  <a:srgbClr val="C00000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Wingdings" panose="05000000000000000000" pitchFamily="2" charset="2"/>
              </a:rPr>
              <a:t>-</a:t>
            </a:r>
            <a:endParaRPr lang="en-US" altLang="zh-TW" sz="2800">
              <a:solidFill>
                <a:srgbClr val="C0000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If electrons are removed the element becomes positive.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			 Na </a:t>
            </a:r>
            <a:r>
              <a:rPr lang="en-US" altLang="zh-TW" sz="280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Wingdings" panose="05000000000000000000" pitchFamily="2" charset="2"/>
              </a:rPr>
              <a:t> Na</a:t>
            </a:r>
            <a:r>
              <a:rPr lang="en-US" altLang="zh-TW" sz="2800" baseline="30000">
                <a:solidFill>
                  <a:srgbClr val="0070C0"/>
                </a:solidFill>
                <a:latin typeface="Comic Sans MS" panose="030F0702030302020204" pitchFamily="66" charset="0"/>
                <a:ea typeface="新細明體" panose="02020500000000000000" pitchFamily="18" charset="-120"/>
                <a:sym typeface="Wingdings" panose="05000000000000000000" pitchFamily="2" charset="2"/>
              </a:rPr>
              <a:t>+</a:t>
            </a:r>
            <a:endParaRPr lang="en-US" altLang="zh-TW" sz="2800">
              <a:solidFill>
                <a:srgbClr val="0070C0"/>
              </a:solidFill>
              <a:latin typeface="Comic Sans MS" panose="030F0702030302020204" pitchFamily="66" charset="0"/>
              <a:ea typeface="新細明體" panose="02020500000000000000" pitchFamily="18" charset="-120"/>
            </a:endParaRPr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1752600" y="152400"/>
            <a:ext cx="6218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TW" sz="36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REMINDER - Ions </a:t>
            </a:r>
          </a:p>
        </p:txBody>
      </p:sp>
    </p:spTree>
    <p:extLst>
      <p:ext uri="{BB962C8B-B14F-4D97-AF65-F5344CB8AC3E}">
        <p14:creationId xmlns:p14="http://schemas.microsoft.com/office/powerpoint/2010/main" val="227417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029" descr="\\Bridge\science(sec)\A-level Chem (3rd Ed)\AL Chem 4 Gif\Ch38\Fi38_0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914400"/>
            <a:ext cx="7802563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057400" y="5257800"/>
            <a:ext cx="838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Char char="•"/>
              <a:defRPr sz="3200">
                <a:solidFill>
                  <a:srgbClr val="284C6A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Trebuchet MS" panose="020B0603020202020204" pitchFamily="34" charset="0"/>
              <a:buChar char="−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Trebuchet MS" panose="020B0603020202020204" pitchFamily="34" charset="0"/>
              <a:buChar char="−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TW" sz="2800">
                <a:solidFill>
                  <a:schemeClr val="tx1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Ionization energy is the energy required to remove one mole of electrons from one mole of an element in the gas phase. </a:t>
            </a:r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1752600" y="152400"/>
            <a:ext cx="849782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TW" sz="36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First </a:t>
            </a:r>
            <a:r>
              <a:rPr kumimoji="1" lang="en-US" altLang="zh-TW" sz="3600" u="sng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ionisation</a:t>
            </a:r>
            <a:r>
              <a:rPr kumimoji="1" lang="en-US" altLang="zh-TW" sz="3600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新細明體" pitchFamily="18" charset="-120"/>
              </a:rPr>
              <a:t> energy (aka. Enthalpy) </a:t>
            </a:r>
          </a:p>
        </p:txBody>
      </p:sp>
    </p:spTree>
    <p:extLst>
      <p:ext uri="{BB962C8B-B14F-4D97-AF65-F5344CB8AC3E}">
        <p14:creationId xmlns:p14="http://schemas.microsoft.com/office/powerpoint/2010/main" val="11354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525EB9-FF3A-49AE-84B4-CCE117D35C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4AD69-3B03-4852-B657-9209DC2FF6AA}"/>
</file>

<file path=customXml/itemProps3.xml><?xml version="1.0" encoding="utf-8"?>
<ds:datastoreItem xmlns:ds="http://schemas.openxmlformats.org/officeDocument/2006/customXml" ds:itemID="{10028D05-53FE-4A2D-B20E-B0EAC5308D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860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Ionisation Enthalpy &amp; Atomic Radii</vt:lpstr>
      <vt:lpstr>Lesson Objectives</vt:lpstr>
      <vt:lpstr>PowerPoint Presentation</vt:lpstr>
      <vt:lpstr>PowerPoint Presentation</vt:lpstr>
      <vt:lpstr>PowerPoint Presentation</vt:lpstr>
      <vt:lpstr>PowerPoint Presentation</vt:lpstr>
      <vt:lpstr>Lesson Objectives</vt:lpstr>
      <vt:lpstr>PowerPoint Presentation</vt:lpstr>
      <vt:lpstr>PowerPoint Presentation</vt:lpstr>
      <vt:lpstr>PowerPoint Presentation</vt:lpstr>
      <vt:lpstr>PowerPoint Presentation</vt:lpstr>
      <vt:lpstr>Lesson Objectives</vt:lpstr>
      <vt:lpstr>PowerPoint Presentation</vt:lpstr>
      <vt:lpstr>PowerPoint Presentation</vt:lpstr>
      <vt:lpstr>PowerPoint Presentation</vt:lpstr>
      <vt:lpstr>PowerPoint Presentation</vt:lpstr>
      <vt:lpstr>Lesson Objectives</vt:lpstr>
      <vt:lpstr>You can practice answering questions on this…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Objectives</dc:title>
  <dc:creator>Anthony Murphy</dc:creator>
  <cp:lastModifiedBy>Anthony Murphy</cp:lastModifiedBy>
  <cp:revision>9</cp:revision>
  <dcterms:created xsi:type="dcterms:W3CDTF">2015-02-17T15:28:32Z</dcterms:created>
  <dcterms:modified xsi:type="dcterms:W3CDTF">2022-02-08T05:00:28Z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MediaServiceImageTags">
    <vt:lpwstr/>
  </property>
</Properties>
</file>