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3" r:id="rId6"/>
    <p:sldId id="264" r:id="rId7"/>
    <p:sldId id="265" r:id="rId8"/>
    <p:sldId id="272" r:id="rId9"/>
    <p:sldId id="274" r:id="rId10"/>
    <p:sldId id="266" r:id="rId11"/>
    <p:sldId id="275" r:id="rId12"/>
    <p:sldId id="276" r:id="rId13"/>
    <p:sldId id="295" r:id="rId14"/>
    <p:sldId id="296" r:id="rId15"/>
    <p:sldId id="277" r:id="rId16"/>
    <p:sldId id="267" r:id="rId17"/>
    <p:sldId id="298" r:id="rId18"/>
    <p:sldId id="268" r:id="rId19"/>
    <p:sldId id="299" r:id="rId20"/>
    <p:sldId id="278" r:id="rId21"/>
    <p:sldId id="300" r:id="rId22"/>
    <p:sldId id="269" r:id="rId23"/>
    <p:sldId id="280" r:id="rId24"/>
    <p:sldId id="310" r:id="rId25"/>
    <p:sldId id="301" r:id="rId26"/>
    <p:sldId id="311" r:id="rId27"/>
    <p:sldId id="302" r:id="rId28"/>
    <p:sldId id="281" r:id="rId29"/>
    <p:sldId id="282" r:id="rId30"/>
    <p:sldId id="312" r:id="rId31"/>
    <p:sldId id="284" r:id="rId32"/>
    <p:sldId id="313" r:id="rId33"/>
    <p:sldId id="285" r:id="rId34"/>
    <p:sldId id="30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99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3702" autoAdjust="0"/>
  </p:normalViewPr>
  <p:slideViewPr>
    <p:cSldViewPr>
      <p:cViewPr varScale="1">
        <p:scale>
          <a:sx n="117" d="100"/>
          <a:sy n="117" d="100"/>
        </p:scale>
        <p:origin x="23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notesViewPr>
    <p:cSldViewPr>
      <p:cViewPr varScale="1">
        <p:scale>
          <a:sx n="83" d="100"/>
          <a:sy n="83" d="100"/>
        </p:scale>
        <p:origin x="-26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37aaf328-63dc-48ea-95e7-25737e615455" providerId="ADAL" clId="{7AA8534B-BC81-4027-B51B-CFB5C4359BFF}"/>
    <pc:docChg chg="modSld sldOrd">
      <pc:chgData name="Nick Marston" userId="37aaf328-63dc-48ea-95e7-25737e615455" providerId="ADAL" clId="{7AA8534B-BC81-4027-B51B-CFB5C4359BFF}" dt="2020-06-17T00:39:58.220" v="1"/>
      <pc:docMkLst>
        <pc:docMk/>
      </pc:docMkLst>
      <pc:sldChg chg="ord">
        <pc:chgData name="Nick Marston" userId="37aaf328-63dc-48ea-95e7-25737e615455" providerId="ADAL" clId="{7AA8534B-BC81-4027-B51B-CFB5C4359BFF}" dt="2020-06-17T00:39:58.220" v="1"/>
        <pc:sldMkLst>
          <pc:docMk/>
          <pc:sldMk cId="0" sldId="307"/>
        </pc:sldMkLst>
      </pc:sldChg>
    </pc:docChg>
  </pc:docChgLst>
  <pc:docChgLst>
    <pc:chgData name="Nick Marston" userId="37aaf328-63dc-48ea-95e7-25737e615455" providerId="ADAL" clId="{5CF40E3E-BB4E-4FD0-A8B0-924AFF3C05B3}"/>
    <pc:docChg chg="delSld">
      <pc:chgData name="Nick Marston" userId="37aaf328-63dc-48ea-95e7-25737e615455" providerId="ADAL" clId="{5CF40E3E-BB4E-4FD0-A8B0-924AFF3C05B3}" dt="2021-11-08T02:14:29.030" v="12" actId="2696"/>
      <pc:docMkLst>
        <pc:docMk/>
      </pc:docMkLst>
      <pc:sldChg chg="del">
        <pc:chgData name="Nick Marston" userId="37aaf328-63dc-48ea-95e7-25737e615455" providerId="ADAL" clId="{5CF40E3E-BB4E-4FD0-A8B0-924AFF3C05B3}" dt="2021-11-08T02:13:51.476" v="0" actId="2696"/>
        <pc:sldMkLst>
          <pc:docMk/>
          <pc:sldMk cId="0" sldId="270"/>
        </pc:sldMkLst>
      </pc:sldChg>
      <pc:sldChg chg="del">
        <pc:chgData name="Nick Marston" userId="37aaf328-63dc-48ea-95e7-25737e615455" providerId="ADAL" clId="{5CF40E3E-BB4E-4FD0-A8B0-924AFF3C05B3}" dt="2021-11-08T02:13:56.096" v="1" actId="2696"/>
        <pc:sldMkLst>
          <pc:docMk/>
          <pc:sldMk cId="0" sldId="271"/>
        </pc:sldMkLst>
      </pc:sldChg>
      <pc:sldChg chg="del">
        <pc:chgData name="Nick Marston" userId="37aaf328-63dc-48ea-95e7-25737e615455" providerId="ADAL" clId="{5CF40E3E-BB4E-4FD0-A8B0-924AFF3C05B3}" dt="2021-11-08T02:14:05.568" v="4" actId="2696"/>
        <pc:sldMkLst>
          <pc:docMk/>
          <pc:sldMk cId="0" sldId="287"/>
        </pc:sldMkLst>
      </pc:sldChg>
      <pc:sldChg chg="del">
        <pc:chgData name="Nick Marston" userId="37aaf328-63dc-48ea-95e7-25737e615455" providerId="ADAL" clId="{5CF40E3E-BB4E-4FD0-A8B0-924AFF3C05B3}" dt="2021-11-08T02:14:11.166" v="6" actId="2696"/>
        <pc:sldMkLst>
          <pc:docMk/>
          <pc:sldMk cId="0" sldId="288"/>
        </pc:sldMkLst>
      </pc:sldChg>
      <pc:sldChg chg="del">
        <pc:chgData name="Nick Marston" userId="37aaf328-63dc-48ea-95e7-25737e615455" providerId="ADAL" clId="{5CF40E3E-BB4E-4FD0-A8B0-924AFF3C05B3}" dt="2021-11-08T02:14:29.030" v="12" actId="2696"/>
        <pc:sldMkLst>
          <pc:docMk/>
          <pc:sldMk cId="0" sldId="290"/>
        </pc:sldMkLst>
      </pc:sldChg>
      <pc:sldChg chg="del">
        <pc:chgData name="Nick Marston" userId="37aaf328-63dc-48ea-95e7-25737e615455" providerId="ADAL" clId="{5CF40E3E-BB4E-4FD0-A8B0-924AFF3C05B3}" dt="2021-11-08T02:14:24.085" v="11" actId="2696"/>
        <pc:sldMkLst>
          <pc:docMk/>
          <pc:sldMk cId="0" sldId="291"/>
        </pc:sldMkLst>
      </pc:sldChg>
      <pc:sldChg chg="del">
        <pc:chgData name="Nick Marston" userId="37aaf328-63dc-48ea-95e7-25737e615455" providerId="ADAL" clId="{5CF40E3E-BB4E-4FD0-A8B0-924AFF3C05B3}" dt="2021-11-08T02:14:16.419" v="8" actId="2696"/>
        <pc:sldMkLst>
          <pc:docMk/>
          <pc:sldMk cId="0" sldId="293"/>
        </pc:sldMkLst>
      </pc:sldChg>
      <pc:sldChg chg="del">
        <pc:chgData name="Nick Marston" userId="37aaf328-63dc-48ea-95e7-25737e615455" providerId="ADAL" clId="{5CF40E3E-BB4E-4FD0-A8B0-924AFF3C05B3}" dt="2021-11-08T02:13:58.954" v="2" actId="2696"/>
        <pc:sldMkLst>
          <pc:docMk/>
          <pc:sldMk cId="0" sldId="304"/>
        </pc:sldMkLst>
      </pc:sldChg>
      <pc:sldChg chg="del">
        <pc:chgData name="Nick Marston" userId="37aaf328-63dc-48ea-95e7-25737e615455" providerId="ADAL" clId="{5CF40E3E-BB4E-4FD0-A8B0-924AFF3C05B3}" dt="2021-11-08T02:14:13.831" v="7" actId="2696"/>
        <pc:sldMkLst>
          <pc:docMk/>
          <pc:sldMk cId="0" sldId="305"/>
        </pc:sldMkLst>
      </pc:sldChg>
      <pc:sldChg chg="del">
        <pc:chgData name="Nick Marston" userId="37aaf328-63dc-48ea-95e7-25737e615455" providerId="ADAL" clId="{5CF40E3E-BB4E-4FD0-A8B0-924AFF3C05B3}" dt="2021-11-08T02:14:02.381" v="3" actId="2696"/>
        <pc:sldMkLst>
          <pc:docMk/>
          <pc:sldMk cId="0" sldId="306"/>
        </pc:sldMkLst>
      </pc:sldChg>
      <pc:sldChg chg="del">
        <pc:chgData name="Nick Marston" userId="37aaf328-63dc-48ea-95e7-25737e615455" providerId="ADAL" clId="{5CF40E3E-BB4E-4FD0-A8B0-924AFF3C05B3}" dt="2021-11-08T02:14:08.312" v="5" actId="2696"/>
        <pc:sldMkLst>
          <pc:docMk/>
          <pc:sldMk cId="0" sldId="307"/>
        </pc:sldMkLst>
      </pc:sldChg>
      <pc:sldChg chg="del">
        <pc:chgData name="Nick Marston" userId="37aaf328-63dc-48ea-95e7-25737e615455" providerId="ADAL" clId="{5CF40E3E-BB4E-4FD0-A8B0-924AFF3C05B3}" dt="2021-11-08T02:14:18.945" v="9" actId="2696"/>
        <pc:sldMkLst>
          <pc:docMk/>
          <pc:sldMk cId="0" sldId="308"/>
        </pc:sldMkLst>
      </pc:sldChg>
      <pc:sldChg chg="del">
        <pc:chgData name="Nick Marston" userId="37aaf328-63dc-48ea-95e7-25737e615455" providerId="ADAL" clId="{5CF40E3E-BB4E-4FD0-A8B0-924AFF3C05B3}" dt="2021-11-08T02:14:21.465" v="10" actId="2696"/>
        <pc:sldMkLst>
          <pc:docMk/>
          <pc:sldMk cId="0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B6C08A-16E8-430A-8D27-6368673F4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C4D51-108D-4864-9B1C-8A9EF52695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A781F-8CD7-493F-B013-200325A2ED71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F52F-80DE-4063-8D7F-DE9476E506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5387-8906-47E4-AEA3-C79151D8D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163338-153C-44AE-95A4-FADCBE0EC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8EAD12-5343-4632-A757-0A600452A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AEB65-C550-432E-B379-6C8FE206880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5FAACE5-09B2-4579-BA45-4B3902C8D84F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5BFFA7-67D9-47A3-BBD3-9F82931A1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FA5042-4B87-4797-B436-B9EF3519F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49A13-C675-4276-A677-87B5A338AF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C9551-A08A-41FA-8D85-0AB55DDFF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C66A53-A86C-45D7-AA96-405A33370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50314DC-130E-45D7-9F7F-616E18F2C6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309209D-64E1-49D2-9645-147F495761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53A2ACC-659A-436B-964C-9C97B0E82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A77610-35AC-4DDF-99A5-5585BC970A1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E22D3993-492E-414C-BB7D-A9F5CD8B73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21A2EA0-8730-4232-82A5-93D35F88B7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CDBC6F8-8136-4354-8CD7-0EC6D8F5F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339D3C-CE0E-4587-8E59-46F187540BBA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570A383-D9A2-4AC5-B986-4CEB7D9156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1BDD0AB4-1F1A-416C-AF50-22BEB59D1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C0B90AC-A389-4CB9-BFC0-23CC962B9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D03DE0-7DE1-467F-89E7-0535EA61F38B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D6295D7-7B5D-4C81-B14E-653D6900CB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E0C27A3-DEBD-4453-A664-472A38708B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44FCA0D-C3D0-4E1D-8047-DA805C087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BDF342-D084-4F92-8FD7-EE3514E578A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A3DC24E-5A26-48AB-A514-7C3EBFA6CC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57E03E8D-4701-4524-A3A7-187F5DE32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8274A390-769B-4321-A3AD-F334393E6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8B6E9B-E731-499C-ACCA-F72B4ABBFA1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116E3F1-EC53-4BEC-879E-3F2C008728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ECC5DF5-4923-4D05-A8FE-EE7929955C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1163812-17A2-4267-84AC-30AE334BE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3E6D77-45E3-430B-8498-10A3770BB8EF}" type="slidenum">
              <a:rPr lang="en-US" altLang="en-US" smtClean="0">
                <a:latin typeface="Calibri" panose="020F0502020204030204" pitchFamily="34" charset="0"/>
              </a:rPr>
              <a:pPr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>
            <a:extLst>
              <a:ext uri="{FF2B5EF4-FFF2-40B4-BE49-F238E27FC236}">
                <a16:creationId xmlns:a16="http://schemas.microsoft.com/office/drawing/2014/main" id="{669F5B17-ED96-4567-8E3C-11781939AF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0825" cy="6856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EF12EEF0-1634-4F91-9580-7BF9A2C2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7E129498-52F2-4087-8CDE-2B4AD632F6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5">
            <a:extLst>
              <a:ext uri="{FF2B5EF4-FFF2-40B4-BE49-F238E27FC236}">
                <a16:creationId xmlns:a16="http://schemas.microsoft.com/office/drawing/2014/main" id="{58502E15-FB44-41E4-832D-0B570897175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F3F838B5-2D7E-4315-B4AC-7531CC1A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9" name="Picture 31" descr="CL_Logo_RGB_PNG">
            <a:extLst>
              <a:ext uri="{FF2B5EF4-FFF2-40B4-BE49-F238E27FC236}">
                <a16:creationId xmlns:a16="http://schemas.microsoft.com/office/drawing/2014/main" id="{243D1450-D865-4A82-8242-F1F6DF3E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57200" y="3365500"/>
            <a:ext cx="8229600" cy="304800"/>
          </a:xfrm>
          <a:solidFill>
            <a:schemeClr val="accent1"/>
          </a:solidFill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1828800"/>
          </a:xfrm>
        </p:spPr>
        <p:txBody>
          <a:bodyPr anchor="b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3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3E72A5-76BA-4FA5-B844-3D2F1402A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325EC-A107-421D-820E-E034664588BC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978E0E-4577-4D19-96FA-1FA407AD13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74756-BBEF-4B7E-8DAD-8DAF911FE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2813"/>
            <a:ext cx="2057400" cy="4878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813"/>
            <a:ext cx="6019800" cy="4878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13D8DA-793D-4D38-AC81-3C0B69FA3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A53AC-A55B-4C8C-8E9B-86F3395B0A9F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A87F00-71EE-437B-B9D9-00AC90EE55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52C6-0E9F-405C-AFB8-AEA62755B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1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EDFC78-1C5C-423E-8607-23150EE6F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9DDBB-1633-416A-A44E-F2788F32D268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33B9A0-08F7-4660-B580-C55FD681A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D4F2-68AE-41BA-B291-11C1D2167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4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76C668-E26D-430D-A26F-153CB1C21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4A64B-0139-4C01-BC23-468BA99D651D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3EA49C-F478-4CCE-8E8C-6765DEAD9F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59734-E8D9-427C-BC75-4A199B474A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7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21E7EA-A502-42D6-8665-11B779333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D0F06-BDDF-4875-9D98-6E34CE128651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83BD31-B6C9-4398-8C3D-2D781D2417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2358-5F0F-4273-8743-7973A1B19B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5D8A4-5F5E-422F-927C-F4753FD7C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1A59-FF94-404A-A1E9-9C2E021633E2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526F85-9F7F-401E-B385-806E95C024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5AD07-8DCF-4DC2-A32D-FDFC7E94F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94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2CFD41-3EE1-48AC-B8D8-4B6BDBFED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E7AF3-DF9B-4BE6-8C9F-E106C3F359AC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1A785E-A8C9-4328-8B6D-D99F123ED5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07BE-92FA-408C-817A-04E8116E6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BF32C3-B9BD-4F83-8A34-FD8525388D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F626E-AB7B-48C8-A410-AE33A40D2A64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D878AA-EA51-40CE-A6E3-B26046409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9ED6-CFDE-4487-9993-E57996721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7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951A88-3614-4523-B094-A0B44D385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049BB-3FFF-4F6E-96B1-0471D8C00127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78B876-0CF9-42E0-8A5B-39CE27D9E7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7BF7-85FA-41CC-A515-955AF42BB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49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28E70-C91D-439A-88A6-F40F7151F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D7738-55E4-4B33-A340-811C349A2E3E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7EC47-2BE3-45F0-98E5-EA153E2CE1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6A241-8F8E-40CA-BDC8-9A2A4A1217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4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5BBB2-3E58-4A12-89EE-66013943B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E69E-4D43-41BC-8EBB-A7EB1EF15869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553361-7D7D-4E02-AC3C-EC19D45D20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E8E6E-7E85-43BD-9647-DA2BCC9C9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2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>
            <a:extLst>
              <a:ext uri="{FF2B5EF4-FFF2-40B4-BE49-F238E27FC236}">
                <a16:creationId xmlns:a16="http://schemas.microsoft.com/office/drawing/2014/main" id="{2AA60960-9CA1-434B-8E63-31CED7A3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1">
            <a:extLst>
              <a:ext uri="{FF2B5EF4-FFF2-40B4-BE49-F238E27FC236}">
                <a16:creationId xmlns:a16="http://schemas.microsoft.com/office/drawing/2014/main" id="{C3FA1DF0-42A3-4705-A3D3-59F20B4753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17BB767-B22C-4CB8-B73A-903E03771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84CA8B9-92A4-46AC-8184-024FDDCF1C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57800" y="64262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4448B74-6926-43D6-8645-F16DAB0590AA}" type="datetimeFigureOut">
              <a:rPr lang="en-US" altLang="en-US"/>
              <a:pPr>
                <a:defRPr/>
              </a:pPr>
              <a:t>11/8/2021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3EBFDE-4E71-40BB-A6B4-BF1C9D10DB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2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fld id="{05985612-6D56-40DE-B025-E7E13720B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F6E12F94-6113-47B9-A36C-0B5C48DD6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912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8">
            <a:extLst>
              <a:ext uri="{FF2B5EF4-FFF2-40B4-BE49-F238E27FC236}">
                <a16:creationId xmlns:a16="http://schemas.microsoft.com/office/drawing/2014/main" id="{E607C8E3-D550-4CDC-8F70-7D196B0020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3" name="Picture 29" descr="CL_Logo_RGB_PNG">
            <a:extLst>
              <a:ext uri="{FF2B5EF4-FFF2-40B4-BE49-F238E27FC236}">
                <a16:creationId xmlns:a16="http://schemas.microsoft.com/office/drawing/2014/main" id="{17F3A898-0AEC-4FA5-B3DA-DA20398210B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449263" indent="-2190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3pPr>
      <a:lvl4pPr marL="682625" indent="-231775" algn="l" rtl="0" eaLnBrk="0" fontAlgn="base" hangingPunct="0">
        <a:lnSpc>
          <a:spcPts val="18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600">
          <a:solidFill>
            <a:schemeClr val="tx1"/>
          </a:solidFill>
          <a:latin typeface="+mn-lt"/>
        </a:defRPr>
      </a:lvl4pPr>
      <a:lvl5pPr marL="915988" indent="-231775" algn="l" rtl="0" eaLnBrk="0" fontAlgn="base" hangingPunct="0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5pPr>
      <a:lvl6pPr marL="13731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6pPr>
      <a:lvl7pPr marL="18303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7pPr>
      <a:lvl8pPr marL="22875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8pPr>
      <a:lvl9pPr marL="2744788" indent="-231775" algn="l" rtl="0" eaLnBrk="1" fontAlgn="base" hangingPunct="1">
        <a:lnSpc>
          <a:spcPts val="1600"/>
        </a:lnSpc>
        <a:spcBef>
          <a:spcPct val="50000"/>
        </a:spcBef>
        <a:spcAft>
          <a:spcPct val="0"/>
        </a:spcAft>
        <a:buClr>
          <a:schemeClr val="hlink"/>
        </a:buClr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301E79-B501-49E2-8CDF-3AB165F8D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534400" cy="12954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Arial" panose="020B0604020202020204" pitchFamily="34" charset="0"/>
              </a:rPr>
              <a:t>Chapter 3: Metallic, ionic and covalent structure and bonding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E96FA680-81DF-4080-B8B9-13B8F9EB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"/>
          <a:stretch>
            <a:fillRect/>
          </a:stretch>
        </p:blipFill>
        <p:spPr bwMode="auto">
          <a:xfrm>
            <a:off x="141288" y="4572000"/>
            <a:ext cx="6034087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E3A9F58-EF35-4581-BBF8-50EF36D76D78}"/>
              </a:ext>
            </a:extLst>
          </p:cNvPr>
          <p:cNvSpPr txBox="1">
            <a:spLocks/>
          </p:cNvSpPr>
          <p:nvPr/>
        </p:nvSpPr>
        <p:spPr bwMode="auto">
          <a:xfrm>
            <a:off x="152400" y="838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227013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49263" indent="-2190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82625" indent="-2317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15988" indent="-231775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731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303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875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447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>
                <a:solidFill>
                  <a:schemeClr val="accent1"/>
                </a:solidFill>
              </a:rPr>
              <a:t>Good conductors of heat. </a:t>
            </a:r>
          </a:p>
          <a:p>
            <a:pPr>
              <a:lnSpc>
                <a:spcPct val="100000"/>
              </a:lnSpc>
            </a:pPr>
            <a:r>
              <a:rPr lang="en-AU" altLang="en-US" sz="2400">
                <a:solidFill>
                  <a:schemeClr val="accent1"/>
                </a:solidFill>
              </a:rPr>
              <a:t>The mobile electrons acquire energy from the heat source and move with far greater speed. They collide with other electrons transferring energy.</a:t>
            </a:r>
          </a:p>
          <a:p>
            <a:pPr>
              <a:lnSpc>
                <a:spcPct val="100000"/>
              </a:lnSpc>
            </a:pPr>
            <a:r>
              <a:rPr lang="en-AU" altLang="en-US" sz="2400">
                <a:solidFill>
                  <a:schemeClr val="accent1"/>
                </a:solidFill>
              </a:rPr>
              <a:t>Ions will vibrate vigorously, pushing their neighbours to vibrate as well, rapidly transferring the heat energy.</a:t>
            </a: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CB42B03D-0FBC-4AD5-9E17-920EA0E3F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Explaining properties of metals</a:t>
            </a: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4207CB14-1B8C-45E3-AF05-5F4B0612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663"/>
          <a:stretch>
            <a:fillRect/>
          </a:stretch>
        </p:blipFill>
        <p:spPr bwMode="auto">
          <a:xfrm>
            <a:off x="1600200" y="3505200"/>
            <a:ext cx="4724400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269F40B1-ED88-45E0-811A-9C0F6EA3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3619500"/>
            <a:ext cx="533400" cy="75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AU" altLang="en-US"/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563A901C-F7E2-4CA2-8FEE-27317C159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Explaining properties of metals</a:t>
            </a: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EDED6AB9-E7BC-4B66-BFE3-AE612590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143000"/>
            <a:ext cx="536892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Content Placeholder 2">
            <a:extLst>
              <a:ext uri="{FF2B5EF4-FFF2-40B4-BE49-F238E27FC236}">
                <a16:creationId xmlns:a16="http://schemas.microsoft.com/office/drawing/2014/main" id="{5B6B51EC-130F-4116-BD4B-8B92368A2100}"/>
              </a:ext>
            </a:extLst>
          </p:cNvPr>
          <p:cNvSpPr txBox="1">
            <a:spLocks/>
          </p:cNvSpPr>
          <p:nvPr/>
        </p:nvSpPr>
        <p:spPr bwMode="auto">
          <a:xfrm>
            <a:off x="2286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7200" indent="-457200"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8600" indent="-227013">
              <a:lnSpc>
                <a:spcPts val="22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49263" indent="-2190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82625" indent="-231775">
              <a:lnSpc>
                <a:spcPts val="18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15988" indent="-231775">
              <a:lnSpc>
                <a:spcPts val="1600"/>
              </a:lnSpc>
              <a:spcBef>
                <a:spcPct val="5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731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303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875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44788" indent="-231775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r>
              <a:rPr lang="en-AU" altLang="en-US" sz="2800" b="1">
                <a:solidFill>
                  <a:schemeClr val="accent1"/>
                </a:solidFill>
              </a:rPr>
              <a:t>Lustrous</a:t>
            </a:r>
          </a:p>
          <a:p>
            <a:pPr>
              <a:lnSpc>
                <a:spcPct val="100000"/>
              </a:lnSpc>
            </a:pPr>
            <a:endParaRPr lang="en-AU" altLang="en-US" sz="280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AU" altLang="en-US" sz="280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AU" altLang="en-US" sz="280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AU" altLang="en-US" sz="280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endParaRPr lang="en-AU" altLang="en-US" sz="280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AU" altLang="en-US" sz="2800">
                <a:solidFill>
                  <a:schemeClr val="accent1"/>
                </a:solidFill>
              </a:rPr>
              <a:t>Light rays reflect off the delocalised electrons close packing of the metal cations prevent light from passing through making the metal opaque.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B046550-EAC3-4AB9-A820-9D74CE99F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4288"/>
            <a:ext cx="9144000" cy="914401"/>
          </a:xfrm>
        </p:spPr>
        <p:txBody>
          <a:bodyPr/>
          <a:lstStyle/>
          <a:p>
            <a:r>
              <a:rPr lang="en-AU" altLang="en-US" sz="2800" b="1">
                <a:solidFill>
                  <a:schemeClr val="bg1"/>
                </a:solidFill>
                <a:cs typeface="Arial" panose="020B0604020202020204" pitchFamily="34" charset="0"/>
              </a:rPr>
              <a:t>Properties of ionic compounds and ionic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D693-AD8D-4394-9E3E-F81087A6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5513"/>
            <a:ext cx="8458200" cy="4800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sz="2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Hard and brittle </a:t>
            </a:r>
          </a:p>
          <a:p>
            <a:pPr marL="0" indent="0">
              <a:lnSpc>
                <a:spcPct val="100000"/>
              </a:lnSpc>
              <a:defRPr/>
            </a:pPr>
            <a:r>
              <a:rPr lang="en-AU" sz="2800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 easily scratched but will shatter when impacted on by a force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non-conductors of electricity in the solid state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good conductors when molten or in a aqueous state 								             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 melting and boiling points</a:t>
            </a:r>
          </a:p>
          <a:p>
            <a:pPr>
              <a:defRPr/>
            </a:pPr>
            <a:endParaRPr lang="en-AU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id="{21D75FC9-2FD7-41FC-8919-AEC8DA7D9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800"/>
            <a:ext cx="35052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8D2657-9E25-43A7-A0E0-86775AC474AA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7013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449263" indent="-219075" algn="l" rtl="0" eaLnBrk="0" fontAlgn="base" hangingPunct="0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82625" indent="-231775" algn="l" rtl="0" eaLnBrk="0" fontAlgn="base" hangingPunct="0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15988" indent="-231775" algn="l" rtl="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13731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18303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2875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27447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A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Ions are atoms or groups of atoms that are electrically charged due to an imbalance in the number of electrons and protons.</a:t>
            </a:r>
          </a:p>
          <a:p>
            <a:pPr algn="ctr">
              <a:lnSpc>
                <a:spcPct val="100000"/>
              </a:lnSpc>
              <a:defRPr/>
            </a:pPr>
            <a:endParaRPr lang="en-AU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AU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AU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defRPr/>
            </a:pPr>
            <a:endParaRPr lang="en-AU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A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Ionic bonding is due to the electrostatic force of attractions between oppositely charged ions.</a:t>
            </a:r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0C8C9267-06AB-4F11-9411-125208D4D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Formation of ions and ionic bonding</a:t>
            </a:r>
          </a:p>
        </p:txBody>
      </p:sp>
      <p:pic>
        <p:nvPicPr>
          <p:cNvPr id="21508" name="Picture 1">
            <a:extLst>
              <a:ext uri="{FF2B5EF4-FFF2-40B4-BE49-F238E27FC236}">
                <a16:creationId xmlns:a16="http://schemas.microsoft.com/office/drawing/2014/main" id="{1F7D17BE-CB2E-4C5C-96F9-BDD5113A6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514600"/>
            <a:ext cx="8178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338641-1536-4FDC-B1C8-4C72EB018D6E}"/>
              </a:ext>
            </a:extLst>
          </p:cNvPr>
          <p:cNvSpPr txBox="1"/>
          <p:nvPr/>
        </p:nvSpPr>
        <p:spPr>
          <a:xfrm>
            <a:off x="536575" y="3886200"/>
            <a:ext cx="375761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A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ionic substance consists of an orderly array of positive and negative ions.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DB384302-9FDF-475C-B755-2F84B10F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27113"/>
            <a:ext cx="457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>
            <a:extLst>
              <a:ext uri="{FF2B5EF4-FFF2-40B4-BE49-F238E27FC236}">
                <a16:creationId xmlns:a16="http://schemas.microsoft.com/office/drawing/2014/main" id="{64B30AAF-89B0-434F-9482-F3F7BA42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3894" r="8353" b="9219"/>
          <a:stretch>
            <a:fillRect/>
          </a:stretch>
        </p:blipFill>
        <p:spPr bwMode="auto">
          <a:xfrm>
            <a:off x="4889500" y="2971800"/>
            <a:ext cx="3581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805B2F8-F40E-4866-911D-8F4C6B3B6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7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Explaining properties of ionic compounds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1F7BA377-14F3-4DC8-81A7-7630D358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95" b="4095"/>
          <a:stretch>
            <a:fillRect/>
          </a:stretch>
        </p:blipFill>
        <p:spPr bwMode="auto">
          <a:xfrm>
            <a:off x="762000" y="762000"/>
            <a:ext cx="66802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">
            <a:extLst>
              <a:ext uri="{FF2B5EF4-FFF2-40B4-BE49-F238E27FC236}">
                <a16:creationId xmlns:a16="http://schemas.microsoft.com/office/drawing/2014/main" id="{BBFD8517-7758-408A-B63F-9315A7BB3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00"/>
            <a:ext cx="22066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AAE4B7D2-D073-4519-AD91-023EBBF45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37B09C06-78F9-4F35-9583-F853440C7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1367" r="2170" b="110"/>
          <a:stretch>
            <a:fillRect/>
          </a:stretch>
        </p:blipFill>
        <p:spPr bwMode="auto">
          <a:xfrm>
            <a:off x="0" y="1143000"/>
            <a:ext cx="91678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5BBF5C8-6054-4191-9B5A-4E63C57CD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"/>
            <a:ext cx="8763000" cy="715963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Names and formulas of ionic compounds</a:t>
            </a:r>
          </a:p>
        </p:txBody>
      </p:sp>
      <p:sp>
        <p:nvSpPr>
          <p:cNvPr id="26627" name="Text Placeholder 3">
            <a:extLst>
              <a:ext uri="{FF2B5EF4-FFF2-40B4-BE49-F238E27FC236}">
                <a16:creationId xmlns:a16="http://schemas.microsoft.com/office/drawing/2014/main" id="{450F7630-840F-4AF6-ABCA-A0B222940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4040188" cy="639763"/>
          </a:xfrm>
        </p:spPr>
        <p:txBody>
          <a:bodyPr/>
          <a:lstStyle/>
          <a:p>
            <a:pPr algn="ctr"/>
            <a:r>
              <a:rPr lang="en-AU" altLang="en-US" sz="2800">
                <a:solidFill>
                  <a:schemeClr val="accent1"/>
                </a:solidFill>
              </a:rPr>
              <a:t>Positive ion </a:t>
            </a:r>
          </a:p>
        </p:txBody>
      </p:sp>
      <p:sp>
        <p:nvSpPr>
          <p:cNvPr id="26628" name="Content Placeholder 2">
            <a:extLst>
              <a:ext uri="{FF2B5EF4-FFF2-40B4-BE49-F238E27FC236}">
                <a16:creationId xmlns:a16="http://schemas.microsoft.com/office/drawing/2014/main" id="{E2DEAB9F-F504-4DD7-BBA1-C6D2C7C2C95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74688" y="1905000"/>
            <a:ext cx="3889375" cy="4221163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AU" altLang="en-US" sz="3200">
                <a:solidFill>
                  <a:schemeClr val="accent2"/>
                </a:solidFill>
              </a:rPr>
              <a:t>Always listed first. </a:t>
            </a:r>
          </a:p>
          <a:p>
            <a:pPr marL="0" indent="0">
              <a:lnSpc>
                <a:spcPct val="100000"/>
              </a:lnSpc>
            </a:pPr>
            <a:endParaRPr lang="en-AU" altLang="en-US" sz="32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</a:pPr>
            <a:r>
              <a:rPr lang="en-AU" altLang="en-US" sz="3200">
                <a:solidFill>
                  <a:schemeClr val="accent2"/>
                </a:solidFill>
              </a:rPr>
              <a:t>The name of positive ion is the same as the element. </a:t>
            </a:r>
          </a:p>
        </p:txBody>
      </p:sp>
      <p:sp>
        <p:nvSpPr>
          <p:cNvPr id="26629" name="Text Placeholder 4">
            <a:extLst>
              <a:ext uri="{FF2B5EF4-FFF2-40B4-BE49-F238E27FC236}">
                <a16:creationId xmlns:a16="http://schemas.microsoft.com/office/drawing/2014/main" id="{A904DEF0-4E0D-4686-BE8E-29312F8DD9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4781550" y="1066800"/>
            <a:ext cx="4041775" cy="639763"/>
          </a:xfrm>
        </p:spPr>
        <p:txBody>
          <a:bodyPr/>
          <a:lstStyle/>
          <a:p>
            <a:pPr algn="ctr"/>
            <a:r>
              <a:rPr lang="en-AU" altLang="en-US" sz="2800">
                <a:solidFill>
                  <a:schemeClr val="accent1"/>
                </a:solidFill>
              </a:rPr>
              <a:t>Negative ion</a:t>
            </a:r>
          </a:p>
        </p:txBody>
      </p:sp>
      <p:sp>
        <p:nvSpPr>
          <p:cNvPr id="26630" name="Content Placeholder 5">
            <a:extLst>
              <a:ext uri="{FF2B5EF4-FFF2-40B4-BE49-F238E27FC236}">
                <a16:creationId xmlns:a16="http://schemas.microsoft.com/office/drawing/2014/main" id="{604C876B-EDF1-4D98-8505-F8799FAE2C2F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4884738" y="1916113"/>
            <a:ext cx="4041775" cy="3951287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AU" altLang="en-US" sz="3200">
                <a:solidFill>
                  <a:schemeClr val="accent2"/>
                </a:solidFill>
              </a:rPr>
              <a:t>Listed second.  </a:t>
            </a:r>
          </a:p>
          <a:p>
            <a:pPr marL="0" indent="0">
              <a:lnSpc>
                <a:spcPct val="100000"/>
              </a:lnSpc>
            </a:pPr>
            <a:endParaRPr lang="en-AU" altLang="en-US" sz="32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</a:pPr>
            <a:r>
              <a:rPr lang="en-AU" altLang="en-US" sz="3200">
                <a:solidFill>
                  <a:schemeClr val="accent2"/>
                </a:solidFill>
              </a:rPr>
              <a:t>The name of the non-metal parent element is replaced with </a:t>
            </a:r>
            <a:r>
              <a:rPr lang="en-AU" altLang="en-US" sz="3200" i="1">
                <a:solidFill>
                  <a:schemeClr val="accent2"/>
                </a:solidFill>
              </a:rPr>
              <a:t>ide</a:t>
            </a:r>
          </a:p>
          <a:p>
            <a:pPr marL="0" indent="0">
              <a:lnSpc>
                <a:spcPct val="100000"/>
              </a:lnSpc>
            </a:pPr>
            <a:r>
              <a:rPr lang="en-AU" altLang="en-US" sz="2800" i="1">
                <a:solidFill>
                  <a:schemeClr val="accent2"/>
                </a:solidFill>
              </a:rPr>
              <a:t>e.g. Chlorine ---chloride</a:t>
            </a:r>
          </a:p>
          <a:p>
            <a:pPr marL="0" indent="0"/>
            <a:endParaRPr lang="en-AU" altLang="en-US" sz="320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37313-CFA5-455A-B543-D5B581B6EDA4}"/>
              </a:ext>
            </a:extLst>
          </p:cNvPr>
          <p:cNvSpPr/>
          <p:nvPr/>
        </p:nvSpPr>
        <p:spPr bwMode="auto">
          <a:xfrm>
            <a:off x="533400" y="1905000"/>
            <a:ext cx="4038600" cy="41148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AU"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B737B-1412-4044-9D12-E8597A57F29D}"/>
              </a:ext>
            </a:extLst>
          </p:cNvPr>
          <p:cNvSpPr/>
          <p:nvPr/>
        </p:nvSpPr>
        <p:spPr bwMode="auto">
          <a:xfrm>
            <a:off x="4800600" y="1905000"/>
            <a:ext cx="4114800" cy="4114800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AU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21FFE3A-7E95-4BB6-81DC-DBF6BF834D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27651" name="Picture 1">
            <a:extLst>
              <a:ext uri="{FF2B5EF4-FFF2-40B4-BE49-F238E27FC236}">
                <a16:creationId xmlns:a16="http://schemas.microsoft.com/office/drawing/2014/main" id="{A2B89692-FABC-4E81-82D0-F09794BF3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487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C7D4FF5-400D-4797-A1A0-35768107B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76200"/>
            <a:ext cx="8763000" cy="685800"/>
          </a:xfrm>
        </p:spPr>
        <p:txBody>
          <a:bodyPr/>
          <a:lstStyle/>
          <a:p>
            <a:r>
              <a:rPr lang="en-AU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Properties of covalent compounds and covalent bonding</a:t>
            </a:r>
          </a:p>
        </p:txBody>
      </p:sp>
      <p:sp>
        <p:nvSpPr>
          <p:cNvPr id="29699" name="Content Placeholder 1">
            <a:extLst>
              <a:ext uri="{FF2B5EF4-FFF2-40B4-BE49-F238E27FC236}">
                <a16:creationId xmlns:a16="http://schemas.microsoft.com/office/drawing/2014/main" id="{34F9DFE1-647E-4D94-86C4-11139733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Covalent substances may be molecules or networks.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A </a:t>
            </a:r>
            <a:r>
              <a:rPr lang="en-AU" altLang="en-US" sz="2800" b="1" dirty="0">
                <a:solidFill>
                  <a:schemeClr val="accent1"/>
                </a:solidFill>
              </a:rPr>
              <a:t>covalent molecular substance </a:t>
            </a:r>
            <a:r>
              <a:rPr lang="en-AU" altLang="en-US" sz="2800" dirty="0">
                <a:solidFill>
                  <a:schemeClr val="accent1"/>
                </a:solidFill>
              </a:rPr>
              <a:t>is composed of discrete molecules. 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>
                <a:solidFill>
                  <a:schemeClr val="accent1"/>
                </a:solidFill>
              </a:rPr>
              <a:t>low melting point, soft, usually liquid or gases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A </a:t>
            </a:r>
            <a:r>
              <a:rPr lang="en-AU" altLang="en-US" sz="2800" b="1" dirty="0">
                <a:solidFill>
                  <a:schemeClr val="accent1"/>
                </a:solidFill>
              </a:rPr>
              <a:t>covalent network substance </a:t>
            </a:r>
            <a:r>
              <a:rPr lang="en-AU" altLang="en-US" sz="2800" dirty="0">
                <a:solidFill>
                  <a:schemeClr val="accent1"/>
                </a:solidFill>
              </a:rPr>
              <a:t>is a three-dimensional network. </a:t>
            </a: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>
                <a:solidFill>
                  <a:schemeClr val="accent1"/>
                </a:solidFill>
              </a:rPr>
              <a:t>hard, very high melting points, solids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Non-metals show a lot of variation in their properties so tend to be classified by what they cannot do. </a:t>
            </a:r>
          </a:p>
          <a:p>
            <a:pPr>
              <a:defRPr/>
            </a:pPr>
            <a:endParaRPr lang="en-AU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7B885EF-D1FC-4B32-9B41-65C6AEA12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7620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Bonding and the periodic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8AE0-1A90-4DE5-872A-F19D8109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3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The number of electrons in the valence shells can be determined from the periodic table.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endParaRPr lang="en-AU" sz="32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3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Elements in the same group have the same number of valence electrons.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endParaRPr lang="en-AU" sz="32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sz="32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Atoms tend to form chemical bonds to obtain a filled valence shell and become chemically stable.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2832502-4B24-479D-9596-004DC20B7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4613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Covalent bonding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6820886-CFF2-4657-B66C-A7C046A8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6482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>
                <a:solidFill>
                  <a:schemeClr val="accent1"/>
                </a:solidFill>
              </a:rPr>
              <a:t>The electrostatic forces of attraction between electrons and the nuclei of more than one atom</a:t>
            </a:r>
            <a:endParaRPr lang="en-AU" altLang="en-US" sz="2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dirty="0">
                <a:solidFill>
                  <a:schemeClr val="accent1"/>
                </a:solidFill>
              </a:rPr>
              <a:t>The shared electrons are called a bonding pair and effectively the atoms have a filled valence shell.</a:t>
            </a:r>
          </a:p>
          <a:p>
            <a:pPr>
              <a:defRPr/>
            </a:pPr>
            <a:endParaRPr lang="en-AU" altLang="en-US" dirty="0"/>
          </a:p>
        </p:txBody>
      </p:sp>
      <p:pic>
        <p:nvPicPr>
          <p:cNvPr id="29700" name="Picture 1">
            <a:extLst>
              <a:ext uri="{FF2B5EF4-FFF2-40B4-BE49-F238E27FC236}">
                <a16:creationId xmlns:a16="http://schemas.microsoft.com/office/drawing/2014/main" id="{D36F8893-4676-4004-ACBC-CA153A1D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5626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2CCE439-8D29-4323-BD23-F23743E2A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76200"/>
            <a:ext cx="8229600" cy="685800"/>
          </a:xfrm>
        </p:spPr>
        <p:txBody>
          <a:bodyPr/>
          <a:lstStyle/>
          <a:p>
            <a:r>
              <a:rPr lang="en-AU" altLang="en-US" sz="2800" b="1">
                <a:solidFill>
                  <a:schemeClr val="bg1"/>
                </a:solidFill>
              </a:rPr>
              <a:t>Representing covalent bonds</a:t>
            </a:r>
          </a:p>
        </p:txBody>
      </p:sp>
      <p:pic>
        <p:nvPicPr>
          <p:cNvPr id="30723" name="Picture 1">
            <a:extLst>
              <a:ext uri="{FF2B5EF4-FFF2-40B4-BE49-F238E27FC236}">
                <a16:creationId xmlns:a16="http://schemas.microsoft.com/office/drawing/2014/main" id="{5332CA8C-1A42-495E-987C-64C3B1528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"/>
          <a:stretch>
            <a:fillRect/>
          </a:stretch>
        </p:blipFill>
        <p:spPr bwMode="auto">
          <a:xfrm>
            <a:off x="52388" y="1676400"/>
            <a:ext cx="90678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E7F05E5-C3A6-4097-B45D-E257C31BF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Covalent bonds and the periodic table</a:t>
            </a:r>
          </a:p>
        </p:txBody>
      </p:sp>
      <p:pic>
        <p:nvPicPr>
          <p:cNvPr id="31747" name="Picture 1">
            <a:extLst>
              <a:ext uri="{FF2B5EF4-FFF2-40B4-BE49-F238E27FC236}">
                <a16:creationId xmlns:a16="http://schemas.microsoft.com/office/drawing/2014/main" id="{0FB629F7-C3D1-4179-B70A-DDD774E07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5186" r="1582"/>
          <a:stretch>
            <a:fillRect/>
          </a:stretch>
        </p:blipFill>
        <p:spPr bwMode="auto">
          <a:xfrm>
            <a:off x="76200" y="1828800"/>
            <a:ext cx="8988425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9D4DDF7-59A9-43B5-99CE-6EA1B3EB6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87680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When atoms share more than one pair of electrons a multiple covalent bond will form.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endParaRPr lang="en-AU" altLang="en-US" sz="2800">
              <a:solidFill>
                <a:schemeClr val="accent2"/>
              </a:solidFill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1"/>
                </a:solidFill>
              </a:rPr>
              <a:t>Double covalent bond</a:t>
            </a:r>
            <a:r>
              <a:rPr lang="en-AU" altLang="en-US" sz="2800">
                <a:solidFill>
                  <a:schemeClr val="accent2"/>
                </a:solidFill>
              </a:rPr>
              <a:t>:  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two pairs of electrons are shared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1"/>
                </a:solidFill>
              </a:rPr>
              <a:t>Triple covalent bond: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AU" altLang="en-US" sz="2800">
                <a:solidFill>
                  <a:schemeClr val="accent2"/>
                </a:solidFill>
              </a:rPr>
              <a:t>stronger -three pairs of electrons are shared. </a:t>
            </a: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D0615BC7-58A2-4AE9-BF02-82FD254C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</a:rPr>
              <a:t>Multiple covalent bonds</a:t>
            </a:r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E11731CB-BD17-4C6C-87E8-B7076125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/>
          <a:stretch>
            <a:fillRect/>
          </a:stretch>
        </p:blipFill>
        <p:spPr bwMode="auto">
          <a:xfrm>
            <a:off x="457200" y="1676400"/>
            <a:ext cx="801052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B9F06-63A4-4CD6-BB3A-52A1E9BD775D}"/>
              </a:ext>
            </a:extLst>
          </p:cNvPr>
          <p:cNvSpPr txBox="1">
            <a:spLocks/>
          </p:cNvSpPr>
          <p:nvPr/>
        </p:nvSpPr>
        <p:spPr bwMode="gray">
          <a:xfrm>
            <a:off x="484188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3200" b="1" kern="0" dirty="0">
                <a:solidFill>
                  <a:schemeClr val="bg1"/>
                </a:solidFill>
              </a:rPr>
              <a:t>Covalent network substances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39C2CC37-26F1-48C6-BCF6-0E127E7F9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524000"/>
            <a:ext cx="84391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>
            <a:extLst>
              <a:ext uri="{FF2B5EF4-FFF2-40B4-BE49-F238E27FC236}">
                <a16:creationId xmlns:a16="http://schemas.microsoft.com/office/drawing/2014/main" id="{1BCF242E-D172-4FCB-B060-77FF4CFE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8272"/>
          <a:stretch>
            <a:fillRect/>
          </a:stretch>
        </p:blipFill>
        <p:spPr bwMode="auto">
          <a:xfrm>
            <a:off x="2133600" y="3124200"/>
            <a:ext cx="52578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EC7A31A-B99A-44BF-B41A-5BE1E56E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3D network 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high melting point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non-conductor of electricity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insoluble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unreactive</a:t>
            </a:r>
          </a:p>
          <a:p>
            <a:pPr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</p:txBody>
      </p:sp>
      <p:sp>
        <p:nvSpPr>
          <p:cNvPr id="34820" name="Rectangle 1">
            <a:extLst>
              <a:ext uri="{FF2B5EF4-FFF2-40B4-BE49-F238E27FC236}">
                <a16:creationId xmlns:a16="http://schemas.microsoft.com/office/drawing/2014/main" id="{DE3EF882-F2BE-4604-874D-728750D2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338"/>
            <a:ext cx="5316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AU" altLang="en-US" sz="2800" b="1">
                <a:solidFill>
                  <a:schemeClr val="bg1"/>
                </a:solidFill>
              </a:rPr>
              <a:t>Allotrope of carbon: diamond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>
            <a:extLst>
              <a:ext uri="{FF2B5EF4-FFF2-40B4-BE49-F238E27FC236}">
                <a16:creationId xmlns:a16="http://schemas.microsoft.com/office/drawing/2014/main" id="{E6165105-3C31-4D63-B59C-2AE89F34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2122"/>
          <a:stretch>
            <a:fillRect/>
          </a:stretch>
        </p:blipFill>
        <p:spPr bwMode="auto">
          <a:xfrm>
            <a:off x="1143000" y="2743200"/>
            <a:ext cx="78486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A00DC3AC-ABC2-404D-ACF0-8732A3FD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114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3200" dirty="0">
                <a:solidFill>
                  <a:schemeClr val="accent2"/>
                </a:solidFill>
              </a:rPr>
              <a:t>high melting point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3200" dirty="0">
                <a:solidFill>
                  <a:schemeClr val="accent2"/>
                </a:solidFill>
              </a:rPr>
              <a:t>good conductor of electricity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3200" dirty="0">
                <a:solidFill>
                  <a:schemeClr val="accent2"/>
                </a:solidFill>
              </a:rPr>
              <a:t>insoluble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3200" dirty="0">
                <a:solidFill>
                  <a:schemeClr val="accent2"/>
                </a:solidFill>
              </a:rPr>
              <a:t>soft</a:t>
            </a:r>
          </a:p>
          <a:p>
            <a:pPr>
              <a:defRPr/>
            </a:pPr>
            <a:endParaRPr lang="en-AU" altLang="en-US" sz="3200" dirty="0">
              <a:solidFill>
                <a:schemeClr val="accent2"/>
              </a:solidFill>
            </a:endParaRPr>
          </a:p>
          <a:p>
            <a:pPr>
              <a:defRPr/>
            </a:pPr>
            <a:endParaRPr lang="en-AU" altLang="en-US" sz="2800" dirty="0">
              <a:solidFill>
                <a:schemeClr val="accent2"/>
              </a:solidFill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1A99ACD3-FF71-4A15-9A08-BD10CDB9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582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AU" altLang="en-US" sz="3200" b="1">
                <a:solidFill>
                  <a:schemeClr val="bg1"/>
                </a:solidFill>
              </a:rPr>
              <a:t>Allotrope of carbon: graphite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>
            <a:extLst>
              <a:ext uri="{FF2B5EF4-FFF2-40B4-BE49-F238E27FC236}">
                <a16:creationId xmlns:a16="http://schemas.microsoft.com/office/drawing/2014/main" id="{D5DA4D2F-76B6-4570-BEC9-A4A4F6B1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838200"/>
            <a:ext cx="3998912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1">
            <a:extLst>
              <a:ext uri="{FF2B5EF4-FFF2-40B4-BE49-F238E27FC236}">
                <a16:creationId xmlns:a16="http://schemas.microsoft.com/office/drawing/2014/main" id="{1B6FFC03-061B-47CF-8991-526E6A98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888"/>
            <a:ext cx="61483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AU" altLang="en-US" sz="3200" b="1">
                <a:solidFill>
                  <a:schemeClr val="bg1"/>
                </a:solidFill>
              </a:rPr>
              <a:t>Allotrope of carbon: fullerenes</a:t>
            </a:r>
          </a:p>
        </p:txBody>
      </p:sp>
      <p:sp>
        <p:nvSpPr>
          <p:cNvPr id="36868" name="Content Placeholder 2">
            <a:extLst>
              <a:ext uri="{FF2B5EF4-FFF2-40B4-BE49-F238E27FC236}">
                <a16:creationId xmlns:a16="http://schemas.microsoft.com/office/drawing/2014/main" id="{416C694F-A1A1-4FE7-AFA1-4757919B9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9700" y="3124200"/>
            <a:ext cx="8686800" cy="411480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soft, slippery </a:t>
            </a:r>
          </a:p>
          <a:p>
            <a:pPr marL="457200" indent="-457200"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do not conduct electricity</a:t>
            </a:r>
          </a:p>
          <a:p>
            <a:pPr marL="457200" indent="-457200"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insoluble in water</a:t>
            </a:r>
          </a:p>
          <a:p>
            <a:pPr marL="457200" indent="-457200"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typically low melting points</a:t>
            </a:r>
          </a:p>
          <a:p>
            <a:pPr marL="457200" indent="-457200"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not a covalent network substance</a:t>
            </a:r>
          </a:p>
          <a:p>
            <a:pPr marL="457200" indent="-457200">
              <a:buFontTx/>
              <a:buChar char="•"/>
            </a:pPr>
            <a:endParaRPr lang="en-AU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3B80E07-E8B2-4379-A2FD-1E529D197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9220200" cy="685800"/>
          </a:xfrm>
        </p:spPr>
        <p:txBody>
          <a:bodyPr/>
          <a:lstStyle/>
          <a:p>
            <a:r>
              <a:rPr lang="en-AU" altLang="en-US" sz="3000" b="1">
                <a:solidFill>
                  <a:schemeClr val="bg1"/>
                </a:solidFill>
              </a:rPr>
              <a:t>Names and formulas of covalent compounds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44914624-9B18-4AB6-AE84-640A761A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b="1" dirty="0">
                <a:solidFill>
                  <a:schemeClr val="accent2"/>
                </a:solidFill>
              </a:rPr>
              <a:t>To name covalent compounds: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Use the element name for the first element and change the end of the second element to </a:t>
            </a:r>
            <a:r>
              <a:rPr lang="en-AU" altLang="en-US" sz="2800" i="1" dirty="0">
                <a:solidFill>
                  <a:schemeClr val="accent2"/>
                </a:solidFill>
              </a:rPr>
              <a:t>–ide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The first named element is the one that is furthest to the left in the periodic table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AU" altLang="en-US" sz="2800" dirty="0">
                <a:solidFill>
                  <a:schemeClr val="accent2"/>
                </a:solidFill>
              </a:rPr>
              <a:t>For element in the same group the one lower down the group is named first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>
                <a:solidFill>
                  <a:schemeClr val="accent2"/>
                </a:solidFill>
              </a:rPr>
              <a:t>Exception is when O is bonded to Cl, Br, or I – oxygen is named last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  <a:defRPr/>
            </a:pPr>
            <a:r>
              <a:rPr lang="en-AU" altLang="en-US" sz="2800" i="1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26FD0DC-F098-4890-B51E-A00CC51A7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9050"/>
            <a:ext cx="8229600" cy="685800"/>
          </a:xfrm>
        </p:spPr>
        <p:txBody>
          <a:bodyPr/>
          <a:lstStyle/>
          <a:p>
            <a:r>
              <a:rPr lang="en-AU" altLang="en-US" sz="3000" b="1">
                <a:solidFill>
                  <a:schemeClr val="bg1"/>
                </a:solidFill>
                <a:cs typeface="Arial" panose="020B0604020202020204" pitchFamily="34" charset="0"/>
              </a:rPr>
              <a:t>Names and formulas of covalent compounds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6BECDF1-A153-43AB-8359-4BCD19EEB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572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The number of atoms of each type is given by the prefixes in front of each part of the name (though mono may be omitted from the first named element). 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Sometimes the common names are used e.g. dihydrogen monoxide is called water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Tx/>
              <a:buChar char="•"/>
            </a:pPr>
            <a:r>
              <a:rPr lang="en-AU" altLang="en-US" sz="2800">
                <a:solidFill>
                  <a:schemeClr val="accent2"/>
                </a:solidFill>
              </a:rPr>
              <a:t>Nitrogen trihydride is called ammonia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959BD34-0321-4580-A82E-78538A66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813"/>
            <a:ext cx="8229600" cy="1525587"/>
          </a:xfrm>
        </p:spPr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AU" altLang="en-US" sz="2800" kern="1200" dirty="0"/>
              <a:t>Chemical bonds are due to the electrostatic force of attraction between positive and negative charges in participating atoms.</a:t>
            </a:r>
            <a:br>
              <a:rPr lang="en-AU" altLang="en-US" sz="2800" kern="1200" dirty="0">
                <a:solidFill>
                  <a:schemeClr val="accent2"/>
                </a:solidFill>
              </a:rPr>
            </a:br>
            <a:endParaRPr lang="en-AU" altLang="en-US" sz="2800" kern="1200" dirty="0">
              <a:solidFill>
                <a:schemeClr val="accent2"/>
              </a:solidFill>
            </a:endParaRP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07C9FDBE-DB03-4F4C-9DBE-A16FB9EA7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4953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>
            <a:extLst>
              <a:ext uri="{FF2B5EF4-FFF2-40B4-BE49-F238E27FC236}">
                <a16:creationId xmlns:a16="http://schemas.microsoft.com/office/drawing/2014/main" id="{6C80380E-1DE7-4758-8EA5-CC411C2A8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"/>
            <a:ext cx="184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AU" altLang="en-US" sz="3200" b="1">
                <a:solidFill>
                  <a:schemeClr val="bg1"/>
                </a:solidFill>
              </a:rPr>
              <a:t>Bonding</a:t>
            </a:r>
            <a:endParaRPr lang="en-AU" altLang="en-US" sz="320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ED97FB2-A590-47BC-8306-299F36B3E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  <a:cs typeface="Arial" panose="020B0604020202020204" pitchFamily="34" charset="0"/>
              </a:rPr>
              <a:t>Comparing bonding and properties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id="{C95BC4DC-DC27-4B9C-8523-E5EC643B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133600"/>
            <a:ext cx="90678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>
            <a:extLst>
              <a:ext uri="{FF2B5EF4-FFF2-40B4-BE49-F238E27FC236}">
                <a16:creationId xmlns:a16="http://schemas.microsoft.com/office/drawing/2014/main" id="{B8733969-A250-484D-84B9-4EE61403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" b="3865"/>
          <a:stretch>
            <a:fillRect/>
          </a:stretch>
        </p:blipFill>
        <p:spPr bwMode="auto">
          <a:xfrm>
            <a:off x="34925" y="2057400"/>
            <a:ext cx="90424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itle 1">
            <a:extLst>
              <a:ext uri="{FF2B5EF4-FFF2-40B4-BE49-F238E27FC236}">
                <a16:creationId xmlns:a16="http://schemas.microsoft.com/office/drawing/2014/main" id="{7D48D533-F57E-4DAC-94A4-390EE1B3D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685800"/>
          </a:xfrm>
        </p:spPr>
        <p:txBody>
          <a:bodyPr/>
          <a:lstStyle/>
          <a:p>
            <a:r>
              <a:rPr lang="en-AU" altLang="en-US" sz="3600" b="1">
                <a:solidFill>
                  <a:schemeClr val="bg1"/>
                </a:solidFill>
                <a:cs typeface="Arial" panose="020B0604020202020204" pitchFamily="34" charset="0"/>
              </a:rPr>
              <a:t>Comparing bonding and properties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8BAA81E-1D12-44F9-9461-402054252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76200"/>
            <a:ext cx="5292725" cy="533400"/>
          </a:xfrm>
        </p:spPr>
        <p:txBody>
          <a:bodyPr/>
          <a:lstStyle/>
          <a:p>
            <a:r>
              <a:rPr lang="en-AU" altLang="en-US" sz="3200">
                <a:solidFill>
                  <a:schemeClr val="bg1"/>
                </a:solidFill>
              </a:rPr>
              <a:t>Three types of bonds</a:t>
            </a: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F867A5F0-FC6A-4501-89FA-374ED471D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34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89C21E5-605E-40F9-9E51-2F17632AF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Calculating valency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DBFE-C045-4514-A037-982E8F12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267200"/>
          </a:xfrm>
        </p:spPr>
        <p:txBody>
          <a:bodyPr/>
          <a:lstStyle/>
          <a:p>
            <a:pPr marL="0" indent="0">
              <a:lnSpc>
                <a:spcPct val="100000"/>
              </a:lnSpc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Valency is the combining power of an atom. </a:t>
            </a:r>
          </a:p>
          <a:p>
            <a:pPr marL="0" indent="0">
              <a:lnSpc>
                <a:spcPct val="100000"/>
              </a:lnSpc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It is equal to the number of hydrogen atoms that atom could combine with or displace from a compound.</a:t>
            </a:r>
          </a:p>
          <a:p>
            <a:pPr marL="0" indent="0">
              <a:lnSpc>
                <a:spcPct val="100000"/>
              </a:lnSpc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Hydrogen has a valency of 1</a:t>
            </a:r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A1FFD2CA-4471-4504-A287-4BE818ABA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4038600"/>
            <a:ext cx="72866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:a16="http://schemas.microsoft.com/office/drawing/2014/main" id="{0B678034-65F1-4322-B215-964A6AA48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534400" cy="685800"/>
          </a:xfrm>
        </p:spPr>
        <p:txBody>
          <a:bodyPr/>
          <a:lstStyle/>
          <a:p>
            <a:r>
              <a:rPr lang="en-AU" altLang="en-US" sz="2800" b="1">
                <a:solidFill>
                  <a:schemeClr val="bg1"/>
                </a:solidFill>
              </a:rPr>
              <a:t>Worked example: what would be a possible ratio?</a:t>
            </a:r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5E9390FD-A598-4B5F-85B6-277A955BFC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990600"/>
            <a:ext cx="4038600" cy="4800600"/>
          </a:xfrm>
        </p:spPr>
        <p:txBody>
          <a:bodyPr/>
          <a:lstStyle/>
          <a:p>
            <a:pPr marL="0" indent="0" algn="ctr">
              <a:lnSpc>
                <a:spcPct val="100000"/>
              </a:lnSpc>
            </a:pPr>
            <a:r>
              <a:rPr lang="en-AU" altLang="en-US">
                <a:solidFill>
                  <a:schemeClr val="accent2"/>
                </a:solidFill>
              </a:rPr>
              <a:t>Between oxygen and nitrogen?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Determine valency</a:t>
            </a:r>
          </a:p>
          <a:p>
            <a:pPr marL="0" indent="0" algn="ctr"/>
            <a:endParaRPr lang="en-AU" altLang="en-US">
              <a:solidFill>
                <a:schemeClr val="accent2"/>
              </a:solidFill>
            </a:endParaRP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	O  (8-6 )  = needs 2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electrons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 N   (8-5) = needs 3 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electrons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Lowest common multiple 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6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2N: 3O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E06BC-92F2-4C03-B24C-2446A87B81E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76800" y="1219200"/>
            <a:ext cx="4038600" cy="4876800"/>
          </a:xfrm>
        </p:spPr>
        <p:txBody>
          <a:bodyPr/>
          <a:lstStyle/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Carbon and chlorine?</a:t>
            </a:r>
          </a:p>
          <a:p>
            <a:pPr marL="0" indent="0" algn="ctr"/>
            <a:endParaRPr lang="en-AU" altLang="en-US">
              <a:solidFill>
                <a:schemeClr val="accent2"/>
              </a:solidFill>
            </a:endParaRPr>
          </a:p>
          <a:p>
            <a:pPr marL="0" indent="0" algn="ctr"/>
            <a:endParaRPr lang="en-AU" altLang="en-US">
              <a:solidFill>
                <a:schemeClr val="accent2"/>
              </a:solidFill>
            </a:endParaRPr>
          </a:p>
          <a:p>
            <a:pPr marL="0" indent="0" algn="ctr"/>
            <a:endParaRPr lang="en-AU" altLang="en-US">
              <a:solidFill>
                <a:schemeClr val="accent2"/>
              </a:solidFill>
            </a:endParaRPr>
          </a:p>
          <a:p>
            <a:pPr marL="0" indent="0" algn="ctr"/>
            <a:endParaRPr lang="en-AU" altLang="en-US">
              <a:solidFill>
                <a:schemeClr val="accent2"/>
              </a:solidFill>
            </a:endParaRP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C    has ___  needs ___</a:t>
            </a:r>
          </a:p>
          <a:p>
            <a:pPr marL="0" indent="0" algn="ctr"/>
            <a:r>
              <a:rPr lang="en-AU" altLang="en-US">
                <a:solidFill>
                  <a:schemeClr val="accent2"/>
                </a:solidFill>
              </a:rPr>
              <a:t>Cl   has ___  needs ___</a:t>
            </a:r>
          </a:p>
          <a:p>
            <a:pPr marL="0" indent="0"/>
            <a:endParaRPr lang="en-AU" altLang="en-US">
              <a:solidFill>
                <a:schemeClr val="accent2"/>
              </a:solidFill>
            </a:endParaRPr>
          </a:p>
          <a:p>
            <a:pPr marL="0" indent="0"/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7FF508A-C5A5-4E2F-BB37-910DB19B5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685800"/>
          </a:xfrm>
        </p:spPr>
        <p:txBody>
          <a:bodyPr/>
          <a:lstStyle/>
          <a:p>
            <a:r>
              <a:rPr lang="en-US" altLang="en-US" sz="3200" b="1">
                <a:solidFill>
                  <a:schemeClr val="bg1"/>
                </a:solidFill>
              </a:rPr>
              <a:t> Metals, bonding and properties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86D90F-1E24-4B89-83F1-6333588B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143000"/>
            <a:ext cx="8285162" cy="4271963"/>
          </a:xfrm>
        </p:spPr>
        <p:txBody>
          <a:bodyPr/>
          <a:lstStyle/>
          <a:p>
            <a:pPr algn="ctr"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Metals make up 75% of the elements.</a:t>
            </a: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AU" sz="2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Some properties vary from metal to metal:</a:t>
            </a:r>
          </a:p>
          <a:p>
            <a:pPr>
              <a:lnSpc>
                <a:spcPct val="100000"/>
              </a:lnSpc>
              <a:defRPr/>
            </a:pPr>
            <a:r>
              <a:rPr lang="en-AU" sz="2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e.g. most metals are hard and can not be scratched: except gold, lead and calcium.</a:t>
            </a:r>
          </a:p>
          <a:p>
            <a:pPr>
              <a:defRPr/>
            </a:pPr>
            <a:endParaRPr lang="en-AU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E4B9FE2F-9950-4C44-8C71-82E2B9F68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t="4118" b="3223"/>
          <a:stretch>
            <a:fillRect/>
          </a:stretch>
        </p:blipFill>
        <p:spPr bwMode="auto">
          <a:xfrm>
            <a:off x="228600" y="1524000"/>
            <a:ext cx="8229600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FBCEAFE-746D-4C96-8D4E-8B2A2CB9D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175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Metallic bonding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81E9D-DCAD-4509-BC8D-15150FBE6628}"/>
              </a:ext>
            </a:extLst>
          </p:cNvPr>
          <p:cNvSpPr txBox="1">
            <a:spLocks/>
          </p:cNvSpPr>
          <p:nvPr/>
        </p:nvSpPr>
        <p:spPr bwMode="auto">
          <a:xfrm>
            <a:off x="366713" y="990600"/>
            <a:ext cx="8610600" cy="205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7013" algn="l" rtl="0" eaLnBrk="0" fontAlgn="base" hangingPunct="0">
              <a:lnSpc>
                <a:spcPts val="22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449263" indent="-219075" algn="l" rtl="0" eaLnBrk="0" fontAlgn="base" hangingPunct="0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82625" indent="-231775" algn="l" rtl="0" eaLnBrk="0" fontAlgn="base" hangingPunct="0">
              <a:lnSpc>
                <a:spcPts val="18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15988" indent="-231775" algn="l" rtl="0" eaLnBrk="0" fontAlgn="base" hangingPunct="0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13731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18303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22875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2744788" indent="-231775" algn="l" rtl="0" eaLnBrk="1" fontAlgn="base" hangingPunct="1">
              <a:lnSpc>
                <a:spcPts val="16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en-A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Metallic bonding is the electrostatic forces of attraction between cations and the electrons that are free to move within the regular lattice structure of a metal. 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B42AF6B4-ABFE-47D1-BEE0-9BEF9DA9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4030" b="4303"/>
          <a:stretch>
            <a:fillRect/>
          </a:stretch>
        </p:blipFill>
        <p:spPr bwMode="auto">
          <a:xfrm>
            <a:off x="2819400" y="3048000"/>
            <a:ext cx="297180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3">
            <a:extLst>
              <a:ext uri="{FF2B5EF4-FFF2-40B4-BE49-F238E27FC236}">
                <a16:creationId xmlns:a16="http://schemas.microsoft.com/office/drawing/2014/main" id="{CFDA7944-CC8E-4E22-8E41-D2E8E2BAABB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pPr marL="0" indent="0"/>
            <a:r>
              <a:rPr lang="en-AU" altLang="en-US">
                <a:solidFill>
                  <a:schemeClr val="accent1"/>
                </a:solidFill>
              </a:rPr>
              <a:t>Good conductors of electricity. </a:t>
            </a:r>
          </a:p>
          <a:p>
            <a:pPr marL="0" indent="0">
              <a:lnSpc>
                <a:spcPct val="100000"/>
              </a:lnSpc>
            </a:pPr>
            <a:r>
              <a:rPr lang="en-AU" altLang="en-US">
                <a:solidFill>
                  <a:schemeClr val="accent1"/>
                </a:solidFill>
              </a:rPr>
              <a:t>The highly mobile electrons within the lattice are free to move.</a:t>
            </a:r>
          </a:p>
          <a:p>
            <a:pPr marL="0" indent="0">
              <a:lnSpc>
                <a:spcPct val="100000"/>
              </a:lnSpc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</a:pPr>
            <a:endParaRPr lang="en-AU" altLang="en-US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</a:pPr>
            <a:r>
              <a:rPr lang="en-AU" altLang="en-US">
                <a:solidFill>
                  <a:schemeClr val="accent1"/>
                </a:solidFill>
              </a:rPr>
              <a:t>When attached to a power supply the electrons will move to the positive terminal.</a:t>
            </a:r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EC0FD82C-B72A-4CCB-8EE7-ACBDBF1A8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95250"/>
            <a:ext cx="8229600" cy="685800"/>
          </a:xfrm>
        </p:spPr>
        <p:txBody>
          <a:bodyPr/>
          <a:lstStyle/>
          <a:p>
            <a:r>
              <a:rPr lang="en-AU" altLang="en-US" sz="3200" b="1">
                <a:solidFill>
                  <a:schemeClr val="bg1"/>
                </a:solidFill>
              </a:rPr>
              <a:t>Explaining properties of metals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E9DEC3FD-774A-47B3-AF2B-E08F08DEB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 r="372"/>
          <a:stretch>
            <a:fillRect/>
          </a:stretch>
        </p:blipFill>
        <p:spPr bwMode="auto">
          <a:xfrm>
            <a:off x="438150" y="2667000"/>
            <a:ext cx="76962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B2DCEE"/>
      </a:dk2>
      <a:lt2>
        <a:srgbClr val="80C4E2"/>
      </a:lt2>
      <a:accent1>
        <a:srgbClr val="013658"/>
      </a:accent1>
      <a:accent2>
        <a:srgbClr val="0C5C92"/>
      </a:accent2>
      <a:accent3>
        <a:srgbClr val="FFFFFF"/>
      </a:accent3>
      <a:accent4>
        <a:srgbClr val="000000"/>
      </a:accent4>
      <a:accent5>
        <a:srgbClr val="AAAEB4"/>
      </a:accent5>
      <a:accent6>
        <a:srgbClr val="0A5384"/>
      </a:accent6>
      <a:hlink>
        <a:srgbClr val="0089C5"/>
      </a:hlink>
      <a:folHlink>
        <a:srgbClr val="4CACD6"/>
      </a:folHlink>
    </a:clrScheme>
    <a:fontScheme name="C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_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_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692196-24D2-4033-8A1A-1A0BBE91FC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DB3017-8DF3-451E-80A7-007F16BDF284}"/>
</file>

<file path=customXml/itemProps3.xml><?xml version="1.0" encoding="utf-8"?>
<ds:datastoreItem xmlns:ds="http://schemas.openxmlformats.org/officeDocument/2006/customXml" ds:itemID="{4E04A74C-33C4-481E-87C4-49656CD1D5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</TotalTime>
  <Words>898</Words>
  <Application>Microsoft Office PowerPoint</Application>
  <PresentationFormat>On-screen Show (4:3)</PresentationFormat>
  <Paragraphs>153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Theme1</vt:lpstr>
      <vt:lpstr>Chapter 3: Metallic, ionic and covalent structure and bonding</vt:lpstr>
      <vt:lpstr>Bonding and the periodic table</vt:lpstr>
      <vt:lpstr>Chemical bonds are due to the electrostatic force of attraction between positive and negative charges in participating atoms. </vt:lpstr>
      <vt:lpstr>Three types of bonds</vt:lpstr>
      <vt:lpstr>Calculating valency </vt:lpstr>
      <vt:lpstr>Worked example: what would be a possible ratio?</vt:lpstr>
      <vt:lpstr> Metals, bonding and properties</vt:lpstr>
      <vt:lpstr>Metallic bonding</vt:lpstr>
      <vt:lpstr>Explaining properties of metals</vt:lpstr>
      <vt:lpstr>Explaining properties of metals</vt:lpstr>
      <vt:lpstr>Explaining properties of metals</vt:lpstr>
      <vt:lpstr>Properties of ionic compounds and ionic bonding</vt:lpstr>
      <vt:lpstr>Formation of ions and ionic bonding</vt:lpstr>
      <vt:lpstr>PowerPoint Presentation</vt:lpstr>
      <vt:lpstr>Explaining properties of ionic compounds</vt:lpstr>
      <vt:lpstr>PowerPoint Presentation</vt:lpstr>
      <vt:lpstr>Names and formulas of ionic compounds</vt:lpstr>
      <vt:lpstr>PowerPoint Presentation</vt:lpstr>
      <vt:lpstr>Properties of covalent compounds and covalent bonding</vt:lpstr>
      <vt:lpstr>Covalent bonding</vt:lpstr>
      <vt:lpstr>Representing covalent bonds</vt:lpstr>
      <vt:lpstr>Covalent bonds and the periodic table</vt:lpstr>
      <vt:lpstr>Multiple covalent bonds</vt:lpstr>
      <vt:lpstr>PowerPoint Presentation</vt:lpstr>
      <vt:lpstr>PowerPoint Presentation</vt:lpstr>
      <vt:lpstr>PowerPoint Presentation</vt:lpstr>
      <vt:lpstr>PowerPoint Presentation</vt:lpstr>
      <vt:lpstr>Names and formulas of covalent compounds</vt:lpstr>
      <vt:lpstr>Names and formulas of covalent compounds</vt:lpstr>
      <vt:lpstr>Comparing bonding and properties</vt:lpstr>
      <vt:lpstr>Comparing bonding and properties</vt:lpstr>
    </vt:vector>
  </TitlesOfParts>
  <Company>Cengage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PTM: Goal Setting</dc:title>
  <dc:creator>Perkins, Richard</dc:creator>
  <cp:lastModifiedBy>Nick Marston</cp:lastModifiedBy>
  <cp:revision>334</cp:revision>
  <dcterms:created xsi:type="dcterms:W3CDTF">2009-07-02T12:34:17Z</dcterms:created>
  <dcterms:modified xsi:type="dcterms:W3CDTF">2021-11-08T02:14:33Z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  <property fmtid="{D5CDD505-2E9C-101B-9397-08002B2CF9AE}" pid="3" name="MediaServiceImageTags">
    <vt:lpwstr/>
  </property>
</Properties>
</file>