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3C49A-FBA4-4CCF-9284-F2F10653EBE6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7C822-C9D5-44DE-8A50-444631A10C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68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1D40-B238-4FDA-97D2-470658D679F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39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C991A-F0C9-45A4-8858-2FE0A1ECB405}" type="slidenum">
              <a:rPr lang="en-GB"/>
              <a:pPr/>
              <a:t>10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5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A9E1D-C63C-44E1-92C2-9CD95CD563FB}" type="slidenum">
              <a:rPr lang="en-GB"/>
              <a:pPr/>
              <a:t>11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31D40-B238-4FDA-97D2-470658D679F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6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98828-81CE-4BEC-910A-84E9FB86766E}" type="slidenum">
              <a:rPr lang="en-GB"/>
              <a:pPr/>
              <a:t>3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>
                <a:solidFill>
                  <a:srgbClr val="000066"/>
                </a:solidFill>
              </a:rPr>
              <a:t>Teacher notes</a:t>
            </a:r>
          </a:p>
          <a:p>
            <a:r>
              <a:rPr lang="en-GB"/>
              <a:t>This illustration contains representations of how metal atoms are unstable until they lose electrons when they become stable positive ions. </a:t>
            </a:r>
          </a:p>
          <a:p>
            <a:r>
              <a:rPr lang="en-GB"/>
              <a:t>It can be used as an introduction to the topic.</a:t>
            </a:r>
          </a:p>
          <a:p>
            <a:r>
              <a:rPr lang="en-GB"/>
              <a:t>There are several discussion points relating to the topic:</a:t>
            </a:r>
          </a:p>
          <a:p>
            <a:pPr>
              <a:buFontTx/>
              <a:buChar char="•"/>
            </a:pPr>
            <a:r>
              <a:rPr lang="en-GB" b="1"/>
              <a:t>Angry looking metal atoms</a:t>
            </a:r>
            <a:br>
              <a:rPr lang="en-GB" b="1"/>
            </a:br>
            <a:r>
              <a:rPr lang="en-GB"/>
              <a:t>Until atoms donate electrons to non-metals atoms, they are unstable and reactive.</a:t>
            </a:r>
          </a:p>
          <a:p>
            <a:pPr>
              <a:buFontTx/>
              <a:buChar char="•"/>
            </a:pPr>
            <a:r>
              <a:rPr lang="en-GB" b="1"/>
              <a:t>Self help books</a:t>
            </a:r>
            <a:br>
              <a:rPr lang="en-GB" b="1"/>
            </a:br>
            <a:r>
              <a:rPr lang="en-GB"/>
              <a:t>On the topic of donating and becoming positive – metal atoms that donate electrons will become positive and more stable and therefore ‘happier’.</a:t>
            </a:r>
          </a:p>
          <a:p>
            <a:pPr>
              <a:buFontTx/>
              <a:buChar char="•"/>
            </a:pPr>
            <a:r>
              <a:rPr lang="en-GB" b="1"/>
              <a:t>No drinking sign</a:t>
            </a:r>
            <a:r>
              <a:rPr lang="en-GB"/>
              <a:t/>
            </a:r>
            <a:br>
              <a:rPr lang="en-GB"/>
            </a:br>
            <a:r>
              <a:rPr lang="en-GB"/>
              <a:t>because the metal atoms are very reactive and would react readily with water.</a:t>
            </a:r>
            <a:endParaRPr lang="en-GB" b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00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71F9D-9BC2-41EE-B10D-1369DBA8735B}" type="slidenum">
              <a:rPr lang="en-GB"/>
              <a:pPr/>
              <a:t>4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3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2C08E-AA06-4BB9-B738-F86827F2EF00}" type="slidenum">
              <a:rPr lang="en-GB"/>
              <a:pPr/>
              <a:t>5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49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5F285-3F74-4929-902A-0BD49C136F19}" type="slidenum">
              <a:rPr lang="en-GB"/>
              <a:pPr/>
              <a:t>6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b="1"/>
              <a:t>Teacher notes</a:t>
            </a:r>
          </a:p>
          <a:p>
            <a:r>
              <a:rPr lang="en-GB"/>
              <a:t>It should be pointed out that the lithium ion is represented by Li</a:t>
            </a:r>
            <a:r>
              <a:rPr lang="en-GB" b="1" baseline="30000"/>
              <a:t>+</a:t>
            </a:r>
            <a:r>
              <a:rPr lang="en-GB"/>
              <a:t> </a:t>
            </a:r>
            <a:r>
              <a:rPr lang="en-GB">
                <a:solidFill>
                  <a:srgbClr val="010066"/>
                </a:solidFill>
              </a:rPr>
              <a:t>not Li</a:t>
            </a:r>
            <a:r>
              <a:rPr lang="en-GB" b="1" baseline="30000">
                <a:solidFill>
                  <a:srgbClr val="FF6600"/>
                </a:solidFill>
              </a:rPr>
              <a:t>1+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36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FF4EB-58F5-4F4B-B4C6-D431762F2BDB}" type="slidenum">
              <a:rPr lang="en-GB"/>
              <a:pPr/>
              <a:t>7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2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A9B0F-6EE4-4E97-A5D3-E97DCFC2504F}" type="slidenum">
              <a:rPr lang="en-GB"/>
              <a:pPr/>
              <a:t>8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1DC59-2933-4F1D-B2FD-0F5F9BF02181}" type="slidenum">
              <a:rPr lang="en-GB"/>
              <a:pPr/>
              <a:t>9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Boardworks GCSE Additional Science: Chemistry </a:t>
            </a:r>
          </a:p>
          <a:p>
            <a:r>
              <a:rPr lang="en-GB"/>
              <a:t>Ionic Bonding</a:t>
            </a:r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GB" b="1"/>
              <a:t>Teacher notes</a:t>
            </a:r>
          </a:p>
          <a:p>
            <a:r>
              <a:rPr lang="en-GB"/>
              <a:t>It should be pointed out that the chloride ion is represented by Cl</a:t>
            </a:r>
            <a:r>
              <a:rPr lang="en-GB" b="1" baseline="30000"/>
              <a:t>-</a:t>
            </a:r>
            <a:r>
              <a:rPr lang="en-GB"/>
              <a:t> </a:t>
            </a:r>
            <a:r>
              <a:rPr lang="en-GB">
                <a:solidFill>
                  <a:srgbClr val="010066"/>
                </a:solidFill>
              </a:rPr>
              <a:t>not Cl</a:t>
            </a:r>
            <a:r>
              <a:rPr lang="en-GB" b="1" baseline="30000">
                <a:solidFill>
                  <a:srgbClr val="FF6600"/>
                </a:solidFill>
              </a:rPr>
              <a:t>1-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7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2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40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9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43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5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5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0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5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8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5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02EC-A478-45BB-918C-DA8BDBD21805}" type="datetimeFigureOut">
              <a:rPr lang="en-AU" smtClean="0"/>
              <a:t>15/03/2015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B6F3-718F-4F35-93BE-CD19F1CE8A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lose_Up_View_Of_Sodium_Chloride_Crystals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209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76" y="548680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Comic Sans MS" pitchFamily="66" charset="0"/>
              </a:rPr>
              <a:t>Types of Bonding</a:t>
            </a:r>
            <a:endParaRPr lang="en-AU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1714536"/>
            <a:ext cx="8229600" cy="240913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IONIC		METALLIC	   	     COVALENT</a:t>
            </a:r>
            <a:endParaRPr lang="en-AU" dirty="0"/>
          </a:p>
        </p:txBody>
      </p:sp>
      <p:pic>
        <p:nvPicPr>
          <p:cNvPr id="6" name="Picture 6" descr="covalent bond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25" y="2339560"/>
            <a:ext cx="2300107" cy="14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073" y="2339560"/>
            <a:ext cx="3278853" cy="1893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05" y="2464368"/>
            <a:ext cx="2212497" cy="1929264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251519" y="4594643"/>
            <a:ext cx="9024143" cy="2409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 smtClean="0"/>
              <a:t>Metal + Non metal     </a:t>
            </a:r>
            <a:r>
              <a:rPr lang="en-AU" dirty="0" err="1" smtClean="0"/>
              <a:t>Metal</a:t>
            </a:r>
            <a:r>
              <a:rPr lang="en-AU" dirty="0" smtClean="0"/>
              <a:t> only          Non-metal only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40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5" name="Rectangle 85"/>
          <p:cNvSpPr>
            <a:spLocks noGrp="1" noChangeArrowheads="1"/>
          </p:cNvSpPr>
          <p:nvPr>
            <p:ph type="title"/>
          </p:nvPr>
        </p:nvSpPr>
        <p:spPr>
          <a:xfrm>
            <a:off x="604467" y="246578"/>
            <a:ext cx="8229600" cy="1143000"/>
          </a:xfrm>
          <a:noFill/>
          <a:ln/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How is a fluoride ion formed?</a:t>
            </a:r>
          </a:p>
        </p:txBody>
      </p:sp>
      <p:sp>
        <p:nvSpPr>
          <p:cNvPr id="133207" name="Text Box 87"/>
          <p:cNvSpPr txBox="1">
            <a:spLocks noChangeArrowheads="1"/>
          </p:cNvSpPr>
          <p:nvPr/>
        </p:nvSpPr>
        <p:spPr bwMode="auto">
          <a:xfrm>
            <a:off x="719741" y="5875337"/>
            <a:ext cx="3613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>
                <a:latin typeface="Comic Sans MS" pitchFamily="66" charset="0"/>
              </a:rPr>
              <a:t>2.7</a:t>
            </a:r>
            <a:r>
              <a:rPr lang="en-GB">
                <a:latin typeface="Comic Sans MS" pitchFamily="66" charset="0"/>
              </a:rPr>
              <a:t> </a:t>
            </a:r>
            <a:br>
              <a:rPr lang="en-GB">
                <a:latin typeface="Comic Sans MS" pitchFamily="66" charset="0"/>
              </a:rPr>
            </a:br>
            <a:r>
              <a:rPr lang="en-GB">
                <a:latin typeface="Comic Sans MS" pitchFamily="66" charset="0"/>
              </a:rPr>
              <a:t>(partially full outer shell)</a:t>
            </a:r>
          </a:p>
        </p:txBody>
      </p:sp>
      <p:sp>
        <p:nvSpPr>
          <p:cNvPr id="133226" name="Text Box 106"/>
          <p:cNvSpPr txBox="1">
            <a:spLocks noChangeArrowheads="1"/>
          </p:cNvSpPr>
          <p:nvPr/>
        </p:nvSpPr>
        <p:spPr bwMode="auto">
          <a:xfrm>
            <a:off x="918179" y="1601787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9 protons	=	+9</a:t>
            </a:r>
          </a:p>
        </p:txBody>
      </p:sp>
      <p:sp>
        <p:nvSpPr>
          <p:cNvPr id="133227" name="Text Box 107"/>
          <p:cNvSpPr txBox="1">
            <a:spLocks noChangeArrowheads="1"/>
          </p:cNvSpPr>
          <p:nvPr/>
        </p:nvSpPr>
        <p:spPr bwMode="auto">
          <a:xfrm>
            <a:off x="918179" y="2033587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9 electrons	=	 -9</a:t>
            </a:r>
          </a:p>
        </p:txBody>
      </p:sp>
      <p:grpSp>
        <p:nvGrpSpPr>
          <p:cNvPr id="133369" name="Group 249"/>
          <p:cNvGrpSpPr>
            <a:grpSpLocks/>
          </p:cNvGrpSpPr>
          <p:nvPr/>
        </p:nvGrpSpPr>
        <p:grpSpPr bwMode="auto">
          <a:xfrm>
            <a:off x="915004" y="2516187"/>
            <a:ext cx="3248025" cy="492125"/>
            <a:chOff x="423" y="1296"/>
            <a:chExt cx="2046" cy="310"/>
          </a:xfrm>
        </p:grpSpPr>
        <p:sp>
          <p:nvSpPr>
            <p:cNvPr id="133228" name="Text Box 108"/>
            <p:cNvSpPr txBox="1">
              <a:spLocks noChangeArrowheads="1"/>
            </p:cNvSpPr>
            <p:nvPr/>
          </p:nvSpPr>
          <p:spPr bwMode="auto">
            <a:xfrm>
              <a:off x="425" y="1302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	  0</a:t>
              </a:r>
            </a:p>
          </p:txBody>
        </p:sp>
        <p:sp>
          <p:nvSpPr>
            <p:cNvPr id="133229" name="Line 109"/>
            <p:cNvSpPr>
              <a:spLocks noChangeShapeType="1"/>
            </p:cNvSpPr>
            <p:nvPr/>
          </p:nvSpPr>
          <p:spPr bwMode="auto">
            <a:xfrm>
              <a:off x="423" y="129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3230" name="Line 110"/>
            <p:cNvSpPr>
              <a:spLocks noChangeShapeType="1"/>
            </p:cNvSpPr>
            <p:nvPr/>
          </p:nvSpPr>
          <p:spPr bwMode="auto">
            <a:xfrm>
              <a:off x="423" y="160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3231" name="Rectangle 111"/>
          <p:cNvSpPr>
            <a:spLocks noChangeArrowheads="1"/>
          </p:cNvSpPr>
          <p:nvPr/>
        </p:nvSpPr>
        <p:spPr bwMode="auto">
          <a:xfrm>
            <a:off x="1213454" y="1204912"/>
            <a:ext cx="2446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Fluorine atom:</a:t>
            </a:r>
          </a:p>
        </p:txBody>
      </p:sp>
      <p:sp>
        <p:nvSpPr>
          <p:cNvPr id="133232" name="Text Box 112"/>
          <p:cNvSpPr txBox="1">
            <a:spLocks noChangeArrowheads="1"/>
          </p:cNvSpPr>
          <p:nvPr/>
        </p:nvSpPr>
        <p:spPr bwMode="auto">
          <a:xfrm>
            <a:off x="5290154" y="1598612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9 protons	=	+9</a:t>
            </a:r>
          </a:p>
        </p:txBody>
      </p:sp>
      <p:sp>
        <p:nvSpPr>
          <p:cNvPr id="133233" name="Text Box 113"/>
          <p:cNvSpPr txBox="1">
            <a:spLocks noChangeArrowheads="1"/>
          </p:cNvSpPr>
          <p:nvPr/>
        </p:nvSpPr>
        <p:spPr bwMode="auto">
          <a:xfrm>
            <a:off x="5290154" y="2030412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10 electrons	=	-10</a:t>
            </a:r>
          </a:p>
        </p:txBody>
      </p:sp>
      <p:grpSp>
        <p:nvGrpSpPr>
          <p:cNvPr id="133373" name="Group 253"/>
          <p:cNvGrpSpPr>
            <a:grpSpLocks/>
          </p:cNvGrpSpPr>
          <p:nvPr/>
        </p:nvGrpSpPr>
        <p:grpSpPr bwMode="auto">
          <a:xfrm>
            <a:off x="5286979" y="2513012"/>
            <a:ext cx="3248025" cy="492125"/>
            <a:chOff x="3177" y="1294"/>
            <a:chExt cx="2046" cy="310"/>
          </a:xfrm>
        </p:grpSpPr>
        <p:sp>
          <p:nvSpPr>
            <p:cNvPr id="133234" name="Text Box 114"/>
            <p:cNvSpPr txBox="1">
              <a:spLocks noChangeArrowheads="1"/>
            </p:cNvSpPr>
            <p:nvPr/>
          </p:nvSpPr>
          <p:spPr bwMode="auto">
            <a:xfrm>
              <a:off x="3179" y="1300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  -1</a:t>
              </a:r>
            </a:p>
          </p:txBody>
        </p:sp>
        <p:sp>
          <p:nvSpPr>
            <p:cNvPr id="133235" name="Line 115"/>
            <p:cNvSpPr>
              <a:spLocks noChangeShapeType="1"/>
            </p:cNvSpPr>
            <p:nvPr/>
          </p:nvSpPr>
          <p:spPr bwMode="auto">
            <a:xfrm>
              <a:off x="3177" y="129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3236" name="Line 116"/>
            <p:cNvSpPr>
              <a:spLocks noChangeShapeType="1"/>
            </p:cNvSpPr>
            <p:nvPr/>
          </p:nvSpPr>
          <p:spPr bwMode="auto">
            <a:xfrm>
              <a:off x="3177" y="160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3237" name="Rectangle 117"/>
          <p:cNvSpPr>
            <a:spLocks noChangeArrowheads="1"/>
          </p:cNvSpPr>
          <p:nvPr/>
        </p:nvSpPr>
        <p:spPr bwMode="auto">
          <a:xfrm>
            <a:off x="5793391" y="1204912"/>
            <a:ext cx="226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Fluoride ion:</a:t>
            </a:r>
          </a:p>
        </p:txBody>
      </p:sp>
      <p:grpSp>
        <p:nvGrpSpPr>
          <p:cNvPr id="133420" name="Group 300"/>
          <p:cNvGrpSpPr>
            <a:grpSpLocks/>
          </p:cNvGrpSpPr>
          <p:nvPr/>
        </p:nvGrpSpPr>
        <p:grpSpPr bwMode="auto">
          <a:xfrm>
            <a:off x="5912454" y="5862641"/>
            <a:ext cx="1939925" cy="741363"/>
            <a:chOff x="3571" y="3428"/>
            <a:chExt cx="1222" cy="467"/>
          </a:xfrm>
        </p:grpSpPr>
        <p:sp>
          <p:nvSpPr>
            <p:cNvPr id="133257" name="Text Box 137"/>
            <p:cNvSpPr txBox="1">
              <a:spLocks noChangeArrowheads="1"/>
            </p:cNvSpPr>
            <p:nvPr/>
          </p:nvSpPr>
          <p:spPr bwMode="auto">
            <a:xfrm>
              <a:off x="4056" y="3428"/>
              <a:ext cx="6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[2.8]</a:t>
              </a:r>
              <a:r>
                <a:rPr lang="en-GB" b="1" baseline="300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133258" name="Rectangle 138"/>
            <p:cNvSpPr>
              <a:spLocks noChangeArrowheads="1"/>
            </p:cNvSpPr>
            <p:nvPr/>
          </p:nvSpPr>
          <p:spPr bwMode="auto">
            <a:xfrm>
              <a:off x="3571" y="3662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grpSp>
        <p:nvGrpSpPr>
          <p:cNvPr id="133421" name="Group 301"/>
          <p:cNvGrpSpPr>
            <a:grpSpLocks/>
          </p:cNvGrpSpPr>
          <p:nvPr/>
        </p:nvGrpSpPr>
        <p:grpSpPr bwMode="auto">
          <a:xfrm>
            <a:off x="5806091" y="3371850"/>
            <a:ext cx="2589213" cy="2447925"/>
            <a:chOff x="3504" y="1859"/>
            <a:chExt cx="1631" cy="1542"/>
          </a:xfrm>
        </p:grpSpPr>
        <p:sp>
          <p:nvSpPr>
            <p:cNvPr id="133375" name="Freeform 255"/>
            <p:cNvSpPr>
              <a:spLocks/>
            </p:cNvSpPr>
            <p:nvPr/>
          </p:nvSpPr>
          <p:spPr bwMode="auto">
            <a:xfrm>
              <a:off x="3504" y="1859"/>
              <a:ext cx="193" cy="1542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3376" name="Freeform 256"/>
            <p:cNvSpPr>
              <a:spLocks/>
            </p:cNvSpPr>
            <p:nvPr/>
          </p:nvSpPr>
          <p:spPr bwMode="auto">
            <a:xfrm flipH="1">
              <a:off x="4942" y="1859"/>
              <a:ext cx="193" cy="1542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3377" name="Rectangle 257"/>
          <p:cNvSpPr>
            <a:spLocks noChangeArrowheads="1"/>
          </p:cNvSpPr>
          <p:nvPr/>
        </p:nvSpPr>
        <p:spPr bwMode="auto">
          <a:xfrm>
            <a:off x="8428641" y="3092450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solidFill>
                  <a:srgbClr val="013366"/>
                </a:solidFill>
                <a:latin typeface="Comic Sans MS" pitchFamily="66" charset="0"/>
              </a:rPr>
              <a:t>-</a:t>
            </a:r>
          </a:p>
        </p:txBody>
      </p:sp>
      <p:grpSp>
        <p:nvGrpSpPr>
          <p:cNvPr id="133417" name="Group 297"/>
          <p:cNvGrpSpPr>
            <a:grpSpLocks/>
          </p:cNvGrpSpPr>
          <p:nvPr/>
        </p:nvGrpSpPr>
        <p:grpSpPr bwMode="auto">
          <a:xfrm>
            <a:off x="1343629" y="3556000"/>
            <a:ext cx="2127250" cy="2120900"/>
            <a:chOff x="693" y="1975"/>
            <a:chExt cx="1340" cy="1336"/>
          </a:xfrm>
        </p:grpSpPr>
        <p:pic>
          <p:nvPicPr>
            <p:cNvPr id="133380" name="Picture 260" descr="atom_2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" y="2008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81" name="Rectangle 261"/>
            <p:cNvSpPr>
              <a:spLocks noChangeArrowheads="1"/>
            </p:cNvSpPr>
            <p:nvPr/>
          </p:nvSpPr>
          <p:spPr bwMode="auto">
            <a:xfrm>
              <a:off x="1275" y="2480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F</a:t>
              </a:r>
            </a:p>
          </p:txBody>
        </p:sp>
        <p:pic>
          <p:nvPicPr>
            <p:cNvPr id="133382" name="Picture 26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" y="221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3" name="Picture 26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" y="291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4" name="Picture 26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" y="197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5" name="Picture 26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" y="197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6" name="Picture 26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" y="245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7" name="Picture 26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" y="264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8" name="Picture 26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" y="31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89" name="Picture 26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" y="316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391" name="Picture 27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266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418" name="Group 298"/>
          <p:cNvGrpSpPr>
            <a:grpSpLocks/>
          </p:cNvGrpSpPr>
          <p:nvPr/>
        </p:nvGrpSpPr>
        <p:grpSpPr bwMode="auto">
          <a:xfrm>
            <a:off x="5947379" y="3556000"/>
            <a:ext cx="2190750" cy="2120900"/>
            <a:chOff x="3593" y="1975"/>
            <a:chExt cx="1380" cy="1336"/>
          </a:xfrm>
        </p:grpSpPr>
        <p:pic>
          <p:nvPicPr>
            <p:cNvPr id="133404" name="Picture 284" descr="atom_2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" y="2008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05" name="Rectangle 285"/>
            <p:cNvSpPr>
              <a:spLocks noChangeArrowheads="1"/>
            </p:cNvSpPr>
            <p:nvPr/>
          </p:nvSpPr>
          <p:spPr bwMode="auto">
            <a:xfrm>
              <a:off x="4215" y="2480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F</a:t>
              </a:r>
            </a:p>
          </p:txBody>
        </p:sp>
        <p:pic>
          <p:nvPicPr>
            <p:cNvPr id="133406" name="Picture 28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" y="221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07" name="Picture 28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" y="291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08" name="Picture 28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" y="197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09" name="Picture 28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" y="197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0" name="Picture 29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" y="245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1" name="Picture 29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" y="264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2" name="Picture 292" descr="electron"/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5" y="31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3" name="Picture 293" descr="electron"/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" y="316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4" name="Picture 29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" y="266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415" name="Picture 295" descr="cros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" y="2492"/>
              <a:ext cx="225" cy="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3419" name="Group 299"/>
          <p:cNvGrpSpPr>
            <a:grpSpLocks/>
          </p:cNvGrpSpPr>
          <p:nvPr/>
        </p:nvGrpSpPr>
        <p:grpSpPr bwMode="auto">
          <a:xfrm>
            <a:off x="3526441" y="3840162"/>
            <a:ext cx="2095500" cy="854075"/>
            <a:chOff x="2068" y="2154"/>
            <a:chExt cx="1320" cy="538"/>
          </a:xfrm>
        </p:grpSpPr>
        <p:sp>
          <p:nvSpPr>
            <p:cNvPr id="133260" name="Text Box 140"/>
            <p:cNvSpPr txBox="1">
              <a:spLocks noChangeArrowheads="1"/>
            </p:cNvSpPr>
            <p:nvPr/>
          </p:nvSpPr>
          <p:spPr bwMode="auto">
            <a:xfrm>
              <a:off x="2068" y="2154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gains 1 electron</a:t>
              </a:r>
            </a:p>
          </p:txBody>
        </p:sp>
        <p:sp>
          <p:nvSpPr>
            <p:cNvPr id="133416" name="Line 296"/>
            <p:cNvSpPr>
              <a:spLocks noChangeShapeType="1"/>
            </p:cNvSpPr>
            <p:nvPr/>
          </p:nvSpPr>
          <p:spPr bwMode="auto">
            <a:xfrm>
              <a:off x="2166" y="2692"/>
              <a:ext cx="120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85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7" grpId="0"/>
      <p:bldP spid="133226" grpId="0"/>
      <p:bldP spid="133227" grpId="0"/>
      <p:bldP spid="133232" grpId="0"/>
      <p:bldP spid="133233" grpId="0"/>
      <p:bldP spid="133237" grpId="0"/>
      <p:bldP spid="1333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805" name="Group 733"/>
          <p:cNvGrpSpPr>
            <a:grpSpLocks/>
          </p:cNvGrpSpPr>
          <p:nvPr/>
        </p:nvGrpSpPr>
        <p:grpSpPr bwMode="auto">
          <a:xfrm>
            <a:off x="5596028" y="6009723"/>
            <a:ext cx="2032000" cy="741363"/>
            <a:chOff x="3531" y="3592"/>
            <a:chExt cx="1280" cy="467"/>
          </a:xfrm>
        </p:grpSpPr>
        <p:sp>
          <p:nvSpPr>
            <p:cNvPr id="131609" name="Text Box 537"/>
            <p:cNvSpPr txBox="1">
              <a:spLocks noChangeArrowheads="1"/>
            </p:cNvSpPr>
            <p:nvPr/>
          </p:nvSpPr>
          <p:spPr bwMode="auto">
            <a:xfrm>
              <a:off x="3968" y="3592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[2.8.8]</a:t>
              </a:r>
              <a:r>
                <a:rPr lang="en-GB" b="1" baseline="30000">
                  <a:latin typeface="Comic Sans MS" pitchFamily="66" charset="0"/>
                </a:rPr>
                <a:t>2-</a:t>
              </a:r>
            </a:p>
          </p:txBody>
        </p:sp>
        <p:sp>
          <p:nvSpPr>
            <p:cNvPr id="131610" name="Rectangle 538"/>
            <p:cNvSpPr>
              <a:spLocks noChangeArrowheads="1"/>
            </p:cNvSpPr>
            <p:nvPr/>
          </p:nvSpPr>
          <p:spPr bwMode="auto">
            <a:xfrm>
              <a:off x="3531" y="3826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sp>
        <p:nvSpPr>
          <p:cNvPr id="131607" name="Text Box 535"/>
          <p:cNvSpPr txBox="1">
            <a:spLocks noChangeArrowheads="1"/>
          </p:cNvSpPr>
          <p:nvPr/>
        </p:nvSpPr>
        <p:spPr bwMode="auto">
          <a:xfrm>
            <a:off x="530315" y="6009719"/>
            <a:ext cx="3625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>
                <a:latin typeface="Comic Sans MS" pitchFamily="66" charset="0"/>
              </a:rPr>
              <a:t>2.8.6</a:t>
            </a:r>
            <a:br>
              <a:rPr lang="en-GB" b="1">
                <a:latin typeface="Comic Sans MS" pitchFamily="66" charset="0"/>
              </a:rPr>
            </a:br>
            <a:r>
              <a:rPr lang="en-GB">
                <a:latin typeface="Comic Sans MS" pitchFamily="66" charset="0"/>
              </a:rPr>
              <a:t>(partially full outer shell)</a:t>
            </a:r>
          </a:p>
        </p:txBody>
      </p:sp>
      <p:sp>
        <p:nvSpPr>
          <p:cNvPr id="131491" name="Rectangle 419"/>
          <p:cNvSpPr>
            <a:spLocks noGrp="1" noChangeArrowheads="1"/>
          </p:cNvSpPr>
          <p:nvPr>
            <p:ph type="title"/>
          </p:nvPr>
        </p:nvSpPr>
        <p:spPr>
          <a:xfrm>
            <a:off x="530315" y="153107"/>
            <a:ext cx="8229600" cy="1143000"/>
          </a:xfrm>
          <a:noFill/>
          <a:ln/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How is a </a:t>
            </a:r>
            <a:r>
              <a:rPr lang="en-GB" dirty="0" err="1">
                <a:latin typeface="Comic Sans MS" pitchFamily="66" charset="0"/>
              </a:rPr>
              <a:t>sulfide</a:t>
            </a:r>
            <a:r>
              <a:rPr lang="en-GB" dirty="0">
                <a:latin typeface="Comic Sans MS" pitchFamily="66" charset="0"/>
              </a:rPr>
              <a:t> ion formed?</a:t>
            </a:r>
          </a:p>
        </p:txBody>
      </p:sp>
      <p:sp>
        <p:nvSpPr>
          <p:cNvPr id="131568" name="Text Box 496"/>
          <p:cNvSpPr txBox="1">
            <a:spLocks noChangeArrowheads="1"/>
          </p:cNvSpPr>
          <p:nvPr/>
        </p:nvSpPr>
        <p:spPr bwMode="auto">
          <a:xfrm>
            <a:off x="665253" y="1486932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16 protons	=	+16</a:t>
            </a:r>
          </a:p>
        </p:txBody>
      </p:sp>
      <p:sp>
        <p:nvSpPr>
          <p:cNvPr id="131569" name="Text Box 497"/>
          <p:cNvSpPr txBox="1">
            <a:spLocks noChangeArrowheads="1"/>
          </p:cNvSpPr>
          <p:nvPr/>
        </p:nvSpPr>
        <p:spPr bwMode="auto">
          <a:xfrm>
            <a:off x="665253" y="1901269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16 electrons	=	 -16</a:t>
            </a:r>
          </a:p>
        </p:txBody>
      </p:sp>
      <p:grpSp>
        <p:nvGrpSpPr>
          <p:cNvPr id="131746" name="Group 674"/>
          <p:cNvGrpSpPr>
            <a:grpSpLocks/>
          </p:cNvGrpSpPr>
          <p:nvPr/>
        </p:nvGrpSpPr>
        <p:grpSpPr bwMode="auto">
          <a:xfrm>
            <a:off x="662078" y="2383869"/>
            <a:ext cx="3248025" cy="492125"/>
            <a:chOff x="423" y="1296"/>
            <a:chExt cx="2046" cy="310"/>
          </a:xfrm>
        </p:grpSpPr>
        <p:sp>
          <p:nvSpPr>
            <p:cNvPr id="131570" name="Text Box 498"/>
            <p:cNvSpPr txBox="1">
              <a:spLocks noChangeArrowheads="1"/>
            </p:cNvSpPr>
            <p:nvPr/>
          </p:nvSpPr>
          <p:spPr bwMode="auto">
            <a:xfrm>
              <a:off x="425" y="1302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	  0</a:t>
              </a:r>
            </a:p>
          </p:txBody>
        </p:sp>
        <p:sp>
          <p:nvSpPr>
            <p:cNvPr id="131571" name="Line 499"/>
            <p:cNvSpPr>
              <a:spLocks noChangeShapeType="1"/>
            </p:cNvSpPr>
            <p:nvPr/>
          </p:nvSpPr>
          <p:spPr bwMode="auto">
            <a:xfrm>
              <a:off x="423" y="129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1572" name="Line 500"/>
            <p:cNvSpPr>
              <a:spLocks noChangeShapeType="1"/>
            </p:cNvSpPr>
            <p:nvPr/>
          </p:nvSpPr>
          <p:spPr bwMode="auto">
            <a:xfrm>
              <a:off x="423" y="160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1573" name="Rectangle 501"/>
          <p:cNvSpPr>
            <a:spLocks noChangeArrowheads="1"/>
          </p:cNvSpPr>
          <p:nvPr/>
        </p:nvSpPr>
        <p:spPr bwMode="auto">
          <a:xfrm>
            <a:off x="1087528" y="1091644"/>
            <a:ext cx="2446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Sulfur atom:</a:t>
            </a:r>
          </a:p>
        </p:txBody>
      </p:sp>
      <p:sp>
        <p:nvSpPr>
          <p:cNvPr id="131574" name="Text Box 502"/>
          <p:cNvSpPr txBox="1">
            <a:spLocks noChangeArrowheads="1"/>
          </p:cNvSpPr>
          <p:nvPr/>
        </p:nvSpPr>
        <p:spPr bwMode="auto">
          <a:xfrm>
            <a:off x="5329328" y="1486932"/>
            <a:ext cx="326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16 protons	=	+16</a:t>
            </a:r>
          </a:p>
        </p:txBody>
      </p:sp>
      <p:sp>
        <p:nvSpPr>
          <p:cNvPr id="131575" name="Text Box 503"/>
          <p:cNvSpPr txBox="1">
            <a:spLocks noChangeArrowheads="1"/>
          </p:cNvSpPr>
          <p:nvPr/>
        </p:nvSpPr>
        <p:spPr bwMode="auto">
          <a:xfrm>
            <a:off x="5329328" y="1898094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18 electrons	=	 -18</a:t>
            </a:r>
          </a:p>
        </p:txBody>
      </p:sp>
      <p:grpSp>
        <p:nvGrpSpPr>
          <p:cNvPr id="131750" name="Group 678"/>
          <p:cNvGrpSpPr>
            <a:grpSpLocks/>
          </p:cNvGrpSpPr>
          <p:nvPr/>
        </p:nvGrpSpPr>
        <p:grpSpPr bwMode="auto">
          <a:xfrm>
            <a:off x="5326153" y="2380694"/>
            <a:ext cx="3248025" cy="492125"/>
            <a:chOff x="3177" y="1294"/>
            <a:chExt cx="2046" cy="310"/>
          </a:xfrm>
        </p:grpSpPr>
        <p:sp>
          <p:nvSpPr>
            <p:cNvPr id="131576" name="Text Box 504"/>
            <p:cNvSpPr txBox="1">
              <a:spLocks noChangeArrowheads="1"/>
            </p:cNvSpPr>
            <p:nvPr/>
          </p:nvSpPr>
          <p:spPr bwMode="auto">
            <a:xfrm>
              <a:off x="3179" y="1300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   -2</a:t>
              </a:r>
            </a:p>
          </p:txBody>
        </p:sp>
        <p:sp>
          <p:nvSpPr>
            <p:cNvPr id="131577" name="Line 505"/>
            <p:cNvSpPr>
              <a:spLocks noChangeShapeType="1"/>
            </p:cNvSpPr>
            <p:nvPr/>
          </p:nvSpPr>
          <p:spPr bwMode="auto">
            <a:xfrm>
              <a:off x="3177" y="129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1578" name="Line 506"/>
            <p:cNvSpPr>
              <a:spLocks noChangeShapeType="1"/>
            </p:cNvSpPr>
            <p:nvPr/>
          </p:nvSpPr>
          <p:spPr bwMode="auto">
            <a:xfrm>
              <a:off x="3177" y="160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1579" name="Rectangle 507"/>
          <p:cNvSpPr>
            <a:spLocks noChangeArrowheads="1"/>
          </p:cNvSpPr>
          <p:nvPr/>
        </p:nvSpPr>
        <p:spPr bwMode="auto">
          <a:xfrm>
            <a:off x="5756365" y="1091644"/>
            <a:ext cx="226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Sulfide ion:</a:t>
            </a:r>
          </a:p>
        </p:txBody>
      </p:sp>
      <p:grpSp>
        <p:nvGrpSpPr>
          <p:cNvPr id="131804" name="Group 732"/>
          <p:cNvGrpSpPr>
            <a:grpSpLocks/>
          </p:cNvGrpSpPr>
          <p:nvPr/>
        </p:nvGrpSpPr>
        <p:grpSpPr bwMode="auto">
          <a:xfrm>
            <a:off x="5342028" y="2991882"/>
            <a:ext cx="3184525" cy="2947987"/>
            <a:chOff x="3371" y="1691"/>
            <a:chExt cx="2006" cy="1857"/>
          </a:xfrm>
        </p:grpSpPr>
        <p:sp>
          <p:nvSpPr>
            <p:cNvPr id="131751" name="Freeform 679"/>
            <p:cNvSpPr>
              <a:spLocks/>
            </p:cNvSpPr>
            <p:nvPr/>
          </p:nvSpPr>
          <p:spPr bwMode="auto">
            <a:xfrm>
              <a:off x="3371" y="1691"/>
              <a:ext cx="231" cy="1846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1752" name="Freeform 680"/>
            <p:cNvSpPr>
              <a:spLocks/>
            </p:cNvSpPr>
            <p:nvPr/>
          </p:nvSpPr>
          <p:spPr bwMode="auto">
            <a:xfrm flipH="1">
              <a:off x="5146" y="1702"/>
              <a:ext cx="231" cy="1846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31756" name="Rectangle 684"/>
          <p:cNvSpPr>
            <a:spLocks noChangeArrowheads="1"/>
          </p:cNvSpPr>
          <p:nvPr/>
        </p:nvSpPr>
        <p:spPr bwMode="auto">
          <a:xfrm>
            <a:off x="8547190" y="2737882"/>
            <a:ext cx="623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solidFill>
                  <a:srgbClr val="013366"/>
                </a:solidFill>
                <a:latin typeface="Comic Sans MS" pitchFamily="66" charset="0"/>
              </a:rPr>
              <a:t>2-</a:t>
            </a:r>
          </a:p>
        </p:txBody>
      </p:sp>
      <p:grpSp>
        <p:nvGrpSpPr>
          <p:cNvPr id="131801" name="Group 729"/>
          <p:cNvGrpSpPr>
            <a:grpSpLocks/>
          </p:cNvGrpSpPr>
          <p:nvPr/>
        </p:nvGrpSpPr>
        <p:grpSpPr bwMode="auto">
          <a:xfrm>
            <a:off x="697003" y="3137932"/>
            <a:ext cx="2752725" cy="2762250"/>
            <a:chOff x="445" y="1783"/>
            <a:chExt cx="1734" cy="1740"/>
          </a:xfrm>
        </p:grpSpPr>
        <p:pic>
          <p:nvPicPr>
            <p:cNvPr id="131761" name="Picture 689" descr="atom_3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824"/>
              <a:ext cx="1668" cy="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762" name="Rectangle 690"/>
            <p:cNvSpPr>
              <a:spLocks noChangeArrowheads="1"/>
            </p:cNvSpPr>
            <p:nvPr/>
          </p:nvSpPr>
          <p:spPr bwMode="auto">
            <a:xfrm>
              <a:off x="1205" y="2478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S</a:t>
              </a:r>
            </a:p>
          </p:txBody>
        </p:sp>
        <p:pic>
          <p:nvPicPr>
            <p:cNvPr id="131763" name="Picture 69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" y="221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4" name="Picture 69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" y="291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5" name="Picture 69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19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6" name="Picture 69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" y="19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7" name="Picture 69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" y="245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8" name="Picture 69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" y="264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69" name="Picture 69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" y="314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0" name="Picture 69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" y="314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1" name="Picture 69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" y="24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2" name="Picture 70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" y="26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3" name="Picture 70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" y="178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4" name="Picture 70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" y="246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5" name="Picture 70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" y="178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6" name="Picture 70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" y="262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7" name="Picture 70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" y="33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78" name="Picture 70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" y="266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803" name="Group 731"/>
          <p:cNvGrpSpPr>
            <a:grpSpLocks/>
          </p:cNvGrpSpPr>
          <p:nvPr/>
        </p:nvGrpSpPr>
        <p:grpSpPr bwMode="auto">
          <a:xfrm>
            <a:off x="5497603" y="3087132"/>
            <a:ext cx="2822575" cy="2811462"/>
            <a:chOff x="3469" y="1751"/>
            <a:chExt cx="1778" cy="1771"/>
          </a:xfrm>
        </p:grpSpPr>
        <p:pic>
          <p:nvPicPr>
            <p:cNvPr id="131779" name="Picture 707" descr="atom_3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" y="1792"/>
              <a:ext cx="1668" cy="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780" name="Rectangle 708"/>
            <p:cNvSpPr>
              <a:spLocks noChangeArrowheads="1"/>
            </p:cNvSpPr>
            <p:nvPr/>
          </p:nvSpPr>
          <p:spPr bwMode="auto">
            <a:xfrm>
              <a:off x="4273" y="2446"/>
              <a:ext cx="2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S</a:t>
              </a:r>
            </a:p>
          </p:txBody>
        </p:sp>
        <p:pic>
          <p:nvPicPr>
            <p:cNvPr id="131781" name="Picture 70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" y="218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2" name="Picture 71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" y="28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3" name="Picture 71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" y="196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4" name="Picture 71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" y="195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5" name="Picture 71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" y="242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6" name="Picture 71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" y="260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7" name="Picture 71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" y="311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8" name="Picture 71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" y="311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89" name="Picture 71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" y="244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0" name="Picture 71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" y="263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1" name="Picture 71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" y="175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2" name="Picture 72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" y="242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3" name="Picture 72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" y="175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4" name="Picture 72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" y="259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5" name="Picture 72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5" y="334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6" name="Picture 72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" y="263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7" name="Picture 725" descr="cros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" y="2444"/>
              <a:ext cx="225" cy="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798" name="Picture 726" descr="cros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" y="3332"/>
              <a:ext cx="225" cy="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802" name="Group 730"/>
          <p:cNvGrpSpPr>
            <a:grpSpLocks/>
          </p:cNvGrpSpPr>
          <p:nvPr/>
        </p:nvGrpSpPr>
        <p:grpSpPr bwMode="auto">
          <a:xfrm>
            <a:off x="3194140" y="3706257"/>
            <a:ext cx="2176463" cy="874712"/>
            <a:chOff x="2018" y="2141"/>
            <a:chExt cx="1371" cy="551"/>
          </a:xfrm>
        </p:grpSpPr>
        <p:sp>
          <p:nvSpPr>
            <p:cNvPr id="131566" name="Text Box 494"/>
            <p:cNvSpPr txBox="1">
              <a:spLocks noChangeArrowheads="1"/>
            </p:cNvSpPr>
            <p:nvPr/>
          </p:nvSpPr>
          <p:spPr bwMode="auto">
            <a:xfrm>
              <a:off x="2018" y="2141"/>
              <a:ext cx="13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gains 2 electrons</a:t>
              </a:r>
            </a:p>
          </p:txBody>
        </p:sp>
        <p:sp>
          <p:nvSpPr>
            <p:cNvPr id="131800" name="Line 728"/>
            <p:cNvSpPr>
              <a:spLocks noChangeShapeType="1"/>
            </p:cNvSpPr>
            <p:nvPr/>
          </p:nvSpPr>
          <p:spPr bwMode="auto">
            <a:xfrm>
              <a:off x="2222" y="2692"/>
              <a:ext cx="108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5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07" grpId="0"/>
      <p:bldP spid="131568" grpId="0"/>
      <p:bldP spid="131569" grpId="0"/>
      <p:bldP spid="131574" grpId="0"/>
      <p:bldP spid="131575" grpId="0"/>
      <p:bldP spid="131579" grpId="0"/>
      <p:bldP spid="1317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Sodium Fluoride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27" y="13968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how we notate Ionic Bonds or Lewis diagrams. You may also leave the inner shells off.</a:t>
            </a:r>
            <a:endParaRPr lang="en-US" dirty="0"/>
          </a:p>
        </p:txBody>
      </p:sp>
      <p:grpSp>
        <p:nvGrpSpPr>
          <p:cNvPr id="5" name="Group 428"/>
          <p:cNvGrpSpPr>
            <a:grpSpLocks/>
          </p:cNvGrpSpPr>
          <p:nvPr/>
        </p:nvGrpSpPr>
        <p:grpSpPr bwMode="auto">
          <a:xfrm>
            <a:off x="1640037" y="2434260"/>
            <a:ext cx="2584450" cy="2419350"/>
            <a:chOff x="3618" y="1897"/>
            <a:chExt cx="1628" cy="1524"/>
          </a:xfrm>
        </p:grpSpPr>
        <p:sp>
          <p:nvSpPr>
            <p:cNvPr id="6" name="Freeform 389"/>
            <p:cNvSpPr>
              <a:spLocks/>
            </p:cNvSpPr>
            <p:nvPr/>
          </p:nvSpPr>
          <p:spPr bwMode="auto">
            <a:xfrm>
              <a:off x="3618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Freeform 390"/>
            <p:cNvSpPr>
              <a:spLocks/>
            </p:cNvSpPr>
            <p:nvPr/>
          </p:nvSpPr>
          <p:spPr bwMode="auto">
            <a:xfrm flipH="1">
              <a:off x="5056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" name="Rectangle 391"/>
          <p:cNvSpPr>
            <a:spLocks noChangeArrowheads="1"/>
          </p:cNvSpPr>
          <p:nvPr/>
        </p:nvSpPr>
        <p:spPr bwMode="auto">
          <a:xfrm>
            <a:off x="4276875" y="2073897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4000" b="1">
                <a:solidFill>
                  <a:srgbClr val="FF3300"/>
                </a:solidFill>
                <a:latin typeface="Comic Sans MS" pitchFamily="66" charset="0"/>
              </a:rPr>
              <a:t>+</a:t>
            </a:r>
          </a:p>
        </p:txBody>
      </p:sp>
      <p:grpSp>
        <p:nvGrpSpPr>
          <p:cNvPr id="9" name="Group 429"/>
          <p:cNvGrpSpPr>
            <a:grpSpLocks/>
          </p:cNvGrpSpPr>
          <p:nvPr/>
        </p:nvGrpSpPr>
        <p:grpSpPr bwMode="auto">
          <a:xfrm>
            <a:off x="1813075" y="4944101"/>
            <a:ext cx="1939925" cy="750888"/>
            <a:chOff x="3727" y="3478"/>
            <a:chExt cx="1222" cy="473"/>
          </a:xfrm>
        </p:grpSpPr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4194" y="3478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[2.8]</a:t>
              </a:r>
              <a:endParaRPr lang="en-GB" b="1" baseline="30000">
                <a:latin typeface="Comic Sans MS" pitchFamily="66" charset="0"/>
              </a:endParaRPr>
            </a:p>
          </p:txBody>
        </p:sp>
        <p:sp>
          <p:nvSpPr>
            <p:cNvPr id="11" name="Rectangle 247"/>
            <p:cNvSpPr>
              <a:spLocks noChangeArrowheads="1"/>
            </p:cNvSpPr>
            <p:nvPr/>
          </p:nvSpPr>
          <p:spPr bwMode="auto">
            <a:xfrm>
              <a:off x="3727" y="3718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grpSp>
        <p:nvGrpSpPr>
          <p:cNvPr id="12" name="Group 426"/>
          <p:cNvGrpSpPr>
            <a:grpSpLocks/>
          </p:cNvGrpSpPr>
          <p:nvPr/>
        </p:nvGrpSpPr>
        <p:grpSpPr bwMode="auto">
          <a:xfrm>
            <a:off x="1867050" y="2599360"/>
            <a:ext cx="2127250" cy="2120900"/>
            <a:chOff x="3761" y="2001"/>
            <a:chExt cx="1340" cy="1336"/>
          </a:xfrm>
        </p:grpSpPr>
        <p:pic>
          <p:nvPicPr>
            <p:cNvPr id="13" name="Picture 413" descr="atom_2_she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2034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414"/>
            <p:cNvSpPr>
              <a:spLocks noChangeArrowheads="1"/>
            </p:cNvSpPr>
            <p:nvPr/>
          </p:nvSpPr>
          <p:spPr bwMode="auto">
            <a:xfrm>
              <a:off x="4283" y="2494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Na</a:t>
              </a:r>
            </a:p>
          </p:txBody>
        </p:sp>
        <p:pic>
          <p:nvPicPr>
            <p:cNvPr id="15" name="Picture 415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" y="224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16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" y="293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17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200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18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" y="200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19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" y="248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0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66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21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" y="318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22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31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23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" y="250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4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6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300"/>
          <p:cNvGrpSpPr>
            <a:grpSpLocks/>
          </p:cNvGrpSpPr>
          <p:nvPr/>
        </p:nvGrpSpPr>
        <p:grpSpPr bwMode="auto">
          <a:xfrm>
            <a:off x="5111170" y="4949714"/>
            <a:ext cx="1939925" cy="741363"/>
            <a:chOff x="3571" y="3428"/>
            <a:chExt cx="1222" cy="467"/>
          </a:xfrm>
        </p:grpSpPr>
        <p:sp>
          <p:nvSpPr>
            <p:cNvPr id="26" name="Text Box 137"/>
            <p:cNvSpPr txBox="1">
              <a:spLocks noChangeArrowheads="1"/>
            </p:cNvSpPr>
            <p:nvPr/>
          </p:nvSpPr>
          <p:spPr bwMode="auto">
            <a:xfrm>
              <a:off x="4056" y="3428"/>
              <a:ext cx="6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[2.8]</a:t>
              </a:r>
              <a:r>
                <a:rPr lang="en-GB" b="1" baseline="30000">
                  <a:latin typeface="Comic Sans MS" pitchFamily="66" charset="0"/>
                </a:rPr>
                <a:t>-</a:t>
              </a:r>
            </a:p>
          </p:txBody>
        </p:sp>
        <p:sp>
          <p:nvSpPr>
            <p:cNvPr id="27" name="Rectangle 138"/>
            <p:cNvSpPr>
              <a:spLocks noChangeArrowheads="1"/>
            </p:cNvSpPr>
            <p:nvPr/>
          </p:nvSpPr>
          <p:spPr bwMode="auto">
            <a:xfrm>
              <a:off x="3571" y="3662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grpSp>
        <p:nvGrpSpPr>
          <p:cNvPr id="28" name="Group 301"/>
          <p:cNvGrpSpPr>
            <a:grpSpLocks/>
          </p:cNvGrpSpPr>
          <p:nvPr/>
        </p:nvGrpSpPr>
        <p:grpSpPr bwMode="auto">
          <a:xfrm>
            <a:off x="5004807" y="2458923"/>
            <a:ext cx="2589213" cy="2447925"/>
            <a:chOff x="3504" y="1859"/>
            <a:chExt cx="1631" cy="1542"/>
          </a:xfrm>
        </p:grpSpPr>
        <p:sp>
          <p:nvSpPr>
            <p:cNvPr id="29" name="Freeform 255"/>
            <p:cNvSpPr>
              <a:spLocks/>
            </p:cNvSpPr>
            <p:nvPr/>
          </p:nvSpPr>
          <p:spPr bwMode="auto">
            <a:xfrm>
              <a:off x="3504" y="1859"/>
              <a:ext cx="193" cy="1542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0" name="Freeform 256"/>
            <p:cNvSpPr>
              <a:spLocks/>
            </p:cNvSpPr>
            <p:nvPr/>
          </p:nvSpPr>
          <p:spPr bwMode="auto">
            <a:xfrm flipH="1">
              <a:off x="4942" y="1859"/>
              <a:ext cx="193" cy="1542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31" name="Rectangle 257"/>
          <p:cNvSpPr>
            <a:spLocks noChangeArrowheads="1"/>
          </p:cNvSpPr>
          <p:nvPr/>
        </p:nvSpPr>
        <p:spPr bwMode="auto">
          <a:xfrm>
            <a:off x="7627357" y="2179523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solidFill>
                  <a:srgbClr val="013366"/>
                </a:solidFill>
                <a:latin typeface="Comic Sans MS" pitchFamily="66" charset="0"/>
              </a:rPr>
              <a:t>-</a:t>
            </a:r>
          </a:p>
        </p:txBody>
      </p:sp>
      <p:grpSp>
        <p:nvGrpSpPr>
          <p:cNvPr id="32" name="Group 298"/>
          <p:cNvGrpSpPr>
            <a:grpSpLocks/>
          </p:cNvGrpSpPr>
          <p:nvPr/>
        </p:nvGrpSpPr>
        <p:grpSpPr bwMode="auto">
          <a:xfrm>
            <a:off x="5146095" y="2643073"/>
            <a:ext cx="2190750" cy="2120900"/>
            <a:chOff x="3593" y="1975"/>
            <a:chExt cx="1380" cy="1336"/>
          </a:xfrm>
        </p:grpSpPr>
        <p:pic>
          <p:nvPicPr>
            <p:cNvPr id="33" name="Picture 284" descr="atom_2_she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" y="2008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285"/>
            <p:cNvSpPr>
              <a:spLocks noChangeArrowheads="1"/>
            </p:cNvSpPr>
            <p:nvPr/>
          </p:nvSpPr>
          <p:spPr bwMode="auto">
            <a:xfrm>
              <a:off x="4215" y="2480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 dirty="0">
                  <a:latin typeface="Comic Sans MS" pitchFamily="66" charset="0"/>
                </a:rPr>
                <a:t>F</a:t>
              </a:r>
            </a:p>
          </p:txBody>
        </p:sp>
        <p:pic>
          <p:nvPicPr>
            <p:cNvPr id="35" name="Picture 286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" y="221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87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" y="291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88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" y="197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89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" y="197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90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" y="245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91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" y="264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92" descr="electron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5" y="31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93" descr="electron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" y="316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94" descr="electr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" y="266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95" descr="cro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" y="2492"/>
              <a:ext cx="225" cy="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43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Sodium Fluoride Lattice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http://upload.wikimedia.org/wikipedia/commons/thumb/0/0f/Close_Up_View_Of_Sodium_Chloride_Crystals.jpg/200px-Close_Up_View_Of_Sodium_Chloride_Crystals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87303"/>
            <a:ext cx="3744416" cy="25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5/5e/Sodium-fluoride-unit-cell-3D-ioni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0" y="1243012"/>
            <a:ext cx="42672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onic_bond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8" y="5084862"/>
            <a:ext cx="1803876" cy="157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Properties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Ions are locked in the lattice therefore;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They don’t conduct electricity</a:t>
            </a:r>
          </a:p>
          <a:p>
            <a:r>
              <a:rPr lang="en-US" smtClean="0">
                <a:latin typeface="Comic Sans MS" pitchFamily="66" charset="0"/>
              </a:rPr>
              <a:t>They </a:t>
            </a:r>
            <a:r>
              <a:rPr lang="en-US" dirty="0" smtClean="0">
                <a:latin typeface="Comic Sans MS" pitchFamily="66" charset="0"/>
              </a:rPr>
              <a:t>have a High M.P</a:t>
            </a:r>
          </a:p>
          <a:p>
            <a:r>
              <a:rPr lang="en-US" dirty="0">
                <a:latin typeface="Comic Sans MS" pitchFamily="66" charset="0"/>
              </a:rPr>
              <a:t>W</a:t>
            </a:r>
            <a:r>
              <a:rPr lang="en-US" dirty="0" smtClean="0">
                <a:latin typeface="Comic Sans MS" pitchFamily="66" charset="0"/>
              </a:rPr>
              <a:t>hen you dissolve them and melt them [at ~800 degrees] they can conduct because the ions are free to move.</a:t>
            </a:r>
          </a:p>
          <a:p>
            <a:endParaRPr lang="en-US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7704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Comic Sans MS" panose="030F0702030302020204" pitchFamily="66" charset="0"/>
              </a:rPr>
              <a:t>Typical properties of </a:t>
            </a:r>
            <a:r>
              <a:rPr lang="en-US" altLang="zh-TW" sz="2800" dirty="0" smtClean="0">
                <a:latin typeface="Comic Sans MS" panose="030F0702030302020204" pitchFamily="66" charset="0"/>
              </a:rPr>
              <a:t>ionic bonds - Brittle</a:t>
            </a:r>
            <a:endParaRPr lang="en-US" altLang="zh-TW" sz="2800" dirty="0">
              <a:latin typeface="Comic Sans MS" panose="030F0702030302020204" pitchFamily="66" charset="0"/>
            </a:endParaRPr>
          </a:p>
        </p:txBody>
      </p:sp>
      <p:pic>
        <p:nvPicPr>
          <p:cNvPr id="102403" name="Picture 3" descr="fi12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8280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28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" y="0"/>
            <a:ext cx="9275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AU" smtClean="0">
                <a:latin typeface="Comic Sans MS" pitchFamily="66" charset="0"/>
              </a:rPr>
              <a:t>Ionic </a:t>
            </a:r>
            <a:r>
              <a:rPr lang="en-AU" dirty="0" smtClean="0">
                <a:latin typeface="Comic Sans MS" pitchFamily="66" charset="0"/>
              </a:rPr>
              <a:t>Bonding</a:t>
            </a:r>
            <a:endParaRPr lang="en-AU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8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4819" y="-609"/>
            <a:ext cx="8229600" cy="1143000"/>
          </a:xfrm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From atoms to ions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435057" y="1153557"/>
            <a:ext cx="8399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sz="2000" dirty="0">
                <a:latin typeface="Comic Sans MS" pitchFamily="66" charset="0"/>
              </a:rPr>
              <a:t>How can reactive metal atoms become stable positive ions?</a:t>
            </a:r>
          </a:p>
        </p:txBody>
      </p:sp>
      <p:pic>
        <p:nvPicPr>
          <p:cNvPr id="153613" name="Picture 13" descr="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772816"/>
            <a:ext cx="8428038" cy="48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804" name="AutoShape 92"/>
          <p:cNvSpPr>
            <a:spLocks noChangeArrowheads="1"/>
          </p:cNvSpPr>
          <p:nvPr/>
        </p:nvSpPr>
        <p:spPr bwMode="auto">
          <a:xfrm>
            <a:off x="466725" y="1057791"/>
            <a:ext cx="8524875" cy="993775"/>
          </a:xfrm>
          <a:prstGeom prst="roundRect">
            <a:avLst>
              <a:gd name="adj" fmla="val 12148"/>
            </a:avLst>
          </a:prstGeom>
          <a:solidFill>
            <a:srgbClr val="FFFFCC"/>
          </a:solidFill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5771" name="Rectangle 59"/>
          <p:cNvSpPr>
            <a:spLocks noGrp="1" noChangeArrowheads="1"/>
          </p:cNvSpPr>
          <p:nvPr>
            <p:ph type="title"/>
          </p:nvPr>
        </p:nvSpPr>
        <p:spPr>
          <a:xfrm>
            <a:off x="519988" y="0"/>
            <a:ext cx="8229600" cy="1143000"/>
          </a:xfrm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How do atoms form ions?</a:t>
            </a:r>
          </a:p>
        </p:txBody>
      </p:sp>
      <p:sp>
        <p:nvSpPr>
          <p:cNvPr id="115772" name="Rectangle 60"/>
          <p:cNvSpPr>
            <a:spLocks noChangeArrowheads="1"/>
          </p:cNvSpPr>
          <p:nvPr/>
        </p:nvSpPr>
        <p:spPr bwMode="auto">
          <a:xfrm>
            <a:off x="563563" y="1133991"/>
            <a:ext cx="6740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sz="2000">
                <a:latin typeface="Comic Sans MS" pitchFamily="66" charset="0"/>
              </a:rPr>
              <a:t>An </a:t>
            </a:r>
            <a:r>
              <a:rPr lang="en-GB" sz="2000" b="1">
                <a:solidFill>
                  <a:srgbClr val="FF6600"/>
                </a:solidFill>
                <a:latin typeface="Comic Sans MS" pitchFamily="66" charset="0"/>
              </a:rPr>
              <a:t>ion</a:t>
            </a:r>
            <a:r>
              <a:rPr lang="en-GB" sz="2000">
                <a:latin typeface="Comic Sans MS" pitchFamily="66" charset="0"/>
              </a:rPr>
              <a:t> is an atom or group of atoms that has an electrical charge, either positive and negative.</a:t>
            </a:r>
          </a:p>
        </p:txBody>
      </p:sp>
      <p:sp>
        <p:nvSpPr>
          <p:cNvPr id="115794" name="AutoShape 82"/>
          <p:cNvSpPr>
            <a:spLocks noChangeArrowheads="1"/>
          </p:cNvSpPr>
          <p:nvPr/>
        </p:nvSpPr>
        <p:spPr bwMode="auto">
          <a:xfrm>
            <a:off x="7218363" y="1185664"/>
            <a:ext cx="714375" cy="715804"/>
          </a:xfrm>
          <a:prstGeom prst="plus">
            <a:avLst>
              <a:gd name="adj" fmla="val 39181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5795" name="Rectangle 83"/>
          <p:cNvSpPr>
            <a:spLocks noChangeArrowheads="1"/>
          </p:cNvSpPr>
          <p:nvPr/>
        </p:nvSpPr>
        <p:spPr bwMode="auto">
          <a:xfrm>
            <a:off x="8099425" y="1349375"/>
            <a:ext cx="784225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5796" name="Rectangle 84"/>
          <p:cNvSpPr>
            <a:spLocks noChangeArrowheads="1"/>
          </p:cNvSpPr>
          <p:nvPr/>
        </p:nvSpPr>
        <p:spPr bwMode="auto">
          <a:xfrm>
            <a:off x="563563" y="2108716"/>
            <a:ext cx="8288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2000" dirty="0">
                <a:latin typeface="Comic Sans MS" pitchFamily="66" charset="0"/>
              </a:rPr>
              <a:t>Atoms have an equal number of protons and electrons and so do not have an overall charge.</a:t>
            </a:r>
          </a:p>
        </p:txBody>
      </p:sp>
      <p:sp>
        <p:nvSpPr>
          <p:cNvPr id="115799" name="Rectangle 87"/>
          <p:cNvSpPr>
            <a:spLocks noChangeArrowheads="1"/>
          </p:cNvSpPr>
          <p:nvPr/>
        </p:nvSpPr>
        <p:spPr bwMode="auto">
          <a:xfrm>
            <a:off x="563563" y="3077091"/>
            <a:ext cx="582453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2000" dirty="0">
                <a:latin typeface="Comic Sans MS" pitchFamily="66" charset="0"/>
              </a:rPr>
              <a:t>Atoms with incomplete outer electron shells are unstable. By either gaining or losing electrons, atoms can obtain </a:t>
            </a:r>
            <a:r>
              <a:rPr lang="en-GB" sz="2000" dirty="0" smtClean="0">
                <a:latin typeface="Comic Sans MS" pitchFamily="66" charset="0"/>
              </a:rPr>
              <a:t>an electron arrangement like the noble gasses and </a:t>
            </a:r>
            <a:r>
              <a:rPr lang="en-GB" sz="2000" dirty="0">
                <a:latin typeface="Comic Sans MS" pitchFamily="66" charset="0"/>
              </a:rPr>
              <a:t>become stable. </a:t>
            </a:r>
          </a:p>
        </p:txBody>
      </p:sp>
      <p:sp>
        <p:nvSpPr>
          <p:cNvPr id="115801" name="Rectangle 89"/>
          <p:cNvSpPr>
            <a:spLocks noChangeArrowheads="1"/>
          </p:cNvSpPr>
          <p:nvPr/>
        </p:nvSpPr>
        <p:spPr bwMode="auto">
          <a:xfrm>
            <a:off x="563563" y="4828104"/>
            <a:ext cx="85804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 dirty="0">
                <a:latin typeface="Comic Sans MS" pitchFamily="66" charset="0"/>
              </a:rPr>
              <a:t>When this happens, atoms have an unequal number of protons and electrons and so have an overall charge. </a:t>
            </a:r>
            <a:br>
              <a:rPr lang="en-GB" sz="2000" dirty="0">
                <a:latin typeface="Comic Sans MS" pitchFamily="66" charset="0"/>
              </a:rPr>
            </a:br>
            <a:r>
              <a:rPr lang="en-GB" sz="2000" dirty="0">
                <a:latin typeface="Comic Sans MS" pitchFamily="66" charset="0"/>
              </a:rPr>
              <a:t>This is how atoms become </a:t>
            </a:r>
            <a:r>
              <a:rPr lang="en-GB" sz="2000" b="1" dirty="0">
                <a:solidFill>
                  <a:srgbClr val="FF6600"/>
                </a:solidFill>
                <a:latin typeface="Comic Sans MS" pitchFamily="66" charset="0"/>
              </a:rPr>
              <a:t>ions</a:t>
            </a:r>
            <a:r>
              <a:rPr lang="en-GB" sz="2000" dirty="0">
                <a:latin typeface="Comic Sans MS" pitchFamily="66" charset="0"/>
              </a:rPr>
              <a:t>. </a:t>
            </a:r>
          </a:p>
        </p:txBody>
      </p:sp>
      <p:sp>
        <p:nvSpPr>
          <p:cNvPr id="115803" name="Rectangle 91"/>
          <p:cNvSpPr>
            <a:spLocks noChangeArrowheads="1"/>
          </p:cNvSpPr>
          <p:nvPr/>
        </p:nvSpPr>
        <p:spPr bwMode="auto">
          <a:xfrm>
            <a:off x="563563" y="6129854"/>
            <a:ext cx="800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000">
                <a:latin typeface="Comic Sans MS" pitchFamily="66" charset="0"/>
              </a:rPr>
              <a:t>How does an atom become a positive or negative ion?</a:t>
            </a:r>
          </a:p>
        </p:txBody>
      </p:sp>
      <p:pic>
        <p:nvPicPr>
          <p:cNvPr id="115808" name="Picture 96" descr="oxygen_a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578616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96" grpId="0"/>
      <p:bldP spid="115799" grpId="0"/>
      <p:bldP spid="115801" grpId="0"/>
      <p:bldP spid="1158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9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4838" y="167402"/>
            <a:ext cx="8229600" cy="1143000"/>
          </a:xfrm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Positive and negative ions?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535782" y="4139327"/>
            <a:ext cx="8367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latin typeface="Comic Sans MS" pitchFamily="66" charset="0"/>
              </a:rPr>
              <a:t>The </a:t>
            </a:r>
            <a:r>
              <a:rPr lang="en-GB" sz="2400" b="1">
                <a:latin typeface="Comic Sans MS" pitchFamily="66" charset="0"/>
              </a:rPr>
              <a:t>electron configuration</a:t>
            </a:r>
            <a:r>
              <a:rPr lang="en-GB" sz="2400">
                <a:latin typeface="Comic Sans MS" pitchFamily="66" charset="0"/>
              </a:rPr>
              <a:t> of an atom shows how many electrons it must lose or gain to have a filled outer shell.</a:t>
            </a:r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629444" y="1310402"/>
            <a:ext cx="8235950" cy="1257300"/>
          </a:xfrm>
          <a:prstGeom prst="roundRect">
            <a:avLst>
              <a:gd name="adj" fmla="val 7583"/>
            </a:avLst>
          </a:prstGeom>
          <a:solidFill>
            <a:srgbClr val="FFFFCC"/>
          </a:solidFill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677069" y="1331039"/>
            <a:ext cx="7408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sz="2400" dirty="0">
                <a:latin typeface="Comic Sans MS" pitchFamily="66" charset="0"/>
              </a:rPr>
              <a:t>An atom that </a:t>
            </a:r>
            <a:r>
              <a:rPr lang="en-GB" sz="2400" b="1" dirty="0">
                <a:solidFill>
                  <a:srgbClr val="FF6600"/>
                </a:solidFill>
                <a:latin typeface="Comic Sans MS" pitchFamily="66" charset="0"/>
              </a:rPr>
              <a:t>loses electrons</a:t>
            </a:r>
            <a:r>
              <a:rPr lang="en-GB" sz="2400" dirty="0">
                <a:latin typeface="Comic Sans MS" pitchFamily="66" charset="0"/>
              </a:rPr>
              <a:t> has more protons </a:t>
            </a:r>
          </a:p>
          <a:p>
            <a:pPr algn="ctr" eaLnBrk="1" hangingPunct="1">
              <a:spcBef>
                <a:spcPct val="0"/>
              </a:spcBef>
            </a:pPr>
            <a:r>
              <a:rPr lang="en-GB" sz="2400" dirty="0">
                <a:latin typeface="Comic Sans MS" pitchFamily="66" charset="0"/>
              </a:rPr>
              <a:t>than electrons and so has a positive overall charge. </a:t>
            </a:r>
            <a:br>
              <a:rPr lang="en-GB" sz="2400" dirty="0">
                <a:latin typeface="Comic Sans MS" pitchFamily="66" charset="0"/>
              </a:rPr>
            </a:br>
            <a:r>
              <a:rPr lang="en-GB" sz="2400" dirty="0">
                <a:latin typeface="Comic Sans MS" pitchFamily="66" charset="0"/>
              </a:rPr>
              <a:t>This is called a </a:t>
            </a:r>
            <a:r>
              <a:rPr lang="en-GB" sz="2400" b="1" dirty="0">
                <a:solidFill>
                  <a:srgbClr val="FF6600"/>
                </a:solidFill>
                <a:latin typeface="Comic Sans MS" pitchFamily="66" charset="0"/>
              </a:rPr>
              <a:t>positive ion</a:t>
            </a:r>
            <a:r>
              <a:rPr lang="en-GB" sz="2400" dirty="0">
                <a:latin typeface="Comic Sans MS" pitchFamily="66" charset="0"/>
              </a:rPr>
              <a:t>.</a:t>
            </a:r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030369" y="1573301"/>
            <a:ext cx="714375" cy="715804"/>
          </a:xfrm>
          <a:prstGeom prst="plus">
            <a:avLst>
              <a:gd name="adj" fmla="val 39181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432144" name="Group 16"/>
          <p:cNvGrpSpPr>
            <a:grpSpLocks/>
          </p:cNvGrpSpPr>
          <p:nvPr/>
        </p:nvGrpSpPr>
        <p:grpSpPr bwMode="auto">
          <a:xfrm>
            <a:off x="629444" y="2777252"/>
            <a:ext cx="8212138" cy="1266825"/>
            <a:chOff x="414" y="1525"/>
            <a:chExt cx="5173" cy="798"/>
          </a:xfrm>
        </p:grpSpPr>
        <p:sp>
          <p:nvSpPr>
            <p:cNvPr id="432136" name="AutoShape 8"/>
            <p:cNvSpPr>
              <a:spLocks noChangeArrowheads="1"/>
            </p:cNvSpPr>
            <p:nvPr/>
          </p:nvSpPr>
          <p:spPr bwMode="auto">
            <a:xfrm>
              <a:off x="414" y="1525"/>
              <a:ext cx="5173" cy="798"/>
            </a:xfrm>
            <a:prstGeom prst="roundRect">
              <a:avLst>
                <a:gd name="adj" fmla="val 7583"/>
              </a:avLst>
            </a:prstGeom>
            <a:solidFill>
              <a:srgbClr val="FFFFCC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451" y="1538"/>
              <a:ext cx="460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GB" sz="2400">
                  <a:latin typeface="Comic Sans MS" pitchFamily="66" charset="0"/>
                </a:rPr>
                <a:t>An atom that </a:t>
              </a:r>
              <a:r>
                <a:rPr lang="en-GB" sz="2400" b="1">
                  <a:solidFill>
                    <a:srgbClr val="FF6600"/>
                  </a:solidFill>
                  <a:latin typeface="Comic Sans MS" pitchFamily="66" charset="0"/>
                </a:rPr>
                <a:t>gains electrons</a:t>
              </a:r>
              <a:r>
                <a:rPr lang="en-GB" sz="2400">
                  <a:latin typeface="Comic Sans MS" pitchFamily="66" charset="0"/>
                </a:rPr>
                <a:t> has more electrons than protons and so has a negative overall charge. </a:t>
              </a:r>
              <a:br>
                <a:rPr lang="en-GB" sz="2400">
                  <a:latin typeface="Comic Sans MS" pitchFamily="66" charset="0"/>
                </a:rPr>
              </a:br>
              <a:r>
                <a:rPr lang="en-GB" sz="2400">
                  <a:latin typeface="Comic Sans MS" pitchFamily="66" charset="0"/>
                </a:rPr>
                <a:t>This is called a </a:t>
              </a:r>
              <a:r>
                <a:rPr lang="en-GB" sz="2400" b="1">
                  <a:solidFill>
                    <a:srgbClr val="FF6600"/>
                  </a:solidFill>
                  <a:latin typeface="Comic Sans MS" pitchFamily="66" charset="0"/>
                </a:rPr>
                <a:t>negative ion</a:t>
              </a:r>
              <a:r>
                <a:rPr lang="en-GB" sz="2400">
                  <a:latin typeface="Comic Sans MS" pitchFamily="66" charset="0"/>
                </a:rPr>
                <a:t>.</a:t>
              </a:r>
            </a:p>
          </p:txBody>
        </p:sp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5016" y="1795"/>
              <a:ext cx="510" cy="2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 sz="2400">
                <a:latin typeface="Comic Sans MS" pitchFamily="66" charset="0"/>
              </a:endParaRPr>
            </a:p>
          </p:txBody>
        </p:sp>
      </p:grp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535782" y="5002927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5600" indent="-355600">
              <a:buClr>
                <a:srgbClr val="FF6600"/>
              </a:buClr>
              <a:buFont typeface="Wingdings" pitchFamily="2" charset="2"/>
              <a:buChar char="l"/>
            </a:pPr>
            <a:r>
              <a:rPr lang="en-GB" sz="2400">
                <a:latin typeface="Comic Sans MS" pitchFamily="66" charset="0"/>
              </a:rPr>
              <a:t>Atoms with a nearly empty outer shell, will lose electrons to obtain a full outer shell. </a:t>
            </a: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535782" y="5931614"/>
            <a:ext cx="7997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5600" indent="-355600">
              <a:buClr>
                <a:srgbClr val="FF6600"/>
              </a:buClr>
              <a:buFont typeface="Wingdings" pitchFamily="2" charset="2"/>
              <a:buChar char="l"/>
            </a:pPr>
            <a:r>
              <a:rPr lang="en-GB" sz="2400">
                <a:latin typeface="Comic Sans MS" pitchFamily="66" charset="0"/>
              </a:rPr>
              <a:t>Atoms with a nearly full outer shell, will gain electrons to obtain a full outer shell. </a:t>
            </a:r>
          </a:p>
        </p:txBody>
      </p:sp>
    </p:spTree>
    <p:extLst>
      <p:ext uri="{BB962C8B-B14F-4D97-AF65-F5344CB8AC3E}">
        <p14:creationId xmlns:p14="http://schemas.microsoft.com/office/powerpoint/2010/main" val="13056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5" grpId="0"/>
      <p:bldP spid="432142" grpId="0"/>
      <p:bldP spid="432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9" name="Rectangle 29"/>
          <p:cNvSpPr>
            <a:spLocks noGrp="1" noChangeArrowheads="1"/>
          </p:cNvSpPr>
          <p:nvPr>
            <p:ph type="title"/>
          </p:nvPr>
        </p:nvSpPr>
        <p:spPr>
          <a:xfrm>
            <a:off x="433388" y="260648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How do atoms form positive ions?</a:t>
            </a:r>
          </a:p>
        </p:txBody>
      </p:sp>
      <p:sp>
        <p:nvSpPr>
          <p:cNvPr id="256030" name="Rectangle 30"/>
          <p:cNvSpPr>
            <a:spLocks noChangeArrowheads="1"/>
          </p:cNvSpPr>
          <p:nvPr/>
        </p:nvSpPr>
        <p:spPr bwMode="auto">
          <a:xfrm>
            <a:off x="574676" y="1293812"/>
            <a:ext cx="6318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>
                <a:latin typeface="Comic Sans MS" pitchFamily="66" charset="0"/>
              </a:rPr>
              <a:t>An atom that loses one or more electrons forms a positive ion. </a:t>
            </a:r>
            <a:endParaRPr lang="en-GB" sz="1200">
              <a:latin typeface="Comic Sans MS" pitchFamily="66" charset="0"/>
            </a:endParaRPr>
          </a:p>
        </p:txBody>
      </p:sp>
      <p:sp>
        <p:nvSpPr>
          <p:cNvPr id="256032" name="Rectangle 32"/>
          <p:cNvSpPr>
            <a:spLocks noChangeArrowheads="1"/>
          </p:cNvSpPr>
          <p:nvPr/>
        </p:nvSpPr>
        <p:spPr bwMode="auto">
          <a:xfrm>
            <a:off x="574676" y="3116262"/>
            <a:ext cx="8270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>
                <a:latin typeface="Comic Sans MS" pitchFamily="66" charset="0"/>
              </a:rPr>
              <a:t>Positive ions have a small ‘</a:t>
            </a:r>
            <a:r>
              <a:rPr lang="en-GB" b="1">
                <a:solidFill>
                  <a:srgbClr val="FF6600"/>
                </a:solidFill>
                <a:latin typeface="Comic Sans MS" pitchFamily="66" charset="0"/>
              </a:rPr>
              <a:t>+</a:t>
            </a:r>
            <a:r>
              <a:rPr lang="en-GB">
                <a:latin typeface="Comic Sans MS" pitchFamily="66" charset="0"/>
              </a:rPr>
              <a:t>’ symbol and a number by this to indicate how many electrons have been lost.</a:t>
            </a:r>
          </a:p>
        </p:txBody>
      </p:sp>
      <p:sp>
        <p:nvSpPr>
          <p:cNvPr id="256059" name="Rectangle 59"/>
          <p:cNvSpPr>
            <a:spLocks noChangeArrowheads="1"/>
          </p:cNvSpPr>
          <p:nvPr/>
        </p:nvSpPr>
        <p:spPr bwMode="auto">
          <a:xfrm>
            <a:off x="574676" y="3984625"/>
            <a:ext cx="6572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Comic Sans MS" pitchFamily="66" charset="0"/>
              </a:rPr>
              <a:t>This number is usually the same as the number of electrons</a:t>
            </a:r>
            <a:br>
              <a:rPr lang="en-GB">
                <a:latin typeface="Comic Sans MS" pitchFamily="66" charset="0"/>
              </a:rPr>
            </a:br>
            <a:r>
              <a:rPr lang="en-GB">
                <a:latin typeface="Comic Sans MS" pitchFamily="66" charset="0"/>
              </a:rPr>
              <a:t>in the atom’s outer shell. For example:</a:t>
            </a:r>
          </a:p>
        </p:txBody>
      </p:sp>
      <p:sp>
        <p:nvSpPr>
          <p:cNvPr id="256060" name="Rectangle 60"/>
          <p:cNvSpPr>
            <a:spLocks noChangeArrowheads="1"/>
          </p:cNvSpPr>
          <p:nvPr/>
        </p:nvSpPr>
        <p:spPr bwMode="auto">
          <a:xfrm>
            <a:off x="574676" y="2201862"/>
            <a:ext cx="6440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b="1">
                <a:latin typeface="Comic Sans MS" pitchFamily="66" charset="0"/>
              </a:rPr>
              <a:t>Metal atoms</a:t>
            </a:r>
            <a:r>
              <a:rPr lang="en-GB">
                <a:latin typeface="Comic Sans MS" pitchFamily="66" charset="0"/>
              </a:rPr>
              <a:t>, such as sodium, magnesium and iron,</a:t>
            </a:r>
            <a:r>
              <a:rPr lang="en-GB" b="1">
                <a:latin typeface="Comic Sans MS" pitchFamily="66" charset="0"/>
              </a:rPr>
              <a:t> </a:t>
            </a:r>
            <a:r>
              <a:rPr lang="en-GB">
                <a:latin typeface="Comic Sans MS" pitchFamily="66" charset="0"/>
              </a:rPr>
              <a:t>form positive ions.</a:t>
            </a:r>
          </a:p>
        </p:txBody>
      </p:sp>
      <p:grpSp>
        <p:nvGrpSpPr>
          <p:cNvPr id="256072" name="Group 72"/>
          <p:cNvGrpSpPr>
            <a:grpSpLocks/>
          </p:cNvGrpSpPr>
          <p:nvPr/>
        </p:nvGrpSpPr>
        <p:grpSpPr bwMode="auto">
          <a:xfrm>
            <a:off x="7147458" y="1259532"/>
            <a:ext cx="1665653" cy="1614332"/>
            <a:chOff x="4589" y="651"/>
            <a:chExt cx="770" cy="653"/>
          </a:xfrm>
        </p:grpSpPr>
        <p:sp>
          <p:nvSpPr>
            <p:cNvPr id="256071" name="Oval 71"/>
            <p:cNvSpPr>
              <a:spLocks noChangeArrowheads="1"/>
            </p:cNvSpPr>
            <p:nvPr/>
          </p:nvSpPr>
          <p:spPr bwMode="auto">
            <a:xfrm>
              <a:off x="4589" y="651"/>
              <a:ext cx="770" cy="653"/>
            </a:xfrm>
            <a:prstGeom prst="ellipse">
              <a:avLst/>
            </a:prstGeom>
            <a:solidFill>
              <a:srgbClr val="FFFFCC"/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6064" name="AutoShape 64"/>
            <p:cNvSpPr>
              <a:spLocks noChangeArrowheads="1"/>
            </p:cNvSpPr>
            <p:nvPr/>
          </p:nvSpPr>
          <p:spPr bwMode="auto">
            <a:xfrm>
              <a:off x="4720" y="752"/>
              <a:ext cx="541" cy="451"/>
            </a:xfrm>
            <a:prstGeom prst="plus">
              <a:avLst>
                <a:gd name="adj" fmla="val 39181"/>
              </a:avLst>
            </a:prstGeom>
            <a:solidFill>
              <a:srgbClr val="FF0000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256074" name="Group 74"/>
          <p:cNvGrpSpPr>
            <a:grpSpLocks/>
          </p:cNvGrpSpPr>
          <p:nvPr/>
        </p:nvGrpSpPr>
        <p:grpSpPr bwMode="auto">
          <a:xfrm>
            <a:off x="312738" y="4953000"/>
            <a:ext cx="8715375" cy="1535112"/>
            <a:chOff x="190" y="2799"/>
            <a:chExt cx="5490" cy="967"/>
          </a:xfrm>
        </p:grpSpPr>
        <p:sp>
          <p:nvSpPr>
            <p:cNvPr id="256039" name="AutoShape 39"/>
            <p:cNvSpPr>
              <a:spLocks noChangeArrowheads="1"/>
            </p:cNvSpPr>
            <p:nvPr/>
          </p:nvSpPr>
          <p:spPr bwMode="auto">
            <a:xfrm>
              <a:off x="190" y="2799"/>
              <a:ext cx="5490" cy="967"/>
            </a:xfrm>
            <a:prstGeom prst="roundRect">
              <a:avLst>
                <a:gd name="adj" fmla="val 7583"/>
              </a:avLst>
            </a:prstGeom>
            <a:solidFill>
              <a:srgbClr val="FFFFCC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6045" name="Rectangle 45"/>
            <p:cNvSpPr>
              <a:spLocks noChangeArrowheads="1"/>
            </p:cNvSpPr>
            <p:nvPr/>
          </p:nvSpPr>
          <p:spPr bwMode="auto">
            <a:xfrm>
              <a:off x="2895" y="2817"/>
              <a:ext cx="12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lithium ion [ 2</a:t>
              </a: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 </a:t>
              </a:r>
              <a:r>
                <a:rPr lang="en-GB" b="1">
                  <a:latin typeface="Comic Sans MS" pitchFamily="66" charset="0"/>
                </a:rPr>
                <a:t>]</a:t>
              </a:r>
            </a:p>
          </p:txBody>
        </p:sp>
        <p:sp>
          <p:nvSpPr>
            <p:cNvPr id="256050" name="Rectangle 50"/>
            <p:cNvSpPr>
              <a:spLocks noChangeArrowheads="1"/>
            </p:cNvSpPr>
            <p:nvPr/>
          </p:nvSpPr>
          <p:spPr bwMode="auto">
            <a:xfrm>
              <a:off x="642" y="2817"/>
              <a:ext cx="22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lithium atom  2.</a:t>
              </a: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1 </a:t>
              </a:r>
              <a:endParaRPr lang="en-GB" b="1">
                <a:latin typeface="Comic Sans MS" pitchFamily="66" charset="0"/>
              </a:endParaRPr>
            </a:p>
          </p:txBody>
        </p:sp>
        <p:sp>
          <p:nvSpPr>
            <p:cNvPr id="256049" name="Rectangle 49"/>
            <p:cNvSpPr>
              <a:spLocks noChangeArrowheads="1"/>
            </p:cNvSpPr>
            <p:nvPr/>
          </p:nvSpPr>
          <p:spPr bwMode="auto">
            <a:xfrm>
              <a:off x="312" y="3464"/>
              <a:ext cx="25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aluminium atom </a:t>
              </a:r>
              <a:r>
                <a:rPr lang="en-GB">
                  <a:latin typeface="Comic Sans MS" pitchFamily="66" charset="0"/>
                </a:rPr>
                <a:t> </a:t>
              </a:r>
              <a:r>
                <a:rPr lang="en-GB" b="1">
                  <a:latin typeface="Comic Sans MS" pitchFamily="66" charset="0"/>
                </a:rPr>
                <a:t>2.8.</a:t>
              </a: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3</a:t>
              </a:r>
              <a:r>
                <a:rPr lang="en-GB">
                  <a:latin typeface="Comic Sans MS" pitchFamily="66" charset="0"/>
                </a:rPr>
                <a:t> </a:t>
              </a:r>
              <a:endParaRPr lang="en-GB" b="1">
                <a:latin typeface="Comic Sans MS" pitchFamily="66" charset="0"/>
              </a:endParaRPr>
            </a:p>
          </p:txBody>
        </p:sp>
        <p:sp>
          <p:nvSpPr>
            <p:cNvPr id="256051" name="Rectangle 51"/>
            <p:cNvSpPr>
              <a:spLocks noChangeArrowheads="1"/>
            </p:cNvSpPr>
            <p:nvPr/>
          </p:nvSpPr>
          <p:spPr bwMode="auto">
            <a:xfrm>
              <a:off x="2895" y="3464"/>
              <a:ext cx="1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aluminium ion [</a:t>
              </a:r>
              <a:r>
                <a:rPr lang="en-GB">
                  <a:latin typeface="Comic Sans MS" pitchFamily="66" charset="0"/>
                </a:rPr>
                <a:t> </a:t>
              </a:r>
              <a:r>
                <a:rPr lang="en-GB" b="1">
                  <a:latin typeface="Comic Sans MS" pitchFamily="66" charset="0"/>
                </a:rPr>
                <a:t>2.8 ]</a:t>
              </a:r>
              <a:endParaRPr lang="en-GB" b="1" baseline="30000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256035" name="Rectangle 35"/>
            <p:cNvSpPr>
              <a:spLocks noChangeArrowheads="1"/>
            </p:cNvSpPr>
            <p:nvPr/>
          </p:nvSpPr>
          <p:spPr bwMode="auto">
            <a:xfrm>
              <a:off x="211" y="3133"/>
              <a:ext cx="2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magnesium atom </a:t>
              </a:r>
              <a:r>
                <a:rPr lang="en-GB">
                  <a:latin typeface="Comic Sans MS" pitchFamily="66" charset="0"/>
                </a:rPr>
                <a:t> </a:t>
              </a:r>
              <a:r>
                <a:rPr lang="en-GB" b="1">
                  <a:latin typeface="Comic Sans MS" pitchFamily="66" charset="0"/>
                </a:rPr>
                <a:t>2.8.</a:t>
              </a: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2</a:t>
              </a:r>
              <a:r>
                <a:rPr lang="en-GB">
                  <a:latin typeface="Comic Sans MS" pitchFamily="66" charset="0"/>
                </a:rPr>
                <a:t> </a:t>
              </a:r>
              <a:endParaRPr lang="en-GB" b="1">
                <a:latin typeface="Comic Sans MS" pitchFamily="66" charset="0"/>
              </a:endParaRPr>
            </a:p>
          </p:txBody>
        </p:sp>
        <p:sp>
          <p:nvSpPr>
            <p:cNvPr id="256052" name="Rectangle 52"/>
            <p:cNvSpPr>
              <a:spLocks noChangeArrowheads="1"/>
            </p:cNvSpPr>
            <p:nvPr/>
          </p:nvSpPr>
          <p:spPr bwMode="auto">
            <a:xfrm>
              <a:off x="2887" y="3132"/>
              <a:ext cx="26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b="1" dirty="0">
                  <a:latin typeface="Comic Sans MS" pitchFamily="66" charset="0"/>
                </a:rPr>
                <a:t>magnesium ion [</a:t>
              </a:r>
              <a:r>
                <a:rPr lang="en-GB" dirty="0">
                  <a:latin typeface="Comic Sans MS" pitchFamily="66" charset="0"/>
                </a:rPr>
                <a:t> </a:t>
              </a:r>
              <a:r>
                <a:rPr lang="en-GB" b="1" dirty="0">
                  <a:latin typeface="Comic Sans MS" pitchFamily="66" charset="0"/>
                </a:rPr>
                <a:t>2.8 ] </a:t>
              </a:r>
              <a:r>
                <a:rPr lang="en-GB" b="1" dirty="0" smtClean="0">
                  <a:latin typeface="Comic Sans MS" pitchFamily="66" charset="0"/>
                </a:rPr>
                <a:t>       = Mg</a:t>
              </a:r>
              <a:r>
                <a:rPr lang="en-GB" b="1" baseline="30000" dirty="0" smtClean="0">
                  <a:solidFill>
                    <a:srgbClr val="FF6600"/>
                  </a:solidFill>
                  <a:latin typeface="Comic Sans MS" pitchFamily="66" charset="0"/>
                </a:rPr>
                <a:t>2</a:t>
              </a:r>
              <a:r>
                <a:rPr lang="en-GB" b="1" baseline="30000" dirty="0">
                  <a:solidFill>
                    <a:srgbClr val="FF6600"/>
                  </a:solidFill>
                  <a:latin typeface="Comic Sans MS" pitchFamily="66" charset="0"/>
                </a:rPr>
                <a:t>+</a:t>
              </a:r>
            </a:p>
          </p:txBody>
        </p:sp>
        <p:sp>
          <p:nvSpPr>
            <p:cNvPr id="256066" name="Line 66"/>
            <p:cNvSpPr>
              <a:spLocks noChangeShapeType="1"/>
            </p:cNvSpPr>
            <p:nvPr/>
          </p:nvSpPr>
          <p:spPr bwMode="auto">
            <a:xfrm>
              <a:off x="2516" y="2964"/>
              <a:ext cx="36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6067" name="Line 67"/>
            <p:cNvSpPr>
              <a:spLocks noChangeShapeType="1"/>
            </p:cNvSpPr>
            <p:nvPr/>
          </p:nvSpPr>
          <p:spPr bwMode="auto">
            <a:xfrm>
              <a:off x="2507" y="3296"/>
              <a:ext cx="3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6068" name="Line 68"/>
            <p:cNvSpPr>
              <a:spLocks noChangeShapeType="1"/>
            </p:cNvSpPr>
            <p:nvPr/>
          </p:nvSpPr>
          <p:spPr bwMode="auto">
            <a:xfrm flipV="1">
              <a:off x="2511" y="3610"/>
              <a:ext cx="366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6069" name="Rectangle 69"/>
            <p:cNvSpPr>
              <a:spLocks noChangeArrowheads="1"/>
            </p:cNvSpPr>
            <p:nvPr/>
          </p:nvSpPr>
          <p:spPr bwMode="auto">
            <a:xfrm>
              <a:off x="4908" y="2817"/>
              <a:ext cx="4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= Li</a:t>
              </a:r>
              <a:r>
                <a:rPr lang="en-GB" b="1" baseline="30000">
                  <a:solidFill>
                    <a:srgbClr val="FF6600"/>
                  </a:solidFill>
                  <a:latin typeface="Comic Sans MS" pitchFamily="66" charset="0"/>
                </a:rPr>
                <a:t>+</a:t>
              </a:r>
            </a:p>
          </p:txBody>
        </p:sp>
        <p:sp>
          <p:nvSpPr>
            <p:cNvPr id="256070" name="Rectangle 70"/>
            <p:cNvSpPr>
              <a:spLocks noChangeArrowheads="1"/>
            </p:cNvSpPr>
            <p:nvPr/>
          </p:nvSpPr>
          <p:spPr bwMode="auto">
            <a:xfrm>
              <a:off x="4918" y="3463"/>
              <a:ext cx="5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= Al</a:t>
              </a:r>
              <a:r>
                <a:rPr lang="en-GB" b="1" baseline="30000">
                  <a:solidFill>
                    <a:srgbClr val="FF6600"/>
                  </a:solidFill>
                  <a:latin typeface="Comic Sans MS" pitchFamily="66" charset="0"/>
                </a:rPr>
                <a:t>3+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89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2" grpId="0"/>
      <p:bldP spid="256059" grpId="0"/>
      <p:bldP spid="2560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06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919" name="Rectangle 87"/>
          <p:cNvSpPr>
            <a:spLocks noGrp="1" noChangeArrowheads="1"/>
          </p:cNvSpPr>
          <p:nvPr>
            <p:ph type="title"/>
          </p:nvPr>
        </p:nvSpPr>
        <p:spPr>
          <a:xfrm>
            <a:off x="474006" y="151328"/>
            <a:ext cx="8229600" cy="1143000"/>
          </a:xfrm>
        </p:spPr>
        <p:txBody>
          <a:bodyPr/>
          <a:lstStyle/>
          <a:p>
            <a:r>
              <a:rPr lang="en-GB" dirty="0">
                <a:latin typeface="Comic Sans MS" pitchFamily="66" charset="0"/>
              </a:rPr>
              <a:t>How is a sodium ion formed?</a:t>
            </a:r>
          </a:p>
        </p:txBody>
      </p:sp>
      <p:sp>
        <p:nvSpPr>
          <p:cNvPr id="120875" name="Text Box 43"/>
          <p:cNvSpPr txBox="1">
            <a:spLocks noChangeArrowheads="1"/>
          </p:cNvSpPr>
          <p:nvPr/>
        </p:nvSpPr>
        <p:spPr bwMode="auto">
          <a:xfrm>
            <a:off x="387487" y="5827712"/>
            <a:ext cx="381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b="1">
                <a:latin typeface="Comic Sans MS" pitchFamily="66" charset="0"/>
              </a:rPr>
              <a:t>2.8.1</a:t>
            </a:r>
          </a:p>
          <a:p>
            <a:pPr algn="ctr">
              <a:spcBef>
                <a:spcPct val="0"/>
              </a:spcBef>
            </a:pPr>
            <a:r>
              <a:rPr lang="en-GB">
                <a:latin typeface="Comic Sans MS" pitchFamily="66" charset="0"/>
              </a:rPr>
              <a:t>(partially full outer shell)</a:t>
            </a:r>
          </a:p>
        </p:txBody>
      </p:sp>
      <p:sp>
        <p:nvSpPr>
          <p:cNvPr id="121038" name="Text Box 206"/>
          <p:cNvSpPr txBox="1">
            <a:spLocks noChangeArrowheads="1"/>
          </p:cNvSpPr>
          <p:nvPr/>
        </p:nvSpPr>
        <p:spPr bwMode="auto">
          <a:xfrm>
            <a:off x="662125" y="1497012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11 protons	=	+11</a:t>
            </a:r>
          </a:p>
        </p:txBody>
      </p:sp>
      <p:sp>
        <p:nvSpPr>
          <p:cNvPr id="121039" name="Text Box 207"/>
          <p:cNvSpPr txBox="1">
            <a:spLocks noChangeArrowheads="1"/>
          </p:cNvSpPr>
          <p:nvPr/>
        </p:nvSpPr>
        <p:spPr bwMode="auto">
          <a:xfrm>
            <a:off x="662125" y="1928812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11 electrons	=	 -11</a:t>
            </a:r>
          </a:p>
        </p:txBody>
      </p:sp>
      <p:grpSp>
        <p:nvGrpSpPr>
          <p:cNvPr id="121215" name="Group 383"/>
          <p:cNvGrpSpPr>
            <a:grpSpLocks/>
          </p:cNvGrpSpPr>
          <p:nvPr/>
        </p:nvGrpSpPr>
        <p:grpSpPr bwMode="auto">
          <a:xfrm>
            <a:off x="658950" y="2411412"/>
            <a:ext cx="3248025" cy="492125"/>
            <a:chOff x="423" y="1296"/>
            <a:chExt cx="2046" cy="310"/>
          </a:xfrm>
        </p:grpSpPr>
        <p:sp>
          <p:nvSpPr>
            <p:cNvPr id="121040" name="Text Box 208"/>
            <p:cNvSpPr txBox="1">
              <a:spLocks noChangeArrowheads="1"/>
            </p:cNvSpPr>
            <p:nvPr/>
          </p:nvSpPr>
          <p:spPr bwMode="auto">
            <a:xfrm>
              <a:off x="425" y="1302"/>
              <a:ext cx="20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rgbClr val="010066"/>
                  </a:solidFill>
                  <a:latin typeface="Comic Sans MS" pitchFamily="66" charset="0"/>
                </a:rPr>
                <a:t>Total charge	</a:t>
              </a:r>
              <a:r>
                <a:rPr lang="en-GB" b="1" dirty="0" smtClean="0">
                  <a:solidFill>
                    <a:srgbClr val="010066"/>
                  </a:solidFill>
                  <a:latin typeface="Comic Sans MS" pitchFamily="66" charset="0"/>
                </a:rPr>
                <a:t>=   </a:t>
              </a:r>
              <a:r>
                <a:rPr lang="en-GB" b="1" dirty="0">
                  <a:solidFill>
                    <a:srgbClr val="010066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121041" name="Line 209"/>
            <p:cNvSpPr>
              <a:spLocks noChangeShapeType="1"/>
            </p:cNvSpPr>
            <p:nvPr/>
          </p:nvSpPr>
          <p:spPr bwMode="auto">
            <a:xfrm>
              <a:off x="423" y="129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1042" name="Line 210"/>
            <p:cNvSpPr>
              <a:spLocks noChangeShapeType="1"/>
            </p:cNvSpPr>
            <p:nvPr/>
          </p:nvSpPr>
          <p:spPr bwMode="auto">
            <a:xfrm>
              <a:off x="423" y="160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1048" name="Rectangle 216"/>
          <p:cNvSpPr>
            <a:spLocks noChangeArrowheads="1"/>
          </p:cNvSpPr>
          <p:nvPr/>
        </p:nvSpPr>
        <p:spPr bwMode="auto">
          <a:xfrm>
            <a:off x="1122500" y="1109662"/>
            <a:ext cx="2265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Sodium atom:</a:t>
            </a:r>
          </a:p>
        </p:txBody>
      </p:sp>
      <p:sp>
        <p:nvSpPr>
          <p:cNvPr id="121050" name="Text Box 218"/>
          <p:cNvSpPr txBox="1">
            <a:spLocks noChangeArrowheads="1"/>
          </p:cNvSpPr>
          <p:nvPr/>
        </p:nvSpPr>
        <p:spPr bwMode="auto">
          <a:xfrm>
            <a:off x="5440500" y="1493837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11 protons	=	+11</a:t>
            </a:r>
          </a:p>
        </p:txBody>
      </p:sp>
      <p:sp>
        <p:nvSpPr>
          <p:cNvPr id="121051" name="Text Box 219"/>
          <p:cNvSpPr txBox="1">
            <a:spLocks noChangeArrowheads="1"/>
          </p:cNvSpPr>
          <p:nvPr/>
        </p:nvSpPr>
        <p:spPr bwMode="auto">
          <a:xfrm>
            <a:off x="5440500" y="1925637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10 electrons	=	 -10</a:t>
            </a:r>
          </a:p>
        </p:txBody>
      </p:sp>
      <p:grpSp>
        <p:nvGrpSpPr>
          <p:cNvPr id="121216" name="Group 384"/>
          <p:cNvGrpSpPr>
            <a:grpSpLocks/>
          </p:cNvGrpSpPr>
          <p:nvPr/>
        </p:nvGrpSpPr>
        <p:grpSpPr bwMode="auto">
          <a:xfrm>
            <a:off x="5437325" y="2408237"/>
            <a:ext cx="3248025" cy="492125"/>
            <a:chOff x="3177" y="1294"/>
            <a:chExt cx="2046" cy="310"/>
          </a:xfrm>
        </p:grpSpPr>
        <p:sp>
          <p:nvSpPr>
            <p:cNvPr id="121052" name="Text Box 220"/>
            <p:cNvSpPr txBox="1">
              <a:spLocks noChangeArrowheads="1"/>
            </p:cNvSpPr>
            <p:nvPr/>
          </p:nvSpPr>
          <p:spPr bwMode="auto">
            <a:xfrm>
              <a:off x="3179" y="1300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	  +1</a:t>
              </a:r>
            </a:p>
          </p:txBody>
        </p:sp>
        <p:sp>
          <p:nvSpPr>
            <p:cNvPr id="121053" name="Line 221"/>
            <p:cNvSpPr>
              <a:spLocks noChangeShapeType="1"/>
            </p:cNvSpPr>
            <p:nvPr/>
          </p:nvSpPr>
          <p:spPr bwMode="auto">
            <a:xfrm>
              <a:off x="3177" y="129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1054" name="Line 222"/>
            <p:cNvSpPr>
              <a:spLocks noChangeShapeType="1"/>
            </p:cNvSpPr>
            <p:nvPr/>
          </p:nvSpPr>
          <p:spPr bwMode="auto">
            <a:xfrm>
              <a:off x="3177" y="160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1055" name="Rectangle 223"/>
          <p:cNvSpPr>
            <a:spLocks noChangeArrowheads="1"/>
          </p:cNvSpPr>
          <p:nvPr/>
        </p:nvSpPr>
        <p:spPr bwMode="auto">
          <a:xfrm>
            <a:off x="5972312" y="1109662"/>
            <a:ext cx="226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Sodium ion:</a:t>
            </a:r>
          </a:p>
        </p:txBody>
      </p:sp>
      <p:grpSp>
        <p:nvGrpSpPr>
          <p:cNvPr id="121259" name="Group 427"/>
          <p:cNvGrpSpPr>
            <a:grpSpLocks/>
          </p:cNvGrpSpPr>
          <p:nvPr/>
        </p:nvGrpSpPr>
        <p:grpSpPr bwMode="auto">
          <a:xfrm>
            <a:off x="3438662" y="3792537"/>
            <a:ext cx="2095500" cy="831850"/>
            <a:chOff x="2174" y="2184"/>
            <a:chExt cx="1320" cy="524"/>
          </a:xfrm>
        </p:grpSpPr>
        <p:sp>
          <p:nvSpPr>
            <p:cNvPr id="121076" name="Text Box 244"/>
            <p:cNvSpPr txBox="1">
              <a:spLocks noChangeArrowheads="1"/>
            </p:cNvSpPr>
            <p:nvPr/>
          </p:nvSpPr>
          <p:spPr bwMode="auto">
            <a:xfrm>
              <a:off x="2174" y="2184"/>
              <a:ext cx="13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loses </a:t>
              </a:r>
            </a:p>
            <a:p>
              <a:pPr algn="ctr">
                <a:spcBef>
                  <a:spcPct val="0"/>
                </a:spcBef>
              </a:pP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1 electron</a:t>
              </a:r>
            </a:p>
          </p:txBody>
        </p:sp>
        <p:sp>
          <p:nvSpPr>
            <p:cNvPr id="121100" name="Line 268"/>
            <p:cNvSpPr>
              <a:spLocks noChangeShapeType="1"/>
            </p:cNvSpPr>
            <p:nvPr/>
          </p:nvSpPr>
          <p:spPr bwMode="auto">
            <a:xfrm>
              <a:off x="2326" y="2708"/>
              <a:ext cx="114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21260" name="Group 428"/>
          <p:cNvGrpSpPr>
            <a:grpSpLocks/>
          </p:cNvGrpSpPr>
          <p:nvPr/>
        </p:nvGrpSpPr>
        <p:grpSpPr bwMode="auto">
          <a:xfrm>
            <a:off x="5731012" y="3336925"/>
            <a:ext cx="2584450" cy="2419350"/>
            <a:chOff x="3618" y="1897"/>
            <a:chExt cx="1628" cy="1524"/>
          </a:xfrm>
        </p:grpSpPr>
        <p:sp>
          <p:nvSpPr>
            <p:cNvPr id="121221" name="Freeform 389"/>
            <p:cNvSpPr>
              <a:spLocks/>
            </p:cNvSpPr>
            <p:nvPr/>
          </p:nvSpPr>
          <p:spPr bwMode="auto">
            <a:xfrm>
              <a:off x="3618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1222" name="Freeform 390"/>
            <p:cNvSpPr>
              <a:spLocks/>
            </p:cNvSpPr>
            <p:nvPr/>
          </p:nvSpPr>
          <p:spPr bwMode="auto">
            <a:xfrm flipH="1">
              <a:off x="5056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1223" name="Rectangle 391"/>
          <p:cNvSpPr>
            <a:spLocks noChangeArrowheads="1"/>
          </p:cNvSpPr>
          <p:nvPr/>
        </p:nvSpPr>
        <p:spPr bwMode="auto">
          <a:xfrm>
            <a:off x="8367850" y="2976562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4000" b="1">
                <a:solidFill>
                  <a:srgbClr val="FF3300"/>
                </a:solidFill>
                <a:latin typeface="Comic Sans MS" pitchFamily="66" charset="0"/>
              </a:rPr>
              <a:t>+</a:t>
            </a:r>
          </a:p>
        </p:txBody>
      </p:sp>
      <p:grpSp>
        <p:nvGrpSpPr>
          <p:cNvPr id="121261" name="Group 429"/>
          <p:cNvGrpSpPr>
            <a:grpSpLocks/>
          </p:cNvGrpSpPr>
          <p:nvPr/>
        </p:nvGrpSpPr>
        <p:grpSpPr bwMode="auto">
          <a:xfrm>
            <a:off x="5904050" y="5846766"/>
            <a:ext cx="1939925" cy="750888"/>
            <a:chOff x="3727" y="3478"/>
            <a:chExt cx="1222" cy="473"/>
          </a:xfrm>
        </p:grpSpPr>
        <p:sp>
          <p:nvSpPr>
            <p:cNvPr id="120917" name="Text Box 85"/>
            <p:cNvSpPr txBox="1">
              <a:spLocks noChangeArrowheads="1"/>
            </p:cNvSpPr>
            <p:nvPr/>
          </p:nvSpPr>
          <p:spPr bwMode="auto">
            <a:xfrm>
              <a:off x="4194" y="3478"/>
              <a:ext cx="5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[2.8]</a:t>
              </a:r>
              <a:endParaRPr lang="en-GB" b="1" baseline="30000">
                <a:latin typeface="Comic Sans MS" pitchFamily="66" charset="0"/>
              </a:endParaRPr>
            </a:p>
          </p:txBody>
        </p:sp>
        <p:sp>
          <p:nvSpPr>
            <p:cNvPr id="121079" name="Rectangle 247"/>
            <p:cNvSpPr>
              <a:spLocks noChangeArrowheads="1"/>
            </p:cNvSpPr>
            <p:nvPr/>
          </p:nvSpPr>
          <p:spPr bwMode="auto">
            <a:xfrm>
              <a:off x="3727" y="3718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grpSp>
        <p:nvGrpSpPr>
          <p:cNvPr id="121257" name="Group 425"/>
          <p:cNvGrpSpPr>
            <a:grpSpLocks/>
          </p:cNvGrpSpPr>
          <p:nvPr/>
        </p:nvGrpSpPr>
        <p:grpSpPr bwMode="auto">
          <a:xfrm>
            <a:off x="882787" y="3149600"/>
            <a:ext cx="2647950" cy="2719387"/>
            <a:chOff x="564" y="1779"/>
            <a:chExt cx="1668" cy="1713"/>
          </a:xfrm>
        </p:grpSpPr>
        <p:pic>
          <p:nvPicPr>
            <p:cNvPr id="121233" name="Picture 401" descr="atom_3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" y="1824"/>
              <a:ext cx="1668" cy="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231" name="Rectangle 399"/>
            <p:cNvSpPr>
              <a:spLocks noChangeArrowheads="1"/>
            </p:cNvSpPr>
            <p:nvPr/>
          </p:nvSpPr>
          <p:spPr bwMode="auto">
            <a:xfrm>
              <a:off x="1235" y="24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Na</a:t>
              </a:r>
            </a:p>
          </p:txBody>
        </p:sp>
        <p:pic>
          <p:nvPicPr>
            <p:cNvPr id="121228" name="Picture 39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221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4" name="Picture 40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" y="291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5" name="Picture 40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" y="19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6" name="Picture 40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19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7" name="Picture 40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" y="245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8" name="Picture 40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" y="264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39" name="Picture 40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" y="314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0" name="Picture 40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" y="314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1" name="Picture 40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" y="24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2" name="Picture 41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" y="26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3" name="Picture 41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" y="17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258" name="Group 426"/>
          <p:cNvGrpSpPr>
            <a:grpSpLocks/>
          </p:cNvGrpSpPr>
          <p:nvPr/>
        </p:nvGrpSpPr>
        <p:grpSpPr bwMode="auto">
          <a:xfrm>
            <a:off x="5958025" y="3502025"/>
            <a:ext cx="2127250" cy="2120900"/>
            <a:chOff x="3761" y="2001"/>
            <a:chExt cx="1340" cy="1336"/>
          </a:xfrm>
        </p:grpSpPr>
        <p:pic>
          <p:nvPicPr>
            <p:cNvPr id="121245" name="Picture 413" descr="atom_2_she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2034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246" name="Rectangle 414"/>
            <p:cNvSpPr>
              <a:spLocks noChangeArrowheads="1"/>
            </p:cNvSpPr>
            <p:nvPr/>
          </p:nvSpPr>
          <p:spPr bwMode="auto">
            <a:xfrm>
              <a:off x="4283" y="2494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Na</a:t>
              </a:r>
            </a:p>
          </p:txBody>
        </p:sp>
        <p:pic>
          <p:nvPicPr>
            <p:cNvPr id="121247" name="Picture 41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" y="224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8" name="Picture 41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" y="293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49" name="Picture 41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" y="200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0" name="Picture 41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" y="200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1" name="Picture 41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" y="248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2" name="Picture 42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266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3" name="Picture 42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" y="318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4" name="Picture 42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" y="31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5" name="Picture 42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" y="250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256" name="Picture 42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26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235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5" grpId="0"/>
      <p:bldP spid="121038" grpId="0"/>
      <p:bldP spid="121039" grpId="0"/>
      <p:bldP spid="121050" grpId="0"/>
      <p:bldP spid="121051" grpId="0"/>
      <p:bldP spid="121055" grpId="0"/>
      <p:bldP spid="121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81" name="Rectangle 101"/>
          <p:cNvSpPr>
            <a:spLocks noGrp="1" noChangeArrowheads="1"/>
          </p:cNvSpPr>
          <p:nvPr>
            <p:ph type="title"/>
          </p:nvPr>
        </p:nvSpPr>
        <p:spPr>
          <a:xfrm>
            <a:off x="592138" y="55562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How is a magnesium ion formed?</a:t>
            </a:r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08794" y="5954712"/>
            <a:ext cx="3698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b="1">
                <a:latin typeface="Comic Sans MS" pitchFamily="66" charset="0"/>
              </a:rPr>
              <a:t>2.8.2</a:t>
            </a:r>
            <a:r>
              <a:rPr lang="en-GB">
                <a:latin typeface="Comic Sans MS" pitchFamily="66" charset="0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GB">
                <a:latin typeface="Comic Sans MS" pitchFamily="66" charset="0"/>
              </a:rPr>
              <a:t>(partially full outer shell)</a:t>
            </a:r>
          </a:p>
        </p:txBody>
      </p:sp>
      <p:sp>
        <p:nvSpPr>
          <p:cNvPr id="123002" name="Text Box 122"/>
          <p:cNvSpPr txBox="1">
            <a:spLocks noChangeArrowheads="1"/>
          </p:cNvSpPr>
          <p:nvPr/>
        </p:nvSpPr>
        <p:spPr bwMode="auto">
          <a:xfrm>
            <a:off x="742157" y="1585912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12 protons	=	+12</a:t>
            </a:r>
          </a:p>
        </p:txBody>
      </p:sp>
      <p:sp>
        <p:nvSpPr>
          <p:cNvPr id="123003" name="Text Box 123"/>
          <p:cNvSpPr txBox="1">
            <a:spLocks noChangeArrowheads="1"/>
          </p:cNvSpPr>
          <p:nvPr/>
        </p:nvSpPr>
        <p:spPr bwMode="auto">
          <a:xfrm>
            <a:off x="742157" y="2017712"/>
            <a:ext cx="340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12 electrons	=	 -12</a:t>
            </a:r>
          </a:p>
        </p:txBody>
      </p:sp>
      <p:grpSp>
        <p:nvGrpSpPr>
          <p:cNvPr id="123109" name="Group 229"/>
          <p:cNvGrpSpPr>
            <a:grpSpLocks/>
          </p:cNvGrpSpPr>
          <p:nvPr/>
        </p:nvGrpSpPr>
        <p:grpSpPr bwMode="auto">
          <a:xfrm>
            <a:off x="738982" y="2500312"/>
            <a:ext cx="3248025" cy="492125"/>
            <a:chOff x="423" y="1296"/>
            <a:chExt cx="2046" cy="310"/>
          </a:xfrm>
        </p:grpSpPr>
        <p:sp>
          <p:nvSpPr>
            <p:cNvPr id="123004" name="Text Box 124"/>
            <p:cNvSpPr txBox="1">
              <a:spLocks noChangeArrowheads="1"/>
            </p:cNvSpPr>
            <p:nvPr/>
          </p:nvSpPr>
          <p:spPr bwMode="auto">
            <a:xfrm>
              <a:off x="425" y="1302"/>
              <a:ext cx="20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rgbClr val="010066"/>
                  </a:solidFill>
                  <a:latin typeface="Comic Sans MS" pitchFamily="66" charset="0"/>
                </a:rPr>
                <a:t>Total charge	</a:t>
              </a:r>
              <a:r>
                <a:rPr lang="en-GB" b="1" dirty="0" smtClean="0">
                  <a:solidFill>
                    <a:srgbClr val="010066"/>
                  </a:solidFill>
                  <a:latin typeface="Comic Sans MS" pitchFamily="66" charset="0"/>
                </a:rPr>
                <a:t>=   </a:t>
              </a:r>
              <a:r>
                <a:rPr lang="en-GB" b="1" dirty="0">
                  <a:solidFill>
                    <a:srgbClr val="010066"/>
                  </a:solidFill>
                  <a:latin typeface="Comic Sans MS" pitchFamily="66" charset="0"/>
                </a:rPr>
                <a:t>0</a:t>
              </a:r>
            </a:p>
          </p:txBody>
        </p:sp>
        <p:sp>
          <p:nvSpPr>
            <p:cNvPr id="123005" name="Line 125"/>
            <p:cNvSpPr>
              <a:spLocks noChangeShapeType="1"/>
            </p:cNvSpPr>
            <p:nvPr/>
          </p:nvSpPr>
          <p:spPr bwMode="auto">
            <a:xfrm>
              <a:off x="423" y="129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3006" name="Line 126"/>
            <p:cNvSpPr>
              <a:spLocks noChangeShapeType="1"/>
            </p:cNvSpPr>
            <p:nvPr/>
          </p:nvSpPr>
          <p:spPr bwMode="auto">
            <a:xfrm>
              <a:off x="423" y="1606"/>
              <a:ext cx="1950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3007" name="Rectangle 127"/>
          <p:cNvSpPr>
            <a:spLocks noChangeArrowheads="1"/>
          </p:cNvSpPr>
          <p:nvPr/>
        </p:nvSpPr>
        <p:spPr bwMode="auto">
          <a:xfrm>
            <a:off x="923132" y="1198562"/>
            <a:ext cx="2813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Magnesium atom:</a:t>
            </a:r>
          </a:p>
        </p:txBody>
      </p:sp>
      <p:sp>
        <p:nvSpPr>
          <p:cNvPr id="123008" name="Text Box 128"/>
          <p:cNvSpPr txBox="1">
            <a:spLocks noChangeArrowheads="1"/>
          </p:cNvSpPr>
          <p:nvPr/>
        </p:nvSpPr>
        <p:spPr bwMode="auto">
          <a:xfrm>
            <a:off x="5520532" y="1582737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12 protons	=	+12</a:t>
            </a:r>
          </a:p>
        </p:txBody>
      </p:sp>
      <p:sp>
        <p:nvSpPr>
          <p:cNvPr id="123009" name="Text Box 129"/>
          <p:cNvSpPr txBox="1">
            <a:spLocks noChangeArrowheads="1"/>
          </p:cNvSpPr>
          <p:nvPr/>
        </p:nvSpPr>
        <p:spPr bwMode="auto">
          <a:xfrm>
            <a:off x="5520532" y="2014537"/>
            <a:ext cx="322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2419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6"/>
                </a:solidFill>
                <a:latin typeface="Comic Sans MS" pitchFamily="66" charset="0"/>
              </a:rPr>
              <a:t>10 electrons	=	 -10</a:t>
            </a:r>
          </a:p>
        </p:txBody>
      </p:sp>
      <p:grpSp>
        <p:nvGrpSpPr>
          <p:cNvPr id="123112" name="Group 232"/>
          <p:cNvGrpSpPr>
            <a:grpSpLocks/>
          </p:cNvGrpSpPr>
          <p:nvPr/>
        </p:nvGrpSpPr>
        <p:grpSpPr bwMode="auto">
          <a:xfrm>
            <a:off x="5517357" y="2497137"/>
            <a:ext cx="3248025" cy="492125"/>
            <a:chOff x="3177" y="1294"/>
            <a:chExt cx="2046" cy="310"/>
          </a:xfrm>
        </p:grpSpPr>
        <p:sp>
          <p:nvSpPr>
            <p:cNvPr id="123010" name="Text Box 130"/>
            <p:cNvSpPr txBox="1">
              <a:spLocks noChangeArrowheads="1"/>
            </p:cNvSpPr>
            <p:nvPr/>
          </p:nvSpPr>
          <p:spPr bwMode="auto">
            <a:xfrm>
              <a:off x="3179" y="1300"/>
              <a:ext cx="2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defTabSz="1057275">
                <a:spcBef>
                  <a:spcPct val="0"/>
                </a:spcBef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10572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6925" algn="l"/>
                  <a:tab pos="241935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b="1">
                  <a:solidFill>
                    <a:srgbClr val="010066"/>
                  </a:solidFill>
                  <a:latin typeface="Comic Sans MS" pitchFamily="66" charset="0"/>
                </a:rPr>
                <a:t>Total charge	=	  +2</a:t>
              </a:r>
            </a:p>
          </p:txBody>
        </p:sp>
        <p:sp>
          <p:nvSpPr>
            <p:cNvPr id="123011" name="Line 131"/>
            <p:cNvSpPr>
              <a:spLocks noChangeShapeType="1"/>
            </p:cNvSpPr>
            <p:nvPr/>
          </p:nvSpPr>
          <p:spPr bwMode="auto">
            <a:xfrm>
              <a:off x="3177" y="129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3012" name="Line 132"/>
            <p:cNvSpPr>
              <a:spLocks noChangeShapeType="1"/>
            </p:cNvSpPr>
            <p:nvPr/>
          </p:nvSpPr>
          <p:spPr bwMode="auto">
            <a:xfrm>
              <a:off x="3177" y="1604"/>
              <a:ext cx="1944" cy="0"/>
            </a:xfrm>
            <a:prstGeom prst="lin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3013" name="Rectangle 133"/>
          <p:cNvSpPr>
            <a:spLocks noChangeArrowheads="1"/>
          </p:cNvSpPr>
          <p:nvPr/>
        </p:nvSpPr>
        <p:spPr bwMode="auto">
          <a:xfrm>
            <a:off x="5871369" y="1198562"/>
            <a:ext cx="25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b="1">
                <a:latin typeface="Comic Sans MS" pitchFamily="66" charset="0"/>
              </a:rPr>
              <a:t>Magnesium ion:</a:t>
            </a:r>
          </a:p>
        </p:txBody>
      </p:sp>
      <p:grpSp>
        <p:nvGrpSpPr>
          <p:cNvPr id="123148" name="Group 268"/>
          <p:cNvGrpSpPr>
            <a:grpSpLocks/>
          </p:cNvGrpSpPr>
          <p:nvPr/>
        </p:nvGrpSpPr>
        <p:grpSpPr bwMode="auto">
          <a:xfrm>
            <a:off x="6038057" y="5954716"/>
            <a:ext cx="1939925" cy="741363"/>
            <a:chOff x="3761" y="3490"/>
            <a:chExt cx="1222" cy="467"/>
          </a:xfrm>
        </p:grpSpPr>
        <p:sp>
          <p:nvSpPr>
            <p:cNvPr id="123033" name="Text Box 153"/>
            <p:cNvSpPr txBox="1">
              <a:spLocks noChangeArrowheads="1"/>
            </p:cNvSpPr>
            <p:nvPr/>
          </p:nvSpPr>
          <p:spPr bwMode="auto">
            <a:xfrm>
              <a:off x="4094" y="3490"/>
              <a:ext cx="7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latin typeface="Comic Sans MS" pitchFamily="66" charset="0"/>
                </a:rPr>
                <a:t>[2.8]</a:t>
              </a:r>
              <a:r>
                <a:rPr lang="en-GB" b="1" baseline="30000">
                  <a:latin typeface="Comic Sans MS" pitchFamily="66" charset="0"/>
                </a:rPr>
                <a:t>2+</a:t>
              </a:r>
            </a:p>
          </p:txBody>
        </p:sp>
        <p:sp>
          <p:nvSpPr>
            <p:cNvPr id="123034" name="Rectangle 154"/>
            <p:cNvSpPr>
              <a:spLocks noChangeArrowheads="1"/>
            </p:cNvSpPr>
            <p:nvPr/>
          </p:nvSpPr>
          <p:spPr bwMode="auto">
            <a:xfrm>
              <a:off x="3761" y="3724"/>
              <a:ext cx="1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>
                  <a:latin typeface="Comic Sans MS" pitchFamily="66" charset="0"/>
                </a:rPr>
                <a:t>(full outer shell)</a:t>
              </a:r>
            </a:p>
          </p:txBody>
        </p:sp>
      </p:grpSp>
      <p:grpSp>
        <p:nvGrpSpPr>
          <p:cNvPr id="123147" name="Group 267"/>
          <p:cNvGrpSpPr>
            <a:grpSpLocks/>
          </p:cNvGrpSpPr>
          <p:nvPr/>
        </p:nvGrpSpPr>
        <p:grpSpPr bwMode="auto">
          <a:xfrm>
            <a:off x="5861844" y="3425825"/>
            <a:ext cx="2584450" cy="2419350"/>
            <a:chOff x="3650" y="1897"/>
            <a:chExt cx="1628" cy="1524"/>
          </a:xfrm>
        </p:grpSpPr>
        <p:sp>
          <p:nvSpPr>
            <p:cNvPr id="123114" name="Freeform 234"/>
            <p:cNvSpPr>
              <a:spLocks/>
            </p:cNvSpPr>
            <p:nvPr/>
          </p:nvSpPr>
          <p:spPr bwMode="auto">
            <a:xfrm>
              <a:off x="3650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23115" name="Freeform 235"/>
            <p:cNvSpPr>
              <a:spLocks/>
            </p:cNvSpPr>
            <p:nvPr/>
          </p:nvSpPr>
          <p:spPr bwMode="auto">
            <a:xfrm flipH="1">
              <a:off x="5088" y="1897"/>
              <a:ext cx="190" cy="1524"/>
            </a:xfrm>
            <a:custGeom>
              <a:avLst/>
              <a:gdLst>
                <a:gd name="T0" fmla="*/ 227 w 227"/>
                <a:gd name="T1" fmla="*/ 0 h 1815"/>
                <a:gd name="T2" fmla="*/ 0 w 227"/>
                <a:gd name="T3" fmla="*/ 0 h 1815"/>
                <a:gd name="T4" fmla="*/ 0 w 227"/>
                <a:gd name="T5" fmla="*/ 1815 h 1815"/>
                <a:gd name="T6" fmla="*/ 227 w 227"/>
                <a:gd name="T7" fmla="*/ 1815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7" h="1815">
                  <a:moveTo>
                    <a:pt x="227" y="0"/>
                  </a:moveTo>
                  <a:lnTo>
                    <a:pt x="0" y="0"/>
                  </a:lnTo>
                  <a:lnTo>
                    <a:pt x="0" y="1815"/>
                  </a:lnTo>
                  <a:lnTo>
                    <a:pt x="227" y="1815"/>
                  </a:ln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23116" name="Rectangle 236"/>
          <p:cNvSpPr>
            <a:spLocks noChangeArrowheads="1"/>
          </p:cNvSpPr>
          <p:nvPr/>
        </p:nvSpPr>
        <p:spPr bwMode="auto">
          <a:xfrm>
            <a:off x="8479632" y="3175000"/>
            <a:ext cx="6238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2800" b="1">
                <a:solidFill>
                  <a:srgbClr val="FF3300"/>
                </a:solidFill>
                <a:latin typeface="Comic Sans MS" pitchFamily="66" charset="0"/>
              </a:rPr>
              <a:t>2+</a:t>
            </a:r>
          </a:p>
        </p:txBody>
      </p:sp>
      <p:grpSp>
        <p:nvGrpSpPr>
          <p:cNvPr id="123144" name="Group 264"/>
          <p:cNvGrpSpPr>
            <a:grpSpLocks/>
          </p:cNvGrpSpPr>
          <p:nvPr/>
        </p:nvGrpSpPr>
        <p:grpSpPr bwMode="auto">
          <a:xfrm>
            <a:off x="975519" y="3238500"/>
            <a:ext cx="2687638" cy="2719387"/>
            <a:chOff x="572" y="1779"/>
            <a:chExt cx="1693" cy="1713"/>
          </a:xfrm>
        </p:grpSpPr>
        <p:pic>
          <p:nvPicPr>
            <p:cNvPr id="123117" name="Picture 237" descr="atom_3_she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824"/>
              <a:ext cx="1668" cy="1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18" name="Rectangle 238"/>
            <p:cNvSpPr>
              <a:spLocks noChangeArrowheads="1"/>
            </p:cNvSpPr>
            <p:nvPr/>
          </p:nvSpPr>
          <p:spPr bwMode="auto">
            <a:xfrm>
              <a:off x="1225" y="2478"/>
              <a:ext cx="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Mg</a:t>
              </a:r>
            </a:p>
          </p:txBody>
        </p:sp>
        <p:pic>
          <p:nvPicPr>
            <p:cNvPr id="123119" name="Picture 23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" y="221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0" name="Picture 24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291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1" name="Picture 24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" y="19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2" name="Picture 24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19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3" name="Picture 24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" y="245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4" name="Picture 24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" y="264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5" name="Picture 24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" y="314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6" name="Picture 24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" y="314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7" name="Picture 24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24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8" name="Picture 24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266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29" name="Picture 24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7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0" name="Picture 25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1" y="246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145" name="Group 265"/>
          <p:cNvGrpSpPr>
            <a:grpSpLocks/>
          </p:cNvGrpSpPr>
          <p:nvPr/>
        </p:nvGrpSpPr>
        <p:grpSpPr bwMode="auto">
          <a:xfrm>
            <a:off x="6088857" y="3590925"/>
            <a:ext cx="2127250" cy="2120900"/>
            <a:chOff x="3793" y="2001"/>
            <a:chExt cx="1340" cy="1336"/>
          </a:xfrm>
        </p:grpSpPr>
        <p:pic>
          <p:nvPicPr>
            <p:cNvPr id="123131" name="Picture 251" descr="atom_2_she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" y="2034"/>
              <a:ext cx="1290" cy="1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32" name="Rectangle 252"/>
            <p:cNvSpPr>
              <a:spLocks noChangeArrowheads="1"/>
            </p:cNvSpPr>
            <p:nvPr/>
          </p:nvSpPr>
          <p:spPr bwMode="auto">
            <a:xfrm>
              <a:off x="4291" y="2506"/>
              <a:ext cx="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b="1">
                  <a:latin typeface="Comic Sans MS" pitchFamily="66" charset="0"/>
                </a:rPr>
                <a:t>Mg</a:t>
              </a:r>
            </a:p>
          </p:txBody>
        </p:sp>
        <p:pic>
          <p:nvPicPr>
            <p:cNvPr id="123133" name="Picture 253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5" y="224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4" name="Picture 254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" y="293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5" name="Picture 255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" y="200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6" name="Picture 256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7" y="200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7" name="Picture 257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" y="2485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8" name="Picture 258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266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39" name="Picture 259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" y="3189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40" name="Picture 260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" y="3193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41" name="Picture 261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" y="2507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142" name="Picture 262" descr="electr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" y="2691"/>
              <a:ext cx="144" cy="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146" name="Group 266"/>
          <p:cNvGrpSpPr>
            <a:grpSpLocks/>
          </p:cNvGrpSpPr>
          <p:nvPr/>
        </p:nvGrpSpPr>
        <p:grpSpPr bwMode="auto">
          <a:xfrm>
            <a:off x="3505994" y="3900487"/>
            <a:ext cx="2160588" cy="850900"/>
            <a:chOff x="2166" y="2196"/>
            <a:chExt cx="1361" cy="536"/>
          </a:xfrm>
        </p:grpSpPr>
        <p:sp>
          <p:nvSpPr>
            <p:cNvPr id="123036" name="Text Box 156"/>
            <p:cNvSpPr txBox="1">
              <a:spLocks noChangeArrowheads="1"/>
            </p:cNvSpPr>
            <p:nvPr/>
          </p:nvSpPr>
          <p:spPr bwMode="auto">
            <a:xfrm>
              <a:off x="2166" y="2196"/>
              <a:ext cx="13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loses </a:t>
              </a:r>
            </a:p>
            <a:p>
              <a:pPr algn="ctr">
                <a:spcBef>
                  <a:spcPct val="0"/>
                </a:spcBef>
              </a:pPr>
              <a:r>
                <a:rPr lang="en-GB" b="1">
                  <a:solidFill>
                    <a:srgbClr val="FF6600"/>
                  </a:solidFill>
                  <a:latin typeface="Comic Sans MS" pitchFamily="66" charset="0"/>
                </a:rPr>
                <a:t>2 electrons</a:t>
              </a:r>
            </a:p>
          </p:txBody>
        </p:sp>
        <p:sp>
          <p:nvSpPr>
            <p:cNvPr id="123143" name="Line 263"/>
            <p:cNvSpPr>
              <a:spLocks noChangeShapeType="1"/>
            </p:cNvSpPr>
            <p:nvPr/>
          </p:nvSpPr>
          <p:spPr bwMode="auto">
            <a:xfrm>
              <a:off x="2318" y="2732"/>
              <a:ext cx="120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3" grpId="0"/>
      <p:bldP spid="123002" grpId="0"/>
      <p:bldP spid="123003" grpId="0"/>
      <p:bldP spid="123008" grpId="0"/>
      <p:bldP spid="123009" grpId="0"/>
      <p:bldP spid="123013" grpId="0"/>
      <p:bldP spid="123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D:\Users\Murphy\Teaching Resources\Pictures\Chemistry\Atomic\atom4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" y="0"/>
            <a:ext cx="9275663" cy="68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5831" y="143724"/>
            <a:ext cx="854839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>
                <a:latin typeface="Comic Sans MS" pitchFamily="66" charset="0"/>
              </a:rPr>
              <a:t>How do atoms form negative ions?</a:t>
            </a:r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409280" y="2867697"/>
            <a:ext cx="83010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latin typeface="Comic Sans MS" pitchFamily="66" charset="0"/>
              </a:rPr>
              <a:t>Negative ions have a small ‘</a:t>
            </a:r>
            <a:r>
              <a:rPr lang="en-GB" sz="2400" b="1">
                <a:solidFill>
                  <a:srgbClr val="FF6600"/>
                </a:solidFill>
                <a:latin typeface="Comic Sans MS" pitchFamily="66" charset="0"/>
              </a:rPr>
              <a:t>-</a:t>
            </a:r>
            <a:r>
              <a:rPr lang="en-GB" sz="2400">
                <a:latin typeface="Comic Sans MS" pitchFamily="66" charset="0"/>
              </a:rPr>
              <a:t>’ symbol and a number by this to indicate how many electrons have been gained to fill their outer shell. For example: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09280" y="1045247"/>
            <a:ext cx="626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sz="2400">
                <a:latin typeface="Comic Sans MS" pitchFamily="66" charset="0"/>
              </a:rPr>
              <a:t>An atom that gains one or more electrons forms a negative ion. </a:t>
            </a:r>
            <a:endParaRPr lang="en-GB" sz="1600">
              <a:latin typeface="Comic Sans MS" pitchFamily="66" charset="0"/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409280" y="6053810"/>
            <a:ext cx="8240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latin typeface="Comic Sans MS" pitchFamily="66" charset="0"/>
              </a:rPr>
              <a:t>The name of the ion is slightly different to the atom’s name.</a:t>
            </a:r>
          </a:p>
        </p:txBody>
      </p:sp>
      <p:sp>
        <p:nvSpPr>
          <p:cNvPr id="416788" name="Rectangle 20"/>
          <p:cNvSpPr>
            <a:spLocks noChangeArrowheads="1"/>
          </p:cNvSpPr>
          <p:nvPr/>
        </p:nvSpPr>
        <p:spPr bwMode="auto">
          <a:xfrm>
            <a:off x="409280" y="1953297"/>
            <a:ext cx="6159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GB" sz="2400" b="1">
                <a:latin typeface="Comic Sans MS" pitchFamily="66" charset="0"/>
              </a:rPr>
              <a:t>Non-metal atoms</a:t>
            </a:r>
            <a:r>
              <a:rPr lang="en-GB" sz="2400">
                <a:latin typeface="Comic Sans MS" pitchFamily="66" charset="0"/>
              </a:rPr>
              <a:t>, such as chlorine, oxygen and nitrogen,</a:t>
            </a:r>
            <a:r>
              <a:rPr lang="en-GB" sz="2400" b="1">
                <a:latin typeface="Comic Sans MS" pitchFamily="66" charset="0"/>
              </a:rPr>
              <a:t> </a:t>
            </a:r>
            <a:r>
              <a:rPr lang="en-GB" sz="2400">
                <a:latin typeface="Comic Sans MS" pitchFamily="66" charset="0"/>
              </a:rPr>
              <a:t>form negative ions.</a:t>
            </a:r>
            <a:endParaRPr lang="en-GB" sz="1600">
              <a:latin typeface="Comic Sans MS" pitchFamily="66" charset="0"/>
            </a:endParaRPr>
          </a:p>
        </p:txBody>
      </p:sp>
      <p:grpSp>
        <p:nvGrpSpPr>
          <p:cNvPr id="416804" name="Group 36"/>
          <p:cNvGrpSpPr>
            <a:grpSpLocks/>
          </p:cNvGrpSpPr>
          <p:nvPr/>
        </p:nvGrpSpPr>
        <p:grpSpPr bwMode="auto">
          <a:xfrm>
            <a:off x="7065974" y="1192641"/>
            <a:ext cx="1645628" cy="1680323"/>
            <a:chOff x="4744" y="884"/>
            <a:chExt cx="120" cy="240"/>
          </a:xfrm>
        </p:grpSpPr>
        <p:sp>
          <p:nvSpPr>
            <p:cNvPr id="416803" name="Oval 35"/>
            <p:cNvSpPr>
              <a:spLocks noChangeArrowheads="1"/>
            </p:cNvSpPr>
            <p:nvPr/>
          </p:nvSpPr>
          <p:spPr bwMode="auto">
            <a:xfrm>
              <a:off x="4744" y="884"/>
              <a:ext cx="120" cy="240"/>
            </a:xfrm>
            <a:prstGeom prst="ellipse">
              <a:avLst/>
            </a:prstGeom>
            <a:solidFill>
              <a:srgbClr val="FFFFCC"/>
            </a:solidFill>
            <a:ln w="38100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416795" name="Rectangle 27"/>
            <p:cNvSpPr>
              <a:spLocks noChangeArrowheads="1"/>
            </p:cNvSpPr>
            <p:nvPr/>
          </p:nvSpPr>
          <p:spPr bwMode="auto">
            <a:xfrm>
              <a:off x="4773" y="979"/>
              <a:ext cx="68" cy="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416805" name="Group 37"/>
          <p:cNvGrpSpPr>
            <a:grpSpLocks/>
          </p:cNvGrpSpPr>
          <p:nvPr/>
        </p:nvGrpSpPr>
        <p:grpSpPr bwMode="auto">
          <a:xfrm>
            <a:off x="417217" y="4132935"/>
            <a:ext cx="8272463" cy="1865312"/>
            <a:chOff x="360" y="2439"/>
            <a:chExt cx="5211" cy="1175"/>
          </a:xfrm>
        </p:grpSpPr>
        <p:sp>
          <p:nvSpPr>
            <p:cNvPr id="416789" name="AutoShape 21"/>
            <p:cNvSpPr>
              <a:spLocks noChangeArrowheads="1"/>
            </p:cNvSpPr>
            <p:nvPr/>
          </p:nvSpPr>
          <p:spPr bwMode="auto">
            <a:xfrm>
              <a:off x="360" y="2439"/>
              <a:ext cx="5211" cy="1175"/>
            </a:xfrm>
            <a:prstGeom prst="roundRect">
              <a:avLst>
                <a:gd name="adj" fmla="val 7583"/>
              </a:avLst>
            </a:prstGeom>
            <a:solidFill>
              <a:srgbClr val="FFFFCC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16790" name="Rectangle 22"/>
            <p:cNvSpPr>
              <a:spLocks noChangeArrowheads="1"/>
            </p:cNvSpPr>
            <p:nvPr/>
          </p:nvSpPr>
          <p:spPr bwMode="auto">
            <a:xfrm>
              <a:off x="406" y="2486"/>
              <a:ext cx="1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chlorine atom</a:t>
              </a:r>
              <a:endParaRPr lang="en-GB" sz="2400" b="1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416791" name="Rectangle 23"/>
            <p:cNvSpPr>
              <a:spLocks noChangeArrowheads="1"/>
            </p:cNvSpPr>
            <p:nvPr/>
          </p:nvSpPr>
          <p:spPr bwMode="auto">
            <a:xfrm>
              <a:off x="2957" y="2486"/>
              <a:ext cx="25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latin typeface="Comic Sans MS" pitchFamily="66" charset="0"/>
                </a:rPr>
                <a:t>chloride ion [ 2.8.8 </a:t>
              </a:r>
              <a:r>
                <a:rPr lang="en-GB" sz="2400" b="1" dirty="0" smtClean="0">
                  <a:latin typeface="Comic Sans MS" pitchFamily="66" charset="0"/>
                </a:rPr>
                <a:t>]= </a:t>
              </a:r>
              <a:r>
                <a:rPr lang="en-GB" sz="2400" b="1" dirty="0" err="1" smtClean="0">
                  <a:latin typeface="Comic Sans MS" pitchFamily="66" charset="0"/>
                </a:rPr>
                <a:t>Cl</a:t>
              </a:r>
              <a:r>
                <a:rPr lang="en-GB" sz="2400" b="1" baseline="30000" dirty="0" smtClean="0">
                  <a:solidFill>
                    <a:srgbClr val="FF6600"/>
                  </a:solidFill>
                  <a:latin typeface="Comic Sans MS" pitchFamily="66" charset="0"/>
                </a:rPr>
                <a:t>-</a:t>
              </a:r>
              <a:endParaRPr lang="en-GB" sz="2400" b="1" dirty="0">
                <a:latin typeface="Comic Sans MS" pitchFamily="66" charset="0"/>
              </a:endParaRPr>
            </a:p>
          </p:txBody>
        </p:sp>
        <p:sp>
          <p:nvSpPr>
            <p:cNvPr id="416778" name="Rectangle 10"/>
            <p:cNvSpPr>
              <a:spLocks noChangeArrowheads="1"/>
            </p:cNvSpPr>
            <p:nvPr/>
          </p:nvSpPr>
          <p:spPr bwMode="auto">
            <a:xfrm>
              <a:off x="406" y="2877"/>
              <a:ext cx="1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oxygen atom</a:t>
              </a:r>
              <a:endParaRPr lang="en-GB" sz="2400" b="1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416779" name="Rectangle 11"/>
            <p:cNvSpPr>
              <a:spLocks noChangeArrowheads="1"/>
            </p:cNvSpPr>
            <p:nvPr/>
          </p:nvSpPr>
          <p:spPr bwMode="auto">
            <a:xfrm>
              <a:off x="2965" y="2877"/>
              <a:ext cx="1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latin typeface="Comic Sans MS" pitchFamily="66" charset="0"/>
                </a:rPr>
                <a:t>oxide ion 	[</a:t>
              </a:r>
              <a:r>
                <a:rPr lang="en-GB" sz="2400" dirty="0">
                  <a:latin typeface="Comic Sans MS" pitchFamily="66" charset="0"/>
                </a:rPr>
                <a:t> </a:t>
              </a:r>
              <a:r>
                <a:rPr lang="en-GB" sz="2400" b="1" dirty="0" smtClean="0">
                  <a:latin typeface="Comic Sans MS" pitchFamily="66" charset="0"/>
                </a:rPr>
                <a:t>2.8</a:t>
              </a:r>
              <a:r>
                <a:rPr lang="en-GB" sz="2400" dirty="0" smtClean="0">
                  <a:latin typeface="Comic Sans MS" pitchFamily="66" charset="0"/>
                </a:rPr>
                <a:t> </a:t>
              </a:r>
              <a:r>
                <a:rPr lang="en-GB" sz="2400" b="1" dirty="0">
                  <a:latin typeface="Comic Sans MS" pitchFamily="66" charset="0"/>
                </a:rPr>
                <a:t>] </a:t>
              </a:r>
              <a:endParaRPr lang="en-GB" sz="2400" b="1" baseline="40000" dirty="0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416776" name="Rectangle 8"/>
            <p:cNvSpPr>
              <a:spLocks noChangeArrowheads="1"/>
            </p:cNvSpPr>
            <p:nvPr/>
          </p:nvSpPr>
          <p:spPr bwMode="auto">
            <a:xfrm>
              <a:off x="406" y="3271"/>
              <a:ext cx="15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nitrogen atom</a:t>
              </a:r>
              <a:endParaRPr lang="en-GB" sz="2400" b="1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416777" name="Rectangle 9"/>
            <p:cNvSpPr>
              <a:spLocks noChangeArrowheads="1"/>
            </p:cNvSpPr>
            <p:nvPr/>
          </p:nvSpPr>
          <p:spPr bwMode="auto">
            <a:xfrm>
              <a:off x="2965" y="3271"/>
              <a:ext cx="1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latin typeface="Comic Sans MS" pitchFamily="66" charset="0"/>
                </a:rPr>
                <a:t>nitride ion 	[</a:t>
              </a:r>
              <a:r>
                <a:rPr lang="en-GB" sz="2400" dirty="0">
                  <a:latin typeface="Comic Sans MS" pitchFamily="66" charset="0"/>
                </a:rPr>
                <a:t> </a:t>
              </a:r>
              <a:r>
                <a:rPr lang="en-GB" sz="2400" b="1" dirty="0" smtClean="0">
                  <a:latin typeface="Comic Sans MS" pitchFamily="66" charset="0"/>
                </a:rPr>
                <a:t>2.8</a:t>
              </a:r>
              <a:r>
                <a:rPr lang="en-GB" sz="2400" dirty="0" smtClean="0">
                  <a:latin typeface="Comic Sans MS" pitchFamily="66" charset="0"/>
                </a:rPr>
                <a:t> </a:t>
              </a:r>
              <a:r>
                <a:rPr lang="en-GB" sz="2400" b="1" dirty="0">
                  <a:latin typeface="Comic Sans MS" pitchFamily="66" charset="0"/>
                </a:rPr>
                <a:t>] </a:t>
              </a:r>
              <a:endParaRPr lang="en-GB" sz="2400" b="1" baseline="30000" dirty="0">
                <a:solidFill>
                  <a:srgbClr val="FF6600"/>
                </a:solidFill>
                <a:latin typeface="Comic Sans MS" pitchFamily="66" charset="0"/>
              </a:endParaRPr>
            </a:p>
          </p:txBody>
        </p:sp>
        <p:sp>
          <p:nvSpPr>
            <p:cNvPr id="416792" name="Rectangle 24"/>
            <p:cNvSpPr>
              <a:spLocks noChangeArrowheads="1"/>
            </p:cNvSpPr>
            <p:nvPr/>
          </p:nvSpPr>
          <p:spPr bwMode="auto">
            <a:xfrm>
              <a:off x="1742" y="2486"/>
              <a:ext cx="7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2.8.</a:t>
              </a:r>
              <a:r>
                <a:rPr lang="en-GB" sz="2400" b="1">
                  <a:solidFill>
                    <a:srgbClr val="FF6600"/>
                  </a:solidFill>
                  <a:latin typeface="Comic Sans MS" pitchFamily="66" charset="0"/>
                </a:rPr>
                <a:t>7 </a:t>
              </a:r>
              <a:endParaRPr lang="en-GB" sz="2400" b="1">
                <a:latin typeface="Comic Sans MS" pitchFamily="66" charset="0"/>
              </a:endParaRPr>
            </a:p>
          </p:txBody>
        </p:sp>
        <p:sp>
          <p:nvSpPr>
            <p:cNvPr id="416793" name="Rectangle 25"/>
            <p:cNvSpPr>
              <a:spLocks noChangeArrowheads="1"/>
            </p:cNvSpPr>
            <p:nvPr/>
          </p:nvSpPr>
          <p:spPr bwMode="auto">
            <a:xfrm>
              <a:off x="1694" y="2877"/>
              <a:ext cx="5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>
                  <a:latin typeface="Comic Sans MS" pitchFamily="66" charset="0"/>
                </a:rPr>
                <a:t> </a:t>
              </a:r>
              <a:r>
                <a:rPr lang="en-GB" sz="2400" b="1">
                  <a:latin typeface="Comic Sans MS" pitchFamily="66" charset="0"/>
                </a:rPr>
                <a:t>2.</a:t>
              </a:r>
              <a:r>
                <a:rPr lang="en-GB" sz="2400" b="1">
                  <a:solidFill>
                    <a:srgbClr val="FF6600"/>
                  </a:solidFill>
                  <a:latin typeface="Comic Sans MS" pitchFamily="66" charset="0"/>
                </a:rPr>
                <a:t>6</a:t>
              </a:r>
              <a:r>
                <a:rPr lang="en-GB" sz="2400">
                  <a:latin typeface="Comic Sans MS" pitchFamily="66" charset="0"/>
                </a:rPr>
                <a:t> </a:t>
              </a:r>
              <a:endParaRPr lang="en-GB" sz="2400" b="1">
                <a:latin typeface="Comic Sans MS" pitchFamily="66" charset="0"/>
              </a:endParaRPr>
            </a:p>
          </p:txBody>
        </p:sp>
        <p:sp>
          <p:nvSpPr>
            <p:cNvPr id="416794" name="Rectangle 26"/>
            <p:cNvSpPr>
              <a:spLocks noChangeArrowheads="1"/>
            </p:cNvSpPr>
            <p:nvPr/>
          </p:nvSpPr>
          <p:spPr bwMode="auto">
            <a:xfrm>
              <a:off x="1694" y="3272"/>
              <a:ext cx="5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>
                  <a:latin typeface="Comic Sans MS" pitchFamily="66" charset="0"/>
                </a:rPr>
                <a:t> </a:t>
              </a:r>
              <a:r>
                <a:rPr lang="en-GB" sz="2400" b="1">
                  <a:latin typeface="Comic Sans MS" pitchFamily="66" charset="0"/>
                </a:rPr>
                <a:t>2.</a:t>
              </a:r>
              <a:r>
                <a:rPr lang="en-GB" sz="2400" b="1">
                  <a:solidFill>
                    <a:srgbClr val="FF6600"/>
                  </a:solidFill>
                  <a:latin typeface="Comic Sans MS" pitchFamily="66" charset="0"/>
                </a:rPr>
                <a:t>5</a:t>
              </a:r>
              <a:r>
                <a:rPr lang="en-GB" sz="2400">
                  <a:latin typeface="Comic Sans MS" pitchFamily="66" charset="0"/>
                </a:rPr>
                <a:t> </a:t>
              </a:r>
              <a:endParaRPr lang="en-GB" sz="2400" b="1">
                <a:latin typeface="Comic Sans MS" pitchFamily="66" charset="0"/>
              </a:endParaRPr>
            </a:p>
          </p:txBody>
        </p:sp>
        <p:sp>
          <p:nvSpPr>
            <p:cNvPr id="416798" name="Line 30"/>
            <p:cNvSpPr>
              <a:spLocks noChangeShapeType="1"/>
            </p:cNvSpPr>
            <p:nvPr/>
          </p:nvSpPr>
          <p:spPr bwMode="auto">
            <a:xfrm flipV="1">
              <a:off x="2400" y="2633"/>
              <a:ext cx="417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16799" name="Line 31"/>
            <p:cNvSpPr>
              <a:spLocks noChangeShapeType="1"/>
            </p:cNvSpPr>
            <p:nvPr/>
          </p:nvSpPr>
          <p:spPr bwMode="auto">
            <a:xfrm flipV="1">
              <a:off x="2400" y="3024"/>
              <a:ext cx="417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16800" name="Line 32"/>
            <p:cNvSpPr>
              <a:spLocks noChangeShapeType="1"/>
            </p:cNvSpPr>
            <p:nvPr/>
          </p:nvSpPr>
          <p:spPr bwMode="auto">
            <a:xfrm>
              <a:off x="2403" y="3416"/>
              <a:ext cx="414" cy="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400">
                <a:latin typeface="Comic Sans MS" pitchFamily="66" charset="0"/>
              </a:endParaRPr>
            </a:p>
          </p:txBody>
        </p:sp>
        <p:sp>
          <p:nvSpPr>
            <p:cNvPr id="416801" name="Rectangle 33"/>
            <p:cNvSpPr>
              <a:spLocks noChangeArrowheads="1"/>
            </p:cNvSpPr>
            <p:nvPr/>
          </p:nvSpPr>
          <p:spPr bwMode="auto">
            <a:xfrm>
              <a:off x="4877" y="3271"/>
              <a:ext cx="64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= N</a:t>
              </a:r>
              <a:r>
                <a:rPr lang="en-GB" sz="2400" b="1" baseline="30000">
                  <a:solidFill>
                    <a:srgbClr val="FF6600"/>
                  </a:solidFill>
                  <a:latin typeface="Comic Sans MS" pitchFamily="66" charset="0"/>
                </a:rPr>
                <a:t>3-</a:t>
              </a:r>
            </a:p>
          </p:txBody>
        </p:sp>
        <p:sp>
          <p:nvSpPr>
            <p:cNvPr id="416802" name="Rectangle 34"/>
            <p:cNvSpPr>
              <a:spLocks noChangeArrowheads="1"/>
            </p:cNvSpPr>
            <p:nvPr/>
          </p:nvSpPr>
          <p:spPr bwMode="auto">
            <a:xfrm>
              <a:off x="4866" y="2877"/>
              <a:ext cx="6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b="1">
                  <a:latin typeface="Comic Sans MS" pitchFamily="66" charset="0"/>
                </a:rPr>
                <a:t>= O</a:t>
              </a:r>
              <a:r>
                <a:rPr lang="en-GB" sz="2400" b="1" baseline="30000">
                  <a:solidFill>
                    <a:srgbClr val="FF6600"/>
                  </a:solidFill>
                  <a:latin typeface="Comic Sans MS" pitchFamily="66" charset="0"/>
                </a:rPr>
                <a:t>2-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01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/>
      <p:bldP spid="416773" grpId="0"/>
      <p:bldP spid="4167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3E65D6-99B7-46AD-AA57-5C479A1A4E8B}"/>
</file>

<file path=customXml/itemProps2.xml><?xml version="1.0" encoding="utf-8"?>
<ds:datastoreItem xmlns:ds="http://schemas.openxmlformats.org/officeDocument/2006/customXml" ds:itemID="{30D13BD6-BC46-4DF6-8F04-6390AAC56D17}"/>
</file>

<file path=customXml/itemProps3.xml><?xml version="1.0" encoding="utf-8"?>
<ds:datastoreItem xmlns:ds="http://schemas.openxmlformats.org/officeDocument/2006/customXml" ds:itemID="{73F735EB-C666-464A-A998-47A906E683C9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867</Words>
  <Application>Microsoft Office PowerPoint</Application>
  <PresentationFormat>On-screen Show (4:3)</PresentationFormat>
  <Paragraphs>174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Comic Sans MS</vt:lpstr>
      <vt:lpstr>Wingdings</vt:lpstr>
      <vt:lpstr>Office Theme</vt:lpstr>
      <vt:lpstr>Types of Bonding</vt:lpstr>
      <vt:lpstr>Ionic Bonding</vt:lpstr>
      <vt:lpstr>From atoms to ions</vt:lpstr>
      <vt:lpstr>How do atoms form ions?</vt:lpstr>
      <vt:lpstr>Positive and negative ions?</vt:lpstr>
      <vt:lpstr>How do atoms form positive ions?</vt:lpstr>
      <vt:lpstr>How is a sodium ion formed?</vt:lpstr>
      <vt:lpstr>How is a magnesium ion formed?</vt:lpstr>
      <vt:lpstr>How do atoms form negative ions?</vt:lpstr>
      <vt:lpstr>How is a fluoride ion formed?</vt:lpstr>
      <vt:lpstr>How is a sulfide ion formed?</vt:lpstr>
      <vt:lpstr>Sodium Fluoride</vt:lpstr>
      <vt:lpstr>Sodium Fluoride Lattice</vt:lpstr>
      <vt:lpstr>Properties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 – Ionic Bonding</dc:title>
  <dc:creator>Murphy</dc:creator>
  <cp:lastModifiedBy>Anthony Murphy</cp:lastModifiedBy>
  <cp:revision>7</cp:revision>
  <dcterms:created xsi:type="dcterms:W3CDTF">2011-02-07T13:58:11Z</dcterms:created>
  <dcterms:modified xsi:type="dcterms:W3CDTF">2015-03-15T09:39:08Z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