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95" r:id="rId3"/>
    <p:sldId id="290" r:id="rId4"/>
    <p:sldId id="292" r:id="rId5"/>
    <p:sldId id="297" r:id="rId6"/>
    <p:sldId id="296" r:id="rId7"/>
    <p:sldId id="298" r:id="rId8"/>
    <p:sldId id="299" r:id="rId9"/>
    <p:sldId id="300"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D3C49A-FBA4-4CCF-9284-F2F10653EBE6}" type="datetimeFigureOut">
              <a:rPr lang="en-AU" smtClean="0"/>
              <a:pPr/>
              <a:t>15/03/2015</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F7C822-C9D5-44DE-8A50-444631A10C7D}" type="slidenum">
              <a:rPr lang="en-AU" smtClean="0"/>
              <a:pPr/>
              <a:t>‹#›</a:t>
            </a:fld>
            <a:endParaRPr lang="en-AU"/>
          </a:p>
        </p:txBody>
      </p:sp>
    </p:spTree>
    <p:extLst>
      <p:ext uri="{BB962C8B-B14F-4D97-AF65-F5344CB8AC3E}">
        <p14:creationId xmlns:p14="http://schemas.microsoft.com/office/powerpoint/2010/main" val="3086687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F131D40-B238-4FDA-97D2-470658D679FE}" type="slidenum">
              <a:rPr lang="en-AU" smtClean="0"/>
              <a:pPr/>
              <a:t>1</a:t>
            </a:fld>
            <a:endParaRPr lang="en-AU"/>
          </a:p>
        </p:txBody>
      </p:sp>
    </p:spTree>
    <p:extLst>
      <p:ext uri="{BB962C8B-B14F-4D97-AF65-F5344CB8AC3E}">
        <p14:creationId xmlns:p14="http://schemas.microsoft.com/office/powerpoint/2010/main" val="63768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F1530561-EEBA-433A-B08F-E903B542F2E5}" type="slidenum">
              <a:rPr lang="en-GB"/>
              <a:pPr/>
              <a:t>5</a:t>
            </a:fld>
            <a:endParaRPr lang="en-GB"/>
          </a:p>
        </p:txBody>
      </p:sp>
      <p:sp>
        <p:nvSpPr>
          <p:cNvPr id="6" name="Rectangle 9"/>
          <p:cNvSpPr>
            <a:spLocks noGrp="1" noChangeArrowheads="1"/>
          </p:cNvSpPr>
          <p:nvPr>
            <p:ph type="hdr" sz="quarter"/>
          </p:nvPr>
        </p:nvSpPr>
        <p:spPr>
          <a:ln/>
        </p:spPr>
        <p:txBody>
          <a:bodyPr/>
          <a:lstStyle/>
          <a:p>
            <a:r>
              <a:rPr lang="en-GB"/>
              <a:t>Boardworks GCSE Science: Chemistry </a:t>
            </a:r>
          </a:p>
          <a:p>
            <a:r>
              <a:rPr lang="en-GB"/>
              <a:t>Metals and Alloys</a:t>
            </a:r>
          </a:p>
        </p:txBody>
      </p:sp>
      <p:sp>
        <p:nvSpPr>
          <p:cNvPr id="465922" name="Rectangle 2"/>
          <p:cNvSpPr>
            <a:spLocks noGrp="1" noRot="1" noChangeAspect="1" noChangeArrowheads="1" noTextEdit="1"/>
          </p:cNvSpPr>
          <p:nvPr>
            <p:ph type="sldImg"/>
          </p:nvPr>
        </p:nvSpPr>
        <p:spPr>
          <a:ln/>
        </p:spPr>
      </p:sp>
      <p:sp>
        <p:nvSpPr>
          <p:cNvPr id="4659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47330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CB43ED2-5F97-480D-B23D-E0CAB8DE84BF}" type="slidenum">
              <a:rPr lang="en-GB"/>
              <a:pPr/>
              <a:t>6</a:t>
            </a:fld>
            <a:endParaRPr lang="en-GB"/>
          </a:p>
        </p:txBody>
      </p:sp>
      <p:sp>
        <p:nvSpPr>
          <p:cNvPr id="6" name="Rectangle 9"/>
          <p:cNvSpPr>
            <a:spLocks noGrp="1" noChangeArrowheads="1"/>
          </p:cNvSpPr>
          <p:nvPr>
            <p:ph type="hdr" sz="quarter"/>
          </p:nvPr>
        </p:nvSpPr>
        <p:spPr>
          <a:ln/>
        </p:spPr>
        <p:txBody>
          <a:bodyPr/>
          <a:lstStyle/>
          <a:p>
            <a:r>
              <a:rPr lang="en-GB"/>
              <a:t>Boardworks GCSE Science: Chemistry </a:t>
            </a:r>
          </a:p>
          <a:p>
            <a:r>
              <a:rPr lang="en-GB"/>
              <a:t>Metals and Alloys</a:t>
            </a:r>
          </a:p>
        </p:txBody>
      </p:sp>
      <p:sp>
        <p:nvSpPr>
          <p:cNvPr id="472066" name="Rectangle 2"/>
          <p:cNvSpPr>
            <a:spLocks noGrp="1" noRot="1" noChangeAspect="1" noChangeArrowheads="1" noTextEdit="1"/>
          </p:cNvSpPr>
          <p:nvPr>
            <p:ph type="sldImg"/>
          </p:nvPr>
        </p:nvSpPr>
        <p:spPr>
          <a:ln/>
        </p:spPr>
      </p:sp>
      <p:sp>
        <p:nvSpPr>
          <p:cNvPr id="472067" name="Rectangle 3"/>
          <p:cNvSpPr>
            <a:spLocks noGrp="1" noChangeArrowheads="1"/>
          </p:cNvSpPr>
          <p:nvPr>
            <p:ph type="body" idx="1"/>
          </p:nvPr>
        </p:nvSpPr>
        <p:spPr/>
        <p:txBody>
          <a:bodyPr/>
          <a:lstStyle/>
          <a:p>
            <a:r>
              <a:rPr lang="en-GB" b="1"/>
              <a:t>Photo credit:</a:t>
            </a:r>
            <a:r>
              <a:rPr lang="en-GB"/>
              <a:t> </a:t>
            </a:r>
            <a:r>
              <a:rPr lang="en-US">
                <a:cs typeface="Arial" charset="0"/>
              </a:rPr>
              <a:t>© 2006 Jupiterimages Corporation</a:t>
            </a:r>
          </a:p>
          <a:p>
            <a:r>
              <a:rPr lang="en-US">
                <a:cs typeface="Arial" charset="0"/>
              </a:rPr>
              <a:t>Molten gold.</a:t>
            </a:r>
          </a:p>
          <a:p>
            <a:endParaRPr lang="en-GB"/>
          </a:p>
        </p:txBody>
      </p:sp>
    </p:spTree>
    <p:extLst>
      <p:ext uri="{BB962C8B-B14F-4D97-AF65-F5344CB8AC3E}">
        <p14:creationId xmlns:p14="http://schemas.microsoft.com/office/powerpoint/2010/main" val="3215860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F398846-C05B-4B34-80BF-A00884173EDD}" type="slidenum">
              <a:rPr lang="en-GB"/>
              <a:pPr/>
              <a:t>7</a:t>
            </a:fld>
            <a:endParaRPr lang="en-GB"/>
          </a:p>
        </p:txBody>
      </p:sp>
      <p:sp>
        <p:nvSpPr>
          <p:cNvPr id="6" name="Rectangle 9"/>
          <p:cNvSpPr>
            <a:spLocks noGrp="1" noChangeArrowheads="1"/>
          </p:cNvSpPr>
          <p:nvPr>
            <p:ph type="hdr" sz="quarter"/>
          </p:nvPr>
        </p:nvSpPr>
        <p:spPr>
          <a:ln/>
        </p:spPr>
        <p:txBody>
          <a:bodyPr/>
          <a:lstStyle/>
          <a:p>
            <a:r>
              <a:rPr lang="en-GB"/>
              <a:t>Boardworks GCSE Science: Chemistry </a:t>
            </a:r>
          </a:p>
          <a:p>
            <a:r>
              <a:rPr lang="en-GB"/>
              <a:t>Metals and Alloys</a:t>
            </a:r>
          </a:p>
        </p:txBody>
      </p:sp>
      <p:sp>
        <p:nvSpPr>
          <p:cNvPr id="454658" name="Rectangle 2"/>
          <p:cNvSpPr>
            <a:spLocks noGrp="1" noRot="1" noChangeAspect="1" noChangeArrowheads="1" noTextEdit="1"/>
          </p:cNvSpPr>
          <p:nvPr>
            <p:ph type="sldImg"/>
          </p:nvPr>
        </p:nvSpPr>
        <p:spPr>
          <a:ln/>
        </p:spPr>
      </p:sp>
      <p:sp>
        <p:nvSpPr>
          <p:cNvPr id="454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200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26CD2FE-FFB1-45ED-B296-47418B3BF32A}" type="slidenum">
              <a:rPr lang="en-GB"/>
              <a:pPr/>
              <a:t>8</a:t>
            </a:fld>
            <a:endParaRPr lang="en-GB"/>
          </a:p>
        </p:txBody>
      </p:sp>
      <p:sp>
        <p:nvSpPr>
          <p:cNvPr id="6" name="Rectangle 9"/>
          <p:cNvSpPr>
            <a:spLocks noGrp="1" noChangeArrowheads="1"/>
          </p:cNvSpPr>
          <p:nvPr>
            <p:ph type="hdr" sz="quarter"/>
          </p:nvPr>
        </p:nvSpPr>
        <p:spPr>
          <a:ln/>
        </p:spPr>
        <p:txBody>
          <a:bodyPr/>
          <a:lstStyle/>
          <a:p>
            <a:r>
              <a:rPr lang="en-GB"/>
              <a:t>Boardworks GCSE Science: Chemistry </a:t>
            </a:r>
          </a:p>
          <a:p>
            <a:r>
              <a:rPr lang="en-GB"/>
              <a:t>Metals and Alloys</a:t>
            </a:r>
          </a:p>
        </p:txBody>
      </p:sp>
      <p:sp>
        <p:nvSpPr>
          <p:cNvPr id="455682" name="Rectangle 2"/>
          <p:cNvSpPr>
            <a:spLocks noGrp="1" noRot="1" noChangeAspect="1" noChangeArrowheads="1" noTextEdit="1"/>
          </p:cNvSpPr>
          <p:nvPr>
            <p:ph type="sldImg"/>
          </p:nvPr>
        </p:nvSpPr>
        <p:spPr>
          <a:ln/>
        </p:spPr>
      </p:sp>
      <p:sp>
        <p:nvSpPr>
          <p:cNvPr id="4556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33727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9EBCF52-250B-4EB6-A813-B74B606402EC}" type="slidenum">
              <a:rPr lang="en-GB"/>
              <a:pPr/>
              <a:t>9</a:t>
            </a:fld>
            <a:endParaRPr lang="en-GB"/>
          </a:p>
        </p:txBody>
      </p:sp>
      <p:sp>
        <p:nvSpPr>
          <p:cNvPr id="6" name="Rectangle 9"/>
          <p:cNvSpPr>
            <a:spLocks noGrp="1" noChangeArrowheads="1"/>
          </p:cNvSpPr>
          <p:nvPr>
            <p:ph type="hdr" sz="quarter"/>
          </p:nvPr>
        </p:nvSpPr>
        <p:spPr>
          <a:ln/>
        </p:spPr>
        <p:txBody>
          <a:bodyPr/>
          <a:lstStyle/>
          <a:p>
            <a:r>
              <a:rPr lang="en-GB"/>
              <a:t>Boardworks GCSE Science: Chemistry </a:t>
            </a:r>
          </a:p>
          <a:p>
            <a:r>
              <a:rPr lang="en-GB"/>
              <a:t>Metals and Alloys</a:t>
            </a:r>
          </a:p>
        </p:txBody>
      </p:sp>
      <p:sp>
        <p:nvSpPr>
          <p:cNvPr id="378882" name="Rectangle 2"/>
          <p:cNvSpPr>
            <a:spLocks noGrp="1" noRot="1" noChangeAspect="1" noChangeArrowheads="1" noTextEdit="1"/>
          </p:cNvSpPr>
          <p:nvPr>
            <p:ph type="sldImg"/>
          </p:nvPr>
        </p:nvSpPr>
        <p:spPr>
          <a:ln/>
        </p:spPr>
      </p:sp>
      <p:sp>
        <p:nvSpPr>
          <p:cNvPr id="378883" name="Rectangle 3"/>
          <p:cNvSpPr>
            <a:spLocks noGrp="1" noChangeArrowheads="1"/>
          </p:cNvSpPr>
          <p:nvPr>
            <p:ph type="body" idx="1"/>
          </p:nvPr>
        </p:nvSpPr>
        <p:spPr/>
        <p:txBody>
          <a:bodyPr/>
          <a:lstStyle/>
          <a:p>
            <a:r>
              <a:rPr lang="en-GB" b="1"/>
              <a:t>Photo credit: </a:t>
            </a:r>
            <a:r>
              <a:rPr lang="en-GB"/>
              <a:t>Pascal Goetgheluck/Science Photo Library</a:t>
            </a:r>
          </a:p>
          <a:p>
            <a:r>
              <a:rPr lang="en-GB"/>
              <a:t>Memory metal glasses.</a:t>
            </a:r>
            <a:r>
              <a:rPr lang="en-GB" b="1"/>
              <a:t> </a:t>
            </a:r>
            <a:r>
              <a:rPr lang="en-GB"/>
              <a:t>Time-lapse image of a hand crushing spectacles made from shape memory metal. Memory metals are alloys made from nickel and titanium along with aluminium or copper. Once manufactured in a certain shape the metal may be deformed with little effort, but will quickly regain its shape once released. At room temperature the metal is plastic, so it can return to the structural arrangement in which it was made. This makes the glasses almost unbreakable.</a:t>
            </a:r>
            <a:br>
              <a:rPr lang="en-GB"/>
            </a:br>
            <a:endParaRPr lang="en-GB"/>
          </a:p>
        </p:txBody>
      </p:sp>
    </p:spTree>
    <p:extLst>
      <p:ext uri="{BB962C8B-B14F-4D97-AF65-F5344CB8AC3E}">
        <p14:creationId xmlns:p14="http://schemas.microsoft.com/office/powerpoint/2010/main" val="3835472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452302EC-A478-45BB-918C-DA8BDBD21805}" type="datetimeFigureOut">
              <a:rPr lang="en-AU" smtClean="0"/>
              <a:pPr/>
              <a:t>15/03/2015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DA3B6F3-718F-4F35-93BE-CD19F1CE8A0F}" type="slidenum">
              <a:rPr lang="en-AU" smtClean="0"/>
              <a:pPr/>
              <a:t>‹#›</a:t>
            </a:fld>
            <a:endParaRPr lang="en-AU"/>
          </a:p>
        </p:txBody>
      </p:sp>
    </p:spTree>
    <p:extLst>
      <p:ext uri="{BB962C8B-B14F-4D97-AF65-F5344CB8AC3E}">
        <p14:creationId xmlns:p14="http://schemas.microsoft.com/office/powerpoint/2010/main" val="2699238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52302EC-A478-45BB-918C-DA8BDBD21805}" type="datetimeFigureOut">
              <a:rPr lang="en-AU" smtClean="0"/>
              <a:pPr/>
              <a:t>15/03/2015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DA3B6F3-718F-4F35-93BE-CD19F1CE8A0F}" type="slidenum">
              <a:rPr lang="en-AU" smtClean="0"/>
              <a:pPr/>
              <a:t>‹#›</a:t>
            </a:fld>
            <a:endParaRPr lang="en-AU"/>
          </a:p>
        </p:txBody>
      </p:sp>
    </p:spTree>
    <p:extLst>
      <p:ext uri="{BB962C8B-B14F-4D97-AF65-F5344CB8AC3E}">
        <p14:creationId xmlns:p14="http://schemas.microsoft.com/office/powerpoint/2010/main" val="699406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52302EC-A478-45BB-918C-DA8BDBD21805}" type="datetimeFigureOut">
              <a:rPr lang="en-AU" smtClean="0"/>
              <a:pPr/>
              <a:t>15/03/2015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DA3B6F3-718F-4F35-93BE-CD19F1CE8A0F}" type="slidenum">
              <a:rPr lang="en-AU" smtClean="0"/>
              <a:pPr/>
              <a:t>‹#›</a:t>
            </a:fld>
            <a:endParaRPr lang="en-AU"/>
          </a:p>
        </p:txBody>
      </p:sp>
    </p:spTree>
    <p:extLst>
      <p:ext uri="{BB962C8B-B14F-4D97-AF65-F5344CB8AC3E}">
        <p14:creationId xmlns:p14="http://schemas.microsoft.com/office/powerpoint/2010/main" val="2255903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57213" y="53975"/>
            <a:ext cx="6516687" cy="549275"/>
          </a:xfrm>
        </p:spPr>
        <p:txBody>
          <a:bodyPr/>
          <a:lstStyle/>
          <a:p>
            <a:r>
              <a:rPr lang="en-US" smtClean="0"/>
              <a:t>Click to edit Master title style</a:t>
            </a:r>
            <a:endParaRPr lang="en-AU"/>
          </a:p>
        </p:txBody>
      </p:sp>
      <p:sp>
        <p:nvSpPr>
          <p:cNvPr id="3" name="Table Placeholder 2"/>
          <p:cNvSpPr>
            <a:spLocks noGrp="1"/>
          </p:cNvSpPr>
          <p:nvPr>
            <p:ph type="tbl" idx="1"/>
          </p:nvPr>
        </p:nvSpPr>
        <p:spPr>
          <a:xfrm>
            <a:off x="457200" y="1600200"/>
            <a:ext cx="8229600" cy="4525963"/>
          </a:xfrm>
          <a:prstGeom prst="rect">
            <a:avLst/>
          </a:prstGeom>
        </p:spPr>
        <p:txBody>
          <a:bodyPr/>
          <a:lstStyle/>
          <a:p>
            <a:endParaRPr lang="en-AU"/>
          </a:p>
        </p:txBody>
      </p:sp>
    </p:spTree>
    <p:extLst>
      <p:ext uri="{BB962C8B-B14F-4D97-AF65-F5344CB8AC3E}">
        <p14:creationId xmlns:p14="http://schemas.microsoft.com/office/powerpoint/2010/main" val="1324919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52302EC-A478-45BB-918C-DA8BDBD21805}" type="datetimeFigureOut">
              <a:rPr lang="en-AU" smtClean="0"/>
              <a:pPr/>
              <a:t>15/03/2015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DA3B6F3-718F-4F35-93BE-CD19F1CE8A0F}" type="slidenum">
              <a:rPr lang="en-AU" smtClean="0"/>
              <a:pPr/>
              <a:t>‹#›</a:t>
            </a:fld>
            <a:endParaRPr lang="en-AU"/>
          </a:p>
        </p:txBody>
      </p:sp>
    </p:spTree>
    <p:extLst>
      <p:ext uri="{BB962C8B-B14F-4D97-AF65-F5344CB8AC3E}">
        <p14:creationId xmlns:p14="http://schemas.microsoft.com/office/powerpoint/2010/main" val="148399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2302EC-A478-45BB-918C-DA8BDBD21805}" type="datetimeFigureOut">
              <a:rPr lang="en-AU" smtClean="0"/>
              <a:pPr/>
              <a:t>15/03/2015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DA3B6F3-718F-4F35-93BE-CD19F1CE8A0F}" type="slidenum">
              <a:rPr lang="en-AU" smtClean="0"/>
              <a:pPr/>
              <a:t>‹#›</a:t>
            </a:fld>
            <a:endParaRPr lang="en-AU"/>
          </a:p>
        </p:txBody>
      </p:sp>
    </p:spTree>
    <p:extLst>
      <p:ext uri="{BB962C8B-B14F-4D97-AF65-F5344CB8AC3E}">
        <p14:creationId xmlns:p14="http://schemas.microsoft.com/office/powerpoint/2010/main" val="1062436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452302EC-A478-45BB-918C-DA8BDBD21805}" type="datetimeFigureOut">
              <a:rPr lang="en-AU" smtClean="0"/>
              <a:pPr/>
              <a:t>15/03/2015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DA3B6F3-718F-4F35-93BE-CD19F1CE8A0F}" type="slidenum">
              <a:rPr lang="en-AU" smtClean="0"/>
              <a:pPr/>
              <a:t>‹#›</a:t>
            </a:fld>
            <a:endParaRPr lang="en-AU"/>
          </a:p>
        </p:txBody>
      </p:sp>
    </p:spTree>
    <p:extLst>
      <p:ext uri="{BB962C8B-B14F-4D97-AF65-F5344CB8AC3E}">
        <p14:creationId xmlns:p14="http://schemas.microsoft.com/office/powerpoint/2010/main" val="2939510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452302EC-A478-45BB-918C-DA8BDBD21805}" type="datetimeFigureOut">
              <a:rPr lang="en-AU" smtClean="0"/>
              <a:pPr/>
              <a:t>15/03/2015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7DA3B6F3-718F-4F35-93BE-CD19F1CE8A0F}" type="slidenum">
              <a:rPr lang="en-AU" smtClean="0"/>
              <a:pPr/>
              <a:t>‹#›</a:t>
            </a:fld>
            <a:endParaRPr lang="en-AU"/>
          </a:p>
        </p:txBody>
      </p:sp>
    </p:spTree>
    <p:extLst>
      <p:ext uri="{BB962C8B-B14F-4D97-AF65-F5344CB8AC3E}">
        <p14:creationId xmlns:p14="http://schemas.microsoft.com/office/powerpoint/2010/main" val="3197546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452302EC-A478-45BB-918C-DA8BDBD21805}" type="datetimeFigureOut">
              <a:rPr lang="en-AU" smtClean="0"/>
              <a:pPr/>
              <a:t>15/03/2015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DA3B6F3-718F-4F35-93BE-CD19F1CE8A0F}" type="slidenum">
              <a:rPr lang="en-AU" smtClean="0"/>
              <a:pPr/>
              <a:t>‹#›</a:t>
            </a:fld>
            <a:endParaRPr lang="en-AU"/>
          </a:p>
        </p:txBody>
      </p:sp>
    </p:spTree>
    <p:extLst>
      <p:ext uri="{BB962C8B-B14F-4D97-AF65-F5344CB8AC3E}">
        <p14:creationId xmlns:p14="http://schemas.microsoft.com/office/powerpoint/2010/main" val="3289059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2302EC-A478-45BB-918C-DA8BDBD21805}" type="datetimeFigureOut">
              <a:rPr lang="en-AU" smtClean="0"/>
              <a:pPr/>
              <a:t>15/03/2015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7DA3B6F3-718F-4F35-93BE-CD19F1CE8A0F}" type="slidenum">
              <a:rPr lang="en-AU" smtClean="0"/>
              <a:pPr/>
              <a:t>‹#›</a:t>
            </a:fld>
            <a:endParaRPr lang="en-AU"/>
          </a:p>
        </p:txBody>
      </p:sp>
    </p:spTree>
    <p:extLst>
      <p:ext uri="{BB962C8B-B14F-4D97-AF65-F5344CB8AC3E}">
        <p14:creationId xmlns:p14="http://schemas.microsoft.com/office/powerpoint/2010/main" val="3218590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2302EC-A478-45BB-918C-DA8BDBD21805}" type="datetimeFigureOut">
              <a:rPr lang="en-AU" smtClean="0"/>
              <a:pPr/>
              <a:t>15/03/2015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DA3B6F3-718F-4F35-93BE-CD19F1CE8A0F}" type="slidenum">
              <a:rPr lang="en-AU" smtClean="0"/>
              <a:pPr/>
              <a:t>‹#›</a:t>
            </a:fld>
            <a:endParaRPr lang="en-AU"/>
          </a:p>
        </p:txBody>
      </p:sp>
    </p:spTree>
    <p:extLst>
      <p:ext uri="{BB962C8B-B14F-4D97-AF65-F5344CB8AC3E}">
        <p14:creationId xmlns:p14="http://schemas.microsoft.com/office/powerpoint/2010/main" val="1237880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2302EC-A478-45BB-918C-DA8BDBD21805}" type="datetimeFigureOut">
              <a:rPr lang="en-AU" smtClean="0"/>
              <a:pPr/>
              <a:t>15/03/2015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DA3B6F3-718F-4F35-93BE-CD19F1CE8A0F}" type="slidenum">
              <a:rPr lang="en-AU" smtClean="0"/>
              <a:pPr/>
              <a:t>‹#›</a:t>
            </a:fld>
            <a:endParaRPr lang="en-AU"/>
          </a:p>
        </p:txBody>
      </p:sp>
    </p:spTree>
    <p:extLst>
      <p:ext uri="{BB962C8B-B14F-4D97-AF65-F5344CB8AC3E}">
        <p14:creationId xmlns:p14="http://schemas.microsoft.com/office/powerpoint/2010/main" val="2630655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2302EC-A478-45BB-918C-DA8BDBD21805}" type="datetimeFigureOut">
              <a:rPr lang="en-AU" smtClean="0"/>
              <a:pPr/>
              <a:t>15/03/2015</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A3B6F3-718F-4F35-93BE-CD19F1CE8A0F}" type="slidenum">
              <a:rPr lang="en-AU" smtClean="0"/>
              <a:pPr/>
              <a:t>‹#›</a:t>
            </a:fld>
            <a:endParaRPr lang="en-AU"/>
          </a:p>
        </p:txBody>
      </p:sp>
    </p:spTree>
    <p:extLst>
      <p:ext uri="{BB962C8B-B14F-4D97-AF65-F5344CB8AC3E}">
        <p14:creationId xmlns:p14="http://schemas.microsoft.com/office/powerpoint/2010/main" val="4235943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Users\Murphy\Teaching Resources\Pictures\Chemistry\Atomic\atom4.jp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20215" y="0"/>
            <a:ext cx="927566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95536" y="2420888"/>
            <a:ext cx="8229600" cy="1143000"/>
          </a:xfrm>
        </p:spPr>
        <p:txBody>
          <a:bodyPr>
            <a:normAutofit/>
          </a:bodyPr>
          <a:lstStyle/>
          <a:p>
            <a:r>
              <a:rPr lang="en-AU" dirty="0" smtClean="0">
                <a:latin typeface="Comic Sans MS" pitchFamily="66" charset="0"/>
              </a:rPr>
              <a:t>Metallic </a:t>
            </a:r>
            <a:r>
              <a:rPr lang="en-AU" dirty="0" smtClean="0">
                <a:latin typeface="Comic Sans MS" pitchFamily="66" charset="0"/>
              </a:rPr>
              <a:t>Bonding</a:t>
            </a:r>
            <a:endParaRPr lang="en-AU" dirty="0">
              <a:latin typeface="Comic Sans MS" pitchFamily="66" charset="0"/>
            </a:endParaRPr>
          </a:p>
        </p:txBody>
      </p:sp>
    </p:spTree>
    <p:extLst>
      <p:ext uri="{BB962C8B-B14F-4D97-AF65-F5344CB8AC3E}">
        <p14:creationId xmlns:p14="http://schemas.microsoft.com/office/powerpoint/2010/main" val="3612816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D:\Users\Murphy\Teaching Resources\Pictures\Chemistry\Atomic\atom4.jp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0215" y="0"/>
            <a:ext cx="9275663"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lstStyle/>
          <a:p>
            <a:endParaRPr lang="en-AU"/>
          </a:p>
        </p:txBody>
      </p:sp>
      <p:sp>
        <p:nvSpPr>
          <p:cNvPr id="4" name="Text Box 6"/>
          <p:cNvSpPr txBox="1">
            <a:spLocks noChangeArrowheads="1"/>
          </p:cNvSpPr>
          <p:nvPr/>
        </p:nvSpPr>
        <p:spPr bwMode="auto">
          <a:xfrm>
            <a:off x="179512" y="434919"/>
            <a:ext cx="1015312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sz="3200" dirty="0">
                <a:solidFill>
                  <a:srgbClr val="000066"/>
                </a:solidFill>
                <a:latin typeface="Comic Sans MS" pitchFamily="66" charset="0"/>
              </a:rPr>
              <a:t>What are the properties </a:t>
            </a:r>
            <a:r>
              <a:rPr lang="en-GB" sz="3200" dirty="0" smtClean="0">
                <a:solidFill>
                  <a:srgbClr val="000066"/>
                </a:solidFill>
                <a:latin typeface="Comic Sans MS" pitchFamily="66" charset="0"/>
              </a:rPr>
              <a:t>of </a:t>
            </a:r>
            <a:r>
              <a:rPr lang="en-GB" sz="3200" dirty="0">
                <a:solidFill>
                  <a:srgbClr val="000066"/>
                </a:solidFill>
                <a:latin typeface="Comic Sans MS" pitchFamily="66" charset="0"/>
              </a:rPr>
              <a:t>different metals?</a:t>
            </a:r>
            <a:r>
              <a:rPr lang="en-GB" sz="3200" b="1" dirty="0">
                <a:solidFill>
                  <a:srgbClr val="000066"/>
                </a:solidFill>
                <a:latin typeface="Comic Sans MS" pitchFamily="66" charset="0"/>
              </a:rPr>
              <a:t> </a:t>
            </a:r>
          </a:p>
        </p:txBody>
      </p:sp>
      <p:pic>
        <p:nvPicPr>
          <p:cNvPr id="5" name="Picture 8" descr="CC6_2_metals at the bar_ER"/>
          <p:cNvPicPr>
            <a:picLocks noChangeArrowheads="1"/>
          </p:cNvPicPr>
          <p:nvPr/>
        </p:nvPicPr>
        <p:blipFill>
          <a:blip r:embed="rId3">
            <a:extLst>
              <a:ext uri="{28A0092B-C50C-407E-A947-70E740481C1C}">
                <a14:useLocalDpi xmlns:a14="http://schemas.microsoft.com/office/drawing/2010/main" val="0"/>
              </a:ext>
            </a:extLst>
          </a:blip>
          <a:srcRect t="15768" b="16246"/>
          <a:stretch>
            <a:fillRect/>
          </a:stretch>
        </p:blipFill>
        <p:spPr bwMode="auto">
          <a:xfrm>
            <a:off x="657225" y="1196975"/>
            <a:ext cx="8162925" cy="497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29409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D:\Users\Murphy\Teaching Resources\Pictures\Chemistry\Atomic\atom4.jp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0215" y="0"/>
            <a:ext cx="9275663" cy="6858000"/>
          </a:xfrm>
          <a:prstGeom prst="rect">
            <a:avLst/>
          </a:prstGeom>
          <a:noFill/>
          <a:extLst>
            <a:ext uri="{909E8E84-426E-40DD-AFC4-6F175D3DCCD1}">
              <a14:hiddenFill xmlns:a14="http://schemas.microsoft.com/office/drawing/2010/main">
                <a:solidFill>
                  <a:srgbClr val="FFFFFF"/>
                </a:solidFill>
              </a14:hiddenFill>
            </a:ext>
          </a:extLst>
        </p:spPr>
      </p:pic>
      <p:sp>
        <p:nvSpPr>
          <p:cNvPr id="15362" name="Title 1"/>
          <p:cNvSpPr>
            <a:spLocks noGrp="1"/>
          </p:cNvSpPr>
          <p:nvPr>
            <p:ph type="title"/>
          </p:nvPr>
        </p:nvSpPr>
        <p:spPr>
          <a:xfrm>
            <a:off x="928688" y="357188"/>
            <a:ext cx="7772400" cy="1143000"/>
          </a:xfrm>
        </p:spPr>
        <p:txBody>
          <a:bodyPr/>
          <a:lstStyle/>
          <a:p>
            <a:pPr eaLnBrk="1" hangingPunct="1"/>
            <a:r>
              <a:rPr lang="en-GB" dirty="0" smtClean="0">
                <a:latin typeface="Comic Sans MS" pitchFamily="66" charset="0"/>
              </a:rPr>
              <a:t>Metallic Structure</a:t>
            </a:r>
          </a:p>
        </p:txBody>
      </p:sp>
      <p:sp>
        <p:nvSpPr>
          <p:cNvPr id="15363" name="Content Placeholder 2"/>
          <p:cNvSpPr>
            <a:spLocks noGrp="1"/>
          </p:cNvSpPr>
          <p:nvPr>
            <p:ph sz="quarter" idx="1"/>
          </p:nvPr>
        </p:nvSpPr>
        <p:spPr>
          <a:xfrm>
            <a:off x="395537" y="1300163"/>
            <a:ext cx="4176464" cy="5200650"/>
          </a:xfrm>
        </p:spPr>
        <p:txBody>
          <a:bodyPr>
            <a:normAutofit lnSpcReduction="10000"/>
          </a:bodyPr>
          <a:lstStyle/>
          <a:p>
            <a:pPr eaLnBrk="1" hangingPunct="1">
              <a:buFont typeface="Wingdings 2" pitchFamily="18" charset="2"/>
              <a:buNone/>
            </a:pPr>
            <a:r>
              <a:rPr lang="en-GB" dirty="0" smtClean="0">
                <a:latin typeface="Comic Sans MS" pitchFamily="66" charset="0"/>
              </a:rPr>
              <a:t>	</a:t>
            </a:r>
            <a:r>
              <a:rPr lang="en-GB" sz="2800" dirty="0" smtClean="0">
                <a:latin typeface="Comic Sans MS" pitchFamily="66" charset="0"/>
              </a:rPr>
              <a:t>Think of a metal as lots and lots of positive ions stacked together very tightly.</a:t>
            </a:r>
          </a:p>
          <a:p>
            <a:pPr eaLnBrk="1" hangingPunct="1">
              <a:buFont typeface="Wingdings 2" pitchFamily="18" charset="2"/>
              <a:buNone/>
            </a:pPr>
            <a:endParaRPr lang="en-GB" sz="2800" dirty="0" smtClean="0">
              <a:latin typeface="Comic Sans MS" pitchFamily="66" charset="0"/>
            </a:endParaRPr>
          </a:p>
          <a:p>
            <a:pPr eaLnBrk="1" hangingPunct="1">
              <a:buFont typeface="Wingdings 2" pitchFamily="18" charset="2"/>
              <a:buNone/>
            </a:pPr>
            <a:r>
              <a:rPr lang="en-GB" sz="2800" dirty="0" smtClean="0">
                <a:latin typeface="Comic Sans MS" pitchFamily="66" charset="0"/>
              </a:rPr>
              <a:t>	The ions line up and have a “sea of electrons” surrounding them which maintains their bonds and stops them from repelling.</a:t>
            </a:r>
          </a:p>
        </p:txBody>
      </p:sp>
      <p:pic>
        <p:nvPicPr>
          <p:cNvPr id="15364" name="Picture 19" descr="CC6_malleability part 1_V2"/>
          <p:cNvPicPr>
            <a:picLocks noChangeAspect="1" noChangeArrowheads="1"/>
          </p:cNvPicPr>
          <p:nvPr/>
        </p:nvPicPr>
        <p:blipFill>
          <a:blip r:embed="rId3" cstate="print"/>
          <a:srcRect/>
          <a:stretch>
            <a:fillRect/>
          </a:stretch>
        </p:blipFill>
        <p:spPr bwMode="auto">
          <a:xfrm>
            <a:off x="4857750" y="1643063"/>
            <a:ext cx="3860800" cy="4057650"/>
          </a:xfrm>
          <a:prstGeom prst="rect">
            <a:avLst/>
          </a:prstGeom>
          <a:noFill/>
          <a:ln w="9525">
            <a:noFill/>
            <a:miter lim="800000"/>
            <a:headEnd/>
            <a:tailEnd/>
          </a:ln>
        </p:spPr>
      </p:pic>
      <p:sp>
        <p:nvSpPr>
          <p:cNvPr id="15365" name="Line 4"/>
          <p:cNvSpPr>
            <a:spLocks noChangeShapeType="1"/>
          </p:cNvSpPr>
          <p:nvPr/>
        </p:nvSpPr>
        <p:spPr bwMode="auto">
          <a:xfrm flipH="1" flipV="1">
            <a:off x="6286500" y="4429125"/>
            <a:ext cx="504825" cy="1223963"/>
          </a:xfrm>
          <a:prstGeom prst="line">
            <a:avLst/>
          </a:prstGeom>
          <a:noFill/>
          <a:ln w="38100">
            <a:solidFill>
              <a:schemeClr val="tx1"/>
            </a:solidFill>
            <a:round/>
            <a:headEnd type="oval" w="med" len="med"/>
            <a:tailEnd type="triangle" w="lg" len="lg"/>
          </a:ln>
        </p:spPr>
        <p:txBody>
          <a:bodyPr>
            <a:spAutoFit/>
          </a:bodyPr>
          <a:lstStyle/>
          <a:p>
            <a:endParaRPr lang="en-GB"/>
          </a:p>
        </p:txBody>
      </p:sp>
      <p:sp>
        <p:nvSpPr>
          <p:cNvPr id="15366" name="Line 5"/>
          <p:cNvSpPr>
            <a:spLocks noChangeShapeType="1"/>
          </p:cNvSpPr>
          <p:nvPr/>
        </p:nvSpPr>
        <p:spPr bwMode="auto">
          <a:xfrm flipV="1">
            <a:off x="6786563" y="4929188"/>
            <a:ext cx="500062" cy="719137"/>
          </a:xfrm>
          <a:prstGeom prst="line">
            <a:avLst/>
          </a:prstGeom>
          <a:noFill/>
          <a:ln w="38100">
            <a:solidFill>
              <a:schemeClr val="tx1"/>
            </a:solidFill>
            <a:round/>
            <a:headEnd type="oval" w="med" len="med"/>
            <a:tailEnd type="triangle" w="lg" len="lg"/>
          </a:ln>
        </p:spPr>
        <p:txBody>
          <a:bodyPr>
            <a:spAutoFit/>
          </a:bodyPr>
          <a:lstStyle/>
          <a:p>
            <a:endParaRPr lang="en-GB"/>
          </a:p>
        </p:txBody>
      </p:sp>
      <p:sp>
        <p:nvSpPr>
          <p:cNvPr id="7" name="Text Box 6"/>
          <p:cNvSpPr txBox="1">
            <a:spLocks noChangeArrowheads="1"/>
          </p:cNvSpPr>
          <p:nvPr/>
        </p:nvSpPr>
        <p:spPr bwMode="auto">
          <a:xfrm>
            <a:off x="5500688" y="1071563"/>
            <a:ext cx="2519362" cy="457200"/>
          </a:xfrm>
          <a:prstGeom prst="rect">
            <a:avLst/>
          </a:prstGeom>
          <a:noFill/>
          <a:ln w="9525">
            <a:noFill/>
            <a:miter lim="800000"/>
            <a:headEnd/>
            <a:tailEnd/>
          </a:ln>
        </p:spPr>
        <p:txBody>
          <a:bodyPr>
            <a:spAutoFit/>
          </a:bodyPr>
          <a:lstStyle/>
          <a:p>
            <a:pPr algn="ctr">
              <a:spcBef>
                <a:spcPct val="50000"/>
              </a:spcBef>
            </a:pPr>
            <a:r>
              <a:rPr lang="en-GB" b="1">
                <a:solidFill>
                  <a:srgbClr val="000066"/>
                </a:solidFill>
                <a:latin typeface="Perpetua" pitchFamily="18" charset="0"/>
              </a:rPr>
              <a:t>sea of electrons</a:t>
            </a:r>
          </a:p>
        </p:txBody>
      </p:sp>
      <p:sp>
        <p:nvSpPr>
          <p:cNvPr id="15368" name="Text Box 7"/>
          <p:cNvSpPr txBox="1">
            <a:spLocks noChangeArrowheads="1"/>
          </p:cNvSpPr>
          <p:nvPr/>
        </p:nvSpPr>
        <p:spPr bwMode="auto">
          <a:xfrm>
            <a:off x="5572125" y="5857875"/>
            <a:ext cx="2519363" cy="457200"/>
          </a:xfrm>
          <a:prstGeom prst="rect">
            <a:avLst/>
          </a:prstGeom>
          <a:noFill/>
          <a:ln w="9525">
            <a:noFill/>
            <a:miter lim="800000"/>
            <a:headEnd/>
            <a:tailEnd/>
          </a:ln>
        </p:spPr>
        <p:txBody>
          <a:bodyPr>
            <a:spAutoFit/>
          </a:bodyPr>
          <a:lstStyle/>
          <a:p>
            <a:pPr algn="ctr">
              <a:spcBef>
                <a:spcPct val="50000"/>
              </a:spcBef>
            </a:pPr>
            <a:r>
              <a:rPr lang="en-GB" b="1">
                <a:solidFill>
                  <a:srgbClr val="000066"/>
                </a:solidFill>
                <a:latin typeface="Perpetua" pitchFamily="18" charset="0"/>
              </a:rPr>
              <a:t>metal ions</a:t>
            </a:r>
          </a:p>
        </p:txBody>
      </p:sp>
      <p:sp>
        <p:nvSpPr>
          <p:cNvPr id="9" name="Line 8"/>
          <p:cNvSpPr>
            <a:spLocks noChangeShapeType="1"/>
          </p:cNvSpPr>
          <p:nvPr/>
        </p:nvSpPr>
        <p:spPr bwMode="auto">
          <a:xfrm flipH="1">
            <a:off x="5214938" y="1500188"/>
            <a:ext cx="1512887" cy="1296987"/>
          </a:xfrm>
          <a:prstGeom prst="line">
            <a:avLst/>
          </a:prstGeom>
          <a:noFill/>
          <a:ln w="38100">
            <a:solidFill>
              <a:schemeClr val="tx1"/>
            </a:solidFill>
            <a:round/>
            <a:headEnd type="oval" w="med" len="med"/>
            <a:tailEnd type="triangle" w="lg" len="lg"/>
          </a:ln>
        </p:spPr>
        <p:txBody>
          <a:bodyPr>
            <a:spAutoFit/>
          </a:bodyPr>
          <a:lstStyle/>
          <a:p>
            <a:endParaRPr lang="en-GB"/>
          </a:p>
        </p:txBody>
      </p:sp>
      <p:sp>
        <p:nvSpPr>
          <p:cNvPr id="10" name="Line 9"/>
          <p:cNvSpPr>
            <a:spLocks noChangeShapeType="1"/>
          </p:cNvSpPr>
          <p:nvPr/>
        </p:nvSpPr>
        <p:spPr bwMode="auto">
          <a:xfrm>
            <a:off x="6715125" y="1500188"/>
            <a:ext cx="1079500" cy="504825"/>
          </a:xfrm>
          <a:prstGeom prst="line">
            <a:avLst/>
          </a:prstGeom>
          <a:noFill/>
          <a:ln w="38100">
            <a:solidFill>
              <a:schemeClr val="tx1"/>
            </a:solidFill>
            <a:round/>
            <a:headEnd type="oval" w="med" len="med"/>
            <a:tailEnd type="triangle" w="lg" len="lg"/>
          </a:ln>
        </p:spPr>
        <p:txBody>
          <a:bodyPr>
            <a:spAutoFit/>
          </a:bodyPr>
          <a:lstStyle/>
          <a:p>
            <a:endParaRPr lang="en-GB"/>
          </a:p>
        </p:txBody>
      </p:sp>
      <p:pic>
        <p:nvPicPr>
          <p:cNvPr id="1026" name="Picture 2" descr="D:\Users\Murphy\Teaching Resources\Pictures\Chemistry\Metals\metalc.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962" y="575937"/>
            <a:ext cx="7608168" cy="5706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124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circle(in)">
                                      <p:cBhvr>
                                        <p:cTn id="18"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Users\Murphy\Teaching Resources\Pictures\Chemistry\Atomic\atom4.jp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0215" y="0"/>
            <a:ext cx="9275663"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4"/>
          <p:cNvSpPr txBox="1">
            <a:spLocks noChangeArrowheads="1"/>
          </p:cNvSpPr>
          <p:nvPr/>
        </p:nvSpPr>
        <p:spPr bwMode="auto">
          <a:xfrm>
            <a:off x="539750" y="36439"/>
            <a:ext cx="86042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800" dirty="0">
                <a:solidFill>
                  <a:schemeClr val="accent6">
                    <a:lumMod val="75000"/>
                  </a:schemeClr>
                </a:solidFill>
                <a:latin typeface="Comic Sans MS" pitchFamily="66" charset="0"/>
              </a:rPr>
              <a:t>How does the sea of electrons affect the properties of metals?</a:t>
            </a:r>
          </a:p>
        </p:txBody>
      </p:sp>
      <p:pic>
        <p:nvPicPr>
          <p:cNvPr id="7" name="Picture 8" descr="C1 4a_N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341438"/>
            <a:ext cx="8208962" cy="473551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lstStyle/>
          <a:p>
            <a:endParaRPr lang="en-AU"/>
          </a:p>
        </p:txBody>
      </p:sp>
      <p:sp>
        <p:nvSpPr>
          <p:cNvPr id="5" name="Rectangle 4"/>
          <p:cNvSpPr/>
          <p:nvPr/>
        </p:nvSpPr>
        <p:spPr>
          <a:xfrm>
            <a:off x="1259632" y="982176"/>
            <a:ext cx="5328592" cy="50167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GB" sz="3200" dirty="0">
                <a:latin typeface="Comic Sans MS" pitchFamily="66" charset="0"/>
              </a:rPr>
              <a:t>explain </a:t>
            </a:r>
            <a:r>
              <a:rPr lang="en-GB" sz="3200" dirty="0" smtClean="0">
                <a:latin typeface="Comic Sans MS" pitchFamily="66" charset="0"/>
              </a:rPr>
              <a:t>why…</a:t>
            </a:r>
          </a:p>
          <a:p>
            <a:endParaRPr lang="en-AU" sz="3200" dirty="0">
              <a:latin typeface="Comic Sans MS" pitchFamily="66" charset="0"/>
            </a:endParaRPr>
          </a:p>
          <a:p>
            <a:pPr lvl="0"/>
            <a:r>
              <a:rPr lang="en-GB" sz="3200" dirty="0">
                <a:latin typeface="Comic Sans MS" pitchFamily="66" charset="0"/>
              </a:rPr>
              <a:t>Metals conduct heat and electricity</a:t>
            </a:r>
            <a:endParaRPr lang="en-AU" sz="3200" dirty="0">
              <a:latin typeface="Comic Sans MS" pitchFamily="66" charset="0"/>
            </a:endParaRPr>
          </a:p>
          <a:p>
            <a:r>
              <a:rPr lang="en-GB" sz="3200" dirty="0">
                <a:latin typeface="Comic Sans MS" pitchFamily="66" charset="0"/>
              </a:rPr>
              <a:t>  </a:t>
            </a:r>
            <a:endParaRPr lang="en-AU" sz="3200" dirty="0">
              <a:latin typeface="Comic Sans MS" pitchFamily="66" charset="0"/>
            </a:endParaRPr>
          </a:p>
          <a:p>
            <a:pPr lvl="0"/>
            <a:r>
              <a:rPr lang="en-GB" sz="3200" dirty="0">
                <a:latin typeface="Comic Sans MS" pitchFamily="66" charset="0"/>
              </a:rPr>
              <a:t>Metals are strong and malleable</a:t>
            </a:r>
            <a:endParaRPr lang="en-AU" sz="3200" dirty="0">
              <a:latin typeface="Comic Sans MS" pitchFamily="66" charset="0"/>
            </a:endParaRPr>
          </a:p>
          <a:p>
            <a:r>
              <a:rPr lang="en-GB" sz="3200" dirty="0">
                <a:latin typeface="Comic Sans MS" pitchFamily="66" charset="0"/>
              </a:rPr>
              <a:t> </a:t>
            </a:r>
            <a:endParaRPr lang="en-AU" sz="3200" dirty="0">
              <a:latin typeface="Comic Sans MS" pitchFamily="66" charset="0"/>
            </a:endParaRPr>
          </a:p>
          <a:p>
            <a:r>
              <a:rPr lang="en-GB" sz="3200" dirty="0" smtClean="0">
                <a:latin typeface="Comic Sans MS" pitchFamily="66" charset="0"/>
              </a:rPr>
              <a:t>Metals </a:t>
            </a:r>
            <a:r>
              <a:rPr lang="en-GB" sz="3200" dirty="0">
                <a:latin typeface="Comic Sans MS" pitchFamily="66" charset="0"/>
              </a:rPr>
              <a:t>have high melting and boiling points</a:t>
            </a:r>
            <a:endParaRPr lang="en-AU" sz="3200" dirty="0">
              <a:latin typeface="Comic Sans MS" pitchFamily="66" charset="0"/>
            </a:endParaRPr>
          </a:p>
        </p:txBody>
      </p:sp>
    </p:spTree>
    <p:extLst>
      <p:ext uri="{BB962C8B-B14F-4D97-AF65-F5344CB8AC3E}">
        <p14:creationId xmlns:p14="http://schemas.microsoft.com/office/powerpoint/2010/main" val="259706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D:\Users\Murphy\Teaching Resources\Pictures\Chemistry\Atomic\atom4.jp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20215" y="0"/>
            <a:ext cx="927566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57757" name="Picture 29" descr="CC6_malleability part 1_V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863" y="1628775"/>
            <a:ext cx="3860800" cy="4057650"/>
          </a:xfrm>
          <a:prstGeom prst="rect">
            <a:avLst/>
          </a:prstGeom>
          <a:noFill/>
          <a:extLst>
            <a:ext uri="{909E8E84-426E-40DD-AFC4-6F175D3DCCD1}">
              <a14:hiddenFill xmlns:a14="http://schemas.microsoft.com/office/drawing/2010/main">
                <a:solidFill>
                  <a:srgbClr val="FFFFFF"/>
                </a:solidFill>
              </a14:hiddenFill>
            </a:ext>
          </a:extLst>
        </p:spPr>
      </p:pic>
      <p:sp>
        <p:nvSpPr>
          <p:cNvPr id="457730" name="Rectangle 2"/>
          <p:cNvSpPr>
            <a:spLocks noGrp="1" noChangeArrowheads="1"/>
          </p:cNvSpPr>
          <p:nvPr>
            <p:ph type="title"/>
          </p:nvPr>
        </p:nvSpPr>
        <p:spPr>
          <a:xfrm>
            <a:off x="557213" y="53975"/>
            <a:ext cx="7759700" cy="549275"/>
          </a:xfrm>
        </p:spPr>
        <p:txBody>
          <a:bodyPr>
            <a:noAutofit/>
          </a:bodyPr>
          <a:lstStyle/>
          <a:p>
            <a:r>
              <a:rPr lang="en-GB" sz="2800">
                <a:solidFill>
                  <a:schemeClr val="accent6">
                    <a:lumMod val="75000"/>
                  </a:schemeClr>
                </a:solidFill>
                <a:latin typeface="Comic Sans MS" pitchFamily="66" charset="0"/>
              </a:rPr>
              <a:t>How do metals conduct heat and electricity?</a:t>
            </a:r>
            <a:r>
              <a:rPr lang="en-GB" sz="4000">
                <a:solidFill>
                  <a:schemeClr val="accent6">
                    <a:lumMod val="75000"/>
                  </a:schemeClr>
                </a:solidFill>
                <a:latin typeface="Comic Sans MS" pitchFamily="66" charset="0"/>
              </a:rPr>
              <a:t> </a:t>
            </a:r>
          </a:p>
        </p:txBody>
      </p:sp>
      <p:sp>
        <p:nvSpPr>
          <p:cNvPr id="457744" name="Text Box 16"/>
          <p:cNvSpPr txBox="1">
            <a:spLocks noChangeArrowheads="1"/>
          </p:cNvSpPr>
          <p:nvPr/>
        </p:nvSpPr>
        <p:spPr bwMode="auto">
          <a:xfrm>
            <a:off x="539750" y="765175"/>
            <a:ext cx="83534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a:latin typeface="Comic Sans MS" pitchFamily="66" charset="0"/>
              </a:rPr>
              <a:t>Delocalized electrons in metallic bonding allow metals to conduct heat and electricity. </a:t>
            </a:r>
          </a:p>
        </p:txBody>
      </p:sp>
      <p:sp>
        <p:nvSpPr>
          <p:cNvPr id="457745" name="Rectangle 17"/>
          <p:cNvSpPr>
            <a:spLocks noChangeArrowheads="1"/>
          </p:cNvSpPr>
          <p:nvPr/>
        </p:nvSpPr>
        <p:spPr bwMode="auto">
          <a:xfrm>
            <a:off x="4284663" y="4084638"/>
            <a:ext cx="432117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30000"/>
              </a:spcBef>
            </a:pPr>
            <a:r>
              <a:rPr lang="en-GB" sz="2000">
                <a:latin typeface="Comic Sans MS" pitchFamily="66" charset="0"/>
              </a:rPr>
              <a:t>This makes heat transfer in metals very efficient. </a:t>
            </a:r>
          </a:p>
        </p:txBody>
      </p:sp>
      <p:sp>
        <p:nvSpPr>
          <p:cNvPr id="457746" name="Text Box 18"/>
          <p:cNvSpPr txBox="1">
            <a:spLocks noChangeArrowheads="1"/>
          </p:cNvSpPr>
          <p:nvPr/>
        </p:nvSpPr>
        <p:spPr bwMode="auto">
          <a:xfrm>
            <a:off x="4284663" y="4922838"/>
            <a:ext cx="44640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p>
            <a:r>
              <a:rPr lang="en-GB" sz="2000">
                <a:latin typeface="Comic Sans MS" pitchFamily="66" charset="0"/>
              </a:rPr>
              <a:t>Delocalized electrons also conduct electricity through metals in a similar way.    </a:t>
            </a:r>
          </a:p>
        </p:txBody>
      </p:sp>
      <p:sp>
        <p:nvSpPr>
          <p:cNvPr id="457747" name="Rectangle 19"/>
          <p:cNvSpPr>
            <a:spLocks noChangeArrowheads="1"/>
          </p:cNvSpPr>
          <p:nvPr/>
        </p:nvSpPr>
        <p:spPr bwMode="auto">
          <a:xfrm>
            <a:off x="4284663" y="1673225"/>
            <a:ext cx="47529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30000"/>
              </a:spcBef>
            </a:pPr>
            <a:r>
              <a:rPr lang="en-GB" sz="2000">
                <a:latin typeface="Comic Sans MS" pitchFamily="66" charset="0"/>
              </a:rPr>
              <a:t>For example, when a metal is heated, the delocalized electrons gain kinetic energy.</a:t>
            </a:r>
          </a:p>
        </p:txBody>
      </p:sp>
      <p:sp>
        <p:nvSpPr>
          <p:cNvPr id="457748" name="Rectangle 20"/>
          <p:cNvSpPr>
            <a:spLocks noChangeArrowheads="1"/>
          </p:cNvSpPr>
          <p:nvPr/>
        </p:nvSpPr>
        <p:spPr bwMode="auto">
          <a:xfrm>
            <a:off x="4284663" y="2878138"/>
            <a:ext cx="485933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30000"/>
              </a:spcBef>
            </a:pPr>
            <a:r>
              <a:rPr lang="en-GB" sz="2000">
                <a:latin typeface="Comic Sans MS" pitchFamily="66" charset="0"/>
              </a:rPr>
              <a:t>These electrons then move faster and so transfer the gained energy throughout the metal.</a:t>
            </a:r>
          </a:p>
        </p:txBody>
      </p:sp>
      <p:grpSp>
        <p:nvGrpSpPr>
          <p:cNvPr id="457752" name="Group 24"/>
          <p:cNvGrpSpPr>
            <a:grpSpLocks/>
          </p:cNvGrpSpPr>
          <p:nvPr/>
        </p:nvGrpSpPr>
        <p:grpSpPr bwMode="auto">
          <a:xfrm>
            <a:off x="1825627" y="5589590"/>
            <a:ext cx="1073151" cy="1068388"/>
            <a:chOff x="1514" y="2844"/>
            <a:chExt cx="676" cy="673"/>
          </a:xfrm>
        </p:grpSpPr>
        <p:sp>
          <p:nvSpPr>
            <p:cNvPr id="457753" name="AutoShape 25"/>
            <p:cNvSpPr>
              <a:spLocks noChangeArrowheads="1"/>
            </p:cNvSpPr>
            <p:nvPr/>
          </p:nvSpPr>
          <p:spPr bwMode="auto">
            <a:xfrm>
              <a:off x="1626" y="2844"/>
              <a:ext cx="372" cy="405"/>
            </a:xfrm>
            <a:prstGeom prst="upArrow">
              <a:avLst>
                <a:gd name="adj1" fmla="val 36815"/>
                <a:gd name="adj2" fmla="val 48387"/>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2000">
                <a:latin typeface="Comic Sans MS" pitchFamily="66" charset="0"/>
              </a:endParaRPr>
            </a:p>
          </p:txBody>
        </p:sp>
        <p:sp>
          <p:nvSpPr>
            <p:cNvPr id="457754" name="Text Box 26"/>
            <p:cNvSpPr txBox="1">
              <a:spLocks noChangeArrowheads="1"/>
            </p:cNvSpPr>
            <p:nvPr/>
          </p:nvSpPr>
          <p:spPr bwMode="auto">
            <a:xfrm>
              <a:off x="1514" y="3149"/>
              <a:ext cx="67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sz="3200" b="1">
                  <a:solidFill>
                    <a:srgbClr val="FF0000"/>
                  </a:solidFill>
                  <a:latin typeface="Comic Sans MS" pitchFamily="66" charset="0"/>
                </a:rPr>
                <a:t>heat</a:t>
              </a:r>
            </a:p>
          </p:txBody>
        </p:sp>
      </p:grpSp>
    </p:spTree>
    <p:extLst>
      <p:ext uri="{BB962C8B-B14F-4D97-AF65-F5344CB8AC3E}">
        <p14:creationId xmlns:p14="http://schemas.microsoft.com/office/powerpoint/2010/main" val="27341050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7747"/>
                                        </p:tgtEl>
                                        <p:attrNameLst>
                                          <p:attrName>style.visibility</p:attrName>
                                        </p:attrNameLst>
                                      </p:cBhvr>
                                      <p:to>
                                        <p:strVal val="visible"/>
                                      </p:to>
                                    </p:set>
                                    <p:animEffect transition="in" filter="dissolve">
                                      <p:cBhvr>
                                        <p:cTn id="7" dur="500"/>
                                        <p:tgtEl>
                                          <p:spTgt spid="457747"/>
                                        </p:tgtEl>
                                      </p:cBhvr>
                                    </p:animEffect>
                                  </p:childTnLst>
                                </p:cTn>
                              </p:par>
                            </p:childTnLst>
                          </p:cTn>
                        </p:par>
                      </p:childTnLst>
                    </p:cTn>
                  </p:par>
                  <p:par>
                    <p:cTn id="8" fill="hold">
                      <p:stCondLst>
                        <p:cond delay="indefinite"/>
                      </p:stCondLst>
                      <p:childTnLst>
                        <p:par>
                          <p:cTn id="9" fill="hold" nodeType="after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457757"/>
                                        </p:tgtEl>
                                        <p:attrNameLst>
                                          <p:attrName>style.visibility</p:attrName>
                                        </p:attrNameLst>
                                      </p:cBhvr>
                                      <p:to>
                                        <p:strVal val="visible"/>
                                      </p:to>
                                    </p:set>
                                    <p:animEffect transition="in" filter="barn(inVertical)">
                                      <p:cBhvr>
                                        <p:cTn id="12" dur="500"/>
                                        <p:tgtEl>
                                          <p:spTgt spid="457757"/>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457752"/>
                                        </p:tgtEl>
                                        <p:attrNameLst>
                                          <p:attrName>style.visibility</p:attrName>
                                        </p:attrNameLst>
                                      </p:cBhvr>
                                      <p:to>
                                        <p:strVal val="visible"/>
                                      </p:to>
                                    </p:set>
                                    <p:animEffect transition="in" filter="wipe(down)">
                                      <p:cBhvr>
                                        <p:cTn id="16" dur="500"/>
                                        <p:tgtEl>
                                          <p:spTgt spid="45775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57748"/>
                                        </p:tgtEl>
                                        <p:attrNameLst>
                                          <p:attrName>style.visibility</p:attrName>
                                        </p:attrNameLst>
                                      </p:cBhvr>
                                      <p:to>
                                        <p:strVal val="visible"/>
                                      </p:to>
                                    </p:set>
                                    <p:animEffect transition="in" filter="dissolve">
                                      <p:cBhvr>
                                        <p:cTn id="21" dur="500"/>
                                        <p:tgtEl>
                                          <p:spTgt spid="45774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457745"/>
                                        </p:tgtEl>
                                        <p:attrNameLst>
                                          <p:attrName>style.visibility</p:attrName>
                                        </p:attrNameLst>
                                      </p:cBhvr>
                                      <p:to>
                                        <p:strVal val="visible"/>
                                      </p:to>
                                    </p:set>
                                    <p:animEffect transition="in" filter="dissolve">
                                      <p:cBhvr>
                                        <p:cTn id="26" dur="500"/>
                                        <p:tgtEl>
                                          <p:spTgt spid="45774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57746"/>
                                        </p:tgtEl>
                                        <p:attrNameLst>
                                          <p:attrName>style.visibility</p:attrName>
                                        </p:attrNameLst>
                                      </p:cBhvr>
                                      <p:to>
                                        <p:strVal val="visible"/>
                                      </p:to>
                                    </p:set>
                                    <p:animEffect transition="in" filter="dissolve">
                                      <p:cBhvr>
                                        <p:cTn id="31" dur="500"/>
                                        <p:tgtEl>
                                          <p:spTgt spid="457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45" grpId="0"/>
      <p:bldP spid="457746" grpId="0"/>
      <p:bldP spid="457747" grpId="0"/>
      <p:bldP spid="4577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D:\Users\Murphy\Teaching Resources\Pictures\Chemistry\Atomic\atom4.jp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20215" y="0"/>
            <a:ext cx="9275663" cy="6858000"/>
          </a:xfrm>
          <a:prstGeom prst="rect">
            <a:avLst/>
          </a:prstGeom>
          <a:noFill/>
          <a:extLst>
            <a:ext uri="{909E8E84-426E-40DD-AFC4-6F175D3DCCD1}">
              <a14:hiddenFill xmlns:a14="http://schemas.microsoft.com/office/drawing/2010/main">
                <a:solidFill>
                  <a:srgbClr val="FFFFFF"/>
                </a:solidFill>
              </a14:hiddenFill>
            </a:ext>
          </a:extLst>
        </p:spPr>
      </p:pic>
      <p:sp>
        <p:nvSpPr>
          <p:cNvPr id="467970" name="Rectangle 2"/>
          <p:cNvSpPr>
            <a:spLocks noGrp="1" noChangeArrowheads="1"/>
          </p:cNvSpPr>
          <p:nvPr>
            <p:ph type="title"/>
          </p:nvPr>
        </p:nvSpPr>
        <p:spPr>
          <a:xfrm>
            <a:off x="557213" y="53975"/>
            <a:ext cx="7399337" cy="1395217"/>
          </a:xfrm>
        </p:spPr>
        <p:txBody>
          <a:bodyPr>
            <a:normAutofit fontScale="90000"/>
          </a:bodyPr>
          <a:lstStyle/>
          <a:p>
            <a:r>
              <a:rPr lang="en-GB" dirty="0">
                <a:solidFill>
                  <a:schemeClr val="accent6">
                    <a:lumMod val="75000"/>
                  </a:schemeClr>
                </a:solidFill>
                <a:latin typeface="Comic Sans MS" pitchFamily="66" charset="0"/>
              </a:rPr>
              <a:t>Why do metals have high melting points?</a:t>
            </a:r>
          </a:p>
        </p:txBody>
      </p:sp>
      <p:sp>
        <p:nvSpPr>
          <p:cNvPr id="467976" name="Rectangle 8"/>
          <p:cNvSpPr>
            <a:spLocks noChangeArrowheads="1"/>
          </p:cNvSpPr>
          <p:nvPr/>
        </p:nvSpPr>
        <p:spPr bwMode="auto">
          <a:xfrm>
            <a:off x="357982" y="1995292"/>
            <a:ext cx="43688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dirty="0">
                <a:latin typeface="Comic Sans MS" pitchFamily="66" charset="0"/>
              </a:rPr>
              <a:t>Metals often have high melting points and boiling points. Gold, for example, has a melting point of 1064 </a:t>
            </a:r>
            <a:r>
              <a:rPr lang="en-US" sz="2000" dirty="0">
                <a:latin typeface="Comic Sans MS" pitchFamily="66" charset="0"/>
              </a:rPr>
              <a:t>°</a:t>
            </a:r>
            <a:r>
              <a:rPr lang="en-GB" sz="2000" dirty="0">
                <a:latin typeface="Comic Sans MS" pitchFamily="66" charset="0"/>
              </a:rPr>
              <a:t>C and a boiling point of  </a:t>
            </a:r>
            <a:r>
              <a:rPr lang="en-GB" sz="2000" dirty="0" smtClean="0">
                <a:latin typeface="Comic Sans MS" pitchFamily="66" charset="0"/>
              </a:rPr>
              <a:t>2807 </a:t>
            </a:r>
            <a:r>
              <a:rPr lang="en-US" sz="2000" dirty="0">
                <a:latin typeface="Comic Sans MS" pitchFamily="66" charset="0"/>
              </a:rPr>
              <a:t>°</a:t>
            </a:r>
            <a:r>
              <a:rPr lang="en-GB" sz="2000" dirty="0">
                <a:latin typeface="Comic Sans MS" pitchFamily="66" charset="0"/>
              </a:rPr>
              <a:t>C.</a:t>
            </a:r>
          </a:p>
        </p:txBody>
      </p:sp>
      <p:sp>
        <p:nvSpPr>
          <p:cNvPr id="467987" name="Text Box 19"/>
          <p:cNvSpPr txBox="1">
            <a:spLocks noChangeArrowheads="1"/>
          </p:cNvSpPr>
          <p:nvPr/>
        </p:nvSpPr>
        <p:spPr bwMode="auto">
          <a:xfrm>
            <a:off x="357982" y="1449192"/>
            <a:ext cx="79200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a:latin typeface="Comic Sans MS" pitchFamily="66" charset="0"/>
              </a:rPr>
              <a:t>The properties of metals are related to their structure.</a:t>
            </a:r>
          </a:p>
        </p:txBody>
      </p:sp>
      <p:sp>
        <p:nvSpPr>
          <p:cNvPr id="467991" name="Text Box 23"/>
          <p:cNvSpPr txBox="1">
            <a:spLocks noChangeArrowheads="1"/>
          </p:cNvSpPr>
          <p:nvPr/>
        </p:nvSpPr>
        <p:spPr bwMode="auto">
          <a:xfrm>
            <a:off x="357982" y="5643367"/>
            <a:ext cx="832961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a:latin typeface="Comic Sans MS" pitchFamily="66" charset="0"/>
              </a:rPr>
              <a:t>In metal extraction and other industrial processes, furnaces often run continuously to maintain the high temperatures needed to work with molten metals. </a:t>
            </a:r>
          </a:p>
        </p:txBody>
      </p:sp>
      <p:pic>
        <p:nvPicPr>
          <p:cNvPr id="468006" name="Picture 38" descr="molten_gold_3"/>
          <p:cNvPicPr>
            <a:picLocks noChangeAspect="1" noChangeArrowheads="1"/>
          </p:cNvPicPr>
          <p:nvPr/>
        </p:nvPicPr>
        <p:blipFill>
          <a:blip r:embed="rId4">
            <a:extLst>
              <a:ext uri="{28A0092B-C50C-407E-A947-70E740481C1C}">
                <a14:useLocalDpi xmlns:a14="http://schemas.microsoft.com/office/drawing/2010/main" val="0"/>
              </a:ext>
            </a:extLst>
          </a:blip>
          <a:srcRect r="12599"/>
          <a:stretch>
            <a:fillRect/>
          </a:stretch>
        </p:blipFill>
        <p:spPr bwMode="auto">
          <a:xfrm>
            <a:off x="4871244" y="2149280"/>
            <a:ext cx="3744913"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8007" name="Rectangle 39"/>
          <p:cNvSpPr>
            <a:spLocks noChangeArrowheads="1"/>
          </p:cNvSpPr>
          <p:nvPr/>
        </p:nvSpPr>
        <p:spPr bwMode="auto">
          <a:xfrm>
            <a:off x="190501" y="4015946"/>
            <a:ext cx="4608512"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dirty="0">
                <a:latin typeface="Comic Sans MS" pitchFamily="66" charset="0"/>
              </a:rPr>
              <a:t>This property is due to the </a:t>
            </a:r>
            <a:r>
              <a:rPr lang="en-GB" sz="2000" dirty="0" smtClean="0">
                <a:latin typeface="Comic Sans MS" pitchFamily="66" charset="0"/>
              </a:rPr>
              <a:t>strong </a:t>
            </a:r>
            <a:r>
              <a:rPr lang="en-GB" sz="2000" b="1" dirty="0" smtClean="0">
                <a:solidFill>
                  <a:srgbClr val="FF0000"/>
                </a:solidFill>
                <a:latin typeface="Comic Sans MS" pitchFamily="66" charset="0"/>
              </a:rPr>
              <a:t>electrostatic</a:t>
            </a:r>
            <a:r>
              <a:rPr lang="en-GB" sz="2000" dirty="0" smtClean="0">
                <a:latin typeface="Comic Sans MS" pitchFamily="66" charset="0"/>
              </a:rPr>
              <a:t> </a:t>
            </a:r>
            <a:r>
              <a:rPr lang="en-GB" sz="2000" dirty="0">
                <a:latin typeface="Comic Sans MS" pitchFamily="66" charset="0"/>
              </a:rPr>
              <a:t>attraction between the positively-charged metal ions and the sea of electrons. </a:t>
            </a:r>
          </a:p>
        </p:txBody>
      </p:sp>
    </p:spTree>
    <p:extLst>
      <p:ext uri="{BB962C8B-B14F-4D97-AF65-F5344CB8AC3E}">
        <p14:creationId xmlns:p14="http://schemas.microsoft.com/office/powerpoint/2010/main" val="1050023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7976"/>
                                        </p:tgtEl>
                                        <p:attrNameLst>
                                          <p:attrName>style.visibility</p:attrName>
                                        </p:attrNameLst>
                                      </p:cBhvr>
                                      <p:to>
                                        <p:strVal val="visible"/>
                                      </p:to>
                                    </p:set>
                                    <p:animEffect transition="in" filter="dissolve">
                                      <p:cBhvr>
                                        <p:cTn id="7" dur="500"/>
                                        <p:tgtEl>
                                          <p:spTgt spid="467976"/>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468006"/>
                                        </p:tgtEl>
                                        <p:attrNameLst>
                                          <p:attrName>style.visibility</p:attrName>
                                        </p:attrNameLst>
                                      </p:cBhvr>
                                      <p:to>
                                        <p:strVal val="visible"/>
                                      </p:to>
                                    </p:set>
                                    <p:animEffect transition="in" filter="wipe(down)">
                                      <p:cBhvr>
                                        <p:cTn id="11" dur="500"/>
                                        <p:tgtEl>
                                          <p:spTgt spid="46800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468007"/>
                                        </p:tgtEl>
                                        <p:attrNameLst>
                                          <p:attrName>style.visibility</p:attrName>
                                        </p:attrNameLst>
                                      </p:cBhvr>
                                      <p:to>
                                        <p:strVal val="visible"/>
                                      </p:to>
                                    </p:set>
                                    <p:animEffect transition="in" filter="dissolve">
                                      <p:cBhvr>
                                        <p:cTn id="16" dur="500"/>
                                        <p:tgtEl>
                                          <p:spTgt spid="46800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67991"/>
                                        </p:tgtEl>
                                        <p:attrNameLst>
                                          <p:attrName>style.visibility</p:attrName>
                                        </p:attrNameLst>
                                      </p:cBhvr>
                                      <p:to>
                                        <p:strVal val="visible"/>
                                      </p:to>
                                    </p:set>
                                    <p:animEffect transition="in" filter="dissolve">
                                      <p:cBhvr>
                                        <p:cTn id="21" dur="500"/>
                                        <p:tgtEl>
                                          <p:spTgt spid="467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6" grpId="0"/>
      <p:bldP spid="467991" grpId="0"/>
      <p:bldP spid="46800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D:\Users\Murphy\Teaching Resources\Pictures\Chemistry\Atomic\atom4.jp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20215" y="0"/>
            <a:ext cx="9275663" cy="6858000"/>
          </a:xfrm>
          <a:prstGeom prst="rect">
            <a:avLst/>
          </a:prstGeom>
          <a:noFill/>
          <a:extLst>
            <a:ext uri="{909E8E84-426E-40DD-AFC4-6F175D3DCCD1}">
              <a14:hiddenFill xmlns:a14="http://schemas.microsoft.com/office/drawing/2010/main">
                <a:solidFill>
                  <a:srgbClr val="FFFFFF"/>
                </a:solidFill>
              </a14:hiddenFill>
            </a:ext>
          </a:extLst>
        </p:spPr>
      </p:pic>
      <p:sp>
        <p:nvSpPr>
          <p:cNvPr id="307204" name="Text Box 4"/>
          <p:cNvSpPr txBox="1">
            <a:spLocks noChangeArrowheads="1"/>
          </p:cNvSpPr>
          <p:nvPr/>
        </p:nvSpPr>
        <p:spPr bwMode="auto">
          <a:xfrm>
            <a:off x="528361" y="2825041"/>
            <a:ext cx="43688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dirty="0">
                <a:solidFill>
                  <a:srgbClr val="FF0000"/>
                </a:solidFill>
                <a:latin typeface="Comic Sans MS" pitchFamily="66" charset="0"/>
              </a:rPr>
              <a:t>The atoms of other elements are different sizes. When other elements are added to iron, their atoms distort the regular structure of the iron atoms. </a:t>
            </a:r>
          </a:p>
        </p:txBody>
      </p:sp>
      <p:sp>
        <p:nvSpPr>
          <p:cNvPr id="307205" name="Text Box 5"/>
          <p:cNvSpPr txBox="1">
            <a:spLocks noChangeArrowheads="1"/>
          </p:cNvSpPr>
          <p:nvPr/>
        </p:nvSpPr>
        <p:spPr bwMode="auto">
          <a:xfrm>
            <a:off x="528361" y="1150084"/>
            <a:ext cx="4295775"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a:solidFill>
                  <a:srgbClr val="000066"/>
                </a:solidFill>
                <a:latin typeface="Comic Sans MS" pitchFamily="66" charset="0"/>
              </a:rPr>
              <a:t>The atoms in pure iron are arranged in densely</a:t>
            </a:r>
            <a:r>
              <a:rPr lang="en-GB" sz="2000">
                <a:solidFill>
                  <a:srgbClr val="000066"/>
                </a:solidFill>
                <a:latin typeface="Comic Sans MS" pitchFamily="66" charset="0"/>
                <a:cs typeface="Arial" charset="0"/>
              </a:rPr>
              <a:t>-</a:t>
            </a:r>
            <a:r>
              <a:rPr lang="en-GB" sz="2000">
                <a:solidFill>
                  <a:srgbClr val="000066"/>
                </a:solidFill>
                <a:latin typeface="Comic Sans MS" pitchFamily="66" charset="0"/>
              </a:rPr>
              <a:t>packed layers. These layers can slide over each other. This makes pure iron a very soft material.</a:t>
            </a:r>
            <a:r>
              <a:rPr lang="en-GB" sz="2000">
                <a:solidFill>
                  <a:schemeClr val="tx1"/>
                </a:solidFill>
                <a:latin typeface="Comic Sans MS" pitchFamily="66" charset="0"/>
              </a:rPr>
              <a:t> </a:t>
            </a:r>
          </a:p>
        </p:txBody>
      </p:sp>
      <p:sp>
        <p:nvSpPr>
          <p:cNvPr id="307209" name="Rectangle 9"/>
          <p:cNvSpPr>
            <a:spLocks noGrp="1" noChangeArrowheads="1"/>
          </p:cNvSpPr>
          <p:nvPr>
            <p:ph type="title"/>
          </p:nvPr>
        </p:nvSpPr>
        <p:spPr>
          <a:xfrm>
            <a:off x="502961" y="83284"/>
            <a:ext cx="8229600" cy="1143000"/>
          </a:xfrm>
        </p:spPr>
        <p:txBody>
          <a:bodyPr>
            <a:normAutofit fontScale="90000"/>
          </a:bodyPr>
          <a:lstStyle/>
          <a:p>
            <a:r>
              <a:rPr lang="en-GB" dirty="0">
                <a:latin typeface="Comic Sans MS" pitchFamily="66" charset="0"/>
              </a:rPr>
              <a:t>Why is steel stronger than iron?</a:t>
            </a:r>
          </a:p>
        </p:txBody>
      </p:sp>
      <p:sp>
        <p:nvSpPr>
          <p:cNvPr id="307216" name="Text Box 16"/>
          <p:cNvSpPr txBox="1">
            <a:spLocks noChangeArrowheads="1"/>
          </p:cNvSpPr>
          <p:nvPr/>
        </p:nvSpPr>
        <p:spPr bwMode="auto">
          <a:xfrm>
            <a:off x="547411" y="4491907"/>
            <a:ext cx="451643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dirty="0">
                <a:solidFill>
                  <a:srgbClr val="000066"/>
                </a:solidFill>
                <a:latin typeface="Comic Sans MS" pitchFamily="66" charset="0"/>
              </a:rPr>
              <a:t>It is more difficult for the layers of iron atoms in steel to slide over each other and so this alloy is stronger than pure iron. </a:t>
            </a:r>
            <a:r>
              <a:rPr lang="en-GB" sz="2000" dirty="0">
                <a:solidFill>
                  <a:schemeClr val="tx1"/>
                </a:solidFill>
                <a:latin typeface="Comic Sans MS" pitchFamily="66" charset="0"/>
              </a:rPr>
              <a:t> </a:t>
            </a:r>
          </a:p>
        </p:txBody>
      </p:sp>
      <p:pic>
        <p:nvPicPr>
          <p:cNvPr id="307217" name="Picture 17" descr="CC6_ste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3848" y="3488472"/>
            <a:ext cx="3738563" cy="3049587"/>
          </a:xfrm>
          <a:prstGeom prst="rect">
            <a:avLst/>
          </a:prstGeom>
          <a:noFill/>
          <a:extLst>
            <a:ext uri="{909E8E84-426E-40DD-AFC4-6F175D3DCCD1}">
              <a14:hiddenFill xmlns:a14="http://schemas.microsoft.com/office/drawing/2010/main">
                <a:solidFill>
                  <a:srgbClr val="FFFFFF"/>
                </a:solidFill>
              </a14:hiddenFill>
            </a:ext>
          </a:extLst>
        </p:spPr>
      </p:pic>
      <p:pic>
        <p:nvPicPr>
          <p:cNvPr id="307218" name="Picture 18" descr="CC6_iron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3998" y="1226284"/>
            <a:ext cx="3738563" cy="20669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6"/>
          <p:cNvSpPr txBox="1">
            <a:spLocks noChangeArrowheads="1"/>
          </p:cNvSpPr>
          <p:nvPr/>
        </p:nvSpPr>
        <p:spPr bwMode="auto">
          <a:xfrm>
            <a:off x="524041" y="5953284"/>
            <a:ext cx="451643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3200" dirty="0" smtClean="0">
                <a:solidFill>
                  <a:srgbClr val="000066"/>
                </a:solidFill>
                <a:latin typeface="Comic Sans MS" pitchFamily="66" charset="0"/>
              </a:rPr>
              <a:t>This is called an </a:t>
            </a:r>
            <a:r>
              <a:rPr lang="en-GB" sz="3200" b="1" u="sng" dirty="0" smtClean="0">
                <a:solidFill>
                  <a:srgbClr val="FF0000"/>
                </a:solidFill>
                <a:latin typeface="Comic Sans MS" pitchFamily="66" charset="0"/>
              </a:rPr>
              <a:t>Alloy</a:t>
            </a:r>
            <a:endParaRPr lang="en-GB" sz="3200" b="1" u="sng" dirty="0">
              <a:solidFill>
                <a:srgbClr val="FF0000"/>
              </a:solidFill>
              <a:latin typeface="Comic Sans MS" pitchFamily="66" charset="0"/>
            </a:endParaRPr>
          </a:p>
        </p:txBody>
      </p:sp>
    </p:spTree>
    <p:extLst>
      <p:ext uri="{BB962C8B-B14F-4D97-AF65-F5344CB8AC3E}">
        <p14:creationId xmlns:p14="http://schemas.microsoft.com/office/powerpoint/2010/main" val="2447643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7204"/>
                                        </p:tgtEl>
                                        <p:attrNameLst>
                                          <p:attrName>style.visibility</p:attrName>
                                        </p:attrNameLst>
                                      </p:cBhvr>
                                      <p:to>
                                        <p:strVal val="visible"/>
                                      </p:to>
                                    </p:set>
                                    <p:animEffect transition="in" filter="dissolve">
                                      <p:cBhvr>
                                        <p:cTn id="7" dur="500"/>
                                        <p:tgtEl>
                                          <p:spTgt spid="307204"/>
                                        </p:tgtEl>
                                      </p:cBhvr>
                                    </p:animEffect>
                                  </p:childTnLst>
                                </p:cTn>
                              </p:par>
                            </p:childTnLst>
                          </p:cTn>
                        </p:par>
                        <p:par>
                          <p:cTn id="8" fill="hold" nodeType="afterGroup">
                            <p:stCondLst>
                              <p:cond delay="500"/>
                            </p:stCondLst>
                            <p:childTnLst>
                              <p:par>
                                <p:cTn id="9" presetID="23" presetClass="entr" presetSubtype="16" fill="hold" nodeType="afterEffect">
                                  <p:stCondLst>
                                    <p:cond delay="0"/>
                                  </p:stCondLst>
                                  <p:childTnLst>
                                    <p:set>
                                      <p:cBhvr>
                                        <p:cTn id="10" dur="1" fill="hold">
                                          <p:stCondLst>
                                            <p:cond delay="0"/>
                                          </p:stCondLst>
                                        </p:cTn>
                                        <p:tgtEl>
                                          <p:spTgt spid="307217"/>
                                        </p:tgtEl>
                                        <p:attrNameLst>
                                          <p:attrName>style.visibility</p:attrName>
                                        </p:attrNameLst>
                                      </p:cBhvr>
                                      <p:to>
                                        <p:strVal val="visible"/>
                                      </p:to>
                                    </p:set>
                                    <p:anim calcmode="lin" valueType="num">
                                      <p:cBhvr>
                                        <p:cTn id="11" dur="500" fill="hold"/>
                                        <p:tgtEl>
                                          <p:spTgt spid="307217"/>
                                        </p:tgtEl>
                                        <p:attrNameLst>
                                          <p:attrName>ppt_w</p:attrName>
                                        </p:attrNameLst>
                                      </p:cBhvr>
                                      <p:tavLst>
                                        <p:tav tm="0">
                                          <p:val>
                                            <p:fltVal val="0"/>
                                          </p:val>
                                        </p:tav>
                                        <p:tav tm="100000">
                                          <p:val>
                                            <p:strVal val="#ppt_w"/>
                                          </p:val>
                                        </p:tav>
                                      </p:tavLst>
                                    </p:anim>
                                    <p:anim calcmode="lin" valueType="num">
                                      <p:cBhvr>
                                        <p:cTn id="12" dur="500" fill="hold"/>
                                        <p:tgtEl>
                                          <p:spTgt spid="307217"/>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07216"/>
                                        </p:tgtEl>
                                        <p:attrNameLst>
                                          <p:attrName>style.visibility</p:attrName>
                                        </p:attrNameLst>
                                      </p:cBhvr>
                                      <p:to>
                                        <p:strVal val="visible"/>
                                      </p:to>
                                    </p:set>
                                    <p:animEffect transition="in" filter="dissolve">
                                      <p:cBhvr>
                                        <p:cTn id="17" dur="500"/>
                                        <p:tgtEl>
                                          <p:spTgt spid="30721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4" grpId="0"/>
      <p:bldP spid="307216"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D:\Users\Murphy\Teaching Resources\Pictures\Chemistry\Atomic\atom4.jp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20215" y="7105"/>
            <a:ext cx="9275663" cy="6858000"/>
          </a:xfrm>
          <a:prstGeom prst="rect">
            <a:avLst/>
          </a:prstGeom>
          <a:noFill/>
          <a:extLst>
            <a:ext uri="{909E8E84-426E-40DD-AFC4-6F175D3DCCD1}">
              <a14:hiddenFill xmlns:a14="http://schemas.microsoft.com/office/drawing/2010/main">
                <a:solidFill>
                  <a:srgbClr val="FFFFFF"/>
                </a:solidFill>
              </a14:hiddenFill>
            </a:ext>
          </a:extLst>
        </p:spPr>
      </p:pic>
      <p:sp>
        <p:nvSpPr>
          <p:cNvPr id="279581" name="Text Box 29"/>
          <p:cNvSpPr txBox="1">
            <a:spLocks noChangeArrowheads="1"/>
          </p:cNvSpPr>
          <p:nvPr/>
        </p:nvSpPr>
        <p:spPr bwMode="auto">
          <a:xfrm>
            <a:off x="569913" y="1298384"/>
            <a:ext cx="53038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p>
            <a:pPr>
              <a:spcBef>
                <a:spcPct val="50000"/>
              </a:spcBef>
            </a:pPr>
            <a:r>
              <a:rPr lang="en-GB">
                <a:solidFill>
                  <a:srgbClr val="000066"/>
                </a:solidFill>
                <a:latin typeface="Comic Sans MS" pitchFamily="66" charset="0"/>
              </a:rPr>
              <a:t>Steel can contain up to 2% carbon. </a:t>
            </a:r>
          </a:p>
        </p:txBody>
      </p:sp>
      <p:sp>
        <p:nvSpPr>
          <p:cNvPr id="279582" name="Text Box 30"/>
          <p:cNvSpPr txBox="1">
            <a:spLocks noChangeArrowheads="1"/>
          </p:cNvSpPr>
          <p:nvPr/>
        </p:nvSpPr>
        <p:spPr bwMode="auto">
          <a:xfrm>
            <a:off x="370779" y="3836007"/>
            <a:ext cx="79200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l"/>
            </a:pPr>
            <a:r>
              <a:rPr lang="en-GB" b="1">
                <a:solidFill>
                  <a:srgbClr val="FF6600"/>
                </a:solidFill>
                <a:latin typeface="Comic Sans MS" pitchFamily="66" charset="0"/>
              </a:rPr>
              <a:t> low carbon steel</a:t>
            </a:r>
            <a:r>
              <a:rPr lang="en-GB" b="1">
                <a:solidFill>
                  <a:srgbClr val="000066"/>
                </a:solidFill>
                <a:latin typeface="Comic Sans MS" pitchFamily="66" charset="0"/>
              </a:rPr>
              <a:t> </a:t>
            </a:r>
            <a:r>
              <a:rPr lang="en-GB">
                <a:solidFill>
                  <a:srgbClr val="000066"/>
                </a:solidFill>
                <a:latin typeface="Comic Sans MS" pitchFamily="66" charset="0"/>
              </a:rPr>
              <a:t>contains less than 0.25% carbon</a:t>
            </a:r>
            <a:endParaRPr lang="en-GB" b="1">
              <a:solidFill>
                <a:srgbClr val="000066"/>
              </a:solidFill>
              <a:latin typeface="Comic Sans MS" pitchFamily="66" charset="0"/>
            </a:endParaRPr>
          </a:p>
        </p:txBody>
      </p:sp>
      <p:sp>
        <p:nvSpPr>
          <p:cNvPr id="279584" name="Text Box 32"/>
          <p:cNvSpPr txBox="1">
            <a:spLocks noChangeArrowheads="1"/>
          </p:cNvSpPr>
          <p:nvPr/>
        </p:nvSpPr>
        <p:spPr bwMode="auto">
          <a:xfrm>
            <a:off x="370779" y="4293207"/>
            <a:ext cx="82359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l"/>
            </a:pPr>
            <a:r>
              <a:rPr lang="en-GB" b="1">
                <a:solidFill>
                  <a:srgbClr val="FF6600"/>
                </a:solidFill>
                <a:latin typeface="Comic Sans MS" pitchFamily="66" charset="0"/>
              </a:rPr>
              <a:t> high carbon steel</a:t>
            </a:r>
            <a:r>
              <a:rPr lang="en-GB" b="1">
                <a:solidFill>
                  <a:srgbClr val="000066"/>
                </a:solidFill>
                <a:latin typeface="Comic Sans MS" pitchFamily="66" charset="0"/>
              </a:rPr>
              <a:t> </a:t>
            </a:r>
            <a:r>
              <a:rPr lang="en-GB">
                <a:solidFill>
                  <a:srgbClr val="000066"/>
                </a:solidFill>
                <a:latin typeface="Comic Sans MS" pitchFamily="66" charset="0"/>
              </a:rPr>
              <a:t>contains more than 0.5% carbon.</a:t>
            </a:r>
          </a:p>
        </p:txBody>
      </p:sp>
      <p:sp>
        <p:nvSpPr>
          <p:cNvPr id="279591" name="Text Box 39"/>
          <p:cNvSpPr txBox="1">
            <a:spLocks noChangeArrowheads="1"/>
          </p:cNvSpPr>
          <p:nvPr/>
        </p:nvSpPr>
        <p:spPr bwMode="auto">
          <a:xfrm>
            <a:off x="318392" y="5220498"/>
            <a:ext cx="8137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solidFill>
                <a:srgbClr val="000066"/>
              </a:solidFill>
            </a:endParaRPr>
          </a:p>
        </p:txBody>
      </p:sp>
      <p:sp>
        <p:nvSpPr>
          <p:cNvPr id="279592" name="Text Box 40"/>
          <p:cNvSpPr txBox="1">
            <a:spLocks noChangeArrowheads="1"/>
          </p:cNvSpPr>
          <p:nvPr/>
        </p:nvSpPr>
        <p:spPr bwMode="auto">
          <a:xfrm>
            <a:off x="277117" y="4844069"/>
            <a:ext cx="55927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solidFill>
                  <a:srgbClr val="000066"/>
                </a:solidFill>
                <a:latin typeface="Comic Sans MS" pitchFamily="66" charset="0"/>
              </a:rPr>
              <a:t>Two other important types of steel are:</a:t>
            </a:r>
          </a:p>
        </p:txBody>
      </p:sp>
      <p:sp>
        <p:nvSpPr>
          <p:cNvPr id="279593" name="Rectangle 41"/>
          <p:cNvSpPr>
            <a:spLocks noGrp="1" noChangeArrowheads="1"/>
          </p:cNvSpPr>
          <p:nvPr>
            <p:ph type="title"/>
          </p:nvPr>
        </p:nvSpPr>
        <p:spPr>
          <a:xfrm>
            <a:off x="227806" y="188640"/>
            <a:ext cx="8791575" cy="956387"/>
          </a:xfrm>
        </p:spPr>
        <p:txBody>
          <a:bodyPr>
            <a:normAutofit/>
          </a:bodyPr>
          <a:lstStyle/>
          <a:p>
            <a:r>
              <a:rPr lang="en-GB" dirty="0">
                <a:latin typeface="Comic Sans MS" pitchFamily="66" charset="0"/>
              </a:rPr>
              <a:t>What types of steel are there?</a:t>
            </a:r>
          </a:p>
        </p:txBody>
      </p:sp>
      <p:pic>
        <p:nvPicPr>
          <p:cNvPr id="279600" name="Picture 48" descr="Pat_ste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0366" y="1092807"/>
            <a:ext cx="2962275" cy="2743200"/>
          </a:xfrm>
          <a:prstGeom prst="rect">
            <a:avLst/>
          </a:prstGeom>
          <a:noFill/>
          <a:extLst>
            <a:ext uri="{909E8E84-426E-40DD-AFC4-6F175D3DCCD1}">
              <a14:hiddenFill xmlns:a14="http://schemas.microsoft.com/office/drawing/2010/main">
                <a:solidFill>
                  <a:srgbClr val="FFFFFF"/>
                </a:solidFill>
              </a14:hiddenFill>
            </a:ext>
          </a:extLst>
        </p:spPr>
      </p:pic>
      <p:sp>
        <p:nvSpPr>
          <p:cNvPr id="279601" name="Rectangle 49"/>
          <p:cNvSpPr>
            <a:spLocks noChangeArrowheads="1"/>
          </p:cNvSpPr>
          <p:nvPr/>
        </p:nvSpPr>
        <p:spPr bwMode="auto">
          <a:xfrm>
            <a:off x="370779" y="5302857"/>
            <a:ext cx="83788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Char char="l"/>
            </a:pPr>
            <a:r>
              <a:rPr lang="en-GB" b="1">
                <a:solidFill>
                  <a:srgbClr val="FF6600"/>
                </a:solidFill>
                <a:latin typeface="Comic Sans MS" pitchFamily="66" charset="0"/>
              </a:rPr>
              <a:t> stainless steel</a:t>
            </a:r>
            <a:r>
              <a:rPr lang="en-GB">
                <a:solidFill>
                  <a:srgbClr val="000066"/>
                </a:solidFill>
                <a:latin typeface="Comic Sans MS" pitchFamily="66" charset="0"/>
              </a:rPr>
              <a:t> – an alloy of iron that contains at least </a:t>
            </a:r>
          </a:p>
          <a:p>
            <a:pPr>
              <a:buFont typeface="Wingdings" pitchFamily="2" charset="2"/>
              <a:buNone/>
            </a:pPr>
            <a:r>
              <a:rPr lang="en-GB">
                <a:solidFill>
                  <a:srgbClr val="000066"/>
                </a:solidFill>
                <a:latin typeface="Comic Sans MS" pitchFamily="66" charset="0"/>
              </a:rPr>
              <a:t>   11% chromium and smaller amounts of nickel and carbon</a:t>
            </a:r>
          </a:p>
        </p:txBody>
      </p:sp>
      <p:sp>
        <p:nvSpPr>
          <p:cNvPr id="279602" name="Rectangle 50"/>
          <p:cNvSpPr>
            <a:spLocks noChangeArrowheads="1"/>
          </p:cNvSpPr>
          <p:nvPr/>
        </p:nvSpPr>
        <p:spPr bwMode="auto">
          <a:xfrm>
            <a:off x="370779" y="6102957"/>
            <a:ext cx="52774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buFont typeface="Wingdings" pitchFamily="2" charset="2"/>
              <a:buChar char="l"/>
            </a:pPr>
            <a:r>
              <a:rPr lang="en-GB" b="1">
                <a:solidFill>
                  <a:srgbClr val="FF6600"/>
                </a:solidFill>
                <a:latin typeface="Comic Sans MS" pitchFamily="66" charset="0"/>
              </a:rPr>
              <a:t> titanium steel</a:t>
            </a:r>
            <a:r>
              <a:rPr lang="en-GB">
                <a:solidFill>
                  <a:srgbClr val="000066"/>
                </a:solidFill>
                <a:latin typeface="Comic Sans MS" pitchFamily="66" charset="0"/>
              </a:rPr>
              <a:t> – an alloy of iron and titanium.</a:t>
            </a:r>
          </a:p>
        </p:txBody>
      </p:sp>
      <p:sp>
        <p:nvSpPr>
          <p:cNvPr id="279603" name="Rectangle 51"/>
          <p:cNvSpPr>
            <a:spLocks noChangeArrowheads="1"/>
          </p:cNvSpPr>
          <p:nvPr/>
        </p:nvSpPr>
        <p:spPr bwMode="auto">
          <a:xfrm>
            <a:off x="569913" y="1782572"/>
            <a:ext cx="52324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solidFill>
                  <a:srgbClr val="000066"/>
                </a:solidFill>
                <a:latin typeface="Comic Sans MS" pitchFamily="66" charset="0"/>
              </a:rPr>
              <a:t>Varying the amount of carbon gives steel different properties. For example, a higher carbon content makes a hard steel.</a:t>
            </a:r>
            <a:r>
              <a:rPr lang="en-GB">
                <a:latin typeface="Comic Sans MS" pitchFamily="66" charset="0"/>
              </a:rPr>
              <a:t> </a:t>
            </a:r>
          </a:p>
        </p:txBody>
      </p:sp>
      <p:sp>
        <p:nvSpPr>
          <p:cNvPr id="279604" name="Rectangle 52"/>
          <p:cNvSpPr>
            <a:spLocks noChangeArrowheads="1"/>
          </p:cNvSpPr>
          <p:nvPr/>
        </p:nvSpPr>
        <p:spPr bwMode="auto">
          <a:xfrm>
            <a:off x="277117" y="2997807"/>
            <a:ext cx="52387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solidFill>
                  <a:srgbClr val="000066"/>
                </a:solidFill>
                <a:latin typeface="Comic Sans MS" pitchFamily="66" charset="0"/>
              </a:rPr>
              <a:t>Different types of steel are classified </a:t>
            </a:r>
          </a:p>
          <a:p>
            <a:r>
              <a:rPr lang="en-GB">
                <a:solidFill>
                  <a:srgbClr val="000066"/>
                </a:solidFill>
                <a:latin typeface="Comic Sans MS" pitchFamily="66" charset="0"/>
              </a:rPr>
              <a:t>by how much carbon they contain.</a:t>
            </a:r>
          </a:p>
        </p:txBody>
      </p:sp>
    </p:spTree>
    <p:extLst>
      <p:ext uri="{BB962C8B-B14F-4D97-AF65-F5344CB8AC3E}">
        <p14:creationId xmlns:p14="http://schemas.microsoft.com/office/powerpoint/2010/main" val="39342026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D:\Users\Murphy\Teaching Resources\Pictures\Chemistry\Atomic\atom4.jp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20215" y="7105"/>
            <a:ext cx="9275663" cy="6858000"/>
          </a:xfrm>
          <a:prstGeom prst="rect">
            <a:avLst/>
          </a:prstGeom>
          <a:noFill/>
          <a:extLst>
            <a:ext uri="{909E8E84-426E-40DD-AFC4-6F175D3DCCD1}">
              <a14:hiddenFill xmlns:a14="http://schemas.microsoft.com/office/drawing/2010/main">
                <a:solidFill>
                  <a:srgbClr val="FFFFFF"/>
                </a:solidFill>
              </a14:hiddenFill>
            </a:ext>
          </a:extLst>
        </p:spPr>
      </p:pic>
      <p:sp>
        <p:nvSpPr>
          <p:cNvPr id="377858" name="Rectangle 2"/>
          <p:cNvSpPr>
            <a:spLocks noGrp="1" noChangeArrowheads="1"/>
          </p:cNvSpPr>
          <p:nvPr>
            <p:ph type="title"/>
          </p:nvPr>
        </p:nvSpPr>
        <p:spPr>
          <a:xfrm>
            <a:off x="361156" y="0"/>
            <a:ext cx="8229600" cy="1143000"/>
          </a:xfrm>
        </p:spPr>
        <p:txBody>
          <a:bodyPr>
            <a:normAutofit/>
          </a:bodyPr>
          <a:lstStyle/>
          <a:p>
            <a:r>
              <a:rPr lang="en-GB" sz="3600" dirty="0">
                <a:solidFill>
                  <a:srgbClr val="FF0000"/>
                </a:solidFill>
                <a:latin typeface="Comic Sans MS" pitchFamily="66" charset="0"/>
              </a:rPr>
              <a:t>What’s so clever about smart alloys?</a:t>
            </a:r>
          </a:p>
        </p:txBody>
      </p:sp>
      <p:sp>
        <p:nvSpPr>
          <p:cNvPr id="377860" name="Text Box 4"/>
          <p:cNvSpPr txBox="1">
            <a:spLocks noChangeArrowheads="1"/>
          </p:cNvSpPr>
          <p:nvPr/>
        </p:nvSpPr>
        <p:spPr bwMode="auto">
          <a:xfrm>
            <a:off x="563563" y="1624013"/>
            <a:ext cx="858043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0000"/>
              </a:spcBef>
            </a:pPr>
            <a:r>
              <a:rPr lang="en-GB" sz="2000" b="1">
                <a:solidFill>
                  <a:srgbClr val="FF6600"/>
                </a:solidFill>
                <a:latin typeface="Comic Sans MS" pitchFamily="66" charset="0"/>
              </a:rPr>
              <a:t>Shape memory alloy</a:t>
            </a:r>
            <a:r>
              <a:rPr lang="en-GB" sz="2000">
                <a:solidFill>
                  <a:srgbClr val="000066"/>
                </a:solidFill>
                <a:latin typeface="Comic Sans MS" pitchFamily="66" charset="0"/>
              </a:rPr>
              <a:t> is a type of smart material made from metals that returns to its original shape after being deformed. </a:t>
            </a:r>
          </a:p>
        </p:txBody>
      </p:sp>
      <p:sp>
        <p:nvSpPr>
          <p:cNvPr id="377861" name="Text Box 5"/>
          <p:cNvSpPr txBox="1">
            <a:spLocks noChangeArrowheads="1"/>
          </p:cNvSpPr>
          <p:nvPr/>
        </p:nvSpPr>
        <p:spPr bwMode="auto">
          <a:xfrm>
            <a:off x="563563" y="924497"/>
            <a:ext cx="827881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0000"/>
              </a:spcBef>
            </a:pPr>
            <a:r>
              <a:rPr lang="en-GB" sz="2000" dirty="0">
                <a:solidFill>
                  <a:srgbClr val="000066"/>
                </a:solidFill>
                <a:latin typeface="Comic Sans MS" pitchFamily="66" charset="0"/>
              </a:rPr>
              <a:t>A smart material can change one or more of its physical characteristics under the influence of an external stimulus.</a:t>
            </a:r>
          </a:p>
        </p:txBody>
      </p:sp>
      <p:sp>
        <p:nvSpPr>
          <p:cNvPr id="377869" name="Text Box 13"/>
          <p:cNvSpPr txBox="1">
            <a:spLocks noChangeArrowheads="1"/>
          </p:cNvSpPr>
          <p:nvPr/>
        </p:nvSpPr>
        <p:spPr bwMode="auto">
          <a:xfrm>
            <a:off x="563563" y="2463800"/>
            <a:ext cx="379253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0000"/>
              </a:spcBef>
            </a:pPr>
            <a:r>
              <a:rPr lang="en-GB" sz="2000" b="1" dirty="0" err="1">
                <a:solidFill>
                  <a:srgbClr val="FF0000"/>
                </a:solidFill>
                <a:latin typeface="Comic Sans MS" pitchFamily="66" charset="0"/>
              </a:rPr>
              <a:t>Nitinol</a:t>
            </a:r>
            <a:r>
              <a:rPr lang="en-GB" sz="2000" dirty="0">
                <a:solidFill>
                  <a:srgbClr val="000066"/>
                </a:solidFill>
                <a:latin typeface="Comic Sans MS" pitchFamily="66" charset="0"/>
              </a:rPr>
              <a:t> is a type of shape memory alloy made from nickel and titanium.</a:t>
            </a:r>
            <a:r>
              <a:rPr lang="en-GB" sz="2000" dirty="0">
                <a:solidFill>
                  <a:schemeClr val="tx1"/>
                </a:solidFill>
                <a:latin typeface="Comic Sans MS" pitchFamily="66" charset="0"/>
              </a:rPr>
              <a:t> </a:t>
            </a:r>
          </a:p>
        </p:txBody>
      </p:sp>
      <p:pic>
        <p:nvPicPr>
          <p:cNvPr id="377872" name="Picture 16" descr="glass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8163" y="2579688"/>
            <a:ext cx="4545012" cy="2960687"/>
          </a:xfrm>
          <a:prstGeom prst="rect">
            <a:avLst/>
          </a:prstGeom>
          <a:noFill/>
          <a:extLst>
            <a:ext uri="{909E8E84-426E-40DD-AFC4-6F175D3DCCD1}">
              <a14:hiddenFill xmlns:a14="http://schemas.microsoft.com/office/drawing/2010/main">
                <a:solidFill>
                  <a:srgbClr val="FFFFFF"/>
                </a:solidFill>
              </a14:hiddenFill>
            </a:ext>
          </a:extLst>
        </p:spPr>
      </p:pic>
      <p:grpSp>
        <p:nvGrpSpPr>
          <p:cNvPr id="377875" name="Group 19"/>
          <p:cNvGrpSpPr>
            <a:grpSpLocks/>
          </p:cNvGrpSpPr>
          <p:nvPr/>
        </p:nvGrpSpPr>
        <p:grpSpPr bwMode="auto">
          <a:xfrm>
            <a:off x="563563" y="5613401"/>
            <a:ext cx="7824787" cy="769938"/>
            <a:chOff x="355" y="3536"/>
            <a:chExt cx="4929" cy="485"/>
          </a:xfrm>
        </p:grpSpPr>
        <p:sp>
          <p:nvSpPr>
            <p:cNvPr id="377862" name="Text Box 6"/>
            <p:cNvSpPr txBox="1">
              <a:spLocks noChangeArrowheads="1"/>
            </p:cNvSpPr>
            <p:nvPr/>
          </p:nvSpPr>
          <p:spPr bwMode="auto">
            <a:xfrm>
              <a:off x="355" y="3536"/>
              <a:ext cx="492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a:solidFill>
                    <a:srgbClr val="000066"/>
                  </a:solidFill>
                  <a:latin typeface="Comic Sans MS" pitchFamily="66" charset="0"/>
                </a:rPr>
                <a:t>Nitinol has also been used to hold badly broken bones</a:t>
              </a:r>
            </a:p>
          </p:txBody>
        </p:sp>
        <p:sp>
          <p:nvSpPr>
            <p:cNvPr id="377874" name="Text Box 18"/>
            <p:cNvSpPr txBox="1">
              <a:spLocks noChangeArrowheads="1"/>
            </p:cNvSpPr>
            <p:nvPr/>
          </p:nvSpPr>
          <p:spPr bwMode="auto">
            <a:xfrm>
              <a:off x="413" y="3769"/>
              <a:ext cx="214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spcBef>
                  <a:spcPct val="50000"/>
                </a:spcBef>
              </a:pPr>
              <a:r>
                <a:rPr lang="en-GB" sz="2000">
                  <a:solidFill>
                    <a:srgbClr val="000066"/>
                  </a:solidFill>
                  <a:latin typeface="Comic Sans MS" pitchFamily="66" charset="0"/>
                </a:rPr>
                <a:t>in place while they heal.</a:t>
              </a:r>
            </a:p>
          </p:txBody>
        </p:sp>
      </p:grpSp>
      <p:sp>
        <p:nvSpPr>
          <p:cNvPr id="377876" name="Rectangle 20"/>
          <p:cNvSpPr>
            <a:spLocks noChangeArrowheads="1"/>
          </p:cNvSpPr>
          <p:nvPr/>
        </p:nvSpPr>
        <p:spPr bwMode="auto">
          <a:xfrm>
            <a:off x="563563" y="3662363"/>
            <a:ext cx="360045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0000"/>
              </a:spcBef>
            </a:pPr>
            <a:r>
              <a:rPr lang="en-GB" sz="2000">
                <a:solidFill>
                  <a:srgbClr val="000066"/>
                </a:solidFill>
                <a:latin typeface="Comic Sans MS" pitchFamily="66" charset="0"/>
              </a:rPr>
              <a:t>This material can be used to make a pair of glasses that ‘remembers’ its shape and does not break when crushed.</a:t>
            </a:r>
          </a:p>
        </p:txBody>
      </p:sp>
    </p:spTree>
    <p:extLst>
      <p:ext uri="{BB962C8B-B14F-4D97-AF65-F5344CB8AC3E}">
        <p14:creationId xmlns:p14="http://schemas.microsoft.com/office/powerpoint/2010/main" val="16783087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30DEBF7E8BEF4BA396B592152DA228" ma:contentTypeVersion="23" ma:contentTypeDescription="Create a new document." ma:contentTypeScope="" ma:versionID="c99ea7ec073bb56e4046c71651e8c57d">
  <xsd:schema xmlns:xsd="http://www.w3.org/2001/XMLSchema" xmlns:xs="http://www.w3.org/2001/XMLSchema" xmlns:p="http://schemas.microsoft.com/office/2006/metadata/properties" xmlns:ns1="http://schemas.microsoft.com/sharepoint/v3" xmlns:ns2="776f451b-789d-4c8f-af74-3c000e6cce27" xmlns:ns3="00896bbc-7f86-448f-ab6b-109e07409180" targetNamespace="http://schemas.microsoft.com/office/2006/metadata/properties" ma:root="true" ma:fieldsID="e754bb5c132b05dabb07f70971e213a2" ns1:_="" ns2:_="" ns3:_="">
    <xsd:import namespace="http://schemas.microsoft.com/sharepoint/v3"/>
    <xsd:import namespace="776f451b-789d-4c8f-af74-3c000e6cce27"/>
    <xsd:import namespace="00896bbc-7f86-448f-ab6b-109e07409180"/>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EventHashCode" minOccurs="0"/>
                <xsd:element ref="ns3:MediaServiceGenerationTime" minOccurs="0"/>
                <xsd:element ref="ns3:MediaServiceOCR" minOccurs="0"/>
                <xsd:element ref="ns3:MediaServiceAutoKeyPoints" minOccurs="0"/>
                <xsd:element ref="ns3:MediaServiceKeyPoints" minOccurs="0"/>
                <xsd:element ref="ns3:MediaServiceLocation" minOccurs="0"/>
                <xsd:element ref="ns1:_ip_UnifiedCompliancePolicyProperties" minOccurs="0"/>
                <xsd:element ref="ns1:_ip_UnifiedCompliancePolicyUIAction" minOccurs="0"/>
                <xsd:element ref="ns3:MediaLengthInSeconds" minOccurs="0"/>
                <xsd:element ref="ns3:lcf76f155ced4ddcb4097134ff3c332f" minOccurs="0"/>
                <xsd:element ref="ns2:TaxCatchAll"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76f451b-789d-4c8f-af74-3c000e6cce2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8" nillable="true" ma:displayName="Taxonomy Catch All Column" ma:hidden="true" ma:list="{40edb284-b2af-4982-87ad-a11fa734b163}" ma:internalName="TaxCatchAll" ma:showField="CatchAllData" ma:web="776f451b-789d-4c8f-af74-3c000e6cce2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0896bbc-7f86-448f-ab6b-109e07409180"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Location" ma:index="22" nillable="true" ma:displayName="Location" ma:internalName="MediaServiceLocation" ma:readOnly="true">
      <xsd:simpleType>
        <xsd:restriction base="dms:Text"/>
      </xsd:simpleType>
    </xsd:element>
    <xsd:element name="MediaLengthInSeconds" ma:index="25" nillable="true" ma:displayName="Length (seconds)" ma:internalName="MediaLengthInSeconds" ma:readOnly="true">
      <xsd:simpleType>
        <xsd:restriction base="dms:Unknown"/>
      </xsd:simpleType>
    </xsd:element>
    <xsd:element name="lcf76f155ced4ddcb4097134ff3c332f" ma:index="27" nillable="true" ma:taxonomy="true" ma:internalName="lcf76f155ced4ddcb4097134ff3c332f" ma:taxonomyFieldName="MediaServiceImageTags" ma:displayName="Image Tags" ma:readOnly="false" ma:fieldId="{5cf76f15-5ced-4ddc-b409-7134ff3c332f}" ma:taxonomyMulti="true" ma:sspId="807d7447-0f6d-4322-8bac-43da6d24e0c5" ma:termSetId="09814cd3-568e-fe90-9814-8d621ff8fb84" ma:anchorId="fba54fb3-c3e1-fe81-a776-ca4b69148c4d" ma:open="true" ma:isKeyword="false">
      <xsd:complexType>
        <xsd:sequence>
          <xsd:element ref="pc:Terms" minOccurs="0" maxOccurs="1"/>
        </xsd:sequence>
      </xsd:complex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ObjectDetectorVersions" ma:index="3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776f451b-789d-4c8f-af74-3c000e6cce27" xsi:nil="true"/>
    <lcf76f155ced4ddcb4097134ff3c332f xmlns="00896bbc-7f86-448f-ab6b-109e0740918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3E725D9-A08F-411F-8F7B-05B222C4B9BB}"/>
</file>

<file path=customXml/itemProps2.xml><?xml version="1.0" encoding="utf-8"?>
<ds:datastoreItem xmlns:ds="http://schemas.openxmlformats.org/officeDocument/2006/customXml" ds:itemID="{BDCEA87D-D888-498F-A180-C899B9080D90}"/>
</file>

<file path=customXml/itemProps3.xml><?xml version="1.0" encoding="utf-8"?>
<ds:datastoreItem xmlns:ds="http://schemas.openxmlformats.org/officeDocument/2006/customXml" ds:itemID="{47A6D5B3-0B2E-448F-9BD4-F39338007F83}"/>
</file>

<file path=docProps/app.xml><?xml version="1.0" encoding="utf-8"?>
<Properties xmlns="http://schemas.openxmlformats.org/officeDocument/2006/extended-properties" xmlns:vt="http://schemas.openxmlformats.org/officeDocument/2006/docPropsVTypes">
  <TotalTime>85</TotalTime>
  <Words>665</Words>
  <Application>Microsoft Office PowerPoint</Application>
  <PresentationFormat>On-screen Show (4:3)</PresentationFormat>
  <Paragraphs>71</Paragraphs>
  <Slides>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Comic Sans MS</vt:lpstr>
      <vt:lpstr>Perpetua</vt:lpstr>
      <vt:lpstr>Wingdings</vt:lpstr>
      <vt:lpstr>Wingdings 2</vt:lpstr>
      <vt:lpstr>Office Theme</vt:lpstr>
      <vt:lpstr>Metallic Bonding</vt:lpstr>
      <vt:lpstr>PowerPoint Presentation</vt:lpstr>
      <vt:lpstr>Metallic Structure</vt:lpstr>
      <vt:lpstr>PowerPoint Presentation</vt:lpstr>
      <vt:lpstr>How do metals conduct heat and electricity? </vt:lpstr>
      <vt:lpstr>Why do metals have high melting points?</vt:lpstr>
      <vt:lpstr>Why is steel stronger than iron?</vt:lpstr>
      <vt:lpstr>What types of steel are there?</vt:lpstr>
      <vt:lpstr>What’s so clever about smart alloys?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6 – Ionic Bonding</dc:title>
  <dc:creator>Murphy</dc:creator>
  <cp:lastModifiedBy>Anthony Murphy</cp:lastModifiedBy>
  <cp:revision>20</cp:revision>
  <dcterms:created xsi:type="dcterms:W3CDTF">2011-02-07T13:58:11Z</dcterms:created>
  <dcterms:modified xsi:type="dcterms:W3CDTF">2015-03-15T10:04:33Z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0x0101007D30DEBF7E8BEF4BA396B592152DA228</vt:lpwstr>
  </property>
</Properties>
</file>