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9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3C49A-FBA4-4CCF-9284-F2F10653EBE6}" type="datetimeFigureOut">
              <a:rPr lang="en-AU" smtClean="0"/>
              <a:t>8/02/2011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7C822-C9D5-44DE-8A50-444631A10C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68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1D40-B238-4FDA-97D2-470658D679F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6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004EB0-819C-40E9-8369-A918FA48B93B}" type="slidenum">
              <a:rPr lang="en-GB" smtClean="0"/>
              <a:pPr eaLnBrk="1" hangingPunct="1"/>
              <a:t>12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8/02/2011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923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8/02/2011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40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8/02/2011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9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8/02/2011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9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8/02/2011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43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8/02/2011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51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8/02/2011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54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8/02/2011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05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8/02/2011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59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8/02/2011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88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8/02/2011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65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02EC-A478-45BB-918C-DA8BDBD21805}" type="datetimeFigureOut">
              <a:rPr lang="en-AU" smtClean="0"/>
              <a:t>8/02/2011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94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pload.wikimedia.org/wikipedia/commons/9/96/Ammonia-2D-dot-cross.png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://upload.wikimedia.org/wikipedia/commons/3/3e/Methane-2D-dot-cross.p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n-AU" dirty="0" smtClean="0">
                <a:latin typeface="Comic Sans MS" pitchFamily="66" charset="0"/>
              </a:rPr>
              <a:t>Covalent Bonding</a:t>
            </a:r>
            <a:endParaRPr lang="en-AU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8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Comic Sans MS" pitchFamily="66" charset="0"/>
              </a:rPr>
              <a:t>Oxygen? O</a:t>
            </a:r>
            <a:r>
              <a:rPr lang="en-GB" sz="2400" dirty="0" smtClean="0">
                <a:latin typeface="Comic Sans MS" pitchFamily="66" charset="0"/>
              </a:rPr>
              <a:t>2</a:t>
            </a:r>
            <a:endParaRPr lang="en-GB" dirty="0" smtClean="0">
              <a:latin typeface="Comic Sans MS" pitchFamily="66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pic>
        <p:nvPicPr>
          <p:cNvPr id="36866" name="Picture 2" descr="Bonding in oxygen. Two oxygen atoms each share two electr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857500"/>
            <a:ext cx="3857625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6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Comic Sans MS" pitchFamily="66" charset="0"/>
              </a:rPr>
              <a:t>Water, H</a:t>
            </a:r>
            <a:r>
              <a:rPr lang="en-GB" sz="2800" dirty="0" smtClean="0">
                <a:latin typeface="Comic Sans MS" pitchFamily="66" charset="0"/>
              </a:rPr>
              <a:t>2</a:t>
            </a:r>
            <a:r>
              <a:rPr lang="en-GB" dirty="0" smtClean="0">
                <a:latin typeface="Comic Sans MS" pitchFamily="66" charset="0"/>
              </a:rPr>
              <a:t>O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pic>
        <p:nvPicPr>
          <p:cNvPr id="35842" name="Picture 2" descr="http://www.bbc.co.uk/schools/gcsebitesize/science/images/diag_wat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643188"/>
            <a:ext cx="4230688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83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Comic Sans MS" pitchFamily="66" charset="0"/>
              </a:rPr>
              <a:t>Show your working: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GB" sz="4800" dirty="0" smtClean="0">
                <a:latin typeface="Comic Sans MS" pitchFamily="66" charset="0"/>
              </a:rPr>
              <a:t>Ammonia ; NH</a:t>
            </a:r>
            <a:r>
              <a:rPr lang="en-GB" sz="3600" dirty="0" smtClean="0">
                <a:latin typeface="Comic Sans MS" pitchFamily="66" charset="0"/>
              </a:rPr>
              <a:t>3</a:t>
            </a:r>
          </a:p>
          <a:p>
            <a:pPr eaLnBrk="1" hangingPunct="1"/>
            <a:endParaRPr lang="en-GB" sz="6000" dirty="0" smtClean="0">
              <a:latin typeface="Comic Sans MS" pitchFamily="66" charset="0"/>
            </a:endParaRPr>
          </a:p>
          <a:p>
            <a:pPr marL="0" indent="0" eaLnBrk="1" hangingPunct="1">
              <a:buNone/>
            </a:pPr>
            <a:r>
              <a:rPr lang="en-GB" sz="4800" dirty="0" smtClean="0">
                <a:latin typeface="Comic Sans MS" pitchFamily="66" charset="0"/>
              </a:rPr>
              <a:t>Methane; CH</a:t>
            </a:r>
            <a:r>
              <a:rPr lang="en-GB" sz="3600" dirty="0" smtClean="0">
                <a:latin typeface="Comic Sans MS" pitchFamily="66" charset="0"/>
              </a:rPr>
              <a:t>4</a:t>
            </a:r>
          </a:p>
          <a:p>
            <a:pPr eaLnBrk="1" hangingPunct="1"/>
            <a:endParaRPr lang="en-GB" sz="4800" dirty="0" smtClean="0">
              <a:latin typeface="Comic Sans MS" pitchFamily="66" charset="0"/>
            </a:endParaRPr>
          </a:p>
          <a:p>
            <a:pPr marL="0" indent="0" eaLnBrk="1" hangingPunct="1">
              <a:buNone/>
            </a:pPr>
            <a:r>
              <a:rPr lang="en-GB" sz="4800" dirty="0" smtClean="0">
                <a:latin typeface="Comic Sans MS" pitchFamily="66" charset="0"/>
              </a:rPr>
              <a:t>Carbon Dioxide; CO</a:t>
            </a:r>
            <a:r>
              <a:rPr lang="en-GB" sz="3600" dirty="0" smtClean="0">
                <a:latin typeface="Comic Sans MS" pitchFamily="66" charset="0"/>
              </a:rPr>
              <a:t>2</a:t>
            </a:r>
            <a:endParaRPr lang="en-GB" sz="4400" dirty="0" smtClean="0">
              <a:latin typeface="Comic Sans MS" pitchFamily="66" charset="0"/>
            </a:endParaRPr>
          </a:p>
        </p:txBody>
      </p:sp>
      <p:pic>
        <p:nvPicPr>
          <p:cNvPr id="37890" name="Picture 2" descr="Image:Methane-2D-dot-cross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214563"/>
            <a:ext cx="28575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 descr="Image:Ammonia-2D-dot-cross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2" y="620688"/>
            <a:ext cx="24923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 descr="http://upload.wikimedia.org/wikipedia/commons/f/fd/Octet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2" y="5301208"/>
            <a:ext cx="2643188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87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1237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Properties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27" y="1772816"/>
            <a:ext cx="8692753" cy="452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The Bonds between the Atoms are </a:t>
            </a: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STRONG</a:t>
            </a:r>
            <a:r>
              <a:rPr lang="en-US" dirty="0" smtClean="0">
                <a:latin typeface="Comic Sans MS" pitchFamily="66" charset="0"/>
              </a:rPr>
              <a:t>;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Van der Waals Forces (Intermolecular Forces) between molecules are weak</a:t>
            </a:r>
          </a:p>
          <a:p>
            <a:r>
              <a:rPr lang="en-US" dirty="0" smtClean="0">
                <a:latin typeface="Comic Sans MS" pitchFamily="66" charset="0"/>
              </a:rPr>
              <a:t>They don’t conduct electricity</a:t>
            </a:r>
          </a:p>
          <a:p>
            <a:r>
              <a:rPr lang="en-US" dirty="0" smtClean="0">
                <a:latin typeface="Comic Sans MS" pitchFamily="66" charset="0"/>
              </a:rPr>
              <a:t>They are usually gasses</a:t>
            </a:r>
          </a:p>
          <a:p>
            <a:r>
              <a:rPr lang="en-US" dirty="0" smtClean="0">
                <a:latin typeface="Comic Sans MS" pitchFamily="66" charset="0"/>
              </a:rPr>
              <a:t>Usually non-metals</a:t>
            </a:r>
          </a:p>
        </p:txBody>
      </p:sp>
    </p:spTree>
    <p:extLst>
      <p:ext uri="{BB962C8B-B14F-4D97-AF65-F5344CB8AC3E}">
        <p14:creationId xmlns:p14="http://schemas.microsoft.com/office/powerpoint/2010/main" val="16278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omic Sans MS" pitchFamily="66" charset="0"/>
              </a:rPr>
              <a:t>Activity</a:t>
            </a:r>
            <a:endParaRPr lang="en-AU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 smtClean="0">
                <a:latin typeface="Comic Sans MS" pitchFamily="66" charset="0"/>
              </a:rPr>
              <a:t>Lucarelli</a:t>
            </a:r>
            <a:endParaRPr lang="en-AU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AU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AU" dirty="0" smtClean="0">
                <a:latin typeface="Comic Sans MS" pitchFamily="66" charset="0"/>
              </a:rPr>
              <a:t>Page 11 </a:t>
            </a:r>
          </a:p>
          <a:p>
            <a:pPr marL="0" indent="0">
              <a:buNone/>
            </a:pPr>
            <a:r>
              <a:rPr lang="en-AU" dirty="0" smtClean="0">
                <a:latin typeface="Comic Sans MS" pitchFamily="66" charset="0"/>
              </a:rPr>
              <a:t>Set 3 Except no. 8. (empirical formulae)</a:t>
            </a:r>
          </a:p>
          <a:p>
            <a:pPr marL="0" indent="0">
              <a:buNone/>
            </a:pPr>
            <a:endParaRPr lang="en-AU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AU" dirty="0" smtClean="0">
                <a:latin typeface="Comic Sans MS" pitchFamily="66" charset="0"/>
              </a:rPr>
              <a:t>Then</a:t>
            </a:r>
            <a:r>
              <a:rPr lang="en-AU" dirty="0">
                <a:latin typeface="Comic Sans MS" pitchFamily="66" charset="0"/>
              </a:rPr>
              <a:t> </a:t>
            </a:r>
            <a:r>
              <a:rPr lang="en-AU" dirty="0" smtClean="0">
                <a:latin typeface="Comic Sans MS" pitchFamily="66" charset="0"/>
              </a:rPr>
              <a:t>Page 32 &amp; 35</a:t>
            </a:r>
          </a:p>
          <a:p>
            <a:pPr marL="0" indent="0">
              <a:buNone/>
            </a:pPr>
            <a:r>
              <a:rPr lang="en-AU" dirty="0" smtClean="0">
                <a:latin typeface="Comic Sans MS" pitchFamily="66" charset="0"/>
              </a:rPr>
              <a:t>Set 9 [Ionic] &amp; 10 [Covalent]</a:t>
            </a:r>
          </a:p>
          <a:p>
            <a:pPr marL="0" indent="0">
              <a:buNone/>
            </a:pPr>
            <a:endParaRPr lang="en-AU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7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latin typeface="Comic Sans MS" pitchFamily="66" charset="0"/>
              </a:rPr>
              <a:t>Activity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>
                <a:latin typeface="Comic Sans MS" pitchFamily="66" charset="0"/>
              </a:rPr>
              <a:t>Draw two hydrogen electron arrangements. How do you think they will bond together? </a:t>
            </a:r>
            <a:r>
              <a:rPr lang="en-GB" dirty="0" smtClean="0">
                <a:solidFill>
                  <a:srgbClr val="FF0000"/>
                </a:solidFill>
                <a:latin typeface="Comic Sans MS" pitchFamily="66" charset="0"/>
              </a:rPr>
              <a:t>DRAW IT!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GB" dirty="0" smtClean="0">
              <a:latin typeface="Comic Sans MS" pitchFamily="66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GB" sz="4400" dirty="0" smtClean="0">
                <a:latin typeface="Comic Sans MS" pitchFamily="66" charset="0"/>
              </a:rPr>
              <a:t>LESSON OBJECTIVES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2800" dirty="0" smtClean="0">
                <a:latin typeface="Comic Sans MS" pitchFamily="66" charset="0"/>
              </a:rPr>
              <a:t>To </a:t>
            </a:r>
            <a:r>
              <a:rPr lang="en-GB" sz="2800" dirty="0">
                <a:latin typeface="Comic Sans MS" pitchFamily="66" charset="0"/>
              </a:rPr>
              <a:t>state the differences between an ionic bond and a covalent bond.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2800" dirty="0">
                <a:latin typeface="Comic Sans MS" pitchFamily="66" charset="0"/>
              </a:rPr>
              <a:t>To show this with dot cross diagrams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2800" dirty="0">
                <a:latin typeface="Comic Sans MS" pitchFamily="66" charset="0"/>
              </a:rPr>
              <a:t>To demonstrate how ionic bonds and covalent bonds make compound formulae using the term “electron </a:t>
            </a:r>
            <a:r>
              <a:rPr lang="en-GB" sz="2800" dirty="0" err="1">
                <a:latin typeface="Comic Sans MS" pitchFamily="66" charset="0"/>
              </a:rPr>
              <a:t>valency</a:t>
            </a:r>
            <a:r>
              <a:rPr lang="en-GB" sz="2800" dirty="0">
                <a:latin typeface="Comic Sans MS" pitchFamily="66" charset="0"/>
              </a:rPr>
              <a:t>”. </a:t>
            </a:r>
            <a:endParaRPr lang="en-GB" sz="2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Comic Sans MS" pitchFamily="66" charset="0"/>
              </a:rPr>
              <a:t>Hydrogen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GB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GB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GB" dirty="0" smtClean="0"/>
          </a:p>
          <a:p>
            <a:pPr lvl="8">
              <a:buFontTx/>
              <a:buNone/>
              <a:defRPr/>
            </a:pPr>
            <a:r>
              <a:rPr lang="en-GB" dirty="0"/>
              <a:t> </a:t>
            </a:r>
            <a:r>
              <a:rPr lang="en-GB" sz="6000" dirty="0" smtClean="0"/>
              <a:t>+</a:t>
            </a:r>
            <a:endParaRPr lang="en-GB" sz="6000" dirty="0"/>
          </a:p>
        </p:txBody>
      </p:sp>
      <p:pic>
        <p:nvPicPr>
          <p:cNvPr id="8196" name="Picture 2" descr="http://www.green-planet-solar-energy.com/images/hydrogen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43125"/>
            <a:ext cx="333375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2" descr="http://www.green-planet-solar-energy.com/images/hydrogen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214563"/>
            <a:ext cx="3333750" cy="33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8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Comic Sans MS" pitchFamily="66" charset="0"/>
              </a:rPr>
              <a:t>See it yet?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785938"/>
            <a:ext cx="8229600" cy="4525962"/>
          </a:xfrm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200"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200"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200">
              <a:latin typeface="+mn-lt"/>
              <a:cs typeface="+mn-cs"/>
            </a:endParaRPr>
          </a:p>
          <a:p>
            <a:pPr marL="3886200" lvl="8" indent="-2286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GB" sz="2000">
                <a:latin typeface="+mn-lt"/>
                <a:cs typeface="+mn-cs"/>
              </a:rPr>
              <a:t> </a:t>
            </a:r>
            <a:r>
              <a:rPr lang="en-GB" sz="6000">
                <a:latin typeface="+mn-lt"/>
                <a:cs typeface="+mn-cs"/>
              </a:rPr>
              <a:t>+</a:t>
            </a:r>
            <a:endParaRPr lang="en-GB" sz="6000" dirty="0">
              <a:latin typeface="+mn-lt"/>
              <a:cs typeface="+mn-cs"/>
            </a:endParaRPr>
          </a:p>
        </p:txBody>
      </p:sp>
      <p:pic>
        <p:nvPicPr>
          <p:cNvPr id="9221" name="Picture 2" descr="http://www.green-planet-solar-energy.com/images/hydrogen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43125"/>
            <a:ext cx="333375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2" descr="http://www.green-planet-solar-energy.com/images/hydrogen_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214563"/>
            <a:ext cx="3333750" cy="33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3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Comic Sans MS" pitchFamily="66" charset="0"/>
              </a:rPr>
              <a:t>Hydrogen or H</a:t>
            </a:r>
            <a:r>
              <a:rPr lang="en-GB" baseline="-25000" dirty="0" smtClean="0">
                <a:latin typeface="Comic Sans MS" pitchFamily="66" charset="0"/>
              </a:rPr>
              <a:t>2 </a:t>
            </a:r>
            <a:endParaRPr lang="en-GB" dirty="0" smtClean="0">
              <a:latin typeface="Comic Sans MS" pitchFamily="66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GB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GB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GB" dirty="0" smtClean="0"/>
          </a:p>
          <a:p>
            <a:pPr lvl="8">
              <a:buFontTx/>
              <a:buNone/>
              <a:defRPr/>
            </a:pPr>
            <a:r>
              <a:rPr lang="en-GB" dirty="0"/>
              <a:t> </a:t>
            </a:r>
            <a:endParaRPr lang="en-GB" sz="6000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143125"/>
            <a:ext cx="62865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0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Comic Sans MS" pitchFamily="66" charset="0"/>
              </a:rPr>
              <a:t>Chlorine – Draw this one... x2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algn="r" eaLnBrk="1" hangingPunct="1">
              <a:buFont typeface="Wingdings 2" pitchFamily="18" charset="2"/>
              <a:buNone/>
            </a:pPr>
            <a:r>
              <a:rPr lang="en-GB" u="sng" smtClean="0"/>
              <a:t>Answer </a:t>
            </a:r>
            <a:r>
              <a:rPr lang="en-GB" smtClean="0"/>
              <a:t>                 	</a:t>
            </a:r>
          </a:p>
        </p:txBody>
      </p:sp>
      <p:pic>
        <p:nvPicPr>
          <p:cNvPr id="11268" name="Picture 5" descr="http://www.americanchemistry.com/s_chlorine/docs/images/cl2_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785938"/>
            <a:ext cx="42862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 descr="Bonding in chlorine. Two chlorine atoms each share one elect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4286250"/>
            <a:ext cx="37719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2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7" descr="G5_PPT2_slide2_Hat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" t="1640" r="1640" b="1640"/>
          <a:stretch>
            <a:fillRect/>
          </a:stretch>
        </p:blipFill>
        <p:spPr bwMode="auto">
          <a:xfrm>
            <a:off x="3500438" y="214313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G5_PPT2_slide3_Hatom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429000"/>
            <a:ext cx="2471738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G5_PPT2_slide3_Hatom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3411538"/>
            <a:ext cx="2471738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G5_PPT2_slide3_pulse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4605338"/>
            <a:ext cx="4002088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G5_PPT2_slide3_pulse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3779838"/>
            <a:ext cx="400526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G5_PPT2_slide3_pulse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3836988"/>
            <a:ext cx="4002088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G5_PPT2_slide3_pulse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4579938"/>
            <a:ext cx="400526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G5_PPT2_slide3_pulse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4605338"/>
            <a:ext cx="4002088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G5_PPT2_slide3_pulse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3789363"/>
            <a:ext cx="4005262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5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G5_PPT2_slide4_Hato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28625"/>
            <a:ext cx="5468937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G5_PPT2_slide4_pulse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1177925"/>
            <a:ext cx="1150937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G5_PPT2_slide4_pulse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1190625"/>
            <a:ext cx="1150938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G5_PPT2_slide4_pulse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1216025"/>
            <a:ext cx="11509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G5_PPT2_slide4_pulse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1190625"/>
            <a:ext cx="11509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G5_PPT2_slide4_pulse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1177925"/>
            <a:ext cx="1150937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G5_PPT2_slide4_pulse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190625"/>
            <a:ext cx="1150938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428625" y="3282062"/>
            <a:ext cx="5759450" cy="3575240"/>
          </a:xfrm>
          <a:prstGeom prst="roundRect">
            <a:avLst>
              <a:gd name="adj" fmla="val 387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 anchor="ctr">
            <a:spAutoFit/>
          </a:bodyPr>
          <a:lstStyle/>
          <a:p>
            <a:pPr marL="263525" indent="-2635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r>
              <a:rPr lang="en-GB" sz="2400" dirty="0">
                <a:latin typeface="Comic Sans MS" pitchFamily="66" charset="0"/>
              </a:rPr>
              <a:t>When the atoms are close, the attractions are so strong that a molecule of hydrogen (H</a:t>
            </a:r>
            <a:r>
              <a:rPr lang="en-GB" sz="2400" baseline="-25000" dirty="0">
                <a:latin typeface="Comic Sans MS" pitchFamily="66" charset="0"/>
              </a:rPr>
              <a:t>2</a:t>
            </a:r>
            <a:r>
              <a:rPr lang="en-GB" sz="2400" dirty="0">
                <a:latin typeface="Comic Sans MS" pitchFamily="66" charset="0"/>
              </a:rPr>
              <a:t>) is formed.</a:t>
            </a:r>
          </a:p>
          <a:p>
            <a:pPr marL="263525" indent="-2635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r>
              <a:rPr lang="en-GB" sz="2400" dirty="0">
                <a:latin typeface="Comic Sans MS" pitchFamily="66" charset="0"/>
              </a:rPr>
              <a:t>The atoms are held together by the attractions between the two nuclei and the shared pair of electrons. This is a single covalent bond.</a:t>
            </a:r>
          </a:p>
        </p:txBody>
      </p:sp>
    </p:spTree>
    <p:extLst>
      <p:ext uri="{BB962C8B-B14F-4D97-AF65-F5344CB8AC3E}">
        <p14:creationId xmlns:p14="http://schemas.microsoft.com/office/powerpoint/2010/main" val="76235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Comic Sans MS" pitchFamily="66" charset="0"/>
              </a:rPr>
              <a:t>Hydrogen and Chlorine?</a:t>
            </a:r>
          </a:p>
        </p:txBody>
      </p:sp>
      <p:pic>
        <p:nvPicPr>
          <p:cNvPr id="34820" name="Picture 4" descr="Bonding in hydrogen chloride. A hydrogen atom and chlorine atom each share one elec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286125"/>
            <a:ext cx="50006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6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776f451b-789d-4c8f-af74-3c000e6cce27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3D0CD3B-82CE-4589-A20A-F78939470904}"/>
</file>

<file path=customXml/itemProps2.xml><?xml version="1.0" encoding="utf-8"?>
<ds:datastoreItem xmlns:ds="http://schemas.openxmlformats.org/officeDocument/2006/customXml" ds:itemID="{4660CC86-D27B-4860-94F7-50013F53F075}"/>
</file>

<file path=customXml/itemProps3.xml><?xml version="1.0" encoding="utf-8"?>
<ds:datastoreItem xmlns:ds="http://schemas.openxmlformats.org/officeDocument/2006/customXml" ds:itemID="{DE028082-A351-4CA2-B5D7-31772FDFBF63}"/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217</Words>
  <Application>Microsoft Office PowerPoint</Application>
  <PresentationFormat>On-screen Show (4:3)</PresentationFormat>
  <Paragraphs>57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Covalent Bonding</vt:lpstr>
      <vt:lpstr>Activity</vt:lpstr>
      <vt:lpstr>Hydrogen</vt:lpstr>
      <vt:lpstr>See it yet?</vt:lpstr>
      <vt:lpstr>Hydrogen or H2 </vt:lpstr>
      <vt:lpstr>Chlorine – Draw this one... x2</vt:lpstr>
      <vt:lpstr>PowerPoint Presentation</vt:lpstr>
      <vt:lpstr>PowerPoint Presentation</vt:lpstr>
      <vt:lpstr>Hydrogen and Chlorine?</vt:lpstr>
      <vt:lpstr>Oxygen? O2</vt:lpstr>
      <vt:lpstr>Water, H2O</vt:lpstr>
      <vt:lpstr>Show your working:</vt:lpstr>
      <vt:lpstr>Properties</vt:lpstr>
      <vt:lpstr>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 – Ionic Bonding</dc:title>
  <dc:creator>Murphy</dc:creator>
  <cp:lastModifiedBy>Anthony Murphy</cp:lastModifiedBy>
  <cp:revision>8</cp:revision>
  <dcterms:created xsi:type="dcterms:W3CDTF">2011-02-07T13:58:11Z</dcterms:created>
  <dcterms:modified xsi:type="dcterms:W3CDTF">2011-02-08T05:35:44Z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</Properties>
</file>