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82" r:id="rId6"/>
    <p:sldId id="283" r:id="rId7"/>
    <p:sldId id="284" r:id="rId8"/>
    <p:sldId id="285" r:id="rId9"/>
    <p:sldId id="286" r:id="rId10"/>
    <p:sldId id="287" r:id="rId11"/>
    <p:sldId id="301" r:id="rId12"/>
    <p:sldId id="303" r:id="rId13"/>
    <p:sldId id="304" r:id="rId14"/>
    <p:sldId id="307" r:id="rId15"/>
    <p:sldId id="308" r:id="rId16"/>
    <p:sldId id="288" r:id="rId17"/>
    <p:sldId id="289" r:id="rId18"/>
    <p:sldId id="293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19786-0E41-ADBF-C753-3ECF1076FFE1}" v="32" dt="2022-03-21T01:02:11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rston" userId="S::marston.nick@trinity.wa.edu.au::37aaf328-63dc-48ea-95e7-25737e615455" providerId="AD" clId="Web-{BB319786-0E41-ADBF-C753-3ECF1076FFE1}"/>
    <pc:docChg chg="modSld">
      <pc:chgData name="Nick Marston" userId="S::marston.nick@trinity.wa.edu.au::37aaf328-63dc-48ea-95e7-25737e615455" providerId="AD" clId="Web-{BB319786-0E41-ADBF-C753-3ECF1076FFE1}" dt="2022-03-21T01:02:09.873" v="29" actId="20577"/>
      <pc:docMkLst>
        <pc:docMk/>
      </pc:docMkLst>
      <pc:sldChg chg="modSp">
        <pc:chgData name="Nick Marston" userId="S::marston.nick@trinity.wa.edu.au::37aaf328-63dc-48ea-95e7-25737e615455" providerId="AD" clId="Web-{BB319786-0E41-ADBF-C753-3ECF1076FFE1}" dt="2022-03-21T01:00:53.809" v="6" actId="20577"/>
        <pc:sldMkLst>
          <pc:docMk/>
          <pc:sldMk cId="1457631658" sldId="285"/>
        </pc:sldMkLst>
        <pc:spChg chg="mod">
          <ac:chgData name="Nick Marston" userId="S::marston.nick@trinity.wa.edu.au::37aaf328-63dc-48ea-95e7-25737e615455" providerId="AD" clId="Web-{BB319786-0E41-ADBF-C753-3ECF1076FFE1}" dt="2022-03-21T01:00:53.809" v="6" actId="20577"/>
          <ac:spMkLst>
            <pc:docMk/>
            <pc:sldMk cId="1457631658" sldId="285"/>
            <ac:spMk id="3" creationId="{00000000-0000-0000-0000-000000000000}"/>
          </ac:spMkLst>
        </pc:spChg>
      </pc:sldChg>
      <pc:sldChg chg="modSp">
        <pc:chgData name="Nick Marston" userId="S::marston.nick@trinity.wa.edu.au::37aaf328-63dc-48ea-95e7-25737e615455" providerId="AD" clId="Web-{BB319786-0E41-ADBF-C753-3ECF1076FFE1}" dt="2022-03-21T01:02:09.873" v="29" actId="20577"/>
        <pc:sldMkLst>
          <pc:docMk/>
          <pc:sldMk cId="2485232781" sldId="307"/>
        </pc:sldMkLst>
        <pc:spChg chg="mod">
          <ac:chgData name="Nick Marston" userId="S::marston.nick@trinity.wa.edu.au::37aaf328-63dc-48ea-95e7-25737e615455" providerId="AD" clId="Web-{BB319786-0E41-ADBF-C753-3ECF1076FFE1}" dt="2022-03-21T01:02:09.873" v="29" actId="20577"/>
          <ac:spMkLst>
            <pc:docMk/>
            <pc:sldMk cId="2485232781" sldId="307"/>
            <ac:spMk id="204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3C49A-FBA4-4CCF-9284-F2F10653EBE6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7C822-C9D5-44DE-8A50-444631A10C7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68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1D40-B238-4FDA-97D2-470658D679FE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6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23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40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9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9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43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51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54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05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59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88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65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02EC-A478-45BB-918C-DA8BDBD21805}" type="datetimeFigureOut">
              <a:rPr lang="en-AU" smtClean="0"/>
              <a:pPr/>
              <a:t>20/03/2022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B6F3-718F-4F35-93BE-CD19F1CE8A0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9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>
            <a:normAutofit/>
          </a:bodyPr>
          <a:lstStyle/>
          <a:p>
            <a:r>
              <a:rPr lang="en-AU" dirty="0">
                <a:latin typeface="Comic Sans MS" pitchFamily="66" charset="0"/>
              </a:rPr>
              <a:t>Network Covalent</a:t>
            </a:r>
          </a:p>
        </p:txBody>
      </p:sp>
    </p:spTree>
    <p:extLst>
      <p:ext uri="{BB962C8B-B14F-4D97-AF65-F5344CB8AC3E}">
        <p14:creationId xmlns:p14="http://schemas.microsoft.com/office/powerpoint/2010/main" val="361281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FIRST REASON: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You can see that Carbon has FOUR electrons in its outer shell. These are used for bonding purposes with other elements</a:t>
            </a:r>
          </a:p>
          <a:p>
            <a:r>
              <a:rPr lang="en-GB"/>
              <a:t>Here is a simple example:</a:t>
            </a:r>
          </a:p>
        </p:txBody>
      </p:sp>
      <p:pic>
        <p:nvPicPr>
          <p:cNvPr id="18436" name="Picture 4" descr="00558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905250"/>
            <a:ext cx="4608512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51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cs typeface="Calibri"/>
              </a:rPr>
              <a:t>Carbon can bond to other carbon to form long chains</a:t>
            </a:r>
            <a:endParaRPr lang="en-US" sz="2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When the Carbon bonds to the Hydrogen </a:t>
            </a:r>
            <a:r>
              <a:rPr lang="en-GB" sz="2800" b="1" u="sng" dirty="0"/>
              <a:t>ALL</a:t>
            </a:r>
            <a:r>
              <a:rPr lang="en-GB" sz="2800" dirty="0"/>
              <a:t> the electrons are used for bonding.</a:t>
            </a:r>
          </a:p>
          <a:p>
            <a:endParaRPr lang="en-GB" sz="2800" dirty="0"/>
          </a:p>
          <a:p>
            <a:r>
              <a:rPr lang="en-GB" sz="2800" dirty="0"/>
              <a:t>When the Nitrogen bonds to the Hydrogen, only </a:t>
            </a:r>
            <a:r>
              <a:rPr lang="en-GB" sz="2800" b="1" u="sng" dirty="0"/>
              <a:t>THREE </a:t>
            </a:r>
            <a:r>
              <a:rPr lang="en-GB" sz="2800" dirty="0"/>
              <a:t>electrons are used for bonding.</a:t>
            </a:r>
          </a:p>
          <a:p>
            <a:endParaRPr lang="en-GB" sz="2800" dirty="0"/>
          </a:p>
          <a:p>
            <a:r>
              <a:rPr lang="en-GB" sz="2800" dirty="0"/>
              <a:t>The remaining two are called the </a:t>
            </a:r>
            <a:r>
              <a:rPr lang="en-GB" sz="2800" b="1" u="sng" dirty="0"/>
              <a:t>LONE PAIR</a:t>
            </a:r>
            <a:r>
              <a:rPr lang="en-GB" sz="2800" b="1" dirty="0"/>
              <a:t> </a:t>
            </a:r>
            <a:r>
              <a:rPr lang="en-GB" sz="2800" dirty="0"/>
              <a:t>and they decrease the stability of the compound </a:t>
            </a:r>
          </a:p>
          <a:p>
            <a:pPr>
              <a:buFont typeface="Wingdings" pitchFamily="2" charset="2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852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 REASON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Carbon forms compounds which have single, double and triple bonds between its own atoms. </a:t>
            </a:r>
          </a:p>
          <a:p>
            <a:pPr>
              <a:lnSpc>
                <a:spcPct val="90000"/>
              </a:lnSpc>
            </a:pPr>
            <a:r>
              <a:rPr lang="en-GB"/>
              <a:t>One bond – one pair of electrons being shared</a:t>
            </a:r>
          </a:p>
          <a:p>
            <a:pPr>
              <a:lnSpc>
                <a:spcPct val="90000"/>
              </a:lnSpc>
            </a:pPr>
            <a:r>
              <a:rPr lang="en-GB"/>
              <a:t>Double bond – two pairs of electrons being shared</a:t>
            </a:r>
          </a:p>
          <a:p>
            <a:pPr>
              <a:lnSpc>
                <a:spcPct val="90000"/>
              </a:lnSpc>
            </a:pPr>
            <a:r>
              <a:rPr lang="en-GB"/>
              <a:t>Triple bond – three pairs of electrons being shared</a:t>
            </a:r>
          </a:p>
        </p:txBody>
      </p:sp>
    </p:spTree>
    <p:extLst>
      <p:ext uri="{BB962C8B-B14F-4D97-AF65-F5344CB8AC3E}">
        <p14:creationId xmlns:p14="http://schemas.microsoft.com/office/powerpoint/2010/main" val="198127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omic Sans MS" pitchFamily="66" charset="0"/>
              </a:rPr>
              <a:t>Graphite – Carbon</a:t>
            </a:r>
            <a:br>
              <a:rPr lang="en-GB" dirty="0">
                <a:latin typeface="Comic Sans MS" pitchFamily="66" charset="0"/>
              </a:rPr>
            </a:br>
            <a:r>
              <a:rPr lang="en-GB" dirty="0">
                <a:latin typeface="Comic Sans MS" pitchFamily="66" charset="0"/>
              </a:rPr>
              <a:t>“Called Allotropes”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4034" name="Picture 2" descr="http://pegasus.cc.ucf.edu/~jparadis/STM/graphi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857496"/>
            <a:ext cx="7429552" cy="2447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915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omic Sans MS" pitchFamily="66" charset="0"/>
              </a:rPr>
              <a:t>Diamond – Also Carbon</a:t>
            </a:r>
            <a:br>
              <a:rPr lang="en-GB" dirty="0">
                <a:latin typeface="Comic Sans MS" pitchFamily="66" charset="0"/>
              </a:rPr>
            </a:br>
            <a:r>
              <a:rPr lang="en-GB" dirty="0">
                <a:latin typeface="Comic Sans MS" pitchFamily="66" charset="0"/>
              </a:rPr>
              <a:t>“Called Allotropes”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5058" name="Picture 2" descr="http://www.lutanho.net/drawlat/images/sio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571612"/>
            <a:ext cx="6429420" cy="4513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947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omic Sans MS" pitchFamily="66" charset="0"/>
              </a:rPr>
              <a:t>Simple </a:t>
            </a:r>
            <a:r>
              <a:rPr lang="en-AU" dirty="0" err="1">
                <a:latin typeface="Comic Sans MS" pitchFamily="66" charset="0"/>
              </a:rPr>
              <a:t>vs</a:t>
            </a:r>
            <a:r>
              <a:rPr lang="en-AU" dirty="0">
                <a:latin typeface="Comic Sans MS" pitchFamily="66" charset="0"/>
              </a:rPr>
              <a:t> Giants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Comic Sans MS" pitchFamily="66" charset="0"/>
              </a:rPr>
              <a:t>Can they conduct electricity?</a:t>
            </a:r>
          </a:p>
          <a:p>
            <a:endParaRPr lang="en-AU" dirty="0">
              <a:latin typeface="Comic Sans MS" pitchFamily="66" charset="0"/>
            </a:endParaRPr>
          </a:p>
          <a:p>
            <a:r>
              <a:rPr lang="en-AU" dirty="0">
                <a:latin typeface="Comic Sans MS" pitchFamily="66" charset="0"/>
              </a:rPr>
              <a:t>Solid, Liquid or a gas?</a:t>
            </a:r>
          </a:p>
          <a:p>
            <a:endParaRPr lang="en-AU" dirty="0">
              <a:latin typeface="Comic Sans MS" pitchFamily="66" charset="0"/>
            </a:endParaRPr>
          </a:p>
          <a:p>
            <a:endParaRPr lang="en-AU" dirty="0">
              <a:latin typeface="Comic Sans MS" pitchFamily="66" charset="0"/>
            </a:endParaRPr>
          </a:p>
          <a:p>
            <a:endParaRPr lang="en-AU" dirty="0">
              <a:latin typeface="Comic Sans MS" pitchFamily="66" charset="0"/>
            </a:endParaRPr>
          </a:p>
          <a:p>
            <a:endParaRPr lang="en-AU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7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" y="0"/>
            <a:ext cx="91237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-214338"/>
            <a:ext cx="7772400" cy="1143000"/>
          </a:xfrm>
        </p:spPr>
        <p:txBody>
          <a:bodyPr/>
          <a:lstStyle/>
          <a:p>
            <a:r>
              <a:rPr lang="en-GB" dirty="0">
                <a:latin typeface="Comic Sans MS" pitchFamily="66" charset="0"/>
              </a:rPr>
              <a:t>Look At the Data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785794"/>
            <a:ext cx="7772400" cy="5857916"/>
          </a:xfrm>
        </p:spPr>
        <p:txBody>
          <a:bodyPr>
            <a:normAutofit lnSpcReduction="10000"/>
          </a:bodyPr>
          <a:lstStyle/>
          <a:p>
            <a:r>
              <a:rPr lang="en-GB" sz="3200" dirty="0">
                <a:latin typeface="Comic Sans MS" pitchFamily="66" charset="0"/>
              </a:rPr>
              <a:t>What were the properties of ionic bonds?</a:t>
            </a:r>
          </a:p>
          <a:p>
            <a:endParaRPr lang="en-GB" sz="3200" dirty="0">
              <a:latin typeface="Comic Sans MS" pitchFamily="66" charset="0"/>
            </a:endParaRPr>
          </a:p>
          <a:p>
            <a:r>
              <a:rPr lang="en-GB" sz="3200" dirty="0">
                <a:latin typeface="Comic Sans MS" pitchFamily="66" charset="0"/>
              </a:rPr>
              <a:t>What do you notice about most of the covalent boiling points?</a:t>
            </a:r>
          </a:p>
          <a:p>
            <a:endParaRPr lang="en-GB" sz="3200" dirty="0">
              <a:latin typeface="Comic Sans MS" pitchFamily="66" charset="0"/>
            </a:endParaRPr>
          </a:p>
          <a:p>
            <a:r>
              <a:rPr lang="en-GB" sz="3200" dirty="0">
                <a:latin typeface="Comic Sans MS" pitchFamily="66" charset="0"/>
              </a:rPr>
              <a:t>What about the giant covalent boiling and melting points?</a:t>
            </a:r>
          </a:p>
          <a:p>
            <a:endParaRPr lang="en-GB" sz="3200" dirty="0">
              <a:latin typeface="Comic Sans MS" pitchFamily="66" charset="0"/>
            </a:endParaRPr>
          </a:p>
          <a:p>
            <a:r>
              <a:rPr lang="en-GB" sz="3200" dirty="0">
                <a:latin typeface="Comic Sans MS" pitchFamily="66" charset="0"/>
              </a:rPr>
              <a:t>What does this tell us about the covalent bond itself?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9" y="800526"/>
            <a:ext cx="875632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3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Do the compounds dissolve in water? Which ones? What types of bonds are they?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945" y="2204864"/>
            <a:ext cx="875632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3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Can you draw Lewis Diagrams of 5 ionic and 5 covalent molecules from this list?</a:t>
            </a:r>
          </a:p>
        </p:txBody>
      </p:sp>
    </p:spTree>
    <p:extLst>
      <p:ext uri="{BB962C8B-B14F-4D97-AF65-F5344CB8AC3E}">
        <p14:creationId xmlns:p14="http://schemas.microsoft.com/office/powerpoint/2010/main" val="32483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Comic Sans MS" pitchFamily="66" charset="0"/>
              </a:rPr>
              <a:t>Activity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>
                <a:latin typeface="Comic Sans MS" pitchFamily="66" charset="0"/>
              </a:rPr>
              <a:t>Carbon can form covalent bonds?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>
                <a:solidFill>
                  <a:srgbClr val="FF0000"/>
                </a:solidFill>
                <a:latin typeface="Comic Sans MS" pitchFamily="66" charset="0"/>
              </a:rPr>
              <a:t>DRAW DOT CROSS DIAGRAMS TO SHOW THIS!</a:t>
            </a: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GB" sz="4400" dirty="0">
                <a:latin typeface="Comic Sans MS" pitchFamily="66" charset="0"/>
              </a:rPr>
              <a:t>LESSON OBJECTIVES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2800" dirty="0">
                <a:latin typeface="Comic Sans MS" pitchFamily="66" charset="0"/>
              </a:rPr>
              <a:t>To state the differences between a simple covalent molecule and a Giant Covalent compound.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2800" dirty="0">
                <a:latin typeface="Comic Sans MS" pitchFamily="66" charset="0"/>
              </a:rPr>
              <a:t>To show this with dot cross diagrams and stick diagrams.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2800" dirty="0">
                <a:latin typeface="Comic Sans MS" pitchFamily="66" charset="0"/>
              </a:rPr>
              <a:t>Make an Analytical comparison between the types of bonds looked at today. </a:t>
            </a:r>
          </a:p>
        </p:txBody>
      </p:sp>
    </p:spTree>
    <p:extLst>
      <p:ext uri="{BB962C8B-B14F-4D97-AF65-F5344CB8AC3E}">
        <p14:creationId xmlns:p14="http://schemas.microsoft.com/office/powerpoint/2010/main" val="37671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44394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latin typeface="Comic Sans MS" pitchFamily="66" charset="0"/>
              </a:rPr>
              <a:t>WHAT DOES THE WORD GIANT IMPLY?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14488"/>
            <a:ext cx="7772400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sz="3200" dirty="0">
                <a:latin typeface="Comic Sans MS" pitchFamily="66" charset="0"/>
              </a:rPr>
              <a:t>Bigger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sz="4800" dirty="0">
                <a:latin typeface="Comic Sans MS" pitchFamily="66" charset="0"/>
              </a:rPr>
              <a:t>Better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sz="6000" dirty="0">
                <a:latin typeface="Comic Sans MS" pitchFamily="66" charset="0"/>
              </a:rPr>
              <a:t>More Than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sz="7200" dirty="0">
                <a:latin typeface="Comic Sans MS" pitchFamily="66" charset="0"/>
              </a:rPr>
              <a:t>STRONG!</a:t>
            </a:r>
          </a:p>
        </p:txBody>
      </p:sp>
    </p:spTree>
    <p:extLst>
      <p:ext uri="{BB962C8B-B14F-4D97-AF65-F5344CB8AC3E}">
        <p14:creationId xmlns:p14="http://schemas.microsoft.com/office/powerpoint/2010/main" val="9849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istockphoto.com/file_thumbview_approve/5647739/2/istockphoto_5647739-muscle-ar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571744"/>
            <a:ext cx="3619500" cy="3276600"/>
          </a:xfrm>
          <a:prstGeom prst="rect">
            <a:avLst/>
          </a:prstGeom>
          <a:noFill/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INFACT! All covalent bonds are strong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229600" cy="4525962"/>
          </a:xfrm>
        </p:spPr>
        <p:txBody>
          <a:bodyPr/>
          <a:lstStyle/>
          <a:p>
            <a:pPr eaLnBrk="1" hangingPunct="1">
              <a:buNone/>
            </a:pPr>
            <a:r>
              <a:rPr lang="en-GB" sz="8800" dirty="0">
                <a:latin typeface="Comic Sans MS" pitchFamily="66" charset="0"/>
              </a:rPr>
              <a:t>O</a:t>
            </a:r>
            <a:r>
              <a:rPr lang="en-GB" sz="5400" dirty="0">
                <a:latin typeface="Comic Sans MS" pitchFamily="66" charset="0"/>
              </a:rPr>
              <a:t>2</a:t>
            </a:r>
          </a:p>
          <a:p>
            <a:pPr eaLnBrk="1" hangingPunct="1">
              <a:buNone/>
            </a:pPr>
            <a:r>
              <a:rPr lang="en-GB" sz="5400" dirty="0">
                <a:latin typeface="Comic Sans MS" pitchFamily="66" charset="0"/>
              </a:rPr>
              <a:t>			</a:t>
            </a:r>
            <a:r>
              <a:rPr lang="en-GB" sz="11500" dirty="0">
                <a:solidFill>
                  <a:srgbClr val="FF0000"/>
                </a:solidFill>
                <a:latin typeface="Comic Sans MS" pitchFamily="66" charset="0"/>
              </a:rPr>
              <a:t>O</a:t>
            </a:r>
            <a:r>
              <a:rPr lang="en-GB" sz="8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GB" sz="8000" i="1" dirty="0">
                <a:solidFill>
                  <a:srgbClr val="FF0000"/>
                </a:solidFill>
                <a:latin typeface="Comic Sans MS" pitchFamily="66" charset="0"/>
              </a:rPr>
              <a:t>____</a:t>
            </a:r>
            <a:r>
              <a:rPr lang="en-GB" sz="8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GB" sz="11500" dirty="0">
                <a:solidFill>
                  <a:srgbClr val="FF0000"/>
                </a:solidFill>
                <a:latin typeface="Comic Sans MS" pitchFamily="66" charset="0"/>
              </a:rPr>
              <a:t>O</a:t>
            </a:r>
            <a:endParaRPr lang="en-GB" sz="8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 dirty="0">
              <a:latin typeface="Comic Sans MS" pitchFamily="66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 dirty="0">
              <a:latin typeface="Comic Sans MS" pitchFamily="66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3200" dirty="0">
              <a:latin typeface="Comic Sans MS" pitchFamily="66" charset="0"/>
            </a:endParaRPr>
          </a:p>
          <a:p>
            <a:pPr marL="3886200" lvl="8" indent="-2286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GB" sz="2000" dirty="0">
                <a:latin typeface="Comic Sans MS" pitchFamily="66" charset="0"/>
              </a:rPr>
              <a:t> </a:t>
            </a:r>
            <a:endParaRPr lang="en-GB" sz="6000" dirty="0">
              <a:latin typeface="Comic Sans MS" pitchFamily="66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71868" y="3643314"/>
            <a:ext cx="2800332" cy="1588"/>
          </a:xfrm>
          <a:prstGeom prst="line">
            <a:avLst/>
          </a:prstGeom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auto">
          <a:xfrm>
            <a:off x="571472" y="5500702"/>
            <a:ext cx="82582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</a:t>
            </a:r>
            <a:r>
              <a:rPr kumimoji="0" lang="en-GB" sz="40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WHY?? Is Oxygen a Gas???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724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omic Sans MS" pitchFamily="66" charset="0"/>
              </a:rPr>
              <a:t>WEAK INTER-MOLECULAR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omic Sans MS"/>
              </a:rPr>
              <a:t>Discrete molecules</a:t>
            </a:r>
            <a:endParaRPr lang="en-GB" dirty="0">
              <a:latin typeface="Comic Sans MS" pitchFamily="66" charset="0"/>
            </a:endParaRPr>
          </a:p>
        </p:txBody>
      </p:sp>
      <p:pic>
        <p:nvPicPr>
          <p:cNvPr id="43010" name="Picture 2" descr="http://www.gcsescience.com/Intermolecular-Forc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071678"/>
            <a:ext cx="6253070" cy="3286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763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mic Sans MS" pitchFamily="66" charset="0"/>
              </a:rPr>
              <a:t>Simple Covalent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>
                <a:latin typeface="Comic Sans MS" pitchFamily="66" charset="0"/>
              </a:rPr>
              <a:t>	So if a compound has weak inter-molecular  forces between the molecules it is a simple covalent compound.</a:t>
            </a:r>
          </a:p>
          <a:p>
            <a:pPr>
              <a:buNone/>
            </a:pPr>
            <a:endParaRPr lang="en-GB" dirty="0">
              <a:latin typeface="Comic Sans MS" pitchFamily="66" charset="0"/>
            </a:endParaRPr>
          </a:p>
          <a:p>
            <a:pPr>
              <a:buNone/>
            </a:pPr>
            <a:r>
              <a:rPr lang="en-GB" dirty="0">
                <a:latin typeface="Comic Sans MS" pitchFamily="66" charset="0"/>
              </a:rPr>
              <a:t>	This would mean its a Liquid (l) or a Gas (g)!</a:t>
            </a:r>
          </a:p>
          <a:p>
            <a:pPr>
              <a:buNone/>
            </a:pPr>
            <a:endParaRPr lang="en-GB" dirty="0">
              <a:latin typeface="Comic Sans MS" pitchFamily="66" charset="0"/>
            </a:endParaRPr>
          </a:p>
          <a:p>
            <a:pPr>
              <a:buNone/>
            </a:pPr>
            <a:r>
              <a:rPr lang="en-GB" dirty="0">
                <a:latin typeface="Comic Sans MS" pitchFamily="66" charset="0"/>
              </a:rPr>
              <a:t>	</a:t>
            </a:r>
          </a:p>
        </p:txBody>
      </p:sp>
      <p:pic>
        <p:nvPicPr>
          <p:cNvPr id="46082" name="Picture 2" descr="http://www.mikeblaber.org/oldwine/chm1046/notes/Forces/Intermol/Image3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429000"/>
            <a:ext cx="4248150" cy="2724150"/>
          </a:xfrm>
          <a:prstGeom prst="rect">
            <a:avLst/>
          </a:prstGeom>
          <a:noFill/>
        </p:spPr>
      </p:pic>
      <p:pic>
        <p:nvPicPr>
          <p:cNvPr id="46084" name="Picture 4" descr="http://www.chem.ufl.edu/~itl/2045/matter/FG11_00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3500438"/>
            <a:ext cx="4286244" cy="2857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58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6" name="Picture 2" descr="http://upload.wikimedia.org/wikipedia/commons/2/2c/Amethyst_Quartz_Macro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71536" y="3571876"/>
            <a:ext cx="4874141" cy="36544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mic Sans MS" pitchFamily="66" charset="0"/>
              </a:rPr>
              <a:t>Giant Covalent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500174"/>
            <a:ext cx="7772400" cy="4572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4000" dirty="0">
                <a:latin typeface="Comic Sans MS" pitchFamily="66" charset="0"/>
              </a:rPr>
              <a:t>	If however the covalent bonds keep on going.... Like in a polymer the compound or element would produce a 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NETWORK COVALENT STRUCTURE</a:t>
            </a:r>
          </a:p>
          <a:p>
            <a:pPr>
              <a:buNone/>
            </a:pPr>
            <a:endParaRPr lang="en-GB" sz="4000" b="1" dirty="0">
              <a:solidFill>
                <a:schemeClr val="accent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GB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	</a:t>
            </a:r>
            <a:r>
              <a:rPr lang="en-GB" sz="48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for exa</a:t>
            </a:r>
            <a:r>
              <a:rPr lang="en-GB" sz="4800" dirty="0">
                <a:latin typeface="Comic Sans MS" pitchFamily="66" charset="0"/>
              </a:rPr>
              <a:t>mple</a:t>
            </a:r>
            <a:r>
              <a:rPr lang="en-GB" sz="48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 </a:t>
            </a:r>
            <a:r>
              <a:rPr lang="en-GB" sz="4800" dirty="0">
                <a:latin typeface="Comic Sans MS" pitchFamily="66" charset="0"/>
              </a:rPr>
              <a:t>in rocks... SiO</a:t>
            </a:r>
            <a:r>
              <a:rPr lang="en-GB" sz="3600" dirty="0">
                <a:latin typeface="Comic Sans MS" pitchFamily="66" charset="0"/>
              </a:rPr>
              <a:t>2 					</a:t>
            </a: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itchFamily="66" charset="0"/>
              </a:rPr>
              <a:t>(Silicate or Quartz)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800"/>
              <a:t>WHY DOES CARBON FORM SO MANY COMPOUNDS?</a:t>
            </a:r>
          </a:p>
        </p:txBody>
      </p:sp>
    </p:spTree>
    <p:extLst>
      <p:ext uri="{BB962C8B-B14F-4D97-AF65-F5344CB8AC3E}">
        <p14:creationId xmlns:p14="http://schemas.microsoft.com/office/powerpoint/2010/main" val="9694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WHAT IS ITS ATOMIC STRUCTURE?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2" name="Picture 4" descr="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484313"/>
            <a:ext cx="4641850" cy="46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1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13AF15-2593-4570-B0BE-3072BC38607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56893D4-AA98-422A-AAB1-6D1DD2CEA0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722F9C-7643-4B82-967A-41A03F10E8EF}"/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337</Words>
  <Application>Microsoft Office PowerPoint</Application>
  <PresentationFormat>On-screen Show (4:3)</PresentationFormat>
  <Paragraphs>66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Network Covalent</vt:lpstr>
      <vt:lpstr>Activity</vt:lpstr>
      <vt:lpstr>WHAT DOES THE WORD GIANT IMPLY?</vt:lpstr>
      <vt:lpstr>INFACT! All covalent bonds are strong</vt:lpstr>
      <vt:lpstr>WEAK INTER-MOLECULAR FORCES</vt:lpstr>
      <vt:lpstr>Simple Covalent Compounds</vt:lpstr>
      <vt:lpstr>Giant Covalent Compounds</vt:lpstr>
      <vt:lpstr>WHY DOES CARBON FORM SO MANY COMPOUNDS?</vt:lpstr>
      <vt:lpstr>WHAT IS ITS ATOMIC STRUCTURE?</vt:lpstr>
      <vt:lpstr>FIRST REASON:</vt:lpstr>
      <vt:lpstr>Carbon can bond to other carbon to form long chains</vt:lpstr>
      <vt:lpstr>SECOND REASON</vt:lpstr>
      <vt:lpstr>Graphite – Carbon “Called Allotropes”</vt:lpstr>
      <vt:lpstr>Diamond – Also Carbon “Called Allotropes”</vt:lpstr>
      <vt:lpstr>Simple vs Giants Properties</vt:lpstr>
      <vt:lpstr>Look At the Data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 – Ionic Bonding</dc:title>
  <dc:creator>Murphy</dc:creator>
  <cp:lastModifiedBy>Anthony Murphy</cp:lastModifiedBy>
  <cp:revision>33</cp:revision>
  <dcterms:created xsi:type="dcterms:W3CDTF">2011-02-07T13:58:11Z</dcterms:created>
  <dcterms:modified xsi:type="dcterms:W3CDTF">2022-03-21T01:02:19Z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</Properties>
</file>