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sldIdLst>
    <p:sldId id="256" r:id="rId5"/>
    <p:sldId id="303" r:id="rId6"/>
    <p:sldId id="309" r:id="rId7"/>
    <p:sldId id="304" r:id="rId8"/>
    <p:sldId id="307" r:id="rId9"/>
    <p:sldId id="305" r:id="rId10"/>
    <p:sldId id="329" r:id="rId11"/>
    <p:sldId id="306" r:id="rId12"/>
    <p:sldId id="320" r:id="rId13"/>
    <p:sldId id="321" r:id="rId14"/>
    <p:sldId id="322" r:id="rId15"/>
    <p:sldId id="325" r:id="rId16"/>
    <p:sldId id="308" r:id="rId17"/>
    <p:sldId id="310" r:id="rId18"/>
    <p:sldId id="311" r:id="rId19"/>
    <p:sldId id="323" r:id="rId20"/>
    <p:sldId id="312" r:id="rId21"/>
    <p:sldId id="313" r:id="rId22"/>
    <p:sldId id="324" r:id="rId23"/>
    <p:sldId id="314" r:id="rId24"/>
    <p:sldId id="326" r:id="rId25"/>
    <p:sldId id="315" r:id="rId26"/>
    <p:sldId id="327" r:id="rId27"/>
    <p:sldId id="328"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C9CE"/>
    <a:srgbClr val="10DED4"/>
    <a:srgbClr val="00FFCC"/>
    <a:srgbClr val="00CC99"/>
    <a:srgbClr val="009999"/>
    <a:srgbClr val="FFCC00"/>
    <a:srgbClr val="FF33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50C26-1C04-DB2D-BD97-32E590B4CEE7}" v="2" dt="2022-12-20T23:38:47.765"/>
    <p1510:client id="{3632A2BB-18E1-AC56-69CC-FF8B6408EA1E}" v="17" dt="2022-05-02T01:27:54.286"/>
    <p1510:client id="{53F38033-B86E-9082-1FD3-18B0C93ED265}" v="73" dt="2022-05-02T03:19:25.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8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37aaf328-63dc-48ea-95e7-25737e615455" providerId="ADAL" clId="{1049B636-7224-4DA9-93BD-73EF46923794}"/>
    <pc:docChg chg="modSld">
      <pc:chgData name="Nick Marston" userId="37aaf328-63dc-48ea-95e7-25737e615455" providerId="ADAL" clId="{1049B636-7224-4DA9-93BD-73EF46923794}" dt="2020-08-03T04:30:25.048" v="1" actId="6549"/>
      <pc:docMkLst>
        <pc:docMk/>
      </pc:docMkLst>
      <pc:sldChg chg="modSp mod">
        <pc:chgData name="Nick Marston" userId="37aaf328-63dc-48ea-95e7-25737e615455" providerId="ADAL" clId="{1049B636-7224-4DA9-93BD-73EF46923794}" dt="2020-08-03T04:30:25.048" v="1" actId="6549"/>
        <pc:sldMkLst>
          <pc:docMk/>
          <pc:sldMk cId="0" sldId="324"/>
        </pc:sldMkLst>
        <pc:spChg chg="mod">
          <ac:chgData name="Nick Marston" userId="37aaf328-63dc-48ea-95e7-25737e615455" providerId="ADAL" clId="{1049B636-7224-4DA9-93BD-73EF46923794}" dt="2020-08-03T04:30:25.048" v="1" actId="6549"/>
          <ac:spMkLst>
            <pc:docMk/>
            <pc:sldMk cId="0" sldId="324"/>
            <ac:spMk id="20483" creationId="{00000000-0000-0000-0000-000000000000}"/>
          </ac:spMkLst>
        </pc:spChg>
      </pc:sldChg>
    </pc:docChg>
  </pc:docChgLst>
  <pc:docChgLst>
    <pc:chgData name="Nick Marston" userId="S::marston.nick@trinity.wa.edu.au::37aaf328-63dc-48ea-95e7-25737e615455" providerId="AD" clId="Web-{3632A2BB-18E1-AC56-69CC-FF8B6408EA1E}"/>
    <pc:docChg chg="modSld">
      <pc:chgData name="Nick Marston" userId="S::marston.nick@trinity.wa.edu.au::37aaf328-63dc-48ea-95e7-25737e615455" providerId="AD" clId="Web-{3632A2BB-18E1-AC56-69CC-FF8B6408EA1E}" dt="2022-05-02T01:27:54.286" v="11" actId="20577"/>
      <pc:docMkLst>
        <pc:docMk/>
      </pc:docMkLst>
      <pc:sldChg chg="modSp">
        <pc:chgData name="Nick Marston" userId="S::marston.nick@trinity.wa.edu.au::37aaf328-63dc-48ea-95e7-25737e615455" providerId="AD" clId="Web-{3632A2BB-18E1-AC56-69CC-FF8B6408EA1E}" dt="2022-05-02T01:27:54.286" v="11" actId="20577"/>
        <pc:sldMkLst>
          <pc:docMk/>
          <pc:sldMk cId="0" sldId="321"/>
        </pc:sldMkLst>
        <pc:spChg chg="mod">
          <ac:chgData name="Nick Marston" userId="S::marston.nick@trinity.wa.edu.au::37aaf328-63dc-48ea-95e7-25737e615455" providerId="AD" clId="Web-{3632A2BB-18E1-AC56-69CC-FF8B6408EA1E}" dt="2022-05-02T01:27:54.286" v="11" actId="20577"/>
          <ac:spMkLst>
            <pc:docMk/>
            <pc:sldMk cId="0" sldId="321"/>
            <ac:spMk id="12292" creationId="{00000000-0000-0000-0000-000000000000}"/>
          </ac:spMkLst>
        </pc:spChg>
        <pc:spChg chg="mod">
          <ac:chgData name="Nick Marston" userId="S::marston.nick@trinity.wa.edu.au::37aaf328-63dc-48ea-95e7-25737e615455" providerId="AD" clId="Web-{3632A2BB-18E1-AC56-69CC-FF8B6408EA1E}" dt="2022-05-02T01:27:38.551" v="2" actId="20577"/>
          <ac:spMkLst>
            <pc:docMk/>
            <pc:sldMk cId="0" sldId="321"/>
            <ac:spMk id="12293" creationId="{00000000-0000-0000-0000-000000000000}"/>
          </ac:spMkLst>
        </pc:spChg>
      </pc:sldChg>
    </pc:docChg>
  </pc:docChgLst>
  <pc:docChgLst>
    <pc:chgData name="Anthony D'Ignazio" userId="S::dignazio.anthony@trinity.wa.edu.au::58081cc6-6f70-4c7b-a6ce-b738cd010638" providerId="AD" clId="Web-{0CB50C26-1C04-DB2D-BD97-32E590B4CEE7}"/>
    <pc:docChg chg="modSld">
      <pc:chgData name="Anthony D'Ignazio" userId="S::dignazio.anthony@trinity.wa.edu.au::58081cc6-6f70-4c7b-a6ce-b738cd010638" providerId="AD" clId="Web-{0CB50C26-1C04-DB2D-BD97-32E590B4CEE7}" dt="2022-12-20T23:38:47.765" v="0" actId="20577"/>
      <pc:docMkLst>
        <pc:docMk/>
      </pc:docMkLst>
      <pc:sldChg chg="modSp">
        <pc:chgData name="Anthony D'Ignazio" userId="S::dignazio.anthony@trinity.wa.edu.au::58081cc6-6f70-4c7b-a6ce-b738cd010638" providerId="AD" clId="Web-{0CB50C26-1C04-DB2D-BD97-32E590B4CEE7}" dt="2022-12-20T23:38:47.765" v="0" actId="20577"/>
        <pc:sldMkLst>
          <pc:docMk/>
          <pc:sldMk cId="0" sldId="256"/>
        </pc:sldMkLst>
        <pc:spChg chg="mod">
          <ac:chgData name="Anthony D'Ignazio" userId="S::dignazio.anthony@trinity.wa.edu.au::58081cc6-6f70-4c7b-a6ce-b738cd010638" providerId="AD" clId="Web-{0CB50C26-1C04-DB2D-BD97-32E590B4CEE7}" dt="2022-12-20T23:38:47.765" v="0" actId="20577"/>
          <ac:spMkLst>
            <pc:docMk/>
            <pc:sldMk cId="0" sldId="256"/>
            <ac:spMk id="4099" creationId="{00000000-0000-0000-0000-000000000000}"/>
          </ac:spMkLst>
        </pc:spChg>
      </pc:sldChg>
    </pc:docChg>
  </pc:docChgLst>
  <pc:docChgLst>
    <pc:chgData name="Nick Marston" userId="S::marston.nick@trinity.wa.edu.au::37aaf328-63dc-48ea-95e7-25737e615455" providerId="AD" clId="Web-{53F38033-B86E-9082-1FD3-18B0C93ED265}"/>
    <pc:docChg chg="modSld">
      <pc:chgData name="Nick Marston" userId="S::marston.nick@trinity.wa.edu.au::37aaf328-63dc-48ea-95e7-25737e615455" providerId="AD" clId="Web-{53F38033-B86E-9082-1FD3-18B0C93ED265}" dt="2022-05-02T03:19:25.066" v="42" actId="1076"/>
      <pc:docMkLst>
        <pc:docMk/>
      </pc:docMkLst>
      <pc:sldChg chg="modSp">
        <pc:chgData name="Nick Marston" userId="S::marston.nick@trinity.wa.edu.au::37aaf328-63dc-48ea-95e7-25737e615455" providerId="AD" clId="Web-{53F38033-B86E-9082-1FD3-18B0C93ED265}" dt="2022-05-02T01:29:42.117" v="40" actId="20577"/>
        <pc:sldMkLst>
          <pc:docMk/>
          <pc:sldMk cId="0" sldId="321"/>
        </pc:sldMkLst>
        <pc:spChg chg="mod">
          <ac:chgData name="Nick Marston" userId="S::marston.nick@trinity.wa.edu.au::37aaf328-63dc-48ea-95e7-25737e615455" providerId="AD" clId="Web-{53F38033-B86E-9082-1FD3-18B0C93ED265}" dt="2022-05-02T01:29:42.117" v="40" actId="20577"/>
          <ac:spMkLst>
            <pc:docMk/>
            <pc:sldMk cId="0" sldId="321"/>
            <ac:spMk id="12292" creationId="{00000000-0000-0000-0000-000000000000}"/>
          </ac:spMkLst>
        </pc:spChg>
      </pc:sldChg>
      <pc:sldChg chg="modSp">
        <pc:chgData name="Nick Marston" userId="S::marston.nick@trinity.wa.edu.au::37aaf328-63dc-48ea-95e7-25737e615455" providerId="AD" clId="Web-{53F38033-B86E-9082-1FD3-18B0C93ED265}" dt="2022-05-02T03:19:25.066" v="42" actId="1076"/>
        <pc:sldMkLst>
          <pc:docMk/>
          <pc:sldMk cId="0" sldId="323"/>
        </pc:sldMkLst>
        <pc:spChg chg="mod">
          <ac:chgData name="Nick Marston" userId="S::marston.nick@trinity.wa.edu.au::37aaf328-63dc-48ea-95e7-25737e615455" providerId="AD" clId="Web-{53F38033-B86E-9082-1FD3-18B0C93ED265}" dt="2022-05-02T03:19:25.066" v="42" actId="1076"/>
          <ac:spMkLst>
            <pc:docMk/>
            <pc:sldMk cId="0" sldId="323"/>
            <ac:spMk id="9012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93A9570-36B6-4B80-80FC-294E9FE9F872}" type="slidenum">
              <a:rPr lang="en-US"/>
              <a:pPr/>
              <a:t>‹#›</a:t>
            </a:fld>
            <a:endParaRPr lang="en-US"/>
          </a:p>
        </p:txBody>
      </p:sp>
    </p:spTree>
    <p:extLst>
      <p:ext uri="{BB962C8B-B14F-4D97-AF65-F5344CB8AC3E}">
        <p14:creationId xmlns:p14="http://schemas.microsoft.com/office/powerpoint/2010/main" val="297042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6FCE543-25DF-405E-9380-0F6192629217}" type="slidenum">
              <a:rPr lang="en-US"/>
              <a:pPr/>
              <a:t>‹#›</a:t>
            </a:fld>
            <a:endParaRPr lang="en-US"/>
          </a:p>
        </p:txBody>
      </p:sp>
    </p:spTree>
    <p:extLst>
      <p:ext uri="{BB962C8B-B14F-4D97-AF65-F5344CB8AC3E}">
        <p14:creationId xmlns:p14="http://schemas.microsoft.com/office/powerpoint/2010/main" val="314290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F6151DF-C0A0-4CEB-B9E0-EE26C7D3EB94}" type="slidenum">
              <a:rPr lang="en-US"/>
              <a:pPr/>
              <a:t>‹#›</a:t>
            </a:fld>
            <a:endParaRPr lang="en-US"/>
          </a:p>
        </p:txBody>
      </p:sp>
    </p:spTree>
    <p:extLst>
      <p:ext uri="{BB962C8B-B14F-4D97-AF65-F5344CB8AC3E}">
        <p14:creationId xmlns:p14="http://schemas.microsoft.com/office/powerpoint/2010/main" val="256547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03FE4F6-C250-4C21-983A-D9F9732CC5C9}" type="slidenum">
              <a:rPr lang="en-US"/>
              <a:pPr/>
              <a:t>‹#›</a:t>
            </a:fld>
            <a:endParaRPr lang="en-US"/>
          </a:p>
        </p:txBody>
      </p:sp>
    </p:spTree>
    <p:extLst>
      <p:ext uri="{BB962C8B-B14F-4D97-AF65-F5344CB8AC3E}">
        <p14:creationId xmlns:p14="http://schemas.microsoft.com/office/powerpoint/2010/main" val="262937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3B2B41D-A986-489C-8BEA-D29E8DC85293}" type="slidenum">
              <a:rPr lang="en-US"/>
              <a:pPr/>
              <a:t>‹#›</a:t>
            </a:fld>
            <a:endParaRPr lang="en-US"/>
          </a:p>
        </p:txBody>
      </p:sp>
    </p:spTree>
    <p:extLst>
      <p:ext uri="{BB962C8B-B14F-4D97-AF65-F5344CB8AC3E}">
        <p14:creationId xmlns:p14="http://schemas.microsoft.com/office/powerpoint/2010/main" val="355495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9D34431-35FB-4940-B089-0D047FA1EB0C}" type="slidenum">
              <a:rPr lang="en-US"/>
              <a:pPr/>
              <a:t>‹#›</a:t>
            </a:fld>
            <a:endParaRPr lang="en-US"/>
          </a:p>
        </p:txBody>
      </p:sp>
    </p:spTree>
    <p:extLst>
      <p:ext uri="{BB962C8B-B14F-4D97-AF65-F5344CB8AC3E}">
        <p14:creationId xmlns:p14="http://schemas.microsoft.com/office/powerpoint/2010/main" val="322145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04CFD2E-7C06-4556-BE1B-C15E6C3B5196}" type="slidenum">
              <a:rPr lang="en-US"/>
              <a:pPr/>
              <a:t>‹#›</a:t>
            </a:fld>
            <a:endParaRPr lang="en-US"/>
          </a:p>
        </p:txBody>
      </p:sp>
    </p:spTree>
    <p:extLst>
      <p:ext uri="{BB962C8B-B14F-4D97-AF65-F5344CB8AC3E}">
        <p14:creationId xmlns:p14="http://schemas.microsoft.com/office/powerpoint/2010/main" val="329334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66AC656-7614-4D76-AD57-9181955E2B4B}" type="slidenum">
              <a:rPr lang="en-US"/>
              <a:pPr/>
              <a:t>‹#›</a:t>
            </a:fld>
            <a:endParaRPr lang="en-US"/>
          </a:p>
        </p:txBody>
      </p:sp>
    </p:spTree>
    <p:extLst>
      <p:ext uri="{BB962C8B-B14F-4D97-AF65-F5344CB8AC3E}">
        <p14:creationId xmlns:p14="http://schemas.microsoft.com/office/powerpoint/2010/main" val="40797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FF82C7E-4524-4C34-A778-4C35883AA944}" type="slidenum">
              <a:rPr lang="en-US"/>
              <a:pPr/>
              <a:t>‹#›</a:t>
            </a:fld>
            <a:endParaRPr lang="en-US"/>
          </a:p>
        </p:txBody>
      </p:sp>
    </p:spTree>
    <p:extLst>
      <p:ext uri="{BB962C8B-B14F-4D97-AF65-F5344CB8AC3E}">
        <p14:creationId xmlns:p14="http://schemas.microsoft.com/office/powerpoint/2010/main" val="57343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12320FA-DE0D-4F3F-8468-453E2F0E1579}" type="slidenum">
              <a:rPr lang="en-US"/>
              <a:pPr/>
              <a:t>‹#›</a:t>
            </a:fld>
            <a:endParaRPr lang="en-US"/>
          </a:p>
        </p:txBody>
      </p:sp>
    </p:spTree>
    <p:extLst>
      <p:ext uri="{BB962C8B-B14F-4D97-AF65-F5344CB8AC3E}">
        <p14:creationId xmlns:p14="http://schemas.microsoft.com/office/powerpoint/2010/main" val="205312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F2460D6-CFFB-4E69-820F-2275D1937AF2}" type="slidenum">
              <a:rPr lang="en-US"/>
              <a:pPr/>
              <a:t>‹#›</a:t>
            </a:fld>
            <a:endParaRPr lang="en-US"/>
          </a:p>
        </p:txBody>
      </p:sp>
    </p:spTree>
    <p:extLst>
      <p:ext uri="{BB962C8B-B14F-4D97-AF65-F5344CB8AC3E}">
        <p14:creationId xmlns:p14="http://schemas.microsoft.com/office/powerpoint/2010/main" val="226285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253BEB8-5423-4465-922D-7E82F96AA8B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inity cre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 y="571500"/>
            <a:ext cx="7543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4"/>
          <p:cNvSpPr txBox="1">
            <a:spLocks noChangeArrowheads="1"/>
          </p:cNvSpPr>
          <p:nvPr/>
        </p:nvSpPr>
        <p:spPr bwMode="auto">
          <a:xfrm>
            <a:off x="357188" y="3929063"/>
            <a:ext cx="878681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sz="4000" b="1">
                <a:solidFill>
                  <a:srgbClr val="000099"/>
                </a:solidFill>
                <a:latin typeface="Glowworm" pitchFamily="34" charset="0"/>
              </a:rPr>
              <a:t>MOLAR VOLUME</a:t>
            </a:r>
          </a:p>
          <a:p>
            <a:pPr algn="ctr">
              <a:spcBef>
                <a:spcPct val="50000"/>
              </a:spcBef>
            </a:pPr>
            <a:r>
              <a:rPr lang="en-US" sz="4000" b="1">
                <a:solidFill>
                  <a:srgbClr val="000099"/>
                </a:solidFill>
                <a:latin typeface="Glowworm" pitchFamily="34" charset="0"/>
              </a:rPr>
              <a:t>And</a:t>
            </a:r>
          </a:p>
          <a:p>
            <a:pPr algn="ctr">
              <a:spcBef>
                <a:spcPct val="50000"/>
              </a:spcBef>
            </a:pPr>
            <a:r>
              <a:rPr lang="en-US" sz="4000" b="1">
                <a:solidFill>
                  <a:srgbClr val="000099"/>
                </a:solidFill>
                <a:latin typeface="Glowworm"/>
              </a:rPr>
              <a:t>Volume to Volume Calculations  </a:t>
            </a:r>
            <a:endParaRPr lang="en-US" sz="4000" b="1">
              <a:solidFill>
                <a:srgbClr val="3366CC"/>
              </a:solidFill>
              <a:latin typeface="Glowworm" pitchFamily="34" charset="0"/>
            </a:endParaRPr>
          </a:p>
        </p:txBody>
      </p:sp>
      <p:sp>
        <p:nvSpPr>
          <p:cNvPr id="4100" name="Text Box 5"/>
          <p:cNvSpPr txBox="1">
            <a:spLocks noChangeArrowheads="1"/>
          </p:cNvSpPr>
          <p:nvPr/>
        </p:nvSpPr>
        <p:spPr bwMode="auto">
          <a:xfrm>
            <a:off x="2071688" y="3000375"/>
            <a:ext cx="487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b="1">
                <a:latin typeface="Book Antiqua" panose="02040602050305030304" pitchFamily="18" charset="0"/>
              </a:rPr>
              <a:t>    ATAR CHEMISTRY</a:t>
            </a:r>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ChangeArrowheads="1"/>
          </p:cNvSpPr>
          <p:nvPr/>
        </p:nvSpPr>
        <p:spPr bwMode="auto">
          <a:xfrm>
            <a:off x="0" y="0"/>
            <a:ext cx="9144000" cy="685800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sp>
        <p:nvSpPr>
          <p:cNvPr id="12291" name="Text Box 4"/>
          <p:cNvSpPr txBox="1">
            <a:spLocks noChangeArrowheads="1"/>
          </p:cNvSpPr>
          <p:nvPr/>
        </p:nvSpPr>
        <p:spPr bwMode="auto">
          <a:xfrm>
            <a:off x="2000250" y="285750"/>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b="1"/>
              <a:t>VELOCITY OF GAS MOLECULES</a:t>
            </a:r>
          </a:p>
        </p:txBody>
      </p:sp>
      <p:sp>
        <p:nvSpPr>
          <p:cNvPr id="12292" name="Rectangle 5"/>
          <p:cNvSpPr>
            <a:spLocks noChangeArrowheads="1"/>
          </p:cNvSpPr>
          <p:nvPr/>
        </p:nvSpPr>
        <p:spPr bwMode="auto">
          <a:xfrm>
            <a:off x="2571750" y="-345568"/>
            <a:ext cx="36893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b="1" dirty="0">
              <a:latin typeface="Times New Roman"/>
              <a:cs typeface="Times New Roman"/>
            </a:endParaRPr>
          </a:p>
          <a:p>
            <a:pPr algn="ctr"/>
            <a:endParaRPr lang="en-US" b="1" dirty="0">
              <a:latin typeface="Times New Roman"/>
              <a:cs typeface="Times New Roman"/>
            </a:endParaRPr>
          </a:p>
          <a:p>
            <a:pPr algn="ctr"/>
            <a:endParaRPr lang="en-US" b="1" dirty="0">
              <a:latin typeface="Times New Roman"/>
              <a:cs typeface="Times New Roman"/>
            </a:endParaRPr>
          </a:p>
          <a:p>
            <a:pPr algn="ctr"/>
            <a:r>
              <a:rPr lang="en-US" b="1" dirty="0">
                <a:latin typeface="Times New Roman"/>
                <a:cs typeface="Times New Roman"/>
              </a:rPr>
              <a:t>Molecules in Motion </a:t>
            </a:r>
            <a:endParaRPr lang="en-US" b="1" dirty="0">
              <a:cs typeface="Times New Roman"/>
            </a:endParaRPr>
          </a:p>
          <a:p>
            <a:pPr algn="ctr"/>
            <a:r>
              <a:rPr lang="en-US" b="1" dirty="0">
                <a:latin typeface="Times New Roman"/>
                <a:cs typeface="Times New Roman"/>
              </a:rPr>
              <a:t>So n= V/22.71</a:t>
            </a:r>
            <a:endParaRPr lang="en-US" b="1" dirty="0" err="1">
              <a:cs typeface="Times New Roman" panose="02020603050405020304" pitchFamily="18" charset="0"/>
            </a:endParaRPr>
          </a:p>
          <a:p>
            <a:pPr algn="ctr"/>
            <a:r>
              <a:rPr lang="en-US" b="1" dirty="0">
                <a:latin typeface="Times New Roman"/>
                <a:cs typeface="Times New Roman"/>
              </a:rPr>
              <a:t>volume in </a:t>
            </a:r>
            <a:r>
              <a:rPr lang="en-US" b="1" dirty="0" err="1">
                <a:latin typeface="Times New Roman"/>
                <a:cs typeface="Times New Roman"/>
              </a:rPr>
              <a:t>Litres</a:t>
            </a:r>
            <a:endParaRPr lang="en-US" b="1">
              <a:cs typeface="Times New Roman" panose="02020603050405020304" pitchFamily="18" charset="0"/>
            </a:endParaRPr>
          </a:p>
          <a:p>
            <a:pPr algn="ctr"/>
            <a:endParaRPr lang="en-US" b="1" dirty="0">
              <a:cs typeface="Times New Roman" panose="02020603050405020304" pitchFamily="18" charset="0"/>
            </a:endParaRPr>
          </a:p>
          <a:p>
            <a:pPr algn="ctr"/>
            <a:endParaRPr lang="en-AU">
              <a:cs typeface="Times New Roman" panose="02020603050405020304" pitchFamily="18" charset="0"/>
            </a:endParaRPr>
          </a:p>
        </p:txBody>
      </p:sp>
      <p:sp>
        <p:nvSpPr>
          <p:cNvPr id="12293" name="Rectangle 6"/>
          <p:cNvSpPr>
            <a:spLocks noChangeArrowheads="1"/>
          </p:cNvSpPr>
          <p:nvPr/>
        </p:nvSpPr>
        <p:spPr bwMode="auto">
          <a:xfrm>
            <a:off x="1143000" y="1357313"/>
            <a:ext cx="73696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dirty="0">
              <a:cs typeface="Times New Roman"/>
            </a:endParaRPr>
          </a:p>
        </p:txBody>
      </p:sp>
      <p:sp>
        <p:nvSpPr>
          <p:cNvPr id="20487" name="Text Box 7"/>
          <p:cNvSpPr txBox="1">
            <a:spLocks noChangeArrowheads="1"/>
          </p:cNvSpPr>
          <p:nvPr/>
        </p:nvSpPr>
        <p:spPr bwMode="auto">
          <a:xfrm>
            <a:off x="1428750" y="1857375"/>
            <a:ext cx="6000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AU" b="1">
                <a:solidFill>
                  <a:schemeClr val="accent2"/>
                </a:solidFill>
              </a:rPr>
              <a:t>Relative velocities of different gases at the </a:t>
            </a:r>
          </a:p>
          <a:p>
            <a:pPr algn="ctr">
              <a:spcBef>
                <a:spcPct val="50000"/>
              </a:spcBef>
            </a:pPr>
            <a:r>
              <a:rPr lang="en-AU" b="1">
                <a:solidFill>
                  <a:schemeClr val="accent2"/>
                </a:solidFill>
              </a:rPr>
              <a:t>    SAME TEMPERATURE:</a:t>
            </a:r>
          </a:p>
        </p:txBody>
      </p:sp>
      <p:sp>
        <p:nvSpPr>
          <p:cNvPr id="20488" name="Text Box 8"/>
          <p:cNvSpPr txBox="1">
            <a:spLocks noChangeArrowheads="1"/>
          </p:cNvSpPr>
          <p:nvPr/>
        </p:nvSpPr>
        <p:spPr bwMode="auto">
          <a:xfrm>
            <a:off x="1187450" y="3213100"/>
            <a:ext cx="71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2800" b="1">
                <a:solidFill>
                  <a:schemeClr val="accent2"/>
                </a:solidFill>
              </a:rPr>
              <a:t>H</a:t>
            </a:r>
            <a:r>
              <a:rPr lang="en-AU" sz="2800" b="1" baseline="-25000">
                <a:solidFill>
                  <a:schemeClr val="accent2"/>
                </a:solidFill>
              </a:rPr>
              <a:t>2</a:t>
            </a:r>
          </a:p>
        </p:txBody>
      </p:sp>
      <p:sp>
        <p:nvSpPr>
          <p:cNvPr id="20489" name="Text Box 9"/>
          <p:cNvSpPr txBox="1">
            <a:spLocks noChangeArrowheads="1"/>
          </p:cNvSpPr>
          <p:nvPr/>
        </p:nvSpPr>
        <p:spPr bwMode="auto">
          <a:xfrm>
            <a:off x="6948488" y="3141663"/>
            <a:ext cx="1081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2800" b="1">
                <a:solidFill>
                  <a:schemeClr val="accent2"/>
                </a:solidFill>
              </a:rPr>
              <a:t>CO</a:t>
            </a:r>
            <a:r>
              <a:rPr lang="en-AU" sz="2800" b="1" baseline="-25000">
                <a:solidFill>
                  <a:schemeClr val="accent2"/>
                </a:solidFill>
              </a:rPr>
              <a:t>2</a:t>
            </a:r>
          </a:p>
        </p:txBody>
      </p:sp>
      <p:pic>
        <p:nvPicPr>
          <p:cNvPr id="2049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6238" y="3860800"/>
            <a:ext cx="3168650" cy="2520950"/>
          </a:xfrm>
          <a:prstGeom prst="rect">
            <a:avLst/>
          </a:prstGeom>
          <a:solidFill>
            <a:schemeClr val="tx1"/>
          </a:solidFill>
          <a:ln w="38100">
            <a:solidFill>
              <a:schemeClr val="tx1"/>
            </a:solidFill>
            <a:miter lim="800000"/>
            <a:headEnd/>
            <a:tailEnd/>
          </a:ln>
        </p:spPr>
      </p:pic>
      <p:sp>
        <p:nvSpPr>
          <p:cNvPr id="20491" name="Text Box 11"/>
          <p:cNvSpPr txBox="1">
            <a:spLocks noChangeArrowheads="1"/>
          </p:cNvSpPr>
          <p:nvPr/>
        </p:nvSpPr>
        <p:spPr bwMode="auto">
          <a:xfrm>
            <a:off x="2214563" y="2928938"/>
            <a:ext cx="4537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AU" b="1">
                <a:solidFill>
                  <a:srgbClr val="FF3300"/>
                </a:solidFill>
              </a:rPr>
              <a:t>Same K.E. Energy Distribution as the Temperature is the same!</a:t>
            </a:r>
          </a:p>
        </p:txBody>
      </p:sp>
      <p:sp>
        <p:nvSpPr>
          <p:cNvPr id="20492" name="Text Box 12"/>
          <p:cNvSpPr txBox="1">
            <a:spLocks noChangeArrowheads="1"/>
          </p:cNvSpPr>
          <p:nvPr/>
        </p:nvSpPr>
        <p:spPr bwMode="auto">
          <a:xfrm>
            <a:off x="0" y="4149725"/>
            <a:ext cx="3071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3200" b="1"/>
              <a:t> ½   m</a:t>
            </a:r>
            <a:r>
              <a:rPr lang="en-AU" b="1" i="1" baseline="-40000">
                <a:solidFill>
                  <a:srgbClr val="FF3300"/>
                </a:solidFill>
              </a:rPr>
              <a:t>H</a:t>
            </a:r>
            <a:r>
              <a:rPr lang="en-AU" b="1" i="1" baseline="-50000">
                <a:solidFill>
                  <a:srgbClr val="FF3300"/>
                </a:solidFill>
              </a:rPr>
              <a:t>2</a:t>
            </a:r>
            <a:r>
              <a:rPr lang="en-AU" b="1" i="1" baseline="-25000"/>
              <a:t>         </a:t>
            </a:r>
            <a:r>
              <a:rPr lang="en-AU" sz="3200" b="1"/>
              <a:t>v</a:t>
            </a:r>
            <a:r>
              <a:rPr lang="en-AU" b="1" i="1" baseline="-40000">
                <a:solidFill>
                  <a:srgbClr val="FF3300"/>
                </a:solidFill>
              </a:rPr>
              <a:t>H</a:t>
            </a:r>
            <a:r>
              <a:rPr lang="en-AU" b="1" i="1" baseline="-50000">
                <a:solidFill>
                  <a:srgbClr val="FF3300"/>
                </a:solidFill>
              </a:rPr>
              <a:t>2</a:t>
            </a:r>
            <a:r>
              <a:rPr lang="en-AU" sz="3200" b="1" baseline="30000"/>
              <a:t>2</a:t>
            </a:r>
          </a:p>
        </p:txBody>
      </p:sp>
      <p:sp>
        <p:nvSpPr>
          <p:cNvPr id="20493" name="Text Box 13"/>
          <p:cNvSpPr txBox="1">
            <a:spLocks noChangeArrowheads="1"/>
          </p:cNvSpPr>
          <p:nvPr/>
        </p:nvSpPr>
        <p:spPr bwMode="auto">
          <a:xfrm>
            <a:off x="6011863" y="4221163"/>
            <a:ext cx="313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3200" b="1"/>
              <a:t> ½   m</a:t>
            </a:r>
            <a:r>
              <a:rPr lang="en-AU" b="1" i="1" baseline="-40000">
                <a:solidFill>
                  <a:srgbClr val="FF3300"/>
                </a:solidFill>
              </a:rPr>
              <a:t>CO</a:t>
            </a:r>
            <a:r>
              <a:rPr lang="en-AU" b="1" i="1" baseline="-50000">
                <a:solidFill>
                  <a:srgbClr val="FF3300"/>
                </a:solidFill>
              </a:rPr>
              <a:t>2</a:t>
            </a:r>
            <a:r>
              <a:rPr lang="en-AU" b="1" i="1" baseline="-25000"/>
              <a:t>       </a:t>
            </a:r>
            <a:r>
              <a:rPr lang="en-AU" sz="3200" b="1"/>
              <a:t>v</a:t>
            </a:r>
            <a:r>
              <a:rPr lang="en-AU" b="1" i="1" baseline="-40000">
                <a:solidFill>
                  <a:srgbClr val="FF3300"/>
                </a:solidFill>
              </a:rPr>
              <a:t>CO</a:t>
            </a:r>
            <a:r>
              <a:rPr lang="en-AU" b="1" i="1" baseline="-50000">
                <a:solidFill>
                  <a:srgbClr val="FF3300"/>
                </a:solidFill>
              </a:rPr>
              <a:t>2</a:t>
            </a:r>
            <a:r>
              <a:rPr lang="en-AU" sz="3200" b="1" baseline="30000"/>
              <a:t>2</a:t>
            </a:r>
          </a:p>
        </p:txBody>
      </p:sp>
      <p:sp>
        <p:nvSpPr>
          <p:cNvPr id="20494" name="Text Box 14"/>
          <p:cNvSpPr txBox="1">
            <a:spLocks noChangeArrowheads="1"/>
          </p:cNvSpPr>
          <p:nvPr/>
        </p:nvSpPr>
        <p:spPr bwMode="auto">
          <a:xfrm>
            <a:off x="4427538" y="4005263"/>
            <a:ext cx="72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5400" b="1"/>
              <a:t>=</a:t>
            </a:r>
          </a:p>
        </p:txBody>
      </p:sp>
      <p:sp>
        <p:nvSpPr>
          <p:cNvPr id="20496" name="AutoShape 16"/>
          <p:cNvSpPr>
            <a:spLocks noChangeArrowheads="1"/>
          </p:cNvSpPr>
          <p:nvPr/>
        </p:nvSpPr>
        <p:spPr bwMode="auto">
          <a:xfrm>
            <a:off x="571500" y="4143375"/>
            <a:ext cx="215900" cy="1008063"/>
          </a:xfrm>
          <a:prstGeom prst="downArrow">
            <a:avLst>
              <a:gd name="adj1" fmla="val 50000"/>
              <a:gd name="adj2" fmla="val 116728"/>
            </a:avLst>
          </a:prstGeom>
          <a:solidFill>
            <a:srgbClr val="FF33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20498" name="AutoShape 18"/>
          <p:cNvSpPr>
            <a:spLocks noChangeArrowheads="1"/>
          </p:cNvSpPr>
          <p:nvPr/>
        </p:nvSpPr>
        <p:spPr bwMode="auto">
          <a:xfrm>
            <a:off x="1619250" y="4076700"/>
            <a:ext cx="215900" cy="1008063"/>
          </a:xfrm>
          <a:prstGeom prst="upArrow">
            <a:avLst>
              <a:gd name="adj1" fmla="val 50000"/>
              <a:gd name="adj2" fmla="val 116728"/>
            </a:avLst>
          </a:prstGeom>
          <a:solidFill>
            <a:srgbClr val="FF33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20499" name="AutoShape 19"/>
          <p:cNvSpPr>
            <a:spLocks noChangeArrowheads="1"/>
          </p:cNvSpPr>
          <p:nvPr/>
        </p:nvSpPr>
        <p:spPr bwMode="auto">
          <a:xfrm>
            <a:off x="7572375" y="4143375"/>
            <a:ext cx="215900" cy="1008063"/>
          </a:xfrm>
          <a:prstGeom prst="downArrow">
            <a:avLst>
              <a:gd name="adj1" fmla="val 50000"/>
              <a:gd name="adj2" fmla="val 116728"/>
            </a:avLst>
          </a:prstGeom>
          <a:solidFill>
            <a:srgbClr val="FF33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20500" name="AutoShape 20"/>
          <p:cNvSpPr>
            <a:spLocks noChangeArrowheads="1"/>
          </p:cNvSpPr>
          <p:nvPr/>
        </p:nvSpPr>
        <p:spPr bwMode="auto">
          <a:xfrm>
            <a:off x="6588125" y="4149725"/>
            <a:ext cx="215900" cy="1008063"/>
          </a:xfrm>
          <a:prstGeom prst="upArrow">
            <a:avLst>
              <a:gd name="adj1" fmla="val 50000"/>
              <a:gd name="adj2" fmla="val 116728"/>
            </a:avLst>
          </a:prstGeom>
          <a:solidFill>
            <a:srgbClr val="FF33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8" name="Rectangle 17"/>
          <p:cNvSpPr/>
          <p:nvPr/>
        </p:nvSpPr>
        <p:spPr>
          <a:xfrm>
            <a:off x="0" y="3786190"/>
            <a:ext cx="9144000" cy="4247317"/>
          </a:xfrm>
          <a:prstGeom prst="rect">
            <a:avLst/>
          </a:prstGeom>
          <a:solidFill>
            <a:schemeClr val="accent4"/>
          </a:solidFill>
        </p:spPr>
        <p:txBody>
          <a:bodyPr>
            <a:spAutoFit/>
          </a:bodyPr>
          <a:lstStyle/>
          <a:p>
            <a:pPr algn="ctr">
              <a:defRPr/>
            </a:pP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Punching Power</a:t>
            </a:r>
          </a:p>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SAME!</a:t>
            </a:r>
          </a:p>
          <a:p>
            <a:pPr algn="ctr">
              <a:defRPr/>
            </a:pP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defRPr/>
            </a:pP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0" name="Right Arrow 19"/>
          <p:cNvSpPr>
            <a:spLocks noChangeArrowheads="1"/>
          </p:cNvSpPr>
          <p:nvPr/>
        </p:nvSpPr>
        <p:spPr bwMode="auto">
          <a:xfrm>
            <a:off x="6429375" y="5429250"/>
            <a:ext cx="1500188" cy="928688"/>
          </a:xfrm>
          <a:prstGeom prst="rightArrow">
            <a:avLst>
              <a:gd name="adj1" fmla="val 50000"/>
              <a:gd name="adj2" fmla="val 50002"/>
            </a:avLst>
          </a:prstGeom>
          <a:solidFill>
            <a:schemeClr val="accent2"/>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sp>
        <p:nvSpPr>
          <p:cNvPr id="21" name="Right Arrow 20"/>
          <p:cNvSpPr>
            <a:spLocks noChangeArrowheads="1"/>
          </p:cNvSpPr>
          <p:nvPr/>
        </p:nvSpPr>
        <p:spPr bwMode="auto">
          <a:xfrm rot="10800000">
            <a:off x="785813" y="5429250"/>
            <a:ext cx="1500187" cy="928688"/>
          </a:xfrm>
          <a:prstGeom prst="rightArrow">
            <a:avLst>
              <a:gd name="adj1" fmla="val 50000"/>
              <a:gd name="adj2" fmla="val 50002"/>
            </a:avLst>
          </a:prstGeom>
          <a:solidFill>
            <a:schemeClr val="accent2"/>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dissolve">
                                      <p:cBhvr>
                                        <p:cTn id="7" dur="500"/>
                                        <p:tgtEl>
                                          <p:spTgt spid="204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8"/>
                                        </p:tgtEl>
                                        <p:attrNameLst>
                                          <p:attrName>style.visibility</p:attrName>
                                        </p:attrNameLst>
                                      </p:cBhvr>
                                      <p:to>
                                        <p:strVal val="visible"/>
                                      </p:to>
                                    </p:set>
                                    <p:animEffect transition="in" filter="dissolve">
                                      <p:cBhvr>
                                        <p:cTn id="12" dur="500"/>
                                        <p:tgtEl>
                                          <p:spTgt spid="2048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489"/>
                                        </p:tgtEl>
                                        <p:attrNameLst>
                                          <p:attrName>style.visibility</p:attrName>
                                        </p:attrNameLst>
                                      </p:cBhvr>
                                      <p:to>
                                        <p:strVal val="visible"/>
                                      </p:to>
                                    </p:set>
                                    <p:animEffect transition="in" filter="dissolve">
                                      <p:cBhvr>
                                        <p:cTn id="15" dur="500"/>
                                        <p:tgtEl>
                                          <p:spTgt spid="204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20491"/>
                                        </p:tgtEl>
                                        <p:attrNameLst>
                                          <p:attrName>style.visibility</p:attrName>
                                        </p:attrNameLst>
                                      </p:cBhvr>
                                      <p:to>
                                        <p:strVal val="visible"/>
                                      </p:to>
                                    </p:set>
                                    <p:animEffect transition="in" filter="wedge">
                                      <p:cBhvr>
                                        <p:cTn id="20" dur="2000"/>
                                        <p:tgtEl>
                                          <p:spTgt spid="20491"/>
                                        </p:tgtEl>
                                      </p:cBhvr>
                                    </p:animEffect>
                                  </p:childTnLst>
                                </p:cTn>
                              </p:par>
                              <p:par>
                                <p:cTn id="21" presetID="5" presetClass="entr" presetSubtype="10" fill="hold" nodeType="withEffect">
                                  <p:stCondLst>
                                    <p:cond delay="0"/>
                                  </p:stCondLst>
                                  <p:childTnLst>
                                    <p:set>
                                      <p:cBhvr>
                                        <p:cTn id="22" dur="1" fill="hold">
                                          <p:stCondLst>
                                            <p:cond delay="0"/>
                                          </p:stCondLst>
                                        </p:cTn>
                                        <p:tgtEl>
                                          <p:spTgt spid="20490"/>
                                        </p:tgtEl>
                                        <p:attrNameLst>
                                          <p:attrName>style.visibility</p:attrName>
                                        </p:attrNameLst>
                                      </p:cBhvr>
                                      <p:to>
                                        <p:strVal val="visible"/>
                                      </p:to>
                                    </p:set>
                                    <p:animEffect transition="in" filter="checkerboard(across)">
                                      <p:cBhvr>
                                        <p:cTn id="23" dur="500"/>
                                        <p:tgtEl>
                                          <p:spTgt spid="204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0492"/>
                                        </p:tgtEl>
                                        <p:attrNameLst>
                                          <p:attrName>style.visibility</p:attrName>
                                        </p:attrNameLst>
                                      </p:cBhvr>
                                      <p:to>
                                        <p:strVal val="visible"/>
                                      </p:to>
                                    </p:set>
                                    <p:animEffect transition="in" filter="dissolve">
                                      <p:cBhvr>
                                        <p:cTn id="28" dur="500"/>
                                        <p:tgtEl>
                                          <p:spTgt spid="204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0493"/>
                                        </p:tgtEl>
                                        <p:attrNameLst>
                                          <p:attrName>style.visibility</p:attrName>
                                        </p:attrNameLst>
                                      </p:cBhvr>
                                      <p:to>
                                        <p:strVal val="visible"/>
                                      </p:to>
                                    </p:set>
                                    <p:animEffect transition="in" filter="dissolve">
                                      <p:cBhvr>
                                        <p:cTn id="33" dur="500"/>
                                        <p:tgtEl>
                                          <p:spTgt spid="204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0494"/>
                                        </p:tgtEl>
                                        <p:attrNameLst>
                                          <p:attrName>style.visibility</p:attrName>
                                        </p:attrNameLst>
                                      </p:cBhvr>
                                      <p:to>
                                        <p:strVal val="visible"/>
                                      </p:to>
                                    </p:set>
                                    <p:anim calcmode="lin" valueType="num">
                                      <p:cBhvr additive="base">
                                        <p:cTn id="38" dur="500" fill="hold"/>
                                        <p:tgtEl>
                                          <p:spTgt spid="20494"/>
                                        </p:tgtEl>
                                        <p:attrNameLst>
                                          <p:attrName>ppt_x</p:attrName>
                                        </p:attrNameLst>
                                      </p:cBhvr>
                                      <p:tavLst>
                                        <p:tav tm="0">
                                          <p:val>
                                            <p:strVal val="#ppt_x"/>
                                          </p:val>
                                        </p:tav>
                                        <p:tav tm="100000">
                                          <p:val>
                                            <p:strVal val="#ppt_x"/>
                                          </p:val>
                                        </p:tav>
                                      </p:tavLst>
                                    </p:anim>
                                    <p:anim calcmode="lin" valueType="num">
                                      <p:cBhvr additive="base">
                                        <p:cTn id="39" dur="500" fill="hold"/>
                                        <p:tgtEl>
                                          <p:spTgt spid="20494"/>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20496"/>
                                        </p:tgtEl>
                                        <p:attrNameLst>
                                          <p:attrName>style.visibility</p:attrName>
                                        </p:attrNameLst>
                                      </p:cBhvr>
                                      <p:to>
                                        <p:strVal val="visible"/>
                                      </p:to>
                                    </p:set>
                                    <p:anim calcmode="lin" valueType="num">
                                      <p:cBhvr>
                                        <p:cTn id="44" dur="1000" fill="hold"/>
                                        <p:tgtEl>
                                          <p:spTgt spid="20496"/>
                                        </p:tgtEl>
                                        <p:attrNameLst>
                                          <p:attrName>ppt_w</p:attrName>
                                        </p:attrNameLst>
                                      </p:cBhvr>
                                      <p:tavLst>
                                        <p:tav tm="0">
                                          <p:val>
                                            <p:strVal val="#ppt_w*0.70"/>
                                          </p:val>
                                        </p:tav>
                                        <p:tav tm="100000">
                                          <p:val>
                                            <p:strVal val="#ppt_w"/>
                                          </p:val>
                                        </p:tav>
                                      </p:tavLst>
                                    </p:anim>
                                    <p:anim calcmode="lin" valueType="num">
                                      <p:cBhvr>
                                        <p:cTn id="45" dur="1000" fill="hold"/>
                                        <p:tgtEl>
                                          <p:spTgt spid="20496"/>
                                        </p:tgtEl>
                                        <p:attrNameLst>
                                          <p:attrName>ppt_h</p:attrName>
                                        </p:attrNameLst>
                                      </p:cBhvr>
                                      <p:tavLst>
                                        <p:tav tm="0">
                                          <p:val>
                                            <p:strVal val="#ppt_h"/>
                                          </p:val>
                                        </p:tav>
                                        <p:tav tm="100000">
                                          <p:val>
                                            <p:strVal val="#ppt_h"/>
                                          </p:val>
                                        </p:tav>
                                      </p:tavLst>
                                    </p:anim>
                                    <p:animEffect transition="in" filter="fade">
                                      <p:cBhvr>
                                        <p:cTn id="46" dur="1000"/>
                                        <p:tgtEl>
                                          <p:spTgt spid="20496"/>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20500"/>
                                        </p:tgtEl>
                                        <p:attrNameLst>
                                          <p:attrName>style.visibility</p:attrName>
                                        </p:attrNameLst>
                                      </p:cBhvr>
                                      <p:to>
                                        <p:strVal val="visible"/>
                                      </p:to>
                                    </p:set>
                                    <p:anim calcmode="lin" valueType="num">
                                      <p:cBhvr>
                                        <p:cTn id="49" dur="1000" fill="hold"/>
                                        <p:tgtEl>
                                          <p:spTgt spid="20500"/>
                                        </p:tgtEl>
                                        <p:attrNameLst>
                                          <p:attrName>ppt_w</p:attrName>
                                        </p:attrNameLst>
                                      </p:cBhvr>
                                      <p:tavLst>
                                        <p:tav tm="0">
                                          <p:val>
                                            <p:strVal val="#ppt_w*0.70"/>
                                          </p:val>
                                        </p:tav>
                                        <p:tav tm="100000">
                                          <p:val>
                                            <p:strVal val="#ppt_w"/>
                                          </p:val>
                                        </p:tav>
                                      </p:tavLst>
                                    </p:anim>
                                    <p:anim calcmode="lin" valueType="num">
                                      <p:cBhvr>
                                        <p:cTn id="50" dur="1000" fill="hold"/>
                                        <p:tgtEl>
                                          <p:spTgt spid="20500"/>
                                        </p:tgtEl>
                                        <p:attrNameLst>
                                          <p:attrName>ppt_h</p:attrName>
                                        </p:attrNameLst>
                                      </p:cBhvr>
                                      <p:tavLst>
                                        <p:tav tm="0">
                                          <p:val>
                                            <p:strVal val="#ppt_h"/>
                                          </p:val>
                                        </p:tav>
                                        <p:tav tm="100000">
                                          <p:val>
                                            <p:strVal val="#ppt_h"/>
                                          </p:val>
                                        </p:tav>
                                      </p:tavLst>
                                    </p:anim>
                                    <p:animEffect transition="in" filter="fade">
                                      <p:cBhvr>
                                        <p:cTn id="51" dur="1000"/>
                                        <p:tgtEl>
                                          <p:spTgt spid="205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0498"/>
                                        </p:tgtEl>
                                        <p:attrNameLst>
                                          <p:attrName>style.visibility</p:attrName>
                                        </p:attrNameLst>
                                      </p:cBhvr>
                                      <p:to>
                                        <p:strVal val="visible"/>
                                      </p:to>
                                    </p:set>
                                    <p:anim calcmode="lin" valueType="num">
                                      <p:cBhvr>
                                        <p:cTn id="56" dur="1000" fill="hold"/>
                                        <p:tgtEl>
                                          <p:spTgt spid="20498"/>
                                        </p:tgtEl>
                                        <p:attrNameLst>
                                          <p:attrName>ppt_w</p:attrName>
                                        </p:attrNameLst>
                                      </p:cBhvr>
                                      <p:tavLst>
                                        <p:tav tm="0">
                                          <p:val>
                                            <p:strVal val="#ppt_w*0.70"/>
                                          </p:val>
                                        </p:tav>
                                        <p:tav tm="100000">
                                          <p:val>
                                            <p:strVal val="#ppt_w"/>
                                          </p:val>
                                        </p:tav>
                                      </p:tavLst>
                                    </p:anim>
                                    <p:anim calcmode="lin" valueType="num">
                                      <p:cBhvr>
                                        <p:cTn id="57" dur="1000" fill="hold"/>
                                        <p:tgtEl>
                                          <p:spTgt spid="20498"/>
                                        </p:tgtEl>
                                        <p:attrNameLst>
                                          <p:attrName>ppt_h</p:attrName>
                                        </p:attrNameLst>
                                      </p:cBhvr>
                                      <p:tavLst>
                                        <p:tav tm="0">
                                          <p:val>
                                            <p:strVal val="#ppt_h"/>
                                          </p:val>
                                        </p:tav>
                                        <p:tav tm="100000">
                                          <p:val>
                                            <p:strVal val="#ppt_h"/>
                                          </p:val>
                                        </p:tav>
                                      </p:tavLst>
                                    </p:anim>
                                    <p:animEffect transition="in" filter="fade">
                                      <p:cBhvr>
                                        <p:cTn id="58" dur="1000"/>
                                        <p:tgtEl>
                                          <p:spTgt spid="20498"/>
                                        </p:tgtEl>
                                      </p:cBhvr>
                                    </p:animEffect>
                                  </p:childTnLst>
                                </p:cTn>
                              </p:par>
                            </p:childTnLst>
                          </p:cTn>
                        </p:par>
                        <p:par>
                          <p:cTn id="59" fill="hold" nodeType="afterGroup">
                            <p:stCondLst>
                              <p:cond delay="1000"/>
                            </p:stCondLst>
                            <p:childTnLst>
                              <p:par>
                                <p:cTn id="60" presetID="55" presetClass="entr" presetSubtype="0" fill="hold" grpId="0" nodeType="afterEffect">
                                  <p:stCondLst>
                                    <p:cond delay="0"/>
                                  </p:stCondLst>
                                  <p:childTnLst>
                                    <p:set>
                                      <p:cBhvr>
                                        <p:cTn id="61" dur="1" fill="hold">
                                          <p:stCondLst>
                                            <p:cond delay="0"/>
                                          </p:stCondLst>
                                        </p:cTn>
                                        <p:tgtEl>
                                          <p:spTgt spid="20499"/>
                                        </p:tgtEl>
                                        <p:attrNameLst>
                                          <p:attrName>style.visibility</p:attrName>
                                        </p:attrNameLst>
                                      </p:cBhvr>
                                      <p:to>
                                        <p:strVal val="visible"/>
                                      </p:to>
                                    </p:set>
                                    <p:anim calcmode="lin" valueType="num">
                                      <p:cBhvr>
                                        <p:cTn id="62" dur="3000" fill="hold"/>
                                        <p:tgtEl>
                                          <p:spTgt spid="20499"/>
                                        </p:tgtEl>
                                        <p:attrNameLst>
                                          <p:attrName>ppt_w</p:attrName>
                                        </p:attrNameLst>
                                      </p:cBhvr>
                                      <p:tavLst>
                                        <p:tav tm="0">
                                          <p:val>
                                            <p:strVal val="#ppt_w*0.70"/>
                                          </p:val>
                                        </p:tav>
                                        <p:tav tm="100000">
                                          <p:val>
                                            <p:strVal val="#ppt_w"/>
                                          </p:val>
                                        </p:tav>
                                      </p:tavLst>
                                    </p:anim>
                                    <p:anim calcmode="lin" valueType="num">
                                      <p:cBhvr>
                                        <p:cTn id="63" dur="3000" fill="hold"/>
                                        <p:tgtEl>
                                          <p:spTgt spid="20499"/>
                                        </p:tgtEl>
                                        <p:attrNameLst>
                                          <p:attrName>ppt_h</p:attrName>
                                        </p:attrNameLst>
                                      </p:cBhvr>
                                      <p:tavLst>
                                        <p:tav tm="0">
                                          <p:val>
                                            <p:strVal val="#ppt_h"/>
                                          </p:val>
                                        </p:tav>
                                        <p:tav tm="100000">
                                          <p:val>
                                            <p:strVal val="#ppt_h"/>
                                          </p:val>
                                        </p:tav>
                                      </p:tavLst>
                                    </p:anim>
                                    <p:animEffect transition="in" filter="fade">
                                      <p:cBhvr>
                                        <p:cTn id="64" dur="3000"/>
                                        <p:tgtEl>
                                          <p:spTgt spid="2049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dissolve">
                                      <p:cBhvr>
                                        <p:cTn id="69" dur="500"/>
                                        <p:tgtEl>
                                          <p:spTgt spid="1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dissolve">
                                      <p:cBhvr>
                                        <p:cTn id="72" dur="500"/>
                                        <p:tgtEl>
                                          <p:spTgt spid="2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dissolv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P spid="20488" grpId="0"/>
      <p:bldP spid="20489" grpId="0"/>
      <p:bldP spid="20491" grpId="0"/>
      <p:bldP spid="20492" grpId="0"/>
      <p:bldP spid="20493" grpId="0"/>
      <p:bldP spid="20494" grpId="0"/>
      <p:bldP spid="20496" grpId="0" animBg="1"/>
      <p:bldP spid="20498" grpId="0" animBg="1"/>
      <p:bldP spid="20499" grpId="0" animBg="1"/>
      <p:bldP spid="20500"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57188" y="1143000"/>
          <a:ext cx="8331200" cy="4000500"/>
        </p:xfrm>
        <a:graphic>
          <a:graphicData uri="http://schemas.openxmlformats.org/presentationml/2006/ole">
            <mc:AlternateContent xmlns:mc="http://schemas.openxmlformats.org/markup-compatibility/2006">
              <mc:Choice xmlns:v="urn:schemas-microsoft-com:vml" Requires="v">
                <p:oleObj name="Bitmap Image" r:id="rId2" imgW="13038095" imgH="7640116" progId="PBrush">
                  <p:embed/>
                </p:oleObj>
              </mc:Choice>
              <mc:Fallback>
                <p:oleObj name="Bitmap Image" r:id="rId2" imgW="13038095" imgH="7640116" progId="PBrush">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143000"/>
                        <a:ext cx="8331200" cy="400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0" y="285750"/>
            <a:ext cx="8929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cs typeface="Arial" panose="020B0604020202020204" pitchFamily="34" charset="0"/>
              </a:rPr>
              <a:t>  MOLE </a:t>
            </a:r>
            <a:r>
              <a:rPr lang="en-AU" sz="3200">
                <a:latin typeface="Arial" panose="020B0604020202020204" pitchFamily="34" charset="0"/>
                <a:cs typeface="Arial" panose="020B0604020202020204" pitchFamily="34" charset="0"/>
              </a:rPr>
              <a:t>►</a:t>
            </a:r>
            <a:r>
              <a:rPr lang="en-AU" sz="3200">
                <a:latin typeface="Broadway" panose="04040905080B02020502" pitchFamily="82" charset="0"/>
                <a:cs typeface="Arial" panose="020B0604020202020204" pitchFamily="34" charset="0"/>
              </a:rPr>
              <a:t>VOLUME </a:t>
            </a:r>
            <a:r>
              <a:rPr lang="en-AU" sz="3200">
                <a:latin typeface="Arial" panose="020B0604020202020204" pitchFamily="34" charset="0"/>
                <a:cs typeface="Arial" panose="020B0604020202020204" pitchFamily="34" charset="0"/>
              </a:rPr>
              <a:t>►</a:t>
            </a:r>
            <a:r>
              <a:rPr lang="en-AU" sz="3200">
                <a:latin typeface="Broadway" panose="04040905080B02020502" pitchFamily="82" charset="0"/>
                <a:cs typeface="Arial" panose="020B0604020202020204" pitchFamily="34" charset="0"/>
              </a:rPr>
              <a:t> MASS CONVERSIONS</a:t>
            </a:r>
            <a:r>
              <a:rPr lang="en-AU" sz="3200">
                <a:latin typeface="Arial" panose="020B0604020202020204" pitchFamily="34" charset="0"/>
                <a:cs typeface="Arial" panose="020B0604020202020204" pitchFamily="34" charset="0"/>
              </a:rPr>
              <a:t> </a:t>
            </a:r>
            <a:endParaRPr lang="en-AU" sz="3200">
              <a:latin typeface="Broadway" panose="04040905080B02020502" pitchFamily="82" charset="0"/>
            </a:endParaRPr>
          </a:p>
        </p:txBody>
      </p:sp>
      <p:sp>
        <p:nvSpPr>
          <p:cNvPr id="13315" name="TextBox 4"/>
          <p:cNvSpPr txBox="1">
            <a:spLocks noChangeArrowheads="1"/>
          </p:cNvSpPr>
          <p:nvPr/>
        </p:nvSpPr>
        <p:spPr bwMode="auto">
          <a:xfrm>
            <a:off x="642938" y="928688"/>
            <a:ext cx="7858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dirty="0">
                <a:latin typeface="Arial" panose="020B0604020202020204" pitchFamily="34" charset="0"/>
                <a:cs typeface="Arial" panose="020B0604020202020204" pitchFamily="34" charset="0"/>
              </a:rPr>
              <a:t>►Calculate the missing entries in the chart (</a:t>
            </a:r>
            <a:r>
              <a:rPr lang="en-AU" b="1" dirty="0">
                <a:latin typeface="Arial" panose="020B0604020202020204" pitchFamily="34" charset="0"/>
                <a:cs typeface="Arial" panose="020B0604020202020204" pitchFamily="34" charset="0"/>
              </a:rPr>
              <a:t>3 S.F.</a:t>
            </a:r>
            <a:r>
              <a:rPr lang="en-AU" dirty="0">
                <a:latin typeface="Arial" panose="020B0604020202020204" pitchFamily="34" charset="0"/>
                <a:cs typeface="Arial" panose="020B0604020202020204" pitchFamily="34" charset="0"/>
              </a:rPr>
              <a:t>):</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3992826337"/>
              </p:ext>
            </p:extLst>
          </p:nvPr>
        </p:nvGraphicFramePr>
        <p:xfrm>
          <a:off x="714375" y="1643063"/>
          <a:ext cx="7643812" cy="4968874"/>
        </p:xfrm>
        <a:graphic>
          <a:graphicData uri="http://schemas.openxmlformats.org/drawingml/2006/table">
            <a:tbl>
              <a:tblPr firstRow="1" bandRow="1">
                <a:tableStyleId>{5C22544A-7EE6-4342-B048-85BDC9FD1C3A}</a:tableStyleId>
              </a:tblPr>
              <a:tblGrid>
                <a:gridCol w="1910953">
                  <a:extLst>
                    <a:ext uri="{9D8B030D-6E8A-4147-A177-3AD203B41FA5}">
                      <a16:colId xmlns:a16="http://schemas.microsoft.com/office/drawing/2014/main" val="20000"/>
                    </a:ext>
                  </a:extLst>
                </a:gridCol>
                <a:gridCol w="1910953">
                  <a:extLst>
                    <a:ext uri="{9D8B030D-6E8A-4147-A177-3AD203B41FA5}">
                      <a16:colId xmlns:a16="http://schemas.microsoft.com/office/drawing/2014/main" val="20001"/>
                    </a:ext>
                  </a:extLst>
                </a:gridCol>
                <a:gridCol w="1910953">
                  <a:extLst>
                    <a:ext uri="{9D8B030D-6E8A-4147-A177-3AD203B41FA5}">
                      <a16:colId xmlns:a16="http://schemas.microsoft.com/office/drawing/2014/main" val="20002"/>
                    </a:ext>
                  </a:extLst>
                </a:gridCol>
                <a:gridCol w="1910953">
                  <a:extLst>
                    <a:ext uri="{9D8B030D-6E8A-4147-A177-3AD203B41FA5}">
                      <a16:colId xmlns:a16="http://schemas.microsoft.com/office/drawing/2014/main" val="20003"/>
                    </a:ext>
                  </a:extLst>
                </a:gridCol>
              </a:tblGrid>
              <a:tr h="701130">
                <a:tc>
                  <a:txBody>
                    <a:bodyPr/>
                    <a:lstStyle/>
                    <a:p>
                      <a:pPr algn="ctr">
                        <a:lnSpc>
                          <a:spcPct val="200000"/>
                        </a:lnSpc>
                      </a:pPr>
                      <a:r>
                        <a:rPr lang="en-AU" sz="2000" b="1" baseline="0" dirty="0">
                          <a:solidFill>
                            <a:schemeClr val="tx1"/>
                          </a:solidFill>
                          <a:latin typeface="Elephant" pitchFamily="18" charset="0"/>
                          <a:cs typeface="Arial" pitchFamily="34" charset="0"/>
                        </a:rPr>
                        <a:t>GAS</a:t>
                      </a:r>
                    </a:p>
                  </a:txBody>
                  <a:tcPr marL="91439" marR="91439" marT="45726" marB="45726">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lnSpc>
                          <a:spcPct val="200000"/>
                        </a:lnSpc>
                      </a:pPr>
                      <a:r>
                        <a:rPr lang="en-AU" sz="2000" b="1" baseline="0" dirty="0">
                          <a:solidFill>
                            <a:schemeClr val="tx1"/>
                          </a:solidFill>
                          <a:latin typeface="Elephant" pitchFamily="18" charset="0"/>
                          <a:cs typeface="Arial" pitchFamily="34" charset="0"/>
                        </a:rPr>
                        <a:t>MOLES</a:t>
                      </a:r>
                    </a:p>
                  </a:txBody>
                  <a:tcPr marL="91439" marR="91439" marT="45726" marB="45726">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lnSpc>
                          <a:spcPct val="200000"/>
                        </a:lnSpc>
                      </a:pPr>
                      <a:r>
                        <a:rPr lang="en-AU" sz="2000" b="1" baseline="0" dirty="0">
                          <a:solidFill>
                            <a:schemeClr val="tx1"/>
                          </a:solidFill>
                          <a:latin typeface="Elephant" pitchFamily="18" charset="0"/>
                          <a:cs typeface="Arial" pitchFamily="34" charset="0"/>
                        </a:rPr>
                        <a:t>MASS </a:t>
                      </a:r>
                    </a:p>
                  </a:txBody>
                  <a:tcPr marL="91439" marR="91439" marT="45726" marB="45726">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lnSpc>
                          <a:spcPct val="200000"/>
                        </a:lnSpc>
                      </a:pPr>
                      <a:r>
                        <a:rPr lang="en-AU" sz="2000" b="1" baseline="0" dirty="0">
                          <a:solidFill>
                            <a:schemeClr val="tx1"/>
                          </a:solidFill>
                          <a:latin typeface="Elephant" pitchFamily="18" charset="0"/>
                          <a:cs typeface="Arial" pitchFamily="34" charset="0"/>
                        </a:rPr>
                        <a:t>VOLUME</a:t>
                      </a:r>
                    </a:p>
                  </a:txBody>
                  <a:tcPr marL="91439" marR="91439" marT="45726" marB="45726">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6936">
                <a:tc>
                  <a:txBody>
                    <a:bodyPr/>
                    <a:lstStyle/>
                    <a:p>
                      <a:pPr algn="ctr">
                        <a:lnSpc>
                          <a:spcPct val="200000"/>
                        </a:lnSpc>
                      </a:pPr>
                      <a:r>
                        <a:rPr lang="en-AU" sz="3200" b="1" dirty="0">
                          <a:latin typeface="Arial" pitchFamily="34" charset="0"/>
                          <a:cs typeface="Arial" pitchFamily="34" charset="0"/>
                        </a:rPr>
                        <a:t>O</a:t>
                      </a:r>
                      <a:r>
                        <a:rPr lang="en-AU" sz="3200" b="1" baseline="-25000" dirty="0">
                          <a:latin typeface="Arial" pitchFamily="34" charset="0"/>
                          <a:cs typeface="Arial" pitchFamily="34" charset="0"/>
                        </a:rPr>
                        <a:t>2</a:t>
                      </a:r>
                    </a:p>
                  </a:txBody>
                  <a:tcPr marL="91439" marR="91439" marT="45726" marB="45726">
                    <a:lnT w="38100" cap="flat" cmpd="sng" algn="ctr">
                      <a:solidFill>
                        <a:schemeClr val="tx1"/>
                      </a:solidFill>
                      <a:prstDash val="solid"/>
                      <a:round/>
                      <a:headEnd type="none" w="med" len="med"/>
                      <a:tailEnd type="none" w="med" len="med"/>
                    </a:lnT>
                  </a:tcPr>
                </a:tc>
                <a:tc>
                  <a:txBody>
                    <a:bodyPr/>
                    <a:lstStyle/>
                    <a:p>
                      <a:pPr algn="ctr">
                        <a:lnSpc>
                          <a:spcPct val="200000"/>
                        </a:lnSpc>
                      </a:pPr>
                      <a:r>
                        <a:rPr lang="en-AU" sz="3200" b="1" dirty="0">
                          <a:latin typeface="Arial" pitchFamily="34" charset="0"/>
                          <a:cs typeface="Arial" pitchFamily="34" charset="0"/>
                        </a:rPr>
                        <a:t>21.4</a:t>
                      </a:r>
                    </a:p>
                  </a:txBody>
                  <a:tcPr marL="91439" marR="91439" marT="45726" marB="45726">
                    <a:lnT w="38100" cap="flat" cmpd="sng" algn="ctr">
                      <a:solidFill>
                        <a:schemeClr val="tx1"/>
                      </a:solidFill>
                      <a:prstDash val="solid"/>
                      <a:round/>
                      <a:headEnd type="none" w="med" len="med"/>
                      <a:tailEnd type="none" w="med" len="med"/>
                    </a:lnT>
                  </a:tcPr>
                </a:tc>
                <a:tc>
                  <a:txBody>
                    <a:bodyPr/>
                    <a:lstStyle/>
                    <a:p>
                      <a:pPr algn="ctr">
                        <a:lnSpc>
                          <a:spcPct val="200000"/>
                        </a:lnSpc>
                      </a:pPr>
                      <a:r>
                        <a:rPr lang="en-AU" sz="3200" b="1" dirty="0">
                          <a:latin typeface="Arial" pitchFamily="34" charset="0"/>
                          <a:cs typeface="Arial" pitchFamily="34" charset="0"/>
                        </a:rPr>
                        <a:t>686g</a:t>
                      </a:r>
                    </a:p>
                  </a:txBody>
                  <a:tcPr marL="91439" marR="91439" marT="45726" marB="45726">
                    <a:lnT w="38100" cap="flat" cmpd="sng" algn="ctr">
                      <a:solidFill>
                        <a:schemeClr val="tx1"/>
                      </a:solidFill>
                      <a:prstDash val="solid"/>
                      <a:round/>
                      <a:headEnd type="none" w="med" len="med"/>
                      <a:tailEnd type="none" w="med" len="med"/>
                    </a:lnT>
                  </a:tcPr>
                </a:tc>
                <a:tc>
                  <a:txBody>
                    <a:bodyPr/>
                    <a:lstStyle/>
                    <a:p>
                      <a:pPr algn="ctr">
                        <a:lnSpc>
                          <a:spcPct val="200000"/>
                        </a:lnSpc>
                      </a:pPr>
                      <a:r>
                        <a:rPr lang="en-AU" sz="3200" b="1" dirty="0">
                          <a:latin typeface="Arial" pitchFamily="34" charset="0"/>
                          <a:cs typeface="Arial" pitchFamily="34" charset="0"/>
                        </a:rPr>
                        <a:t>487L</a:t>
                      </a:r>
                    </a:p>
                  </a:txBody>
                  <a:tcPr marL="91439" marR="91439" marT="45726" marB="45726">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066936">
                <a:tc>
                  <a:txBody>
                    <a:bodyPr/>
                    <a:lstStyle/>
                    <a:p>
                      <a:pPr algn="ctr">
                        <a:lnSpc>
                          <a:spcPct val="200000"/>
                        </a:lnSpc>
                      </a:pPr>
                      <a:r>
                        <a:rPr lang="en-AU" sz="3200" b="1" dirty="0">
                          <a:latin typeface="Arial" pitchFamily="34" charset="0"/>
                          <a:cs typeface="Arial" pitchFamily="34" charset="0"/>
                        </a:rPr>
                        <a:t>H</a:t>
                      </a:r>
                      <a:r>
                        <a:rPr lang="en-AU" sz="3200" b="1" baseline="-25000" dirty="0">
                          <a:latin typeface="Arial" pitchFamily="34" charset="0"/>
                          <a:cs typeface="Arial" pitchFamily="34" charset="0"/>
                        </a:rPr>
                        <a:t>2</a:t>
                      </a:r>
                    </a:p>
                  </a:txBody>
                  <a:tcPr marL="91439" marR="91439" marT="45726" marB="45726"/>
                </a:tc>
                <a:tc>
                  <a:txBody>
                    <a:bodyPr/>
                    <a:lstStyle/>
                    <a:p>
                      <a:pPr algn="ctr">
                        <a:lnSpc>
                          <a:spcPct val="200000"/>
                        </a:lnSpc>
                      </a:pPr>
                      <a:r>
                        <a:rPr lang="en-AU" sz="3200" b="1" dirty="0">
                          <a:latin typeface="Arial" pitchFamily="34" charset="0"/>
                          <a:cs typeface="Arial" pitchFamily="34" charset="0"/>
                        </a:rPr>
                        <a:t>55.5</a:t>
                      </a:r>
                    </a:p>
                  </a:txBody>
                  <a:tcPr marL="91439" marR="91439" marT="45726" marB="45726"/>
                </a:tc>
                <a:tc>
                  <a:txBody>
                    <a:bodyPr/>
                    <a:lstStyle/>
                    <a:p>
                      <a:pPr algn="ctr">
                        <a:lnSpc>
                          <a:spcPct val="200000"/>
                        </a:lnSpc>
                      </a:pPr>
                      <a:r>
                        <a:rPr lang="en-AU" sz="3200" b="1" dirty="0">
                          <a:latin typeface="Arial" pitchFamily="34" charset="0"/>
                          <a:cs typeface="Arial" pitchFamily="34" charset="0"/>
                        </a:rPr>
                        <a:t>112g</a:t>
                      </a:r>
                    </a:p>
                  </a:txBody>
                  <a:tcPr marL="91439" marR="91439" marT="45726" marB="45726"/>
                </a:tc>
                <a:tc>
                  <a:txBody>
                    <a:bodyPr/>
                    <a:lstStyle/>
                    <a:p>
                      <a:pPr algn="ctr">
                        <a:lnSpc>
                          <a:spcPct val="200000"/>
                        </a:lnSpc>
                      </a:pPr>
                      <a:r>
                        <a:rPr lang="en-AU" sz="3200" b="1" dirty="0">
                          <a:latin typeface="Arial" pitchFamily="34" charset="0"/>
                          <a:cs typeface="Arial" pitchFamily="34" charset="0"/>
                        </a:rPr>
                        <a:t>1,260L</a:t>
                      </a:r>
                    </a:p>
                  </a:txBody>
                  <a:tcPr marL="91439" marR="91439" marT="45726" marB="45726"/>
                </a:tc>
                <a:extLst>
                  <a:ext uri="{0D108BD9-81ED-4DB2-BD59-A6C34878D82A}">
                    <a16:rowId xmlns:a16="http://schemas.microsoft.com/office/drawing/2014/main" val="10002"/>
                  </a:ext>
                </a:extLst>
              </a:tr>
              <a:tr h="1066936">
                <a:tc>
                  <a:txBody>
                    <a:bodyPr/>
                    <a:lstStyle/>
                    <a:p>
                      <a:pPr algn="ctr">
                        <a:lnSpc>
                          <a:spcPct val="200000"/>
                        </a:lnSpc>
                      </a:pPr>
                      <a:r>
                        <a:rPr lang="en-AU" sz="3200" b="1" dirty="0">
                          <a:latin typeface="Arial" pitchFamily="34" charset="0"/>
                          <a:cs typeface="Arial" pitchFamily="34" charset="0"/>
                        </a:rPr>
                        <a:t>N</a:t>
                      </a:r>
                      <a:r>
                        <a:rPr lang="en-AU" sz="3200" b="1" baseline="-25000" dirty="0">
                          <a:latin typeface="Arial" pitchFamily="34" charset="0"/>
                          <a:cs typeface="Arial" pitchFamily="34" charset="0"/>
                        </a:rPr>
                        <a:t>2</a:t>
                      </a:r>
                    </a:p>
                  </a:txBody>
                  <a:tcPr marL="91439" marR="91439" marT="45726" marB="45726"/>
                </a:tc>
                <a:tc>
                  <a:txBody>
                    <a:bodyPr/>
                    <a:lstStyle/>
                    <a:p>
                      <a:pPr algn="ctr">
                        <a:lnSpc>
                          <a:spcPct val="200000"/>
                        </a:lnSpc>
                      </a:pPr>
                      <a:r>
                        <a:rPr lang="en-AU" sz="3200" b="1" dirty="0">
                          <a:latin typeface="Arial" pitchFamily="34" charset="0"/>
                          <a:cs typeface="Arial" pitchFamily="34" charset="0"/>
                        </a:rPr>
                        <a:t>53.5</a:t>
                      </a:r>
                    </a:p>
                  </a:txBody>
                  <a:tcPr marL="91439" marR="91439" marT="45726" marB="45726"/>
                </a:tc>
                <a:tc>
                  <a:txBody>
                    <a:bodyPr/>
                    <a:lstStyle/>
                    <a:p>
                      <a:pPr algn="ctr">
                        <a:lnSpc>
                          <a:spcPct val="200000"/>
                        </a:lnSpc>
                      </a:pPr>
                      <a:r>
                        <a:rPr lang="en-AU" sz="3200" b="1" dirty="0">
                          <a:latin typeface="Arial" pitchFamily="34" charset="0"/>
                          <a:cs typeface="Arial" pitchFamily="34" charset="0"/>
                        </a:rPr>
                        <a:t>1.5kg</a:t>
                      </a:r>
                    </a:p>
                  </a:txBody>
                  <a:tcPr marL="91439" marR="91439" marT="45726" marB="45726"/>
                </a:tc>
                <a:tc>
                  <a:txBody>
                    <a:bodyPr/>
                    <a:lstStyle/>
                    <a:p>
                      <a:pPr algn="ctr">
                        <a:lnSpc>
                          <a:spcPct val="200000"/>
                        </a:lnSpc>
                      </a:pPr>
                      <a:r>
                        <a:rPr lang="en-AU" sz="3200" b="1" dirty="0">
                          <a:latin typeface="Arial" pitchFamily="34" charset="0"/>
                          <a:cs typeface="Arial" pitchFamily="34" charset="0"/>
                        </a:rPr>
                        <a:t>1,220L</a:t>
                      </a:r>
                    </a:p>
                  </a:txBody>
                  <a:tcPr marL="91439" marR="91439" marT="45726" marB="45726"/>
                </a:tc>
                <a:extLst>
                  <a:ext uri="{0D108BD9-81ED-4DB2-BD59-A6C34878D82A}">
                    <a16:rowId xmlns:a16="http://schemas.microsoft.com/office/drawing/2014/main" val="10003"/>
                  </a:ext>
                </a:extLst>
              </a:tr>
              <a:tr h="1066936">
                <a:tc>
                  <a:txBody>
                    <a:bodyPr/>
                    <a:lstStyle/>
                    <a:p>
                      <a:pPr algn="ctr">
                        <a:lnSpc>
                          <a:spcPct val="200000"/>
                        </a:lnSpc>
                      </a:pPr>
                      <a:r>
                        <a:rPr lang="en-AU" sz="3200" b="1" dirty="0" err="1">
                          <a:latin typeface="Arial" pitchFamily="34" charset="0"/>
                          <a:cs typeface="Arial" pitchFamily="34" charset="0"/>
                        </a:rPr>
                        <a:t>HCl</a:t>
                      </a:r>
                      <a:endParaRPr lang="en-AU" sz="3200" b="1" dirty="0">
                        <a:latin typeface="Arial" pitchFamily="34" charset="0"/>
                        <a:cs typeface="Arial" pitchFamily="34" charset="0"/>
                      </a:endParaRPr>
                    </a:p>
                  </a:txBody>
                  <a:tcPr marL="91439" marR="91439" marT="45726" marB="45726"/>
                </a:tc>
                <a:tc>
                  <a:txBody>
                    <a:bodyPr/>
                    <a:lstStyle/>
                    <a:p>
                      <a:pPr algn="ctr">
                        <a:lnSpc>
                          <a:spcPct val="200000"/>
                        </a:lnSpc>
                      </a:pPr>
                      <a:r>
                        <a:rPr lang="en-AU" sz="3200" b="1" dirty="0">
                          <a:latin typeface="Arial" pitchFamily="34" charset="0"/>
                          <a:cs typeface="Arial" pitchFamily="34" charset="0"/>
                        </a:rPr>
                        <a:t>0.0110</a:t>
                      </a:r>
                    </a:p>
                  </a:txBody>
                  <a:tcPr marL="91439" marR="91439" marT="45726" marB="45726"/>
                </a:tc>
                <a:tc>
                  <a:txBody>
                    <a:bodyPr/>
                    <a:lstStyle/>
                    <a:p>
                      <a:pPr algn="ctr">
                        <a:lnSpc>
                          <a:spcPct val="200000"/>
                        </a:lnSpc>
                      </a:pPr>
                      <a:r>
                        <a:rPr lang="en-AU" sz="3200" b="1" dirty="0">
                          <a:latin typeface="Arial" pitchFamily="34" charset="0"/>
                          <a:cs typeface="Arial" pitchFamily="34" charset="0"/>
                        </a:rPr>
                        <a:t>0.401g</a:t>
                      </a:r>
                    </a:p>
                  </a:txBody>
                  <a:tcPr marL="91439" marR="91439" marT="45726" marB="45726"/>
                </a:tc>
                <a:tc>
                  <a:txBody>
                    <a:bodyPr/>
                    <a:lstStyle/>
                    <a:p>
                      <a:pPr algn="ctr">
                        <a:lnSpc>
                          <a:spcPct val="200000"/>
                        </a:lnSpc>
                      </a:pPr>
                      <a:r>
                        <a:rPr lang="en-AU" sz="3200" b="1" dirty="0">
                          <a:latin typeface="Arial" pitchFamily="34" charset="0"/>
                          <a:cs typeface="Arial" pitchFamily="34" charset="0"/>
                        </a:rPr>
                        <a:t>250mL</a:t>
                      </a:r>
                    </a:p>
                  </a:txBody>
                  <a:tcPr marL="91439" marR="91439" marT="45726" marB="45726"/>
                </a:tc>
                <a:extLst>
                  <a:ext uri="{0D108BD9-81ED-4DB2-BD59-A6C34878D82A}">
                    <a16:rowId xmlns:a16="http://schemas.microsoft.com/office/drawing/2014/main" val="10004"/>
                  </a:ext>
                </a:extLst>
              </a:tr>
            </a:tbl>
          </a:graphicData>
        </a:graphic>
      </p:graphicFrame>
      <p:sp>
        <p:nvSpPr>
          <p:cNvPr id="9" name="Rectangle 8"/>
          <p:cNvSpPr/>
          <p:nvPr/>
        </p:nvSpPr>
        <p:spPr bwMode="auto">
          <a:xfrm>
            <a:off x="2924214" y="2550319"/>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1</a:t>
            </a:r>
          </a:p>
        </p:txBody>
      </p:sp>
      <p:sp>
        <p:nvSpPr>
          <p:cNvPr id="10" name="Rectangle 9"/>
          <p:cNvSpPr/>
          <p:nvPr/>
        </p:nvSpPr>
        <p:spPr bwMode="auto">
          <a:xfrm>
            <a:off x="4814956" y="2550319"/>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2</a:t>
            </a:r>
          </a:p>
        </p:txBody>
      </p:sp>
      <p:sp>
        <p:nvSpPr>
          <p:cNvPr id="11" name="Rectangle 10"/>
          <p:cNvSpPr/>
          <p:nvPr/>
        </p:nvSpPr>
        <p:spPr bwMode="auto">
          <a:xfrm>
            <a:off x="4737256" y="3645024"/>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3</a:t>
            </a:r>
          </a:p>
        </p:txBody>
      </p:sp>
      <p:sp>
        <p:nvSpPr>
          <p:cNvPr id="12" name="Rectangle 11"/>
          <p:cNvSpPr/>
          <p:nvPr/>
        </p:nvSpPr>
        <p:spPr bwMode="auto">
          <a:xfrm>
            <a:off x="6660232" y="3639734"/>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4</a:t>
            </a:r>
          </a:p>
        </p:txBody>
      </p:sp>
      <p:sp>
        <p:nvSpPr>
          <p:cNvPr id="13" name="Rectangle 12"/>
          <p:cNvSpPr/>
          <p:nvPr/>
        </p:nvSpPr>
        <p:spPr bwMode="auto">
          <a:xfrm>
            <a:off x="2913995" y="4674963"/>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5</a:t>
            </a:r>
          </a:p>
        </p:txBody>
      </p:sp>
      <p:sp>
        <p:nvSpPr>
          <p:cNvPr id="14" name="Rectangle 13"/>
          <p:cNvSpPr/>
          <p:nvPr/>
        </p:nvSpPr>
        <p:spPr bwMode="auto">
          <a:xfrm>
            <a:off x="6688666" y="4674963"/>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6</a:t>
            </a:r>
          </a:p>
        </p:txBody>
      </p:sp>
      <p:sp>
        <p:nvSpPr>
          <p:cNvPr id="15" name="Rectangle 14"/>
          <p:cNvSpPr/>
          <p:nvPr/>
        </p:nvSpPr>
        <p:spPr bwMode="auto">
          <a:xfrm>
            <a:off x="4814956" y="5730540"/>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8</a:t>
            </a:r>
          </a:p>
        </p:txBody>
      </p:sp>
      <p:sp>
        <p:nvSpPr>
          <p:cNvPr id="16" name="Rectangle 15"/>
          <p:cNvSpPr/>
          <p:nvPr/>
        </p:nvSpPr>
        <p:spPr bwMode="auto">
          <a:xfrm>
            <a:off x="2843808" y="5644632"/>
            <a:ext cx="1428750" cy="714375"/>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AU" b="1" dirty="0"/>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0" nodeType="clickEffect">
                                  <p:stCondLst>
                                    <p:cond delay="0"/>
                                  </p:stCondLst>
                                  <p:childTnLst>
                                    <p:animEffect transition="out" filter="dissolv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grpId="0" nodeType="clickEffect">
                                  <p:stCondLst>
                                    <p:cond delay="0"/>
                                  </p:stCondLst>
                                  <p:childTnLst>
                                    <p:animEffect transition="out" filter="dissolv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grpId="0" nodeType="clickEffect">
                                  <p:stCondLst>
                                    <p:cond delay="0"/>
                                  </p:stCondLst>
                                  <p:childTnLst>
                                    <p:animEffect transition="out" filter="dissolv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grpId="0" nodeType="clickEffect">
                                  <p:stCondLst>
                                    <p:cond delay="0"/>
                                  </p:stCondLst>
                                  <p:childTnLst>
                                    <p:animEffect transition="out" filter="dissolv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grpId="0" nodeType="clickEffect">
                                  <p:stCondLst>
                                    <p:cond delay="0"/>
                                  </p:stCondLst>
                                  <p:childTnLst>
                                    <p:animEffect transition="out" filter="dissolv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0" y="1928813"/>
            <a:ext cx="9144000" cy="21701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AU" sz="5400">
                <a:latin typeface="Elephant" panose="02020904090505020303" pitchFamily="18" charset="0"/>
              </a:rPr>
              <a:t>   </a:t>
            </a:r>
            <a:r>
              <a:rPr lang="en-AU" sz="5400" b="1">
                <a:solidFill>
                  <a:srgbClr val="9900CC"/>
                </a:solidFill>
                <a:latin typeface="Elephant" panose="02020904090505020303" pitchFamily="18" charset="0"/>
              </a:rPr>
              <a:t>MASS   </a:t>
            </a:r>
            <a:r>
              <a:rPr lang="en-AU" sz="5400" b="1">
                <a:solidFill>
                  <a:srgbClr val="9900CC"/>
                </a:solidFill>
                <a:latin typeface="Arial" panose="020B0604020202020204" pitchFamily="34" charset="0"/>
                <a:cs typeface="Arial" panose="020B0604020202020204" pitchFamily="34" charset="0"/>
              </a:rPr>
              <a:t>► </a:t>
            </a:r>
            <a:r>
              <a:rPr lang="en-AU" sz="5400" b="1">
                <a:solidFill>
                  <a:srgbClr val="9900CC"/>
                </a:solidFill>
                <a:latin typeface="Elephant" panose="02020904090505020303" pitchFamily="18" charset="0"/>
                <a:cs typeface="Arial" panose="020B0604020202020204" pitchFamily="34" charset="0"/>
              </a:rPr>
              <a:t>VOLUME</a:t>
            </a:r>
          </a:p>
          <a:p>
            <a:pPr algn="ctr">
              <a:spcBef>
                <a:spcPct val="50000"/>
              </a:spcBef>
            </a:pPr>
            <a:r>
              <a:rPr lang="en-AU" sz="5400" b="1">
                <a:solidFill>
                  <a:srgbClr val="9900CC"/>
                </a:solidFill>
                <a:latin typeface="Elephant" panose="02020904090505020303" pitchFamily="18" charset="0"/>
                <a:cs typeface="Arial" panose="020B0604020202020204" pitchFamily="34" charset="0"/>
              </a:rPr>
              <a:t>CALCULATION  </a:t>
            </a:r>
            <a:endParaRPr lang="en-AU" sz="5400" b="1">
              <a:solidFill>
                <a:srgbClr val="9900CC"/>
              </a:solidFill>
              <a:latin typeface="Elephant" panose="020209040905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642938" y="2071688"/>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atin typeface="Arial" panose="020B0604020202020204" pitchFamily="34" charset="0"/>
                <a:cs typeface="Arial" panose="020B0604020202020204" pitchFamily="34" charset="0"/>
              </a:rPr>
              <a:t>► Gas calculations are often easier than traditional mass to mass calculations as the volume of ALL gases are the same!</a:t>
            </a:r>
            <a:endParaRPr lang="en-AU"/>
          </a:p>
        </p:txBody>
      </p:sp>
      <p:sp>
        <p:nvSpPr>
          <p:cNvPr id="15363" name="TextBox 4"/>
          <p:cNvSpPr txBox="1">
            <a:spLocks noChangeArrowheads="1"/>
          </p:cNvSpPr>
          <p:nvPr/>
        </p:nvSpPr>
        <p:spPr bwMode="auto">
          <a:xfrm>
            <a:off x="714375" y="3643313"/>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atin typeface="Arial" panose="020B0604020202020204" pitchFamily="34" charset="0"/>
                <a:cs typeface="Arial" panose="020B0604020202020204" pitchFamily="34" charset="0"/>
              </a:rPr>
              <a:t>► The only difference with this type of calculation is that instead of answering in grams we convert the mole quantity to a VOLUME at the last step in the calculation.</a:t>
            </a:r>
            <a:endParaRPr lang="en-AU"/>
          </a:p>
        </p:txBody>
      </p:sp>
      <p:pic>
        <p:nvPicPr>
          <p:cNvPr id="1536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000625"/>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 y="285750"/>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714375" y="857250"/>
            <a:ext cx="7715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1 :   MASS </a:t>
            </a:r>
            <a:r>
              <a:rPr lang="en-AU" sz="3200">
                <a:latin typeface="Arial" panose="020B0604020202020204" pitchFamily="34" charset="0"/>
                <a:cs typeface="Arial" panose="020B0604020202020204" pitchFamily="34" charset="0"/>
              </a:rPr>
              <a:t>►</a:t>
            </a:r>
            <a:r>
              <a:rPr lang="en-AU" sz="3200">
                <a:latin typeface="Broadway" panose="04040905080B02020502" pitchFamily="82" charset="0"/>
              </a:rPr>
              <a:t>  VOLUME</a:t>
            </a:r>
            <a:r>
              <a:rPr lang="en-AU" sz="3200">
                <a:latin typeface="Arial" panose="020B0604020202020204" pitchFamily="34" charset="0"/>
                <a:cs typeface="Arial" panose="020B0604020202020204" pitchFamily="34" charset="0"/>
              </a:rPr>
              <a:t> </a:t>
            </a:r>
            <a:endParaRPr lang="en-AU" sz="3200">
              <a:latin typeface="Broadway" panose="04040905080B02020502" pitchFamily="82" charset="0"/>
            </a:endParaRPr>
          </a:p>
        </p:txBody>
      </p:sp>
      <p:sp>
        <p:nvSpPr>
          <p:cNvPr id="16387" name="Text Box 2"/>
          <p:cNvSpPr txBox="1">
            <a:spLocks noChangeArrowheads="1"/>
          </p:cNvSpPr>
          <p:nvPr/>
        </p:nvSpPr>
        <p:spPr bwMode="auto">
          <a:xfrm>
            <a:off x="285750" y="1785938"/>
            <a:ext cx="84264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marL="457200" indent="-457200"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dirty="0"/>
              <a:t>     Hydrochloric acid can be </a:t>
            </a:r>
            <a:r>
              <a:rPr lang="en-US" b="1" dirty="0" err="1"/>
              <a:t>oxidised</a:t>
            </a:r>
            <a:r>
              <a:rPr lang="en-US" b="1" dirty="0"/>
              <a:t> to chlorine (Cl</a:t>
            </a:r>
            <a:r>
              <a:rPr lang="en-US" b="1" baseline="-25000" dirty="0"/>
              <a:t>2</a:t>
            </a:r>
            <a:r>
              <a:rPr lang="en-US" b="1" dirty="0"/>
              <a:t>) by </a:t>
            </a:r>
            <a:r>
              <a:rPr lang="en-US" b="1" dirty="0" err="1"/>
              <a:t>oxidising</a:t>
            </a:r>
            <a:r>
              <a:rPr lang="en-US" b="1" dirty="0"/>
              <a:t> agents such as manganese (IV) oxide:</a:t>
            </a:r>
          </a:p>
          <a:p>
            <a:endParaRPr lang="en-US" b="1" dirty="0"/>
          </a:p>
          <a:p>
            <a:r>
              <a:rPr lang="en-US" b="1" dirty="0"/>
              <a:t>     MnO</a:t>
            </a:r>
            <a:r>
              <a:rPr lang="en-US" b="1" baseline="-25000" dirty="0"/>
              <a:t>2</a:t>
            </a:r>
            <a:r>
              <a:rPr lang="en-US" b="1" dirty="0"/>
              <a:t>(s)  +  4HCl(</a:t>
            </a:r>
            <a:r>
              <a:rPr lang="en-US" b="1" dirty="0" err="1"/>
              <a:t>aq</a:t>
            </a:r>
            <a:r>
              <a:rPr lang="en-US" b="1" dirty="0"/>
              <a:t>)  →  MnCl</a:t>
            </a:r>
            <a:r>
              <a:rPr lang="en-US" b="1" baseline="-25000" dirty="0"/>
              <a:t>2</a:t>
            </a:r>
            <a:r>
              <a:rPr lang="en-US" b="1" dirty="0"/>
              <a:t>(</a:t>
            </a:r>
            <a:r>
              <a:rPr lang="en-US" b="1" dirty="0" err="1"/>
              <a:t>aq</a:t>
            </a:r>
            <a:r>
              <a:rPr lang="en-US" b="1" dirty="0"/>
              <a:t>)  +  2H</a:t>
            </a:r>
            <a:r>
              <a:rPr lang="en-US" b="1" baseline="-25000" dirty="0"/>
              <a:t>2</a:t>
            </a:r>
            <a:r>
              <a:rPr lang="en-US" b="1" dirty="0"/>
              <a:t>O(l)  +  Cl</a:t>
            </a:r>
            <a:r>
              <a:rPr lang="en-US" b="1" baseline="-25000" dirty="0"/>
              <a:t>2</a:t>
            </a:r>
            <a:r>
              <a:rPr lang="en-US" b="1" dirty="0"/>
              <a:t>(g)</a:t>
            </a:r>
          </a:p>
          <a:p>
            <a:endParaRPr lang="en-US" b="1" dirty="0"/>
          </a:p>
          <a:p>
            <a:r>
              <a:rPr lang="en-US" b="1" dirty="0"/>
              <a:t>      If 183g of </a:t>
            </a:r>
            <a:r>
              <a:rPr lang="en-US" b="1" dirty="0" err="1"/>
              <a:t>HCl</a:t>
            </a:r>
            <a:r>
              <a:rPr lang="en-US" b="1" dirty="0"/>
              <a:t> is reacted with excess MnO</a:t>
            </a:r>
            <a:r>
              <a:rPr lang="en-US" b="1" baseline="-25000" dirty="0"/>
              <a:t>2</a:t>
            </a:r>
            <a:r>
              <a:rPr lang="en-US" b="1" dirty="0"/>
              <a:t>, what VOLUME of Cl</a:t>
            </a:r>
            <a:r>
              <a:rPr lang="en-US" b="1" baseline="-25000" dirty="0"/>
              <a:t>2</a:t>
            </a:r>
            <a:r>
              <a:rPr lang="en-US" b="1" dirty="0"/>
              <a:t> will be produced at S.T.P?</a:t>
            </a:r>
            <a:endParaRPr lang="en-AU"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ChangeArrowheads="1"/>
          </p:cNvSpPr>
          <p:nvPr/>
        </p:nvSpPr>
        <p:spPr bwMode="auto">
          <a:xfrm>
            <a:off x="0" y="0"/>
            <a:ext cx="9144000" cy="6858000"/>
          </a:xfrm>
          <a:prstGeom prst="rect">
            <a:avLst/>
          </a:prstGeom>
          <a:solidFill>
            <a:srgbClr val="08C9CE"/>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sp>
        <p:nvSpPr>
          <p:cNvPr id="17411" name="WordArt 11"/>
          <p:cNvSpPr>
            <a:spLocks noChangeArrowheads="1" noChangeShapeType="1" noTextEdit="1"/>
          </p:cNvSpPr>
          <p:nvPr/>
        </p:nvSpPr>
        <p:spPr bwMode="auto">
          <a:xfrm rot="5400000">
            <a:off x="6275387" y="4343401"/>
            <a:ext cx="3482975"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20644"/>
                <a:gd name="adj2" fmla="val 0"/>
              </a:avLst>
            </a:prstTxWarp>
          </a:bodyPr>
          <a:lstStyle/>
          <a:p>
            <a:pPr algn="ctr" fontAlgn="auto"/>
            <a:r>
              <a:rPr lang="en-AU" sz="29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
        <p:nvSpPr>
          <p:cNvPr id="90124" name="Text Box 12"/>
          <p:cNvSpPr txBox="1">
            <a:spLocks noChangeArrowheads="1"/>
          </p:cNvSpPr>
          <p:nvPr/>
        </p:nvSpPr>
        <p:spPr bwMode="auto">
          <a:xfrm>
            <a:off x="1341438" y="0"/>
            <a:ext cx="5973762" cy="1000125"/>
          </a:xfrm>
          <a:prstGeom prst="rect">
            <a:avLst/>
          </a:prstGeom>
          <a:solidFill>
            <a:srgbClr val="33CCCC"/>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marL="742950" indent="-285750"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1600" b="1" i="1">
                <a:latin typeface="Book Antiqua" panose="02040602050305030304" pitchFamily="18" charset="0"/>
              </a:rPr>
              <a:t>EQUATION:</a:t>
            </a:r>
          </a:p>
          <a:p>
            <a:r>
              <a:rPr lang="en-AU" sz="1600" b="1" i="1">
                <a:latin typeface="Book Antiqua" panose="02040602050305030304" pitchFamily="18" charset="0"/>
              </a:rPr>
              <a:t>     </a:t>
            </a:r>
            <a:r>
              <a:rPr lang="en-AU" sz="1300" b="1" i="1">
                <a:latin typeface="Book Antiqua" panose="02040602050305030304" pitchFamily="18" charset="0"/>
              </a:rPr>
              <a:t>                          </a:t>
            </a:r>
            <a:r>
              <a:rPr lang="en-AU" sz="1600" b="1" i="1">
                <a:latin typeface="Book Antiqua" panose="02040602050305030304" pitchFamily="18" charset="0"/>
                <a:sym typeface="Symbol" panose="05050102010706020507" pitchFamily="18" charset="2"/>
              </a:rPr>
              <a:t></a:t>
            </a:r>
            <a:r>
              <a:rPr lang="en-AU" sz="1600" b="1" i="1">
                <a:latin typeface="Book Antiqua" panose="02040602050305030304" pitchFamily="18" charset="0"/>
              </a:rPr>
              <a:t> </a:t>
            </a:r>
            <a:r>
              <a:rPr lang="en-AU" sz="1300" b="1" i="1">
                <a:latin typeface="Book Antiqua" panose="02040602050305030304" pitchFamily="18" charset="0"/>
              </a:rPr>
              <a:t>                                                                      </a:t>
            </a:r>
            <a:r>
              <a:rPr lang="en-AU" sz="1600" b="1" i="1">
                <a:latin typeface="Book Antiqua" panose="02040602050305030304" pitchFamily="18" charset="0"/>
              </a:rPr>
              <a:t>       ?</a:t>
            </a:r>
            <a:endParaRPr lang="en-GB" sz="1300" b="1" i="1">
              <a:latin typeface="Book Antiqua" panose="02040602050305030304" pitchFamily="18" charset="0"/>
            </a:endParaRPr>
          </a:p>
          <a:p>
            <a:r>
              <a:rPr lang="en-US" sz="1600" b="1" i="1">
                <a:latin typeface="Book Antiqua" panose="02040602050305030304" pitchFamily="18" charset="0"/>
              </a:rPr>
              <a:t> MnO</a:t>
            </a:r>
            <a:r>
              <a:rPr lang="en-US" sz="1600" b="1" i="1" baseline="-25000">
                <a:latin typeface="Book Antiqua" panose="02040602050305030304" pitchFamily="18" charset="0"/>
              </a:rPr>
              <a:t>2</a:t>
            </a:r>
            <a:r>
              <a:rPr lang="en-US" sz="1600" b="1" i="1">
                <a:latin typeface="Book Antiqua" panose="02040602050305030304" pitchFamily="18" charset="0"/>
              </a:rPr>
              <a:t>(s)  +  4HCl(aq)  →  MnCl</a:t>
            </a:r>
            <a:r>
              <a:rPr lang="en-US" sz="1600" b="1" i="1" baseline="-25000">
                <a:latin typeface="Book Antiqua" panose="02040602050305030304" pitchFamily="18" charset="0"/>
              </a:rPr>
              <a:t>2</a:t>
            </a:r>
            <a:r>
              <a:rPr lang="en-US" sz="1600" b="1" i="1">
                <a:latin typeface="Book Antiqua" panose="02040602050305030304" pitchFamily="18" charset="0"/>
              </a:rPr>
              <a:t>(aq)  +  2H</a:t>
            </a:r>
            <a:r>
              <a:rPr lang="en-US" sz="1600" b="1" i="1" baseline="-25000">
                <a:latin typeface="Book Antiqua" panose="02040602050305030304" pitchFamily="18" charset="0"/>
              </a:rPr>
              <a:t>2</a:t>
            </a:r>
            <a:r>
              <a:rPr lang="en-US" sz="1600" b="1" i="1">
                <a:latin typeface="Book Antiqua" panose="02040602050305030304" pitchFamily="18" charset="0"/>
              </a:rPr>
              <a:t>O(l)  +  Cl</a:t>
            </a:r>
            <a:r>
              <a:rPr lang="en-US" sz="1600" b="1" i="1" baseline="-25000">
                <a:latin typeface="Book Antiqua" panose="02040602050305030304" pitchFamily="18" charset="0"/>
              </a:rPr>
              <a:t>2</a:t>
            </a:r>
            <a:r>
              <a:rPr lang="en-US" sz="1600" b="1" i="1">
                <a:latin typeface="Book Antiqua" panose="02040602050305030304" pitchFamily="18" charset="0"/>
              </a:rPr>
              <a:t>(g)</a:t>
            </a:r>
          </a:p>
          <a:p>
            <a:endParaRPr lang="en-US" sz="1600" b="1" i="1">
              <a:latin typeface="Book Antiqua" panose="02040602050305030304" pitchFamily="18" charset="0"/>
            </a:endParaRPr>
          </a:p>
          <a:p>
            <a:endParaRPr lang="en-GB" sz="16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AU"/>
          </a:p>
        </p:txBody>
      </p:sp>
      <p:pic>
        <p:nvPicPr>
          <p:cNvPr id="90127"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1000125"/>
            <a:ext cx="1463675"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8" name="Text Box 16"/>
          <p:cNvSpPr txBox="1">
            <a:spLocks noChangeArrowheads="1"/>
          </p:cNvSpPr>
          <p:nvPr/>
        </p:nvSpPr>
        <p:spPr bwMode="auto">
          <a:xfrm>
            <a:off x="2824269" y="1000125"/>
            <a:ext cx="4500562" cy="2005013"/>
          </a:xfrm>
          <a:prstGeom prst="rect">
            <a:avLst/>
          </a:prstGeom>
          <a:solidFill>
            <a:srgbClr val="33CCCC"/>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marL="742950" indent="-285750"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1600" b="1" i="1">
                <a:latin typeface="Book Antiqua" panose="02040602050305030304" pitchFamily="18" charset="0"/>
              </a:rPr>
              <a:t>      MASS → MOLES (</a:t>
            </a:r>
            <a:r>
              <a:rPr lang="en-AU" sz="1600" b="1" i="1">
                <a:latin typeface="Book Antiqua" panose="02040602050305030304" pitchFamily="18" charset="0"/>
                <a:sym typeface="Symbol" panose="05050102010706020507" pitchFamily="18" charset="2"/>
              </a:rPr>
              <a:t></a:t>
            </a:r>
            <a:r>
              <a:rPr lang="en-AU" sz="1600" b="1" i="1">
                <a:latin typeface="Book Antiqua" panose="02040602050305030304" pitchFamily="18" charset="0"/>
              </a:rPr>
              <a:t> ):</a:t>
            </a:r>
          </a:p>
          <a:p>
            <a:endParaRPr lang="en-AU" sz="800" b="1" i="1">
              <a:latin typeface="Book Antiqua" panose="02040602050305030304" pitchFamily="18" charset="0"/>
            </a:endParaRPr>
          </a:p>
          <a:p>
            <a:r>
              <a:rPr lang="en-AU" sz="1600">
                <a:latin typeface="Book Antiqua" panose="02040602050305030304" pitchFamily="18" charset="0"/>
              </a:rPr>
              <a:t>           n(</a:t>
            </a:r>
            <a:r>
              <a:rPr lang="en-US" sz="1400">
                <a:latin typeface="Book Antiqua" panose="02040602050305030304" pitchFamily="18" charset="0"/>
              </a:rPr>
              <a:t>HCl</a:t>
            </a:r>
            <a:r>
              <a:rPr lang="en-AU" sz="1600">
                <a:latin typeface="Book Antiqua" panose="02040602050305030304" pitchFamily="18" charset="0"/>
              </a:rPr>
              <a:t>)  =   </a:t>
            </a:r>
            <a:r>
              <a:rPr lang="en-AU" sz="1600" u="sng">
                <a:latin typeface="Book Antiqua" panose="02040602050305030304" pitchFamily="18" charset="0"/>
              </a:rPr>
              <a:t>m</a:t>
            </a:r>
            <a:endParaRPr lang="en-AU" sz="1600">
              <a:latin typeface="Book Antiqua" panose="02040602050305030304" pitchFamily="18" charset="0"/>
            </a:endParaRPr>
          </a:p>
          <a:p>
            <a:r>
              <a:rPr lang="en-AU" sz="1600">
                <a:latin typeface="Book Antiqua" panose="02040602050305030304" pitchFamily="18" charset="0"/>
              </a:rPr>
              <a:t>                            *M</a:t>
            </a:r>
          </a:p>
          <a:p>
            <a:r>
              <a:rPr lang="en-AU" sz="1600">
                <a:latin typeface="Book Antiqua" panose="02040602050305030304" pitchFamily="18" charset="0"/>
              </a:rPr>
              <a:t>                        =   </a:t>
            </a:r>
            <a:r>
              <a:rPr lang="en-AU" sz="1600" u="sng">
                <a:latin typeface="Book Antiqua" panose="02040602050305030304" pitchFamily="18" charset="0"/>
              </a:rPr>
              <a:t>183</a:t>
            </a:r>
            <a:endParaRPr lang="en-AU" sz="1600">
              <a:latin typeface="Book Antiqua" panose="02040602050305030304" pitchFamily="18" charset="0"/>
            </a:endParaRPr>
          </a:p>
          <a:p>
            <a:r>
              <a:rPr lang="en-AU" sz="1600">
                <a:latin typeface="Book Antiqua" panose="02040602050305030304" pitchFamily="18" charset="0"/>
              </a:rPr>
              <a:t>                            36.458</a:t>
            </a:r>
          </a:p>
          <a:p>
            <a:r>
              <a:rPr lang="en-AU" sz="1600" b="1">
                <a:latin typeface="Book Antiqua" panose="02040602050305030304" pitchFamily="18" charset="0"/>
              </a:rPr>
              <a:t>  </a:t>
            </a:r>
            <a:r>
              <a:rPr lang="en-AU" sz="1600" b="1">
                <a:latin typeface="Book Antiqua" panose="02040602050305030304" pitchFamily="18" charset="0"/>
                <a:sym typeface="Symbol" panose="05050102010706020507" pitchFamily="18" charset="2"/>
              </a:rPr>
              <a:t></a:t>
            </a:r>
            <a:r>
              <a:rPr lang="en-AU" sz="1600" b="1">
                <a:latin typeface="Book Antiqua" panose="02040602050305030304" pitchFamily="18" charset="0"/>
              </a:rPr>
              <a:t>   </a:t>
            </a:r>
            <a:r>
              <a:rPr lang="en-AU" sz="1600">
                <a:latin typeface="Book Antiqua" panose="02040602050305030304" pitchFamily="18" charset="0"/>
              </a:rPr>
              <a:t> n(</a:t>
            </a:r>
            <a:r>
              <a:rPr lang="en-US" sz="1400">
                <a:latin typeface="Book Antiqua" panose="02040602050305030304" pitchFamily="18" charset="0"/>
              </a:rPr>
              <a:t>HCl</a:t>
            </a:r>
            <a:r>
              <a:rPr lang="en-AU" sz="1600">
                <a:latin typeface="Book Antiqua" panose="02040602050305030304" pitchFamily="18" charset="0"/>
              </a:rPr>
              <a:t>)   =  </a:t>
            </a:r>
            <a:r>
              <a:rPr lang="en-AU" sz="1600" u="sng">
                <a:latin typeface="Book Antiqua" panose="02040602050305030304" pitchFamily="18" charset="0"/>
              </a:rPr>
              <a:t>5.019  mol </a:t>
            </a:r>
          </a:p>
          <a:p>
            <a:endParaRPr lang="en-AU" sz="600">
              <a:latin typeface="Book Antiqua" panose="02040602050305030304" pitchFamily="18" charset="0"/>
            </a:endParaRPr>
          </a:p>
          <a:p>
            <a:r>
              <a:rPr lang="en-AU" sz="1300">
                <a:latin typeface="Book Antiqua" panose="02040602050305030304" pitchFamily="18" charset="0"/>
              </a:rPr>
              <a:t> </a:t>
            </a:r>
            <a:endParaRPr lang="en-AU" sz="1300" i="1">
              <a:latin typeface="Book Antiqua" panose="02040602050305030304" pitchFamily="18" charset="0"/>
            </a:endParaRPr>
          </a:p>
          <a:p>
            <a:endParaRPr lang="en-AU" sz="1300" b="1" i="1">
              <a:latin typeface="Book Antiqua" panose="02040602050305030304" pitchFamily="18" charset="0"/>
            </a:endParaRPr>
          </a:p>
          <a:p>
            <a:endParaRPr lang="en-AU" sz="1300" b="1" i="1">
              <a:latin typeface="Book Antiqua" panose="02040602050305030304" pitchFamily="18" charset="0"/>
            </a:endParaRPr>
          </a:p>
          <a:p>
            <a:endParaRPr lang="en-AU"/>
          </a:p>
        </p:txBody>
      </p:sp>
      <p:sp>
        <p:nvSpPr>
          <p:cNvPr id="90130" name="Text Box 18"/>
          <p:cNvSpPr txBox="1">
            <a:spLocks noChangeArrowheads="1"/>
          </p:cNvSpPr>
          <p:nvPr/>
        </p:nvSpPr>
        <p:spPr bwMode="auto">
          <a:xfrm>
            <a:off x="1357313" y="3000375"/>
            <a:ext cx="5929312" cy="1285875"/>
          </a:xfrm>
          <a:prstGeom prst="rect">
            <a:avLst/>
          </a:prstGeom>
          <a:solidFill>
            <a:srgbClr val="33CCCC"/>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AU" sz="1600" b="1" i="1">
                <a:latin typeface="Book Antiqua" panose="02040602050305030304" pitchFamily="18" charset="0"/>
              </a:rPr>
              <a:t>            MOLE RELATIONSHIP ( ? →</a:t>
            </a:r>
            <a:r>
              <a:rPr lang="en-AU" sz="1600" b="1" i="1">
                <a:latin typeface="Book Antiqua" panose="02040602050305030304" pitchFamily="18" charset="0"/>
                <a:sym typeface="Symbol" panose="05050102010706020507" pitchFamily="18" charset="2"/>
              </a:rPr>
              <a:t> </a:t>
            </a:r>
            <a:r>
              <a:rPr lang="en-AU" sz="1600" b="1" i="1">
                <a:latin typeface="Book Antiqua" panose="02040602050305030304" pitchFamily="18" charset="0"/>
              </a:rPr>
              <a:t>):</a:t>
            </a:r>
            <a:endParaRPr lang="en-AU" sz="1600">
              <a:latin typeface="Book Antiqua" panose="02040602050305030304" pitchFamily="18" charset="0"/>
            </a:endParaRPr>
          </a:p>
          <a:p>
            <a:pPr lvl="1"/>
            <a:r>
              <a:rPr lang="en-AU" sz="1600">
                <a:latin typeface="Book Antiqua" panose="02040602050305030304" pitchFamily="18" charset="0"/>
              </a:rPr>
              <a:t>                n(Cl</a:t>
            </a:r>
            <a:r>
              <a:rPr lang="en-AU" sz="1600" baseline="-25000">
                <a:latin typeface="Book Antiqua" panose="02040602050305030304" pitchFamily="18" charset="0"/>
              </a:rPr>
              <a:t>2</a:t>
            </a:r>
            <a:r>
              <a:rPr lang="en-AU" sz="1600">
                <a:latin typeface="Book Antiqua" panose="02040602050305030304" pitchFamily="18" charset="0"/>
              </a:rPr>
              <a:t>)  =  ¼  x  n(</a:t>
            </a:r>
            <a:r>
              <a:rPr lang="en-US" sz="1600">
                <a:latin typeface="Book Antiqua" panose="02040602050305030304" pitchFamily="18" charset="0"/>
              </a:rPr>
              <a:t>HCl</a:t>
            </a:r>
            <a:r>
              <a:rPr lang="en-AU" sz="1600">
                <a:latin typeface="Book Antiqua" panose="02040602050305030304" pitchFamily="18" charset="0"/>
              </a:rPr>
              <a:t>)   (General)</a:t>
            </a:r>
          </a:p>
          <a:p>
            <a:pPr lvl="1"/>
            <a:r>
              <a:rPr lang="en-AU" sz="1600">
                <a:latin typeface="Book Antiqua" panose="02040602050305030304" pitchFamily="18" charset="0"/>
              </a:rPr>
              <a:t>                            =  ¼  x  5.019     (Insert Specific quantity)              </a:t>
            </a:r>
          </a:p>
          <a:p>
            <a:pPr lvl="1"/>
            <a:r>
              <a:rPr lang="en-AU" sz="1600">
                <a:latin typeface="Book Antiqua" panose="02040602050305030304" pitchFamily="18" charset="0"/>
              </a:rPr>
              <a:t>       </a:t>
            </a:r>
            <a:r>
              <a:rPr lang="en-AU" sz="1600" b="1">
                <a:latin typeface="Book Antiqua" panose="02040602050305030304" pitchFamily="18" charset="0"/>
                <a:sym typeface="Symbol" panose="05050102010706020507" pitchFamily="18" charset="2"/>
              </a:rPr>
              <a:t></a:t>
            </a:r>
            <a:r>
              <a:rPr lang="en-AU" sz="1600" b="1">
                <a:latin typeface="Book Antiqua" panose="02040602050305030304" pitchFamily="18" charset="0"/>
              </a:rPr>
              <a:t>      </a:t>
            </a:r>
            <a:r>
              <a:rPr lang="en-AU" sz="1600" u="sng">
                <a:latin typeface="Book Antiqua" panose="02040602050305030304" pitchFamily="18" charset="0"/>
              </a:rPr>
              <a:t>n(</a:t>
            </a:r>
            <a:r>
              <a:rPr lang="en-US" sz="1600" u="sng">
                <a:latin typeface="Book Antiqua" panose="02040602050305030304" pitchFamily="18" charset="0"/>
              </a:rPr>
              <a:t>Cl</a:t>
            </a:r>
            <a:r>
              <a:rPr lang="en-US" sz="1600" u="sng" baseline="-25000">
                <a:latin typeface="Book Antiqua" panose="02040602050305030304" pitchFamily="18" charset="0"/>
              </a:rPr>
              <a:t>2</a:t>
            </a:r>
            <a:r>
              <a:rPr lang="en-AU" sz="1600" u="sng">
                <a:latin typeface="Book Antiqua" panose="02040602050305030304" pitchFamily="18" charset="0"/>
              </a:rPr>
              <a:t>)  =  1.255 mol  </a:t>
            </a:r>
            <a:r>
              <a:rPr lang="en-AU" sz="1600">
                <a:latin typeface="Book Antiqua" panose="02040602050305030304" pitchFamily="18" charset="0"/>
              </a:rPr>
              <a:t>(Mole quantity of unknown)</a:t>
            </a:r>
          </a:p>
          <a:p>
            <a:endParaRPr lang="en-AU" sz="1600"/>
          </a:p>
        </p:txBody>
      </p:sp>
      <p:sp>
        <p:nvSpPr>
          <p:cNvPr id="90131" name="Text Box 19"/>
          <p:cNvSpPr txBox="1">
            <a:spLocks noChangeArrowheads="1"/>
          </p:cNvSpPr>
          <p:nvPr/>
        </p:nvSpPr>
        <p:spPr bwMode="auto">
          <a:xfrm>
            <a:off x="1357313" y="4286250"/>
            <a:ext cx="5929312" cy="2000250"/>
          </a:xfrm>
          <a:prstGeom prst="rect">
            <a:avLst/>
          </a:prstGeom>
          <a:solidFill>
            <a:srgbClr val="33CCCC"/>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marL="742950" indent="-285750"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1600" b="1" i="1" dirty="0">
                <a:latin typeface="Book Antiqua" panose="02040602050305030304" pitchFamily="18" charset="0"/>
              </a:rPr>
              <a:t>                               MOLES → VOLUME(? ):</a:t>
            </a:r>
          </a:p>
          <a:p>
            <a:endParaRPr lang="en-AU" sz="400" b="1" i="1" dirty="0">
              <a:latin typeface="Book Antiqua" panose="02040602050305030304" pitchFamily="18" charset="0"/>
            </a:endParaRPr>
          </a:p>
          <a:p>
            <a:r>
              <a:rPr lang="de-DE" sz="1600" dirty="0">
                <a:latin typeface="Book Antiqua" panose="02040602050305030304" pitchFamily="18" charset="0"/>
              </a:rPr>
              <a:t>                       </a:t>
            </a:r>
            <a:r>
              <a:rPr lang="de-DE" sz="2000" dirty="0">
                <a:latin typeface="Book Antiqua" panose="02040602050305030304" pitchFamily="18" charset="0"/>
              </a:rPr>
              <a:t>V(Cl</a:t>
            </a:r>
            <a:r>
              <a:rPr lang="de-DE" sz="2000" baseline="-25000" dirty="0">
                <a:latin typeface="Book Antiqua" panose="02040602050305030304" pitchFamily="18" charset="0"/>
              </a:rPr>
              <a:t>2</a:t>
            </a:r>
            <a:r>
              <a:rPr lang="de-DE" sz="2000" dirty="0">
                <a:latin typeface="Book Antiqua" panose="02040602050305030304" pitchFamily="18" charset="0"/>
              </a:rPr>
              <a:t>)   =     n        x   22.71  (S.T.P.)</a:t>
            </a:r>
          </a:p>
          <a:p>
            <a:endParaRPr lang="de-DE" sz="2000" b="1" i="1" dirty="0">
              <a:latin typeface="Book Antiqua" panose="02040602050305030304" pitchFamily="18" charset="0"/>
            </a:endParaRPr>
          </a:p>
          <a:p>
            <a:r>
              <a:rPr lang="de-DE" sz="2000" b="1" dirty="0">
                <a:latin typeface="Book Antiqua" panose="02040602050305030304" pitchFamily="18" charset="0"/>
              </a:rPr>
              <a:t>                                 </a:t>
            </a:r>
            <a:r>
              <a:rPr lang="de-DE" sz="2000" dirty="0">
                <a:latin typeface="Book Antiqua" panose="02040602050305030304" pitchFamily="18" charset="0"/>
              </a:rPr>
              <a:t>=    1.255     x    22.71 </a:t>
            </a:r>
          </a:p>
          <a:p>
            <a:endParaRPr lang="de-DE" sz="2000" b="1" dirty="0">
              <a:latin typeface="Book Antiqua" panose="02040602050305030304" pitchFamily="18" charset="0"/>
            </a:endParaRPr>
          </a:p>
          <a:p>
            <a:r>
              <a:rPr lang="de-DE" sz="2000" b="1" dirty="0">
                <a:latin typeface="Book Antiqua" panose="02040602050305030304" pitchFamily="18" charset="0"/>
              </a:rPr>
              <a:t>          </a:t>
            </a:r>
            <a:r>
              <a:rPr lang="en-AU" sz="2000" b="1" dirty="0">
                <a:latin typeface="Book Antiqua" panose="02040602050305030304" pitchFamily="18" charset="0"/>
                <a:sym typeface="Symbol" panose="05050102010706020507" pitchFamily="18" charset="2"/>
              </a:rPr>
              <a:t></a:t>
            </a:r>
            <a:r>
              <a:rPr lang="de-DE" sz="2000" dirty="0">
                <a:latin typeface="Book Antiqua" panose="02040602050305030304" pitchFamily="18" charset="0"/>
              </a:rPr>
              <a:t>     V(Cl</a:t>
            </a:r>
            <a:r>
              <a:rPr lang="de-DE" sz="2000" baseline="-25000" dirty="0">
                <a:latin typeface="Book Antiqua" panose="02040602050305030304" pitchFamily="18" charset="0"/>
              </a:rPr>
              <a:t>2</a:t>
            </a:r>
            <a:r>
              <a:rPr lang="de-DE" sz="2000" dirty="0">
                <a:latin typeface="Book Antiqua" panose="02040602050305030304" pitchFamily="18" charset="0"/>
              </a:rPr>
              <a:t>)    =  28.501  = </a:t>
            </a:r>
            <a:r>
              <a:rPr lang="de-DE" sz="2000" b="1" dirty="0">
                <a:latin typeface="Book Antiqua" panose="02040602050305030304" pitchFamily="18" charset="0"/>
              </a:rPr>
              <a:t>28.5 L    </a:t>
            </a:r>
            <a:r>
              <a:rPr lang="de-DE" sz="2000" dirty="0">
                <a:latin typeface="Book Antiqua" panose="02040602050305030304" pitchFamily="18" charset="0"/>
              </a:rPr>
              <a:t>(3 S.F.)</a:t>
            </a:r>
            <a:endParaRPr lang="de-DE" sz="2000" b="1" i="1" dirty="0">
              <a:latin typeface="Book Antiqua" panose="02040602050305030304" pitchFamily="18" charset="0"/>
            </a:endParaRPr>
          </a:p>
          <a:p>
            <a:endParaRPr lang="de-DE" sz="2000" b="1" i="1" dirty="0">
              <a:latin typeface="Book Antiqua" panose="02040602050305030304" pitchFamily="18" charset="0"/>
            </a:endParaRPr>
          </a:p>
          <a:p>
            <a:endParaRPr lang="de-DE" sz="1600" b="1" i="1" dirty="0">
              <a:latin typeface="Book Antiqua" panose="02040602050305030304" pitchFamily="18" charset="0"/>
            </a:endParaRPr>
          </a:p>
          <a:p>
            <a:endParaRPr lang="de-DE" sz="1600" b="1" i="1" dirty="0">
              <a:latin typeface="Book Antiqua" panose="02040602050305030304" pitchFamily="18" charset="0"/>
            </a:endParaRP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dissolve">
                                      <p:cBhvr>
                                        <p:cTn id="7" dur="500"/>
                                        <p:tgtEl>
                                          <p:spTgt spid="90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0127"/>
                                        </p:tgtEl>
                                        <p:attrNameLst>
                                          <p:attrName>style.visibility</p:attrName>
                                        </p:attrNameLst>
                                      </p:cBhvr>
                                      <p:to>
                                        <p:strVal val="visible"/>
                                      </p:to>
                                    </p:set>
                                    <p:animEffect transition="in" filter="dissolve">
                                      <p:cBhvr>
                                        <p:cTn id="12" dur="500"/>
                                        <p:tgtEl>
                                          <p:spTgt spid="9012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0128"/>
                                        </p:tgtEl>
                                        <p:attrNameLst>
                                          <p:attrName>style.visibility</p:attrName>
                                        </p:attrNameLst>
                                      </p:cBhvr>
                                      <p:to>
                                        <p:strVal val="visible"/>
                                      </p:to>
                                    </p:set>
                                    <p:animEffect transition="in" filter="dissolve">
                                      <p:cBhvr>
                                        <p:cTn id="15" dur="500"/>
                                        <p:tgtEl>
                                          <p:spTgt spid="901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0130"/>
                                        </p:tgtEl>
                                        <p:attrNameLst>
                                          <p:attrName>style.visibility</p:attrName>
                                        </p:attrNameLst>
                                      </p:cBhvr>
                                      <p:to>
                                        <p:strVal val="visible"/>
                                      </p:to>
                                    </p:set>
                                    <p:animEffect transition="in" filter="dissolve">
                                      <p:cBhvr>
                                        <p:cTn id="20" dur="500"/>
                                        <p:tgtEl>
                                          <p:spTgt spid="901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0131"/>
                                        </p:tgtEl>
                                        <p:attrNameLst>
                                          <p:attrName>style.visibility</p:attrName>
                                        </p:attrNameLst>
                                      </p:cBhvr>
                                      <p:to>
                                        <p:strVal val="visible"/>
                                      </p:to>
                                    </p:set>
                                    <p:animEffect transition="in" filter="dissolve">
                                      <p:cBhvr>
                                        <p:cTn id="25" dur="500"/>
                                        <p:tgtEl>
                                          <p:spTgt spid="90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animBg="1"/>
      <p:bldP spid="90128" grpId="0" animBg="1"/>
      <p:bldP spid="90130" grpId="0" animBg="1"/>
      <p:bldP spid="901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8"/>
          <p:cNvSpPr txBox="1">
            <a:spLocks noChangeArrowheads="1"/>
          </p:cNvSpPr>
          <p:nvPr/>
        </p:nvSpPr>
        <p:spPr bwMode="auto">
          <a:xfrm>
            <a:off x="1619672" y="116632"/>
            <a:ext cx="8137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b="1" dirty="0">
                <a:latin typeface="Broadway" panose="04040905080B02020502" pitchFamily="82" charset="0"/>
              </a:rPr>
              <a:t>How should it look on your page?</a:t>
            </a:r>
          </a:p>
        </p:txBody>
      </p:sp>
      <p:pic>
        <p:nvPicPr>
          <p:cNvPr id="2" name="Picture 1">
            <a:extLst>
              <a:ext uri="{FF2B5EF4-FFF2-40B4-BE49-F238E27FC236}">
                <a16:creationId xmlns:a16="http://schemas.microsoft.com/office/drawing/2014/main" id="{973928E3-98E4-43DC-BBC9-FFAABBB321F7}"/>
              </a:ext>
            </a:extLst>
          </p:cNvPr>
          <p:cNvPicPr>
            <a:picLocks noChangeAspect="1"/>
          </p:cNvPicPr>
          <p:nvPr/>
        </p:nvPicPr>
        <p:blipFill>
          <a:blip r:embed="rId2"/>
          <a:stretch>
            <a:fillRect/>
          </a:stretch>
        </p:blipFill>
        <p:spPr>
          <a:xfrm>
            <a:off x="795337" y="728662"/>
            <a:ext cx="7553325" cy="54006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0" y="1857375"/>
            <a:ext cx="9144000" cy="217011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AU" sz="5400">
                <a:latin typeface="Elephant" panose="02020904090505020303" pitchFamily="18" charset="0"/>
              </a:rPr>
              <a:t>   </a:t>
            </a:r>
            <a:r>
              <a:rPr lang="en-AU" sz="5200" b="1">
                <a:solidFill>
                  <a:srgbClr val="9900CC"/>
                </a:solidFill>
                <a:latin typeface="Elephant" panose="02020904090505020303" pitchFamily="18" charset="0"/>
              </a:rPr>
              <a:t>VOLUME   </a:t>
            </a:r>
            <a:r>
              <a:rPr lang="en-AU" sz="5200" b="1">
                <a:solidFill>
                  <a:srgbClr val="9900CC"/>
                </a:solidFill>
                <a:latin typeface="Arial" panose="020B0604020202020204" pitchFamily="34" charset="0"/>
                <a:cs typeface="Arial" panose="020B0604020202020204" pitchFamily="34" charset="0"/>
              </a:rPr>
              <a:t>► </a:t>
            </a:r>
            <a:r>
              <a:rPr lang="en-AU" sz="5200" b="1">
                <a:solidFill>
                  <a:srgbClr val="9900CC"/>
                </a:solidFill>
                <a:latin typeface="Elephant" panose="02020904090505020303" pitchFamily="18" charset="0"/>
                <a:cs typeface="Arial" panose="020B0604020202020204" pitchFamily="34" charset="0"/>
              </a:rPr>
              <a:t>VOLUME</a:t>
            </a:r>
          </a:p>
          <a:p>
            <a:pPr algn="ctr">
              <a:spcBef>
                <a:spcPct val="50000"/>
              </a:spcBef>
            </a:pPr>
            <a:r>
              <a:rPr lang="en-AU" sz="5400" b="1">
                <a:solidFill>
                  <a:srgbClr val="9900CC"/>
                </a:solidFill>
                <a:latin typeface="Elephant" panose="02020904090505020303" pitchFamily="18" charset="0"/>
                <a:cs typeface="Arial" panose="020B0604020202020204" pitchFamily="34" charset="0"/>
              </a:rPr>
              <a:t>CALCULATION  </a:t>
            </a:r>
            <a:endParaRPr lang="en-AU" sz="5400" b="1">
              <a:solidFill>
                <a:srgbClr val="9900CC"/>
              </a:solidFill>
              <a:latin typeface="Elephant" panose="020209040905050203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642938" y="2071688"/>
            <a:ext cx="7858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atin typeface="Arial" panose="020B0604020202020204" pitchFamily="34" charset="0"/>
                <a:cs typeface="Arial" panose="020B0604020202020204" pitchFamily="34" charset="0"/>
              </a:rPr>
              <a:t>► If reactants are gaseous it is easy to give information about mole quantity in volume rather than mass.</a:t>
            </a:r>
            <a:endParaRPr lang="en-AU"/>
          </a:p>
        </p:txBody>
      </p:sp>
      <p:sp>
        <p:nvSpPr>
          <p:cNvPr id="20483" name="TextBox 4"/>
          <p:cNvSpPr txBox="1">
            <a:spLocks noChangeArrowheads="1"/>
          </p:cNvSpPr>
          <p:nvPr/>
        </p:nvSpPr>
        <p:spPr bwMode="auto">
          <a:xfrm>
            <a:off x="714375" y="3429000"/>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dirty="0">
                <a:latin typeface="Arial" panose="020B0604020202020204" pitchFamily="34" charset="0"/>
                <a:cs typeface="Arial" panose="020B0604020202020204" pitchFamily="34" charset="0"/>
              </a:rPr>
              <a:t>► The volume of the product gas can be calculated directly from the mole relationship as an application of AVOGADRO’S LAW! </a:t>
            </a:r>
            <a:endParaRPr lang="en-AU" dirty="0"/>
          </a:p>
        </p:txBody>
      </p:sp>
      <p:pic>
        <p:nvPicPr>
          <p:cNvPr id="2048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000625"/>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 y="285750"/>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50" y="500063"/>
            <a:ext cx="6110288"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9" descr="anSol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0" y="4143375"/>
            <a:ext cx="17383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0" descr="anLiqui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0438" y="4143375"/>
            <a:ext cx="18288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1" descr="anG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3563" y="4143375"/>
            <a:ext cx="18288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714375" y="857250"/>
            <a:ext cx="7929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2 :   VOLUME  </a:t>
            </a:r>
            <a:r>
              <a:rPr lang="en-AU" sz="3200">
                <a:latin typeface="Arial" panose="020B0604020202020204" pitchFamily="34" charset="0"/>
                <a:cs typeface="Arial" panose="020B0604020202020204" pitchFamily="34" charset="0"/>
              </a:rPr>
              <a:t>►</a:t>
            </a:r>
            <a:r>
              <a:rPr lang="en-AU" sz="3200">
                <a:latin typeface="Broadway" panose="04040905080B02020502" pitchFamily="82" charset="0"/>
              </a:rPr>
              <a:t>  VOLUME</a:t>
            </a:r>
            <a:r>
              <a:rPr lang="en-AU" sz="3200">
                <a:latin typeface="Arial" panose="020B0604020202020204" pitchFamily="34" charset="0"/>
                <a:cs typeface="Arial" panose="020B0604020202020204" pitchFamily="34" charset="0"/>
              </a:rPr>
              <a:t> </a:t>
            </a:r>
            <a:endParaRPr lang="en-AU" sz="3200">
              <a:latin typeface="Broadway" panose="04040905080B02020502" pitchFamily="82" charset="0"/>
            </a:endParaRPr>
          </a:p>
        </p:txBody>
      </p:sp>
      <p:sp>
        <p:nvSpPr>
          <p:cNvPr id="21507" name="Text Box 2"/>
          <p:cNvSpPr txBox="1">
            <a:spLocks noChangeArrowheads="1"/>
          </p:cNvSpPr>
          <p:nvPr/>
        </p:nvSpPr>
        <p:spPr bwMode="auto">
          <a:xfrm>
            <a:off x="285750" y="1785938"/>
            <a:ext cx="84264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marL="457200" indent="-457200"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dirty="0"/>
              <a:t>      Hydrogen chloride gas can be produced when chlorine gas is ignited in the presence of hydrogen gas:</a:t>
            </a:r>
          </a:p>
          <a:p>
            <a:endParaRPr lang="en-US" b="1" dirty="0"/>
          </a:p>
          <a:p>
            <a:r>
              <a:rPr lang="en-US" b="1" dirty="0"/>
              <a:t>                         Cl</a:t>
            </a:r>
            <a:r>
              <a:rPr lang="en-US" b="1" baseline="-25000" dirty="0"/>
              <a:t>2</a:t>
            </a:r>
            <a:r>
              <a:rPr lang="en-US" b="1" dirty="0"/>
              <a:t>(g)  +   H</a:t>
            </a:r>
            <a:r>
              <a:rPr lang="en-US" b="1" baseline="-25000" dirty="0"/>
              <a:t>2</a:t>
            </a:r>
            <a:r>
              <a:rPr lang="en-US" b="1" dirty="0"/>
              <a:t>(g)   →    2HCl(g)  </a:t>
            </a:r>
          </a:p>
          <a:p>
            <a:endParaRPr lang="en-US" b="1" dirty="0"/>
          </a:p>
          <a:p>
            <a:r>
              <a:rPr lang="en-US" b="1" dirty="0"/>
              <a:t>      If 5,000 </a:t>
            </a:r>
            <a:r>
              <a:rPr lang="en-US" b="1" dirty="0" err="1"/>
              <a:t>litres</a:t>
            </a:r>
            <a:r>
              <a:rPr lang="en-US" b="1" dirty="0"/>
              <a:t> of chlorine is reacted with excess hydrogen, what VOLUME of </a:t>
            </a:r>
            <a:r>
              <a:rPr lang="en-US" b="1" dirty="0" err="1"/>
              <a:t>HCl</a:t>
            </a:r>
            <a:r>
              <a:rPr lang="en-US" b="1" dirty="0"/>
              <a:t> will be produced at S.T.P?</a:t>
            </a:r>
            <a:endParaRPr lang="en-AU"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a:spLocks noChangeArrowheads="1"/>
          </p:cNvSpPr>
          <p:nvPr/>
        </p:nvSpPr>
        <p:spPr bwMode="auto">
          <a:xfrm>
            <a:off x="0" y="0"/>
            <a:ext cx="9144000" cy="6858000"/>
          </a:xfrm>
          <a:prstGeom prst="rect">
            <a:avLst/>
          </a:prstGeom>
          <a:solidFill>
            <a:srgbClr val="08C9CE"/>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sp>
        <p:nvSpPr>
          <p:cNvPr id="22531" name="WordArt 11"/>
          <p:cNvSpPr>
            <a:spLocks noChangeArrowheads="1" noChangeShapeType="1" noTextEdit="1"/>
          </p:cNvSpPr>
          <p:nvPr/>
        </p:nvSpPr>
        <p:spPr bwMode="auto">
          <a:xfrm rot="5400000">
            <a:off x="5245893" y="3313907"/>
            <a:ext cx="5541963"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20644"/>
                <a:gd name="adj2" fmla="val 0"/>
              </a:avLst>
            </a:prstTxWarp>
          </a:bodyPr>
          <a:lstStyle/>
          <a:p>
            <a:pPr algn="ctr" fontAlgn="auto"/>
            <a:r>
              <a:rPr lang="en-AU" sz="29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
        <p:nvSpPr>
          <p:cNvPr id="90124" name="Text Box 12"/>
          <p:cNvSpPr txBox="1">
            <a:spLocks noChangeArrowheads="1"/>
          </p:cNvSpPr>
          <p:nvPr/>
        </p:nvSpPr>
        <p:spPr bwMode="auto">
          <a:xfrm>
            <a:off x="500063" y="0"/>
            <a:ext cx="6786562" cy="1000125"/>
          </a:xfrm>
          <a:prstGeom prst="rect">
            <a:avLst/>
          </a:prstGeom>
          <a:solidFill>
            <a:schemeClr val="bg1"/>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marL="742950" indent="-285750"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1600" b="1" i="1">
                <a:latin typeface="Book Antiqua" panose="02040602050305030304" pitchFamily="18" charset="0"/>
              </a:rPr>
              <a:t>EQUATION:</a:t>
            </a:r>
          </a:p>
          <a:p>
            <a:r>
              <a:rPr lang="en-AU" sz="1600" b="1" i="1">
                <a:latin typeface="Book Antiqua" panose="02040602050305030304" pitchFamily="18" charset="0"/>
              </a:rPr>
              <a:t>                                       </a:t>
            </a:r>
            <a:r>
              <a:rPr lang="en-AU" sz="1600" b="1" i="1">
                <a:latin typeface="Book Antiqua" panose="02040602050305030304" pitchFamily="18" charset="0"/>
                <a:sym typeface="Symbol" panose="05050102010706020507" pitchFamily="18" charset="2"/>
              </a:rPr>
              <a:t></a:t>
            </a:r>
            <a:r>
              <a:rPr lang="en-AU" sz="1600" b="1" i="1">
                <a:latin typeface="Book Antiqua" panose="02040602050305030304" pitchFamily="18" charset="0"/>
              </a:rPr>
              <a:t> </a:t>
            </a:r>
            <a:r>
              <a:rPr lang="en-AU" sz="1300" b="1" i="1">
                <a:latin typeface="Book Antiqua" panose="02040602050305030304" pitchFamily="18" charset="0"/>
              </a:rPr>
              <a:t>                                                 </a:t>
            </a:r>
            <a:r>
              <a:rPr lang="en-AU" sz="1600" b="1" i="1">
                <a:latin typeface="Book Antiqua" panose="02040602050305030304" pitchFamily="18" charset="0"/>
              </a:rPr>
              <a:t> ?</a:t>
            </a:r>
            <a:endParaRPr lang="en-GB" sz="1300" b="1" i="1">
              <a:latin typeface="Book Antiqua" panose="02040602050305030304" pitchFamily="18" charset="0"/>
            </a:endParaRPr>
          </a:p>
          <a:p>
            <a:pPr algn="ctr"/>
            <a:r>
              <a:rPr lang="en-US" sz="1800" b="1" i="1">
                <a:latin typeface="Book Antiqua" panose="02040602050305030304" pitchFamily="18" charset="0"/>
              </a:rPr>
              <a:t> </a:t>
            </a:r>
            <a:r>
              <a:rPr lang="en-US" sz="1800" b="1"/>
              <a:t>Cl</a:t>
            </a:r>
            <a:r>
              <a:rPr lang="en-US" sz="1800" b="1" baseline="-25000"/>
              <a:t>2</a:t>
            </a:r>
            <a:r>
              <a:rPr lang="en-US" sz="1800" b="1"/>
              <a:t>(g)  +   H</a:t>
            </a:r>
            <a:r>
              <a:rPr lang="en-US" sz="1800" b="1" baseline="-25000"/>
              <a:t>2</a:t>
            </a:r>
            <a:r>
              <a:rPr lang="en-US" sz="1800" b="1"/>
              <a:t>(g)   →    2HCl(g)</a:t>
            </a:r>
            <a:endParaRPr lang="en-US" sz="1800" b="1" i="1">
              <a:latin typeface="Book Antiqua" panose="02040602050305030304" pitchFamily="18" charset="0"/>
            </a:endParaRPr>
          </a:p>
          <a:p>
            <a:endParaRPr lang="en-US" sz="1600" b="1" i="1">
              <a:latin typeface="Book Antiqua" panose="02040602050305030304" pitchFamily="18" charset="0"/>
            </a:endParaRPr>
          </a:p>
          <a:p>
            <a:endParaRPr lang="en-GB" sz="16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GB" sz="1300" b="1" i="1">
              <a:latin typeface="Book Antiqua" panose="02040602050305030304" pitchFamily="18" charset="0"/>
            </a:endParaRPr>
          </a:p>
          <a:p>
            <a:endParaRPr lang="en-AU"/>
          </a:p>
        </p:txBody>
      </p:sp>
      <p:sp>
        <p:nvSpPr>
          <p:cNvPr id="90128" name="Text Box 16"/>
          <p:cNvSpPr txBox="1">
            <a:spLocks noChangeArrowheads="1"/>
          </p:cNvSpPr>
          <p:nvPr/>
        </p:nvSpPr>
        <p:spPr bwMode="auto">
          <a:xfrm>
            <a:off x="500063" y="1000125"/>
            <a:ext cx="6786562" cy="2286000"/>
          </a:xfrm>
          <a:prstGeom prst="rect">
            <a:avLst/>
          </a:prstGeom>
          <a:solidFill>
            <a:schemeClr val="bg1"/>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marL="742950" indent="-285750"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1600" b="1" i="1" dirty="0">
                <a:latin typeface="Book Antiqua" panose="02040602050305030304" pitchFamily="18" charset="0"/>
              </a:rPr>
              <a:t>                               VOLUME  → MOLES (</a:t>
            </a:r>
            <a:r>
              <a:rPr lang="en-AU" sz="1600" b="1" i="1" dirty="0">
                <a:latin typeface="Book Antiqua" panose="02040602050305030304" pitchFamily="18" charset="0"/>
                <a:sym typeface="Symbol" panose="05050102010706020507" pitchFamily="18" charset="2"/>
              </a:rPr>
              <a:t></a:t>
            </a:r>
            <a:r>
              <a:rPr lang="en-AU" sz="1600" b="1" i="1" dirty="0">
                <a:latin typeface="Book Antiqua" panose="02040602050305030304" pitchFamily="18" charset="0"/>
              </a:rPr>
              <a:t> ):</a:t>
            </a:r>
          </a:p>
          <a:p>
            <a:endParaRPr lang="en-AU" sz="800" b="1" i="1" dirty="0">
              <a:latin typeface="Book Antiqua" panose="02040602050305030304" pitchFamily="18" charset="0"/>
            </a:endParaRPr>
          </a:p>
          <a:p>
            <a:r>
              <a:rPr lang="en-AU" sz="1800" dirty="0">
                <a:latin typeface="Book Antiqua" panose="02040602050305030304" pitchFamily="18" charset="0"/>
              </a:rPr>
              <a:t>                                   n(</a:t>
            </a:r>
            <a:r>
              <a:rPr lang="en-US" sz="1800" dirty="0">
                <a:latin typeface="Book Antiqua" panose="02040602050305030304" pitchFamily="18" charset="0"/>
              </a:rPr>
              <a:t>Cl</a:t>
            </a:r>
            <a:r>
              <a:rPr lang="en-US" sz="1800" baseline="-25000" dirty="0">
                <a:latin typeface="Book Antiqua" panose="02040602050305030304" pitchFamily="18" charset="0"/>
              </a:rPr>
              <a:t>2</a:t>
            </a:r>
            <a:r>
              <a:rPr lang="en-AU" sz="1800" dirty="0">
                <a:latin typeface="Book Antiqua" panose="02040602050305030304" pitchFamily="18" charset="0"/>
              </a:rPr>
              <a:t>)  =      </a:t>
            </a:r>
            <a:r>
              <a:rPr lang="en-AU" sz="1800" u="sng" dirty="0">
                <a:latin typeface="Book Antiqua" panose="02040602050305030304" pitchFamily="18" charset="0"/>
              </a:rPr>
              <a:t>V</a:t>
            </a:r>
            <a:endParaRPr lang="en-AU" sz="1800" dirty="0">
              <a:latin typeface="Book Antiqua" panose="02040602050305030304" pitchFamily="18" charset="0"/>
            </a:endParaRPr>
          </a:p>
          <a:p>
            <a:r>
              <a:rPr lang="en-AU" sz="1800" dirty="0">
                <a:latin typeface="Book Antiqua" panose="02040602050305030304" pitchFamily="18" charset="0"/>
              </a:rPr>
              <a:t>                                                       22.71</a:t>
            </a:r>
          </a:p>
          <a:p>
            <a:endParaRPr lang="en-AU" sz="900" dirty="0">
              <a:latin typeface="Book Antiqua" panose="02040602050305030304" pitchFamily="18" charset="0"/>
            </a:endParaRPr>
          </a:p>
          <a:p>
            <a:r>
              <a:rPr lang="en-AU" sz="1800" dirty="0">
                <a:latin typeface="Book Antiqua" panose="02040602050305030304" pitchFamily="18" charset="0"/>
              </a:rPr>
              <a:t>                                                  =   </a:t>
            </a:r>
            <a:r>
              <a:rPr lang="en-AU" sz="1800" u="sng" dirty="0">
                <a:latin typeface="Book Antiqua" panose="02040602050305030304" pitchFamily="18" charset="0"/>
              </a:rPr>
              <a:t>5,000</a:t>
            </a:r>
            <a:endParaRPr lang="en-AU" sz="1800" dirty="0">
              <a:latin typeface="Book Antiqua" panose="02040602050305030304" pitchFamily="18" charset="0"/>
            </a:endParaRPr>
          </a:p>
          <a:p>
            <a:r>
              <a:rPr lang="en-AU" sz="1800" dirty="0">
                <a:latin typeface="Book Antiqua" panose="02040602050305030304" pitchFamily="18" charset="0"/>
              </a:rPr>
              <a:t>                                                        22.71</a:t>
            </a:r>
          </a:p>
          <a:p>
            <a:endParaRPr lang="en-AU" sz="900" dirty="0">
              <a:latin typeface="Book Antiqua" panose="02040602050305030304" pitchFamily="18" charset="0"/>
            </a:endParaRPr>
          </a:p>
          <a:p>
            <a:r>
              <a:rPr lang="en-AU" sz="1800" b="1" dirty="0">
                <a:latin typeface="Book Antiqua" panose="02040602050305030304" pitchFamily="18" charset="0"/>
              </a:rPr>
              <a:t>                           </a:t>
            </a:r>
            <a:r>
              <a:rPr lang="en-AU" sz="1800" b="1" dirty="0">
                <a:latin typeface="Book Antiqua" panose="02040602050305030304" pitchFamily="18" charset="0"/>
                <a:sym typeface="Symbol" panose="05050102010706020507" pitchFamily="18" charset="2"/>
              </a:rPr>
              <a:t></a:t>
            </a:r>
            <a:r>
              <a:rPr lang="en-AU" sz="1800" b="1" dirty="0">
                <a:latin typeface="Book Antiqua" panose="02040602050305030304" pitchFamily="18" charset="0"/>
              </a:rPr>
              <a:t>   </a:t>
            </a:r>
            <a:r>
              <a:rPr lang="en-AU" sz="1800" dirty="0">
                <a:latin typeface="Book Antiqua" panose="02040602050305030304" pitchFamily="18" charset="0"/>
              </a:rPr>
              <a:t> n(</a:t>
            </a:r>
            <a:r>
              <a:rPr lang="en-US" sz="1800" dirty="0">
                <a:latin typeface="Book Antiqua" panose="02040602050305030304" pitchFamily="18" charset="0"/>
              </a:rPr>
              <a:t>Cl</a:t>
            </a:r>
            <a:r>
              <a:rPr lang="en-US" sz="1800" baseline="-25000" dirty="0">
                <a:latin typeface="Book Antiqua" panose="02040602050305030304" pitchFamily="18" charset="0"/>
              </a:rPr>
              <a:t>2</a:t>
            </a:r>
            <a:r>
              <a:rPr lang="en-AU" sz="1800" dirty="0">
                <a:latin typeface="Book Antiqua" panose="02040602050305030304" pitchFamily="18" charset="0"/>
              </a:rPr>
              <a:t>)   =  </a:t>
            </a:r>
            <a:r>
              <a:rPr lang="en-AU" sz="1800" u="sng" dirty="0">
                <a:latin typeface="Book Antiqua" panose="02040602050305030304" pitchFamily="18" charset="0"/>
              </a:rPr>
              <a:t>220.16  </a:t>
            </a:r>
            <a:r>
              <a:rPr lang="en-AU" sz="1800" u="sng" dirty="0" err="1">
                <a:latin typeface="Book Antiqua" panose="02040602050305030304" pitchFamily="18" charset="0"/>
              </a:rPr>
              <a:t>mol</a:t>
            </a:r>
            <a:r>
              <a:rPr lang="en-AU" sz="1800" u="sng" dirty="0">
                <a:latin typeface="Book Antiqua" panose="02040602050305030304" pitchFamily="18" charset="0"/>
              </a:rPr>
              <a:t> </a:t>
            </a:r>
          </a:p>
          <a:p>
            <a:endParaRPr lang="en-AU" sz="600" dirty="0">
              <a:latin typeface="Book Antiqua" panose="02040602050305030304" pitchFamily="18" charset="0"/>
            </a:endParaRPr>
          </a:p>
          <a:p>
            <a:r>
              <a:rPr lang="en-AU" sz="1300" dirty="0">
                <a:latin typeface="Book Antiqua" panose="02040602050305030304" pitchFamily="18" charset="0"/>
              </a:rPr>
              <a:t> </a:t>
            </a:r>
            <a:endParaRPr lang="en-AU" sz="1300" i="1" dirty="0">
              <a:latin typeface="Book Antiqua" panose="02040602050305030304" pitchFamily="18" charset="0"/>
            </a:endParaRPr>
          </a:p>
          <a:p>
            <a:endParaRPr lang="en-AU" sz="1300" b="1" i="1" dirty="0">
              <a:latin typeface="Book Antiqua" panose="02040602050305030304" pitchFamily="18" charset="0"/>
            </a:endParaRPr>
          </a:p>
          <a:p>
            <a:endParaRPr lang="en-AU" sz="1300" b="1" i="1" dirty="0">
              <a:latin typeface="Book Antiqua" panose="02040602050305030304" pitchFamily="18" charset="0"/>
            </a:endParaRPr>
          </a:p>
          <a:p>
            <a:endParaRPr lang="en-AU" dirty="0"/>
          </a:p>
        </p:txBody>
      </p:sp>
      <p:sp>
        <p:nvSpPr>
          <p:cNvPr id="90130" name="Text Box 18"/>
          <p:cNvSpPr txBox="1">
            <a:spLocks noChangeArrowheads="1"/>
          </p:cNvSpPr>
          <p:nvPr/>
        </p:nvSpPr>
        <p:spPr bwMode="auto">
          <a:xfrm>
            <a:off x="500063" y="3286125"/>
            <a:ext cx="6786562" cy="1428750"/>
          </a:xfrm>
          <a:prstGeom prst="rect">
            <a:avLst/>
          </a:prstGeom>
          <a:solidFill>
            <a:schemeClr val="bg1"/>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AU" sz="1600" b="1" i="1" dirty="0">
                <a:latin typeface="Book Antiqua" panose="02040602050305030304" pitchFamily="18" charset="0"/>
              </a:rPr>
              <a:t>                   MOLE RELATIONSHIP ( ? →</a:t>
            </a:r>
            <a:r>
              <a:rPr lang="en-AU" sz="1600" b="1" i="1" dirty="0">
                <a:latin typeface="Book Antiqua" panose="02040602050305030304" pitchFamily="18" charset="0"/>
                <a:sym typeface="Symbol" panose="05050102010706020507" pitchFamily="18" charset="2"/>
              </a:rPr>
              <a:t> </a:t>
            </a:r>
            <a:r>
              <a:rPr lang="en-AU" sz="1600" b="1" i="1" dirty="0">
                <a:latin typeface="Book Antiqua" panose="02040602050305030304" pitchFamily="18" charset="0"/>
              </a:rPr>
              <a:t>):</a:t>
            </a:r>
          </a:p>
          <a:p>
            <a:pPr lvl="1"/>
            <a:endParaRPr lang="en-AU" sz="500" dirty="0">
              <a:latin typeface="Book Antiqua" panose="02040602050305030304" pitchFamily="18" charset="0"/>
            </a:endParaRPr>
          </a:p>
          <a:p>
            <a:pPr lvl="1"/>
            <a:r>
              <a:rPr lang="en-AU" sz="1800" dirty="0">
                <a:latin typeface="Book Antiqua" panose="02040602050305030304" pitchFamily="18" charset="0"/>
              </a:rPr>
              <a:t>                n(</a:t>
            </a:r>
            <a:r>
              <a:rPr lang="en-AU" sz="1800" dirty="0" err="1">
                <a:latin typeface="Book Antiqua" panose="02040602050305030304" pitchFamily="18" charset="0"/>
              </a:rPr>
              <a:t>HCl</a:t>
            </a:r>
            <a:r>
              <a:rPr lang="en-AU" sz="1800" dirty="0">
                <a:latin typeface="Book Antiqua" panose="02040602050305030304" pitchFamily="18" charset="0"/>
              </a:rPr>
              <a:t>)  =   2  x   n(</a:t>
            </a:r>
            <a:r>
              <a:rPr lang="en-US" sz="1800" dirty="0">
                <a:latin typeface="Book Antiqua" panose="02040602050305030304" pitchFamily="18" charset="0"/>
              </a:rPr>
              <a:t>Cl</a:t>
            </a:r>
            <a:r>
              <a:rPr lang="en-US" sz="1800" baseline="-25000" dirty="0">
                <a:latin typeface="Book Antiqua" panose="02040602050305030304" pitchFamily="18" charset="0"/>
              </a:rPr>
              <a:t>2</a:t>
            </a:r>
            <a:r>
              <a:rPr lang="en-AU" sz="1800" dirty="0">
                <a:latin typeface="Book Antiqua" panose="02040602050305030304" pitchFamily="18" charset="0"/>
              </a:rPr>
              <a:t>)  (General)</a:t>
            </a:r>
          </a:p>
          <a:p>
            <a:pPr lvl="1"/>
            <a:r>
              <a:rPr lang="en-AU" sz="1800" dirty="0">
                <a:latin typeface="Book Antiqua" panose="02040602050305030304" pitchFamily="18" charset="0"/>
              </a:rPr>
              <a:t>                               =  2   x   220.16   (Insert Specific quantity)              </a:t>
            </a:r>
          </a:p>
          <a:p>
            <a:pPr lvl="1"/>
            <a:r>
              <a:rPr lang="en-AU" sz="1800" dirty="0">
                <a:latin typeface="Book Antiqua" panose="02040602050305030304" pitchFamily="18" charset="0"/>
              </a:rPr>
              <a:t>       </a:t>
            </a:r>
            <a:r>
              <a:rPr lang="en-AU" sz="1800" b="1" dirty="0">
                <a:latin typeface="Book Antiqua" panose="02040602050305030304" pitchFamily="18" charset="0"/>
                <a:sym typeface="Symbol" panose="05050102010706020507" pitchFamily="18" charset="2"/>
              </a:rPr>
              <a:t></a:t>
            </a:r>
            <a:r>
              <a:rPr lang="en-AU" sz="1800" b="1" dirty="0">
                <a:latin typeface="Book Antiqua" panose="02040602050305030304" pitchFamily="18" charset="0"/>
              </a:rPr>
              <a:t>      </a:t>
            </a:r>
            <a:r>
              <a:rPr lang="en-AU" sz="1800" u="sng" dirty="0">
                <a:latin typeface="Book Antiqua" panose="02040602050305030304" pitchFamily="18" charset="0"/>
              </a:rPr>
              <a:t>n(</a:t>
            </a:r>
            <a:r>
              <a:rPr lang="en-US" sz="1800" u="sng" dirty="0" err="1">
                <a:latin typeface="Book Antiqua" panose="02040602050305030304" pitchFamily="18" charset="0"/>
              </a:rPr>
              <a:t>HCl</a:t>
            </a:r>
            <a:r>
              <a:rPr lang="en-AU" sz="1800" u="sng" dirty="0">
                <a:latin typeface="Book Antiqua" panose="02040602050305030304" pitchFamily="18" charset="0"/>
              </a:rPr>
              <a:t>)   =  440.33 </a:t>
            </a:r>
            <a:r>
              <a:rPr lang="en-AU" sz="1800" u="sng" dirty="0" err="1">
                <a:latin typeface="Book Antiqua" panose="02040602050305030304" pitchFamily="18" charset="0"/>
              </a:rPr>
              <a:t>mol</a:t>
            </a:r>
            <a:r>
              <a:rPr lang="en-AU" sz="1800" u="sng" dirty="0">
                <a:latin typeface="Book Antiqua" panose="02040602050305030304" pitchFamily="18" charset="0"/>
              </a:rPr>
              <a:t>  </a:t>
            </a:r>
            <a:r>
              <a:rPr lang="en-AU" sz="1800" dirty="0">
                <a:latin typeface="Book Antiqua" panose="02040602050305030304" pitchFamily="18" charset="0"/>
              </a:rPr>
              <a:t>(Mole quantity of unknown)</a:t>
            </a:r>
          </a:p>
          <a:p>
            <a:endParaRPr lang="en-AU" sz="1600" dirty="0"/>
          </a:p>
        </p:txBody>
      </p:sp>
      <p:sp>
        <p:nvSpPr>
          <p:cNvPr id="90131" name="Text Box 19"/>
          <p:cNvSpPr txBox="1">
            <a:spLocks noChangeArrowheads="1"/>
          </p:cNvSpPr>
          <p:nvPr/>
        </p:nvSpPr>
        <p:spPr bwMode="auto">
          <a:xfrm>
            <a:off x="500063" y="4714875"/>
            <a:ext cx="6786562" cy="2000250"/>
          </a:xfrm>
          <a:prstGeom prst="rect">
            <a:avLst/>
          </a:prstGeom>
          <a:solidFill>
            <a:schemeClr val="bg1"/>
          </a:solidFill>
          <a:ln w="9525">
            <a:solidFill>
              <a:srgbClr val="000000"/>
            </a:solidFill>
            <a:miter lim="800000"/>
            <a:headEnd/>
            <a:tailEnd/>
          </a:ln>
        </p:spPr>
        <p:txBody>
          <a:bodyPr lIns="72567" tIns="36283" rIns="72567" bIns="36283"/>
          <a:lstStyle>
            <a:lvl1pPr defTabSz="884238">
              <a:defRPr sz="2400">
                <a:solidFill>
                  <a:schemeClr val="tx1"/>
                </a:solidFill>
                <a:latin typeface="Times New Roman" panose="02020603050405020304" pitchFamily="18" charset="0"/>
              </a:defRPr>
            </a:lvl1pPr>
            <a:lvl2pPr marL="742950" indent="-285750" defTabSz="884238">
              <a:defRPr sz="2400">
                <a:solidFill>
                  <a:schemeClr val="tx1"/>
                </a:solidFill>
                <a:latin typeface="Times New Roman" panose="02020603050405020304" pitchFamily="18" charset="0"/>
              </a:defRPr>
            </a:lvl2pPr>
            <a:lvl3pPr marL="1143000" indent="-228600" defTabSz="884238">
              <a:defRPr sz="2400">
                <a:solidFill>
                  <a:schemeClr val="tx1"/>
                </a:solidFill>
                <a:latin typeface="Times New Roman" panose="02020603050405020304" pitchFamily="18" charset="0"/>
              </a:defRPr>
            </a:lvl3pPr>
            <a:lvl4pPr marL="1600200" indent="-228600" defTabSz="884238">
              <a:defRPr sz="2400">
                <a:solidFill>
                  <a:schemeClr val="tx1"/>
                </a:solidFill>
                <a:latin typeface="Times New Roman" panose="02020603050405020304" pitchFamily="18" charset="0"/>
              </a:defRPr>
            </a:lvl4pPr>
            <a:lvl5pPr marL="2057400" indent="-228600" defTabSz="884238">
              <a:defRPr sz="2400">
                <a:solidFill>
                  <a:schemeClr val="tx1"/>
                </a:solidFill>
                <a:latin typeface="Times New Roman" panose="02020603050405020304" pitchFamily="18" charset="0"/>
              </a:defRPr>
            </a:lvl5pPr>
            <a:lvl6pPr marL="2514600" indent="-228600" defTabSz="8842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842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842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84238" eaLnBrk="0" fontAlgn="base" hangingPunct="0">
              <a:spcBef>
                <a:spcPct val="0"/>
              </a:spcBef>
              <a:spcAft>
                <a:spcPct val="0"/>
              </a:spcAft>
              <a:defRPr sz="2400">
                <a:solidFill>
                  <a:schemeClr val="tx1"/>
                </a:solidFill>
                <a:latin typeface="Times New Roman" panose="02020603050405020304" pitchFamily="18" charset="0"/>
              </a:defRPr>
            </a:lvl9pPr>
          </a:lstStyle>
          <a:p>
            <a:r>
              <a:rPr lang="en-AU" sz="1600" b="1" i="1" dirty="0">
                <a:latin typeface="Book Antiqua" panose="02040602050305030304" pitchFamily="18" charset="0"/>
              </a:rPr>
              <a:t>                               MOLES → VOLUME(? ):</a:t>
            </a:r>
          </a:p>
          <a:p>
            <a:endParaRPr lang="en-AU" sz="400" b="1" i="1" dirty="0">
              <a:latin typeface="Book Antiqua" panose="02040602050305030304" pitchFamily="18" charset="0"/>
            </a:endParaRPr>
          </a:p>
          <a:p>
            <a:r>
              <a:rPr lang="de-DE" sz="1600" dirty="0">
                <a:latin typeface="Book Antiqua" panose="02040602050305030304" pitchFamily="18" charset="0"/>
              </a:rPr>
              <a:t>                       </a:t>
            </a:r>
            <a:r>
              <a:rPr lang="de-DE" sz="2000" dirty="0">
                <a:latin typeface="Book Antiqua" panose="02040602050305030304" pitchFamily="18" charset="0"/>
              </a:rPr>
              <a:t>V(HCl)   =        n        x   22.71  (S.T.P.)</a:t>
            </a:r>
          </a:p>
          <a:p>
            <a:endParaRPr lang="de-DE" sz="2000" b="1" i="1" dirty="0">
              <a:latin typeface="Book Antiqua" panose="02040602050305030304" pitchFamily="18" charset="0"/>
            </a:endParaRPr>
          </a:p>
          <a:p>
            <a:r>
              <a:rPr lang="de-DE" sz="2000" b="1" dirty="0">
                <a:latin typeface="Book Antiqua" panose="02040602050305030304" pitchFamily="18" charset="0"/>
              </a:rPr>
              <a:t>                                  </a:t>
            </a:r>
            <a:r>
              <a:rPr lang="de-DE" sz="2000" dirty="0">
                <a:latin typeface="Book Antiqua" panose="02040602050305030304" pitchFamily="18" charset="0"/>
              </a:rPr>
              <a:t>=    440.33     x    22.71 </a:t>
            </a:r>
          </a:p>
          <a:p>
            <a:endParaRPr lang="de-DE" sz="2000" b="1" dirty="0">
              <a:latin typeface="Book Antiqua" panose="02040602050305030304" pitchFamily="18" charset="0"/>
            </a:endParaRPr>
          </a:p>
          <a:p>
            <a:r>
              <a:rPr lang="de-DE" sz="2000" b="1" dirty="0">
                <a:latin typeface="Book Antiqua" panose="02040602050305030304" pitchFamily="18" charset="0"/>
              </a:rPr>
              <a:t>          </a:t>
            </a:r>
            <a:r>
              <a:rPr lang="en-AU" sz="2000" b="1" dirty="0">
                <a:latin typeface="Book Antiqua" panose="02040602050305030304" pitchFamily="18" charset="0"/>
                <a:sym typeface="Symbol" panose="05050102010706020507" pitchFamily="18" charset="2"/>
              </a:rPr>
              <a:t></a:t>
            </a:r>
            <a:r>
              <a:rPr lang="de-DE" sz="2000" dirty="0">
                <a:latin typeface="Book Antiqua" panose="02040602050305030304" pitchFamily="18" charset="0"/>
              </a:rPr>
              <a:t>     V(HCl)   =  10,000  =   </a:t>
            </a:r>
            <a:r>
              <a:rPr lang="de-DE" b="1" u="sng" dirty="0">
                <a:latin typeface="Book Antiqua" panose="02040602050305030304" pitchFamily="18" charset="0"/>
              </a:rPr>
              <a:t>10,000 L </a:t>
            </a:r>
            <a:r>
              <a:rPr lang="de-DE" b="1" dirty="0">
                <a:latin typeface="Book Antiqua" panose="02040602050305030304" pitchFamily="18" charset="0"/>
              </a:rPr>
              <a:t>   </a:t>
            </a:r>
            <a:r>
              <a:rPr lang="de-DE" sz="2000" dirty="0">
                <a:latin typeface="Book Antiqua" panose="02040602050305030304" pitchFamily="18" charset="0"/>
              </a:rPr>
              <a:t>(3 S.F.)</a:t>
            </a:r>
            <a:endParaRPr lang="de-DE" sz="2000" b="1" i="1" dirty="0">
              <a:latin typeface="Book Antiqua" panose="02040602050305030304" pitchFamily="18" charset="0"/>
            </a:endParaRPr>
          </a:p>
          <a:p>
            <a:endParaRPr lang="de-DE" sz="2000" b="1" i="1" dirty="0">
              <a:latin typeface="Book Antiqua" panose="02040602050305030304" pitchFamily="18" charset="0"/>
            </a:endParaRPr>
          </a:p>
          <a:p>
            <a:endParaRPr lang="de-DE" sz="1600" b="1" i="1" dirty="0">
              <a:latin typeface="Book Antiqua" panose="02040602050305030304" pitchFamily="18" charset="0"/>
            </a:endParaRPr>
          </a:p>
          <a:p>
            <a:endParaRPr lang="de-DE" sz="1600" b="1" i="1" dirty="0">
              <a:latin typeface="Book Antiqua" panose="02040602050305030304" pitchFamily="18" charset="0"/>
            </a:endParaRP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dissolve">
                                      <p:cBhvr>
                                        <p:cTn id="7" dur="500"/>
                                        <p:tgtEl>
                                          <p:spTgt spid="901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0128"/>
                                        </p:tgtEl>
                                        <p:attrNameLst>
                                          <p:attrName>style.visibility</p:attrName>
                                        </p:attrNameLst>
                                      </p:cBhvr>
                                      <p:to>
                                        <p:strVal val="visible"/>
                                      </p:to>
                                    </p:set>
                                    <p:animEffect transition="in" filter="dissolve">
                                      <p:cBhvr>
                                        <p:cTn id="10" dur="500"/>
                                        <p:tgtEl>
                                          <p:spTgt spid="901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0130"/>
                                        </p:tgtEl>
                                        <p:attrNameLst>
                                          <p:attrName>style.visibility</p:attrName>
                                        </p:attrNameLst>
                                      </p:cBhvr>
                                      <p:to>
                                        <p:strVal val="visible"/>
                                      </p:to>
                                    </p:set>
                                    <p:animEffect transition="in" filter="dissolve">
                                      <p:cBhvr>
                                        <p:cTn id="15" dur="500"/>
                                        <p:tgtEl>
                                          <p:spTgt spid="901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0131"/>
                                        </p:tgtEl>
                                        <p:attrNameLst>
                                          <p:attrName>style.visibility</p:attrName>
                                        </p:attrNameLst>
                                      </p:cBhvr>
                                      <p:to>
                                        <p:strVal val="visible"/>
                                      </p:to>
                                    </p:set>
                                    <p:animEffect transition="in" filter="dissolve">
                                      <p:cBhvr>
                                        <p:cTn id="20" dur="500"/>
                                        <p:tgtEl>
                                          <p:spTgt spid="90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animBg="1"/>
      <p:bldP spid="90128" grpId="0" animBg="1"/>
      <p:bldP spid="90130" grpId="0" animBg="1"/>
      <p:bldP spid="901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8"/>
          <p:cNvSpPr txBox="1">
            <a:spLocks noChangeArrowheads="1"/>
          </p:cNvSpPr>
          <p:nvPr/>
        </p:nvSpPr>
        <p:spPr bwMode="auto">
          <a:xfrm>
            <a:off x="1691680" y="116632"/>
            <a:ext cx="813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400">
                <a:solidFill>
                  <a:schemeClr val="tx1"/>
                </a:solidFill>
                <a:latin typeface="Times New Roman" panose="02020603050405020304" pitchFamily="18" charset="0"/>
              </a:defRPr>
            </a:lvl1pPr>
            <a:lvl2pPr marL="742950" indent="-285750" defTabSz="1116013">
              <a:defRPr sz="2400">
                <a:solidFill>
                  <a:schemeClr val="tx1"/>
                </a:solidFill>
                <a:latin typeface="Times New Roman" panose="02020603050405020304" pitchFamily="18" charset="0"/>
              </a:defRPr>
            </a:lvl2pPr>
            <a:lvl3pPr marL="1143000" indent="-228600" defTabSz="1116013">
              <a:defRPr sz="2400">
                <a:solidFill>
                  <a:schemeClr val="tx1"/>
                </a:solidFill>
                <a:latin typeface="Times New Roman" panose="02020603050405020304" pitchFamily="18" charset="0"/>
              </a:defRPr>
            </a:lvl3pPr>
            <a:lvl4pPr marL="1600200" indent="-228600" defTabSz="1116013">
              <a:defRPr sz="2400">
                <a:solidFill>
                  <a:schemeClr val="tx1"/>
                </a:solidFill>
                <a:latin typeface="Times New Roman" panose="02020603050405020304" pitchFamily="18" charset="0"/>
              </a:defRPr>
            </a:lvl4pPr>
            <a:lvl5pPr marL="2057400" indent="-228600" defTabSz="1116013">
              <a:defRPr sz="24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b="1" dirty="0">
                <a:latin typeface="Broadway" panose="04040905080B02020502" pitchFamily="82" charset="0"/>
              </a:rPr>
              <a:t>  How should it look on your page?</a:t>
            </a:r>
          </a:p>
        </p:txBody>
      </p:sp>
      <p:pic>
        <p:nvPicPr>
          <p:cNvPr id="5" name="Picture 4">
            <a:extLst>
              <a:ext uri="{FF2B5EF4-FFF2-40B4-BE49-F238E27FC236}">
                <a16:creationId xmlns:a16="http://schemas.microsoft.com/office/drawing/2014/main" id="{CAD3C74F-A122-4A0D-A389-95335376A4CE}"/>
              </a:ext>
            </a:extLst>
          </p:cNvPr>
          <p:cNvPicPr>
            <a:picLocks noChangeAspect="1"/>
          </p:cNvPicPr>
          <p:nvPr/>
        </p:nvPicPr>
        <p:blipFill>
          <a:blip r:embed="rId2"/>
          <a:stretch>
            <a:fillRect/>
          </a:stretch>
        </p:blipFill>
        <p:spPr>
          <a:xfrm>
            <a:off x="1475656" y="692696"/>
            <a:ext cx="6296025" cy="5981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txBox="1">
            <a:spLocks noChangeArrowheads="1"/>
          </p:cNvSpPr>
          <p:nvPr/>
        </p:nvSpPr>
        <p:spPr bwMode="auto">
          <a:xfrm>
            <a:off x="642938" y="2000250"/>
            <a:ext cx="7858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atin typeface="Arial" panose="020B0604020202020204" pitchFamily="34" charset="0"/>
                <a:cs typeface="Arial" panose="020B0604020202020204" pitchFamily="34" charset="0"/>
              </a:rPr>
              <a:t>► You will notice that the volume of HCl is twice the original starting volume of the Cl</a:t>
            </a:r>
            <a:r>
              <a:rPr lang="en-AU" baseline="-25000">
                <a:latin typeface="Arial" panose="020B0604020202020204" pitchFamily="34" charset="0"/>
                <a:cs typeface="Arial" panose="020B0604020202020204" pitchFamily="34" charset="0"/>
              </a:rPr>
              <a:t>2</a:t>
            </a:r>
            <a:r>
              <a:rPr lang="en-AU">
                <a:latin typeface="Arial" panose="020B0604020202020204" pitchFamily="34" charset="0"/>
                <a:cs typeface="Arial" panose="020B0604020202020204" pitchFamily="34" charset="0"/>
              </a:rPr>
              <a:t>. Because the HCl is produced in a 2:1 mole ratio and the volume of a mole of ALL gases is the SAME this stands to reason!</a:t>
            </a:r>
            <a:endParaRPr lang="en-AU"/>
          </a:p>
        </p:txBody>
      </p:sp>
      <p:sp>
        <p:nvSpPr>
          <p:cNvPr id="5" name="TextBox 4"/>
          <p:cNvSpPr txBox="1">
            <a:spLocks noChangeArrowheads="1"/>
          </p:cNvSpPr>
          <p:nvPr/>
        </p:nvSpPr>
        <p:spPr bwMode="auto">
          <a:xfrm>
            <a:off x="642938" y="3786188"/>
            <a:ext cx="7858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dirty="0">
                <a:latin typeface="Arial" panose="020B0604020202020204" pitchFamily="34" charset="0"/>
                <a:cs typeface="Arial" panose="020B0604020202020204" pitchFamily="34" charset="0"/>
              </a:rPr>
              <a:t>► This problem could have been solved with a straight VOLUME to VOLUME ratio!</a:t>
            </a:r>
            <a:endParaRPr lang="en-AU" dirty="0"/>
          </a:p>
        </p:txBody>
      </p:sp>
      <p:pic>
        <p:nvPicPr>
          <p:cNvPr id="2458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000625"/>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 y="285750"/>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642938" y="5000625"/>
            <a:ext cx="4929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dirty="0">
                <a:latin typeface="Arial" panose="020B0604020202020204" pitchFamily="34" charset="0"/>
                <a:cs typeface="Arial" panose="020B0604020202020204" pitchFamily="34" charset="0"/>
              </a:rPr>
              <a:t>►  V(</a:t>
            </a:r>
            <a:r>
              <a:rPr lang="en-AU" dirty="0" err="1">
                <a:latin typeface="Arial" panose="020B0604020202020204" pitchFamily="34" charset="0"/>
                <a:cs typeface="Arial" panose="020B0604020202020204" pitchFamily="34" charset="0"/>
              </a:rPr>
              <a:t>HCl</a:t>
            </a:r>
            <a:r>
              <a:rPr lang="en-AU" dirty="0">
                <a:latin typeface="Arial" panose="020B0604020202020204" pitchFamily="34" charset="0"/>
                <a:cs typeface="Arial" panose="020B0604020202020204" pitchFamily="34" charset="0"/>
              </a:rPr>
              <a:t>)   =   2   x   V(Cl</a:t>
            </a:r>
            <a:r>
              <a:rPr lang="en-AU" baseline="-25000" dirty="0">
                <a:latin typeface="Arial" panose="020B0604020202020204" pitchFamily="34" charset="0"/>
                <a:cs typeface="Arial" panose="020B0604020202020204" pitchFamily="34" charset="0"/>
              </a:rPr>
              <a:t>2</a:t>
            </a:r>
            <a:r>
              <a:rPr lang="en-AU" dirty="0">
                <a:latin typeface="Arial" panose="020B0604020202020204" pitchFamily="34" charset="0"/>
                <a:cs typeface="Arial" panose="020B0604020202020204" pitchFamily="34" charset="0"/>
              </a:rPr>
              <a:t>)</a:t>
            </a:r>
          </a:p>
          <a:p>
            <a:r>
              <a:rPr lang="en-AU" dirty="0">
                <a:latin typeface="Arial" panose="020B0604020202020204" pitchFamily="34" charset="0"/>
                <a:cs typeface="Arial" panose="020B0604020202020204" pitchFamily="34" charset="0"/>
              </a:rPr>
              <a:t>                   =   2    x   5,000</a:t>
            </a:r>
          </a:p>
          <a:p>
            <a:r>
              <a:rPr lang="en-AU" dirty="0">
                <a:latin typeface="Arial" panose="020B0604020202020204" pitchFamily="34" charset="0"/>
                <a:cs typeface="Arial" panose="020B0604020202020204" pitchFamily="34" charset="0"/>
              </a:rPr>
              <a:t>                   =  </a:t>
            </a:r>
            <a:r>
              <a:rPr lang="en-AU" b="1" u="sng" dirty="0">
                <a:latin typeface="Arial" panose="020B0604020202020204" pitchFamily="34" charset="0"/>
                <a:cs typeface="Arial" panose="020B0604020202020204" pitchFamily="34" charset="0"/>
              </a:rPr>
              <a:t>10,000 L</a:t>
            </a:r>
            <a:endParaRPr lang="en-AU" b="1" u="sn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611560" y="2276872"/>
            <a:ext cx="7858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dirty="0">
                <a:latin typeface="Arial" panose="020B0604020202020204" pitchFamily="34" charset="0"/>
                <a:cs typeface="Arial" panose="020B0604020202020204" pitchFamily="34" charset="0"/>
              </a:rPr>
              <a:t>► This approach can also be used in situations where two gaseous reactants are detailed. This simply means that the problem becomes a LIMITING REACTANT problem in the context of gases!</a:t>
            </a:r>
            <a:endParaRPr lang="en-AU" dirty="0"/>
          </a:p>
        </p:txBody>
      </p:sp>
      <p:pic>
        <p:nvPicPr>
          <p:cNvPr id="25603"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000625"/>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 y="285750"/>
            <a:ext cx="17938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625" y="285750"/>
            <a:ext cx="5427663"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9144000" cy="1616075"/>
          </a:xfrm>
          <a:prstGeom prst="rect">
            <a:avLst/>
          </a:prstGeom>
          <a:solidFill>
            <a:srgbClr val="FFFFFF"/>
          </a:solidFill>
          <a:ln w="9525">
            <a:solidFill>
              <a:srgbClr val="000000"/>
            </a:solidFill>
            <a:miter lim="800000"/>
            <a:headEnd/>
            <a:tailEnd/>
          </a:ln>
        </p:spPr>
        <p:txBody>
          <a:bodyPr>
            <a:spAutoFit/>
          </a:bodyPr>
          <a:lstStyle/>
          <a:p>
            <a:pPr>
              <a:defRPr/>
            </a:pPr>
            <a:r>
              <a:rPr lang="en-AU" sz="1800" b="1" dirty="0">
                <a:latin typeface="+mj-lt"/>
              </a:rPr>
              <a:t>BEHAVIOUR OF GASES</a:t>
            </a:r>
          </a:p>
          <a:p>
            <a:pPr>
              <a:defRPr/>
            </a:pPr>
            <a:endParaRPr lang="en-AU" sz="900" b="1" dirty="0">
              <a:latin typeface="+mj-lt"/>
            </a:endParaRPr>
          </a:p>
          <a:p>
            <a:pPr lvl="1">
              <a:buSzPts val="800"/>
              <a:defRPr/>
            </a:pPr>
            <a:r>
              <a:rPr lang="en-AU" sz="1800" dirty="0">
                <a:latin typeface="Arial"/>
                <a:cs typeface="Arial"/>
              </a:rPr>
              <a:t>► </a:t>
            </a:r>
            <a:r>
              <a:rPr lang="en-AU" sz="1800" dirty="0">
                <a:latin typeface="+mj-lt"/>
              </a:rPr>
              <a:t>In gases the molecules behave as though they are almost independent of each other.  There is much more space between molecules and, for similar conditions of pressure, temperature, and volume, the space occupied by a given number of molecules of </a:t>
            </a:r>
            <a:r>
              <a:rPr lang="en-AU" sz="1800" b="1" dirty="0">
                <a:latin typeface="+mj-lt"/>
              </a:rPr>
              <a:t>any</a:t>
            </a:r>
            <a:r>
              <a:rPr lang="en-AU" sz="1800" dirty="0">
                <a:latin typeface="+mj-lt"/>
              </a:rPr>
              <a:t> gas is much the same.</a:t>
            </a:r>
            <a:endParaRPr lang="en-US" sz="1800" dirty="0">
              <a:latin typeface="+mj-lt"/>
            </a:endParaRPr>
          </a:p>
        </p:txBody>
      </p:sp>
      <p:sp>
        <p:nvSpPr>
          <p:cNvPr id="36867" name="Text Box 3"/>
          <p:cNvSpPr txBox="1">
            <a:spLocks noChangeArrowheads="1"/>
          </p:cNvSpPr>
          <p:nvPr/>
        </p:nvSpPr>
        <p:spPr bwMode="auto">
          <a:xfrm>
            <a:off x="0" y="1571625"/>
            <a:ext cx="9158288" cy="2220913"/>
          </a:xfrm>
          <a:prstGeom prst="rect">
            <a:avLst/>
          </a:prstGeom>
          <a:solidFill>
            <a:srgbClr val="FFFFFF"/>
          </a:solidFill>
          <a:ln w="9525">
            <a:solidFill>
              <a:srgbClr val="000000"/>
            </a:solidFill>
            <a:miter lim="800000"/>
            <a:headEnd/>
            <a:tailEnd/>
          </a:ln>
        </p:spPr>
        <p:txBody>
          <a:bodyPr>
            <a:spAutoFit/>
          </a:bodyPr>
          <a:lstStyle/>
          <a:p>
            <a:pPr lvl="1">
              <a:buSzPts val="800"/>
              <a:defRPr/>
            </a:pPr>
            <a:endParaRPr lang="en-AU" sz="1800" dirty="0">
              <a:latin typeface="Arial"/>
              <a:cs typeface="Arial"/>
            </a:endParaRPr>
          </a:p>
          <a:p>
            <a:pPr lvl="1">
              <a:buSzPts val="800"/>
              <a:defRPr/>
            </a:pPr>
            <a:r>
              <a:rPr lang="en-AU" sz="1800" dirty="0">
                <a:latin typeface="Arial"/>
                <a:cs typeface="Arial"/>
              </a:rPr>
              <a:t>► </a:t>
            </a:r>
            <a:r>
              <a:rPr lang="en-AU" sz="1800" dirty="0">
                <a:latin typeface="+mn-lt"/>
              </a:rPr>
              <a:t>This property of gases was suggested by Avogadro in his hypothesis which is now so well  accepted that it is known as Avogadro’s Law :</a:t>
            </a:r>
          </a:p>
          <a:p>
            <a:pPr lvl="1">
              <a:buSzPts val="800"/>
              <a:defRPr/>
            </a:pPr>
            <a:endParaRPr lang="en-AU" sz="1800" dirty="0">
              <a:solidFill>
                <a:schemeClr val="accent2">
                  <a:lumMod val="75000"/>
                </a:schemeClr>
              </a:solidFill>
              <a:latin typeface="+mn-lt"/>
            </a:endParaRPr>
          </a:p>
          <a:p>
            <a:pPr lvl="1">
              <a:spcAft>
                <a:spcPts val="1000"/>
              </a:spcAft>
              <a:defRPr/>
            </a:pPr>
            <a:r>
              <a:rPr lang="en-AU" sz="2000" b="1" dirty="0">
                <a:solidFill>
                  <a:schemeClr val="accent2">
                    <a:lumMod val="75000"/>
                  </a:schemeClr>
                </a:solidFill>
                <a:latin typeface="+mn-lt"/>
              </a:rPr>
              <a:t>“Equal volumes of </a:t>
            </a:r>
            <a:r>
              <a:rPr lang="en-AU" sz="2000" b="1" i="1" dirty="0">
                <a:solidFill>
                  <a:schemeClr val="accent2">
                    <a:lumMod val="75000"/>
                  </a:schemeClr>
                </a:solidFill>
                <a:latin typeface="+mn-lt"/>
              </a:rPr>
              <a:t>ALL</a:t>
            </a:r>
            <a:r>
              <a:rPr lang="en-AU" sz="2000" b="1" dirty="0">
                <a:solidFill>
                  <a:schemeClr val="accent2">
                    <a:lumMod val="75000"/>
                  </a:schemeClr>
                </a:solidFill>
                <a:latin typeface="+mn-lt"/>
              </a:rPr>
              <a:t> gases, under the same conditions of temperature and pressure contain the </a:t>
            </a:r>
            <a:r>
              <a:rPr lang="en-AU" sz="2000" b="1" i="1" dirty="0">
                <a:solidFill>
                  <a:schemeClr val="accent2">
                    <a:lumMod val="75000"/>
                  </a:schemeClr>
                </a:solidFill>
                <a:latin typeface="+mn-lt"/>
              </a:rPr>
              <a:t>SAME</a:t>
            </a:r>
            <a:r>
              <a:rPr lang="en-AU" sz="2000" b="1" dirty="0">
                <a:solidFill>
                  <a:schemeClr val="accent2">
                    <a:lumMod val="75000"/>
                  </a:schemeClr>
                </a:solidFill>
                <a:latin typeface="+mn-lt"/>
              </a:rPr>
              <a:t> number of molecules.”</a:t>
            </a:r>
          </a:p>
          <a:p>
            <a:pPr lvl="1">
              <a:defRPr/>
            </a:pPr>
            <a:endParaRPr lang="en-US" sz="1800" dirty="0">
              <a:latin typeface="+mn-lt"/>
            </a:endParaRPr>
          </a:p>
        </p:txBody>
      </p:sp>
      <p:sp>
        <p:nvSpPr>
          <p:cNvPr id="36868" name="Text Box 4"/>
          <p:cNvSpPr txBox="1">
            <a:spLocks noChangeArrowheads="1"/>
          </p:cNvSpPr>
          <p:nvPr/>
        </p:nvSpPr>
        <p:spPr bwMode="auto">
          <a:xfrm>
            <a:off x="0" y="3786188"/>
            <a:ext cx="9144000" cy="1200150"/>
          </a:xfrm>
          <a:prstGeom prst="rect">
            <a:avLst/>
          </a:prstGeom>
          <a:solidFill>
            <a:srgbClr val="FFFFFF"/>
          </a:solidFill>
          <a:ln w="9525">
            <a:solidFill>
              <a:srgbClr val="000000"/>
            </a:solidFill>
            <a:miter lim="800000"/>
            <a:headEnd/>
            <a:tailEnd/>
          </a:ln>
        </p:spPr>
        <p:txBody>
          <a:bodyPr>
            <a:spAutoFit/>
          </a:bodyPr>
          <a:lstStyle/>
          <a:p>
            <a:pPr lvl="1">
              <a:buSzPts val="800"/>
              <a:defRPr/>
            </a:pPr>
            <a:endParaRPr lang="en-AU" sz="1800" dirty="0">
              <a:latin typeface="Arial"/>
              <a:cs typeface="Arial"/>
            </a:endParaRPr>
          </a:p>
          <a:p>
            <a:pPr lvl="1">
              <a:buSzPts val="800"/>
              <a:defRPr/>
            </a:pPr>
            <a:r>
              <a:rPr lang="en-AU" sz="1800" dirty="0">
                <a:latin typeface="Arial"/>
                <a:cs typeface="Arial"/>
              </a:rPr>
              <a:t>►</a:t>
            </a:r>
            <a:r>
              <a:rPr lang="en-AU" sz="1800" dirty="0">
                <a:latin typeface="+mn-lt"/>
              </a:rPr>
              <a:t>For convenience in comparing measurements on gases, it is customary to make measurements under standard conditions, </a:t>
            </a:r>
            <a:r>
              <a:rPr lang="en-AU" sz="1800" b="1" dirty="0">
                <a:latin typeface="+mn-lt"/>
              </a:rPr>
              <a:t>S.T.P.</a:t>
            </a:r>
            <a:r>
              <a:rPr lang="en-AU" sz="1800" dirty="0">
                <a:latin typeface="+mn-lt"/>
              </a:rPr>
              <a:t> (Standard, Temperature and Pressure).</a:t>
            </a:r>
          </a:p>
          <a:p>
            <a:pPr lvl="1">
              <a:buSzPts val="800"/>
              <a:defRPr/>
            </a:pPr>
            <a:endParaRPr lang="en-US" sz="1800" dirty="0">
              <a:latin typeface="+mn-lt"/>
            </a:endParaRPr>
          </a:p>
        </p:txBody>
      </p:sp>
      <p:sp>
        <p:nvSpPr>
          <p:cNvPr id="36869" name="Text Box 5"/>
          <p:cNvSpPr txBox="1">
            <a:spLocks noChangeArrowheads="1"/>
          </p:cNvSpPr>
          <p:nvPr/>
        </p:nvSpPr>
        <p:spPr bwMode="auto">
          <a:xfrm>
            <a:off x="0" y="4929188"/>
            <a:ext cx="9144000" cy="2298700"/>
          </a:xfrm>
          <a:prstGeom prst="rect">
            <a:avLst/>
          </a:prstGeom>
          <a:solidFill>
            <a:srgbClr val="FFFFFF"/>
          </a:solidFill>
          <a:ln w="9525">
            <a:solidFill>
              <a:srgbClr val="000000"/>
            </a:solidFill>
            <a:miter lim="800000"/>
            <a:headEnd/>
            <a:tailEnd/>
          </a:ln>
        </p:spPr>
        <p:txBody>
          <a:bodyPr>
            <a:spAutoFit/>
          </a:bodyPr>
          <a:lstStyle/>
          <a:p>
            <a:pPr lvl="1">
              <a:buSzPts val="800"/>
              <a:defRPr/>
            </a:pPr>
            <a:endParaRPr lang="en-AU" sz="1800" dirty="0">
              <a:latin typeface="Arial"/>
              <a:cs typeface="Arial"/>
            </a:endParaRPr>
          </a:p>
          <a:p>
            <a:pPr lvl="1">
              <a:buSzPts val="800"/>
              <a:defRPr/>
            </a:pPr>
            <a:r>
              <a:rPr lang="en-AU" sz="1800" dirty="0">
                <a:latin typeface="Arial"/>
                <a:cs typeface="Arial"/>
              </a:rPr>
              <a:t>►</a:t>
            </a:r>
            <a:r>
              <a:rPr lang="en-AU" sz="1800" dirty="0">
                <a:latin typeface="+mn-lt"/>
              </a:rPr>
              <a:t>S.T.P. is normal atmospheric pressure 100 </a:t>
            </a:r>
            <a:r>
              <a:rPr lang="en-AU" sz="1800" dirty="0" err="1">
                <a:latin typeface="+mn-lt"/>
              </a:rPr>
              <a:t>kpa</a:t>
            </a:r>
            <a:r>
              <a:rPr lang="en-AU" sz="1800" dirty="0">
                <a:latin typeface="+mn-lt"/>
              </a:rPr>
              <a:t> (1 </a:t>
            </a:r>
            <a:r>
              <a:rPr lang="en-AU" sz="1800" dirty="0" err="1">
                <a:latin typeface="+mn-lt"/>
              </a:rPr>
              <a:t>atm</a:t>
            </a:r>
            <a:r>
              <a:rPr lang="en-AU" sz="1800" dirty="0">
                <a:latin typeface="+mn-lt"/>
              </a:rPr>
              <a:t>) and 273K (0</a:t>
            </a:r>
            <a:r>
              <a:rPr lang="en-AU" sz="1800" baseline="30000" dirty="0">
                <a:latin typeface="+mn-lt"/>
              </a:rPr>
              <a:t>0</a:t>
            </a:r>
            <a:r>
              <a:rPr lang="en-AU" sz="1800" dirty="0">
                <a:latin typeface="+mn-lt"/>
              </a:rPr>
              <a:t>C).</a:t>
            </a:r>
          </a:p>
          <a:p>
            <a:pPr>
              <a:spcAft>
                <a:spcPts val="1000"/>
              </a:spcAft>
              <a:defRPr/>
            </a:pPr>
            <a:endParaRPr lang="en-AU" sz="900" dirty="0">
              <a:latin typeface="+mn-lt"/>
            </a:endParaRPr>
          </a:p>
          <a:p>
            <a:pPr lvl="1">
              <a:buSzPts val="800"/>
              <a:defRPr/>
            </a:pPr>
            <a:r>
              <a:rPr lang="en-AU" sz="1800" dirty="0">
                <a:latin typeface="Arial"/>
                <a:cs typeface="Arial"/>
              </a:rPr>
              <a:t>►</a:t>
            </a:r>
            <a:r>
              <a:rPr lang="en-AU" sz="1800" dirty="0">
                <a:latin typeface="+mn-lt"/>
              </a:rPr>
              <a:t>Under S.T.P. conditions it is found that 1 mole of any gas occupies a volume of            </a:t>
            </a:r>
            <a:r>
              <a:rPr lang="en-AU" sz="3600" b="1" dirty="0">
                <a:latin typeface="+mn-lt"/>
              </a:rPr>
              <a:t>22.71 </a:t>
            </a:r>
            <a:r>
              <a:rPr lang="en-AU" sz="1800" b="1" dirty="0">
                <a:latin typeface="+mn-lt"/>
              </a:rPr>
              <a:t>litres</a:t>
            </a:r>
            <a:r>
              <a:rPr lang="en-AU" sz="1800" dirty="0">
                <a:latin typeface="+mn-lt"/>
              </a:rPr>
              <a:t> and is known as its </a:t>
            </a:r>
            <a:r>
              <a:rPr lang="en-AU" sz="1800" b="1" dirty="0">
                <a:latin typeface="+mn-lt"/>
              </a:rPr>
              <a:t>molar volume</a:t>
            </a:r>
            <a:r>
              <a:rPr lang="en-AU" sz="1800" dirty="0">
                <a:latin typeface="+mn-lt"/>
              </a:rPr>
              <a:t>.</a:t>
            </a:r>
          </a:p>
          <a:p>
            <a:pPr lvl="1">
              <a:buSzPts val="800"/>
              <a:defRPr/>
            </a:pPr>
            <a:endParaRPr lang="en-AU" sz="1800" dirty="0">
              <a:latin typeface="+mn-lt"/>
            </a:endParaRPr>
          </a:p>
          <a:p>
            <a:pPr lvl="1">
              <a:buSzPts val="800"/>
              <a:defRPr/>
            </a:pPr>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ssolve">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dissolve">
                                      <p:cBhvr>
                                        <p:cTn id="12" dur="500"/>
                                        <p:tgtEl>
                                          <p:spTgt spid="3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dissolve">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dissolve">
                                      <p:cBhvr>
                                        <p:cTn id="22"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nimBg="1"/>
      <p:bldP spid="36868" grpId="0" animBg="1"/>
      <p:bldP spid="368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resources.edb.gov.hk/cphysics/heat/tep/trans/kelvin_scal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0" y="428625"/>
            <a:ext cx="5857875"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332656"/>
            <a:ext cx="6624736" cy="461665"/>
          </a:xfrm>
          <a:prstGeom prst="rect">
            <a:avLst/>
          </a:prstGeom>
          <a:noFill/>
        </p:spPr>
        <p:txBody>
          <a:bodyPr wrap="square" rtlCol="0">
            <a:spAutoFit/>
          </a:bodyPr>
          <a:lstStyle/>
          <a:p>
            <a:r>
              <a:rPr lang="en-AU" b="1" dirty="0">
                <a:solidFill>
                  <a:srgbClr val="FF0000"/>
                </a:solidFill>
              </a:rPr>
              <a:t>Comparison at any Temperature and Pressure</a:t>
            </a:r>
          </a:p>
        </p:txBody>
      </p:sp>
      <p:sp>
        <p:nvSpPr>
          <p:cNvPr id="4" name="TextBox 3"/>
          <p:cNvSpPr txBox="1"/>
          <p:nvPr/>
        </p:nvSpPr>
        <p:spPr>
          <a:xfrm>
            <a:off x="1187624" y="5373216"/>
            <a:ext cx="7272808" cy="461665"/>
          </a:xfrm>
          <a:prstGeom prst="rect">
            <a:avLst/>
          </a:prstGeom>
          <a:noFill/>
        </p:spPr>
        <p:txBody>
          <a:bodyPr wrap="square" rtlCol="0">
            <a:spAutoFit/>
          </a:bodyPr>
          <a:lstStyle/>
          <a:p>
            <a:r>
              <a:rPr lang="en-AU" b="1" dirty="0">
                <a:solidFill>
                  <a:srgbClr val="FF0000"/>
                </a:solidFill>
              </a:rPr>
              <a:t>EQUAL VOLUMES BUT NOT EQUAL MASSES</a:t>
            </a:r>
          </a:p>
        </p:txBody>
      </p:sp>
      <p:pic>
        <p:nvPicPr>
          <p:cNvPr id="1028" name="Picture 4"/>
          <p:cNvPicPr>
            <a:picLocks noChangeAspect="1" noChangeArrowheads="1"/>
          </p:cNvPicPr>
          <p:nvPr/>
        </p:nvPicPr>
        <p:blipFill>
          <a:blip r:embed="rId2" cstate="print"/>
          <a:srcRect/>
          <a:stretch>
            <a:fillRect/>
          </a:stretch>
        </p:blipFill>
        <p:spPr bwMode="auto">
          <a:xfrm>
            <a:off x="539552" y="980728"/>
            <a:ext cx="7992888" cy="419428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58A6FF-337B-461E-8FE5-F813F0F708CF}"/>
              </a:ext>
            </a:extLst>
          </p:cNvPr>
          <p:cNvPicPr>
            <a:picLocks noChangeAspect="1"/>
          </p:cNvPicPr>
          <p:nvPr/>
        </p:nvPicPr>
        <p:blipFill>
          <a:blip r:embed="rId2"/>
          <a:stretch>
            <a:fillRect/>
          </a:stretch>
        </p:blipFill>
        <p:spPr>
          <a:xfrm>
            <a:off x="2686050" y="581025"/>
            <a:ext cx="3771900" cy="5695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resources.edb.gov.hk/cphysics/heat/tep/trans/kinetic_theor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75" y="571500"/>
            <a:ext cx="5214938"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0" y="0"/>
            <a:ext cx="9144000" cy="685800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AU"/>
          </a:p>
        </p:txBody>
      </p:sp>
      <p:pic>
        <p:nvPicPr>
          <p:cNvPr id="11267"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1125538"/>
            <a:ext cx="7127875"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981075"/>
            <a:ext cx="1008062"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6"/>
          <p:cNvSpPr txBox="1">
            <a:spLocks noChangeArrowheads="1"/>
          </p:cNvSpPr>
          <p:nvPr/>
        </p:nvSpPr>
        <p:spPr bwMode="auto">
          <a:xfrm>
            <a:off x="2124075" y="260350"/>
            <a:ext cx="554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b="1"/>
              <a:t>Kinetic Energy Distribution Curve</a:t>
            </a:r>
          </a:p>
        </p:txBody>
      </p:sp>
      <p:sp>
        <p:nvSpPr>
          <p:cNvPr id="11270" name="Text Box 7"/>
          <p:cNvSpPr txBox="1">
            <a:spLocks noChangeArrowheads="1"/>
          </p:cNvSpPr>
          <p:nvPr/>
        </p:nvSpPr>
        <p:spPr bwMode="auto">
          <a:xfrm>
            <a:off x="4211638" y="3429000"/>
            <a:ext cx="2736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sz="3200" b="1"/>
              <a:t>K.E. = ½ mv</a:t>
            </a:r>
            <a:r>
              <a:rPr lang="en-AU" sz="3200" b="1" baseline="30000"/>
              <a:t>2</a:t>
            </a:r>
          </a:p>
        </p:txBody>
      </p:sp>
      <p:sp>
        <p:nvSpPr>
          <p:cNvPr id="2060" name="Text Box 12"/>
          <p:cNvSpPr txBox="1">
            <a:spLocks noChangeArrowheads="1"/>
          </p:cNvSpPr>
          <p:nvPr/>
        </p:nvSpPr>
        <p:spPr bwMode="auto">
          <a:xfrm>
            <a:off x="5003800" y="765175"/>
            <a:ext cx="165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AU" b="1"/>
              <a:t>Av K.E. T</a:t>
            </a:r>
            <a:r>
              <a:rPr lang="en-AU" b="1" baseline="-25000"/>
              <a:t>1</a:t>
            </a:r>
          </a:p>
        </p:txBody>
      </p:sp>
      <p:sp>
        <p:nvSpPr>
          <p:cNvPr id="2061" name="Line 13"/>
          <p:cNvSpPr>
            <a:spLocks noChangeShapeType="1"/>
          </p:cNvSpPr>
          <p:nvPr/>
        </p:nvSpPr>
        <p:spPr bwMode="auto">
          <a:xfrm>
            <a:off x="5508625" y="1268413"/>
            <a:ext cx="0" cy="33845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pic>
        <p:nvPicPr>
          <p:cNvPr id="2065"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738" y="692150"/>
            <a:ext cx="596265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Rectangle 18"/>
          <p:cNvSpPr>
            <a:spLocks noChangeArrowheads="1"/>
          </p:cNvSpPr>
          <p:nvPr/>
        </p:nvSpPr>
        <p:spPr bwMode="auto">
          <a:xfrm>
            <a:off x="2555875" y="1125538"/>
            <a:ext cx="1511300" cy="3529012"/>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dissolve">
                                      <p:cBhvr>
                                        <p:cTn id="7" dur="500"/>
                                        <p:tgtEl>
                                          <p:spTgt spid="206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dissolve">
                                      <p:cBhvr>
                                        <p:cTn id="10" dur="500"/>
                                        <p:tgtEl>
                                          <p:spTgt spid="206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0" grpId="0"/>
      <p:bldP spid="2061" grpId="0" animBg="1"/>
      <p:bldP spid="2066"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61BEFBA-7DC9-4D18-AAFB-685362046AE4}">
  <ds:schemaRefs>
    <ds:schemaRef ds:uri="http://schemas.microsoft.com/sharepoint/v3/contenttype/forms"/>
  </ds:schemaRefs>
</ds:datastoreItem>
</file>

<file path=customXml/itemProps2.xml><?xml version="1.0" encoding="utf-8"?>
<ds:datastoreItem xmlns:ds="http://schemas.openxmlformats.org/officeDocument/2006/customXml" ds:itemID="{E190CE8E-390A-43FA-9C51-E1891E7750FE}"/>
</file>

<file path=customXml/itemProps3.xml><?xml version="1.0" encoding="utf-8"?>
<ds:datastoreItem xmlns:ds="http://schemas.openxmlformats.org/officeDocument/2006/customXml" ds:itemID="{491DED0A-46D8-4FE7-BB65-228A3D6C6126}">
  <ds:schemaRefs>
    <ds:schemaRef ds:uri="http://schemas.microsoft.com/office/2006/metadata/properties"/>
    <ds:schemaRef ds:uri="http://schemas.microsoft.com/office/infopath/2007/PartnerControls"/>
    <ds:schemaRef ds:uri="http://schemas.microsoft.com/sharepoint/v3"/>
    <ds:schemaRef ds:uri="776f451b-789d-4c8f-af74-3c000e6cce27"/>
    <ds:schemaRef ds:uri="00896bbc-7f86-448f-ab6b-109e07409180"/>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923</TotalTime>
  <Words>1023</Words>
  <Application>Microsoft Office PowerPoint</Application>
  <PresentationFormat>On-screen Show (4:3)</PresentationFormat>
  <Paragraphs>167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Alastair Hay</dc:creator>
  <cp:lastModifiedBy>Nick Marston</cp:lastModifiedBy>
  <cp:revision>143</cp:revision>
  <dcterms:created xsi:type="dcterms:W3CDTF">1996-09-30T18:28:10Z</dcterms:created>
  <dcterms:modified xsi:type="dcterms:W3CDTF">2022-12-20T23:38:47Z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y fmtid="{D5CDD505-2E9C-101B-9397-08002B2CF9AE}" pid="3" name="MediaServiceImageTags">
    <vt:lpwstr/>
  </property>
</Properties>
</file>