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303" r:id="rId3"/>
    <p:sldId id="304" r:id="rId4"/>
    <p:sldId id="305" r:id="rId5"/>
    <p:sldId id="306" r:id="rId6"/>
    <p:sldId id="307" r:id="rId7"/>
    <p:sldId id="308" r:id="rId8"/>
    <p:sldId id="309" r:id="rId9"/>
    <p:sldId id="310" r:id="rId10"/>
    <p:sldId id="311" r:id="rId11"/>
    <p:sldId id="312"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CCFFCC"/>
    <a:srgbClr val="08C9CE"/>
    <a:srgbClr val="10DED4"/>
    <a:srgbClr val="00FFCC"/>
    <a:srgbClr val="00CC99"/>
    <a:srgbClr val="0099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53" autoAdjust="0"/>
  </p:normalViewPr>
  <p:slideViewPr>
    <p:cSldViewPr>
      <p:cViewPr varScale="1">
        <p:scale>
          <a:sx n="86" d="100"/>
          <a:sy n="86" d="100"/>
        </p:scale>
        <p:origin x="10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e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7557DC7-4428-460C-B11C-25737CBE8ADE}" type="slidenum">
              <a:rPr lang="en-US"/>
              <a:pPr/>
              <a:t>‹#›</a:t>
            </a:fld>
            <a:endParaRPr lang="en-US"/>
          </a:p>
        </p:txBody>
      </p:sp>
    </p:spTree>
    <p:extLst>
      <p:ext uri="{BB962C8B-B14F-4D97-AF65-F5344CB8AC3E}">
        <p14:creationId xmlns:p14="http://schemas.microsoft.com/office/powerpoint/2010/main" val="2999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3F1CBAC-75C6-4505-83BD-A673B7D0F3DB}" type="slidenum">
              <a:rPr lang="en-US"/>
              <a:pPr/>
              <a:t>‹#›</a:t>
            </a:fld>
            <a:endParaRPr lang="en-US"/>
          </a:p>
        </p:txBody>
      </p:sp>
    </p:spTree>
    <p:extLst>
      <p:ext uri="{BB962C8B-B14F-4D97-AF65-F5344CB8AC3E}">
        <p14:creationId xmlns:p14="http://schemas.microsoft.com/office/powerpoint/2010/main" val="76087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A90243-4E07-44C1-B64D-7CE1CA4C81A3}" type="slidenum">
              <a:rPr lang="en-US"/>
              <a:pPr/>
              <a:t>‹#›</a:t>
            </a:fld>
            <a:endParaRPr lang="en-US"/>
          </a:p>
        </p:txBody>
      </p:sp>
    </p:spTree>
    <p:extLst>
      <p:ext uri="{BB962C8B-B14F-4D97-AF65-F5344CB8AC3E}">
        <p14:creationId xmlns:p14="http://schemas.microsoft.com/office/powerpoint/2010/main" val="80510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FDD5583-F91D-4F2C-98DD-413BB9223623}" type="slidenum">
              <a:rPr lang="en-US"/>
              <a:pPr/>
              <a:t>‹#›</a:t>
            </a:fld>
            <a:endParaRPr lang="en-US"/>
          </a:p>
        </p:txBody>
      </p:sp>
    </p:spTree>
    <p:extLst>
      <p:ext uri="{BB962C8B-B14F-4D97-AF65-F5344CB8AC3E}">
        <p14:creationId xmlns:p14="http://schemas.microsoft.com/office/powerpoint/2010/main" val="135110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20711AD-BF05-47DA-B2FE-D9ED1DC2040F}" type="slidenum">
              <a:rPr lang="en-US"/>
              <a:pPr/>
              <a:t>‹#›</a:t>
            </a:fld>
            <a:endParaRPr lang="en-US"/>
          </a:p>
        </p:txBody>
      </p:sp>
    </p:spTree>
    <p:extLst>
      <p:ext uri="{BB962C8B-B14F-4D97-AF65-F5344CB8AC3E}">
        <p14:creationId xmlns:p14="http://schemas.microsoft.com/office/powerpoint/2010/main" val="405296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F24BB67-D5C7-46AE-95AF-4340D0874B8E}" type="slidenum">
              <a:rPr lang="en-US"/>
              <a:pPr/>
              <a:t>‹#›</a:t>
            </a:fld>
            <a:endParaRPr lang="en-US"/>
          </a:p>
        </p:txBody>
      </p:sp>
    </p:spTree>
    <p:extLst>
      <p:ext uri="{BB962C8B-B14F-4D97-AF65-F5344CB8AC3E}">
        <p14:creationId xmlns:p14="http://schemas.microsoft.com/office/powerpoint/2010/main" val="404564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210CA54-3EBD-454E-84A6-9BA1167B6C6E}" type="slidenum">
              <a:rPr lang="en-US"/>
              <a:pPr/>
              <a:t>‹#›</a:t>
            </a:fld>
            <a:endParaRPr lang="en-US"/>
          </a:p>
        </p:txBody>
      </p:sp>
    </p:spTree>
    <p:extLst>
      <p:ext uri="{BB962C8B-B14F-4D97-AF65-F5344CB8AC3E}">
        <p14:creationId xmlns:p14="http://schemas.microsoft.com/office/powerpoint/2010/main" val="203197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305D83A-2FDD-440A-9E04-BD19F9B68063}" type="slidenum">
              <a:rPr lang="en-US"/>
              <a:pPr/>
              <a:t>‹#›</a:t>
            </a:fld>
            <a:endParaRPr lang="en-US"/>
          </a:p>
        </p:txBody>
      </p:sp>
    </p:spTree>
    <p:extLst>
      <p:ext uri="{BB962C8B-B14F-4D97-AF65-F5344CB8AC3E}">
        <p14:creationId xmlns:p14="http://schemas.microsoft.com/office/powerpoint/2010/main" val="272170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A697535A-1F15-4710-83B5-4719B40D51B1}" type="slidenum">
              <a:rPr lang="en-US"/>
              <a:pPr/>
              <a:t>‹#›</a:t>
            </a:fld>
            <a:endParaRPr lang="en-US"/>
          </a:p>
        </p:txBody>
      </p:sp>
    </p:spTree>
    <p:extLst>
      <p:ext uri="{BB962C8B-B14F-4D97-AF65-F5344CB8AC3E}">
        <p14:creationId xmlns:p14="http://schemas.microsoft.com/office/powerpoint/2010/main" val="64587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ABAFC12-C670-497B-9F97-F385A7A10BA8}" type="slidenum">
              <a:rPr lang="en-US"/>
              <a:pPr/>
              <a:t>‹#›</a:t>
            </a:fld>
            <a:endParaRPr lang="en-US"/>
          </a:p>
        </p:txBody>
      </p:sp>
    </p:spTree>
    <p:extLst>
      <p:ext uri="{BB962C8B-B14F-4D97-AF65-F5344CB8AC3E}">
        <p14:creationId xmlns:p14="http://schemas.microsoft.com/office/powerpoint/2010/main" val="13429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58239B-8CAD-4069-BD84-9CE8D02A16E0}" type="slidenum">
              <a:rPr lang="en-US"/>
              <a:pPr/>
              <a:t>‹#›</a:t>
            </a:fld>
            <a:endParaRPr lang="en-US"/>
          </a:p>
        </p:txBody>
      </p:sp>
    </p:spTree>
    <p:extLst>
      <p:ext uri="{BB962C8B-B14F-4D97-AF65-F5344CB8AC3E}">
        <p14:creationId xmlns:p14="http://schemas.microsoft.com/office/powerpoint/2010/main" val="279539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FF99"/>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3E87156-F45D-49B4-AEFC-D438DD90ACF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png"/><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emf"/><Relationship Id="rId9"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image" Target="../media/image17.wmf"/><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3.bin"/><Relationship Id="rId14" Type="http://schemas.openxmlformats.org/officeDocument/2006/relationships/image" Target="../media/image1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9.bin"/><Relationship Id="rId14" Type="http://schemas.openxmlformats.org/officeDocument/2006/relationships/image" Target="../media/image2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rinity c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571500"/>
            <a:ext cx="7543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4"/>
          <p:cNvSpPr txBox="1">
            <a:spLocks noChangeArrowheads="1"/>
          </p:cNvSpPr>
          <p:nvPr/>
        </p:nvSpPr>
        <p:spPr bwMode="auto">
          <a:xfrm>
            <a:off x="357188" y="3929063"/>
            <a:ext cx="87868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sz="4000" b="1">
                <a:latin typeface="Glowworm" pitchFamily="34" charset="0"/>
              </a:rPr>
              <a:t>EMPIRICAL and MOLECULAR FORMULA</a:t>
            </a:r>
          </a:p>
        </p:txBody>
      </p:sp>
      <p:sp>
        <p:nvSpPr>
          <p:cNvPr id="7172" name="Text Box 5"/>
          <p:cNvSpPr txBox="1">
            <a:spLocks noChangeArrowheads="1"/>
          </p:cNvSpPr>
          <p:nvPr/>
        </p:nvSpPr>
        <p:spPr bwMode="auto">
          <a:xfrm>
            <a:off x="2268538" y="3213100"/>
            <a:ext cx="487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4000" b="1">
                <a:latin typeface="Glowworm" pitchFamily="34" charset="0"/>
              </a:rPr>
              <a:t>ATAR CHEMISTRY </a:t>
            </a:r>
            <a:endParaRPr lang="en-AU" sz="4000">
              <a:latin typeface="Glowworm"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2643188" y="285750"/>
            <a:ext cx="3805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sz="2000" b="1" u="sng">
                <a:latin typeface="Elephant" panose="02020904090505020303" pitchFamily="18" charset="0"/>
                <a:cs typeface="Times New Roman" panose="02020603050405020304" pitchFamily="18" charset="0"/>
              </a:rPr>
              <a:t>MOLECULAR FORMULA</a:t>
            </a:r>
            <a:endParaRPr lang="en-AU" sz="2000"/>
          </a:p>
        </p:txBody>
      </p:sp>
      <p:sp>
        <p:nvSpPr>
          <p:cNvPr id="12291" name="Rectangle 3"/>
          <p:cNvSpPr>
            <a:spLocks noChangeArrowheads="1"/>
          </p:cNvSpPr>
          <p:nvPr/>
        </p:nvSpPr>
        <p:spPr bwMode="auto">
          <a:xfrm>
            <a:off x="285750" y="857250"/>
            <a:ext cx="8643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a:latin typeface="Book Antiqua" panose="02040602050305030304" pitchFamily="18" charset="0"/>
                <a:ea typeface="Calibri" panose="020F0502020204030204" pitchFamily="34" charset="0"/>
                <a:cs typeface="Arial" panose="020B0604020202020204" pitchFamily="34" charset="0"/>
              </a:rPr>
              <a:t>► The only way to tell whether the empirical formula and molecular formula are the same or which variation the molecule actually is involves comparing the MOLAR MASS of the molecule with the </a:t>
            </a:r>
            <a:r>
              <a:rPr lang="en-AU" sz="2000" b="1" i="1">
                <a:latin typeface="Book Antiqua" panose="02040602050305030304" pitchFamily="18" charset="0"/>
                <a:ea typeface="Calibri" panose="020F0502020204030204" pitchFamily="34" charset="0"/>
                <a:cs typeface="Arial" panose="020B0604020202020204" pitchFamily="34" charset="0"/>
              </a:rPr>
              <a:t>empirical formula weight</a:t>
            </a:r>
            <a:r>
              <a:rPr lang="en-AU" sz="2000">
                <a:latin typeface="Book Antiqua" panose="02040602050305030304" pitchFamily="18" charset="0"/>
                <a:ea typeface="Calibri" panose="020F0502020204030204" pitchFamily="34" charset="0"/>
                <a:cs typeface="Arial" panose="020B0604020202020204" pitchFamily="34" charset="0"/>
              </a:rPr>
              <a:t> (E.F.W.). This may be given directly in the question or you may be required to calculate it in a variety of ways.</a:t>
            </a:r>
            <a:endParaRPr lang="en-AU" sz="2000">
              <a:ea typeface="Calibri" panose="020F0502020204030204" pitchFamily="34" charset="0"/>
              <a:cs typeface="Arial" panose="020B0604020202020204" pitchFamily="34" charset="0"/>
            </a:endParaRPr>
          </a:p>
        </p:txBody>
      </p:sp>
      <p:sp>
        <p:nvSpPr>
          <p:cNvPr id="11268" name="Rectangle 4"/>
          <p:cNvSpPr>
            <a:spLocks noChangeArrowheads="1"/>
          </p:cNvSpPr>
          <p:nvPr/>
        </p:nvSpPr>
        <p:spPr bwMode="auto">
          <a:xfrm>
            <a:off x="500063" y="2714625"/>
            <a:ext cx="8143875"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Book Antiqua" panose="02040602050305030304" pitchFamily="18" charset="0"/>
                <a:ea typeface="Calibri" panose="020F0502020204030204" pitchFamily="34" charset="0"/>
                <a:cs typeface="Times New Roman" panose="02020603050405020304" pitchFamily="18" charset="0"/>
              </a:rPr>
              <a:t>TYPE EXAMPLE  :</a:t>
            </a:r>
          </a:p>
          <a:p>
            <a:endParaRPr lang="en-AU" sz="200">
              <a:ea typeface="Calibri" panose="020F0502020204030204" pitchFamily="34" charset="0"/>
              <a:cs typeface="Times New Roman" panose="02020603050405020304" pitchFamily="18" charset="0"/>
            </a:endParaRPr>
          </a:p>
          <a:p>
            <a:r>
              <a:rPr lang="en-AU" sz="2000">
                <a:latin typeface="Book Antiqua" panose="02040602050305030304" pitchFamily="18" charset="0"/>
                <a:ea typeface="Calibri" panose="020F0502020204030204" pitchFamily="34" charset="0"/>
                <a:cs typeface="Times New Roman" panose="02020603050405020304" pitchFamily="18" charset="0"/>
              </a:rPr>
              <a:t>On analysis the carbohydrate compound determined in example 2 of the empirical formula calculations was determined to have a molar mass of 120.18 gmol</a:t>
            </a:r>
            <a:r>
              <a:rPr lang="en-AU" sz="2000" baseline="30000">
                <a:latin typeface="Book Antiqua" panose="02040602050305030304" pitchFamily="18" charset="0"/>
                <a:ea typeface="Calibri" panose="020F0502020204030204" pitchFamily="34" charset="0"/>
                <a:cs typeface="Times New Roman" panose="02020603050405020304" pitchFamily="18" charset="0"/>
              </a:rPr>
              <a:t>-1</a:t>
            </a:r>
            <a:r>
              <a:rPr lang="en-AU" sz="2000">
                <a:latin typeface="Book Antiqua" panose="02040602050305030304" pitchFamily="18" charset="0"/>
                <a:ea typeface="Calibri" panose="020F0502020204030204" pitchFamily="34" charset="0"/>
                <a:cs typeface="Times New Roman" panose="02020603050405020304" pitchFamily="18" charset="0"/>
              </a:rPr>
              <a:t>. Determine the molecular formula (M.F.).</a:t>
            </a:r>
            <a:endParaRPr lang="en-AU" sz="2000">
              <a:ea typeface="Calibri" panose="020F0502020204030204" pitchFamily="34" charset="0"/>
              <a:cs typeface="Times New Roman" panose="02020603050405020304" pitchFamily="18" charset="0"/>
            </a:endParaRPr>
          </a:p>
        </p:txBody>
      </p:sp>
      <p:sp>
        <p:nvSpPr>
          <p:cNvPr id="11275" name="Rectangle 11"/>
          <p:cNvSpPr>
            <a:spLocks noChangeArrowheads="1"/>
          </p:cNvSpPr>
          <p:nvPr/>
        </p:nvSpPr>
        <p:spPr bwMode="auto">
          <a:xfrm>
            <a:off x="1500188" y="4214813"/>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90488">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Arial" panose="020B0604020202020204" pitchFamily="34" charset="0"/>
                <a:ea typeface="Calibri" panose="020F0502020204030204" pitchFamily="34" charset="0"/>
                <a:cs typeface="Arial" panose="020B0604020202020204" pitchFamily="34" charset="0"/>
              </a:rPr>
              <a:t> EMPIRICAL FORMULA  =      C</a:t>
            </a:r>
            <a:r>
              <a:rPr lang="en-AU" sz="2000" b="1" i="1" baseline="-30000">
                <a:latin typeface="Arial" panose="020B0604020202020204" pitchFamily="34" charset="0"/>
                <a:ea typeface="Calibri" panose="020F0502020204030204" pitchFamily="34" charset="0"/>
                <a:cs typeface="Arial" panose="020B0604020202020204" pitchFamily="34" charset="0"/>
              </a:rPr>
              <a:t>3</a:t>
            </a:r>
            <a:r>
              <a:rPr lang="en-AU" sz="2000" b="1" i="1">
                <a:latin typeface="Arial" panose="020B0604020202020204" pitchFamily="34" charset="0"/>
                <a:ea typeface="Calibri" panose="020F0502020204030204" pitchFamily="34" charset="0"/>
                <a:cs typeface="Arial" panose="020B0604020202020204" pitchFamily="34" charset="0"/>
              </a:rPr>
              <a:t>H</a:t>
            </a:r>
            <a:r>
              <a:rPr lang="en-AU" sz="2000" b="1" i="1" baseline="-30000">
                <a:latin typeface="Arial" panose="020B0604020202020204" pitchFamily="34" charset="0"/>
                <a:ea typeface="Calibri" panose="020F0502020204030204" pitchFamily="34" charset="0"/>
                <a:cs typeface="Arial" panose="020B0604020202020204" pitchFamily="34" charset="0"/>
              </a:rPr>
              <a:t>8</a:t>
            </a:r>
            <a:r>
              <a:rPr lang="en-AU" sz="2000" b="1" i="1">
                <a:latin typeface="Arial" panose="020B0604020202020204" pitchFamily="34" charset="0"/>
                <a:ea typeface="Calibri" panose="020F0502020204030204" pitchFamily="34" charset="0"/>
                <a:cs typeface="Arial" panose="020B0604020202020204" pitchFamily="34" charset="0"/>
              </a:rPr>
              <a:t>O</a:t>
            </a:r>
            <a:endParaRPr lang="en-AU" sz="2000">
              <a:ea typeface="Calibri" panose="020F0502020204030204" pitchFamily="34" charset="0"/>
              <a:cs typeface="Arial" panose="020B0604020202020204" pitchFamily="34" charset="0"/>
            </a:endParaRPr>
          </a:p>
        </p:txBody>
      </p:sp>
      <p:sp>
        <p:nvSpPr>
          <p:cNvPr id="11276" name="Rectangle 12"/>
          <p:cNvSpPr>
            <a:spLocks noChangeArrowheads="1"/>
          </p:cNvSpPr>
          <p:nvPr/>
        </p:nvSpPr>
        <p:spPr bwMode="auto">
          <a:xfrm>
            <a:off x="1357313" y="4714875"/>
            <a:ext cx="5572125"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90488">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Arial" panose="020B0604020202020204" pitchFamily="34" charset="0"/>
                <a:ea typeface="Calibri" panose="020F0502020204030204" pitchFamily="34" charset="0"/>
                <a:cs typeface="Arial" panose="020B0604020202020204" pitchFamily="34" charset="0"/>
              </a:rPr>
              <a:t>  EMPIRICAL FORMULA WEIGHT (E.F.W.) </a:t>
            </a:r>
          </a:p>
          <a:p>
            <a:endParaRPr lang="en-AU" sz="200" b="1" i="1">
              <a:latin typeface="Arial" panose="020B0604020202020204" pitchFamily="34" charset="0"/>
              <a:ea typeface="Calibri" panose="020F0502020204030204" pitchFamily="34" charset="0"/>
              <a:cs typeface="Arial" panose="020B0604020202020204" pitchFamily="34" charset="0"/>
            </a:endParaRPr>
          </a:p>
          <a:p>
            <a:r>
              <a:rPr lang="en-AU" sz="2000" b="1" i="1">
                <a:latin typeface="Arial" panose="020B0604020202020204" pitchFamily="34" charset="0"/>
                <a:ea typeface="Calibri" panose="020F0502020204030204" pitchFamily="34" charset="0"/>
                <a:cs typeface="Arial" panose="020B0604020202020204" pitchFamily="34" charset="0"/>
              </a:rPr>
              <a:t>       =  (3 x 12.01 + 8 x 1.008 + 1 x 16.00) </a:t>
            </a:r>
          </a:p>
          <a:p>
            <a:r>
              <a:rPr lang="en-AU" sz="2000" b="1" i="1">
                <a:latin typeface="Arial" panose="020B0604020202020204" pitchFamily="34" charset="0"/>
                <a:ea typeface="Calibri" panose="020F0502020204030204" pitchFamily="34" charset="0"/>
                <a:cs typeface="Arial" panose="020B0604020202020204" pitchFamily="34" charset="0"/>
              </a:rPr>
              <a:t>       =  60.094 g</a:t>
            </a:r>
            <a:endParaRPr lang="en-AU" sz="2000">
              <a:ea typeface="Calibri" panose="020F0502020204030204" pitchFamily="34" charset="0"/>
              <a:cs typeface="Arial" panose="020B0604020202020204" pitchFamily="34" charset="0"/>
            </a:endParaRPr>
          </a:p>
        </p:txBody>
      </p:sp>
      <p:sp>
        <p:nvSpPr>
          <p:cNvPr id="11283" name="Rectangle 19"/>
          <p:cNvSpPr>
            <a:spLocks noChangeArrowheads="1"/>
          </p:cNvSpPr>
          <p:nvPr/>
        </p:nvSpPr>
        <p:spPr bwMode="auto">
          <a:xfrm>
            <a:off x="1643063" y="5929313"/>
            <a:ext cx="406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Arial" panose="020B0604020202020204" pitchFamily="34" charset="0"/>
                <a:ea typeface="Calibri" panose="020F0502020204030204" pitchFamily="34" charset="0"/>
                <a:cs typeface="Arial" panose="020B0604020202020204" pitchFamily="34" charset="0"/>
              </a:rPr>
              <a:t>MOLAR MASS  =  120.18 gmol-1</a:t>
            </a:r>
            <a:endParaRPr lang="en-AU" sz="2000">
              <a:ea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dissolve">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75"/>
                                        </p:tgtEl>
                                        <p:attrNameLst>
                                          <p:attrName>style.visibility</p:attrName>
                                        </p:attrNameLst>
                                      </p:cBhvr>
                                      <p:to>
                                        <p:strVal val="visible"/>
                                      </p:to>
                                    </p:set>
                                    <p:animEffect transition="in" filter="dissolve">
                                      <p:cBhvr>
                                        <p:cTn id="12" dur="500"/>
                                        <p:tgtEl>
                                          <p:spTgt spid="11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76"/>
                                        </p:tgtEl>
                                        <p:attrNameLst>
                                          <p:attrName>style.visibility</p:attrName>
                                        </p:attrNameLst>
                                      </p:cBhvr>
                                      <p:to>
                                        <p:strVal val="visible"/>
                                      </p:to>
                                    </p:set>
                                    <p:animEffect transition="in" filter="dissolve">
                                      <p:cBhvr>
                                        <p:cTn id="17" dur="500"/>
                                        <p:tgtEl>
                                          <p:spTgt spid="11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83"/>
                                        </p:tgtEl>
                                        <p:attrNameLst>
                                          <p:attrName>style.visibility</p:attrName>
                                        </p:attrNameLst>
                                      </p:cBhvr>
                                      <p:to>
                                        <p:strVal val="visible"/>
                                      </p:to>
                                    </p:set>
                                    <p:animEffect transition="in" filter="dissolve">
                                      <p:cBhvr>
                                        <p:cTn id="22" dur="500"/>
                                        <p:tgtEl>
                                          <p:spTgt spid="1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75" grpId="0"/>
      <p:bldP spid="11276" grpId="0"/>
      <p:bldP spid="112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ChangeArrowheads="1"/>
          </p:cNvSpPr>
          <p:nvPr/>
        </p:nvSpPr>
        <p:spPr bwMode="auto">
          <a:xfrm>
            <a:off x="2643188" y="285750"/>
            <a:ext cx="3805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sz="2000" b="1" u="sng">
                <a:latin typeface="Elephant" panose="02020904090505020303" pitchFamily="18" charset="0"/>
                <a:cs typeface="Times New Roman" panose="02020603050405020304" pitchFamily="18" charset="0"/>
              </a:rPr>
              <a:t>MOLECULAR FORMULA</a:t>
            </a:r>
            <a:endParaRPr lang="en-AU" sz="2000"/>
          </a:p>
        </p:txBody>
      </p:sp>
      <p:sp>
        <p:nvSpPr>
          <p:cNvPr id="12292" name="Rectangle 4"/>
          <p:cNvSpPr>
            <a:spLocks noChangeArrowheads="1"/>
          </p:cNvSpPr>
          <p:nvPr/>
        </p:nvSpPr>
        <p:spPr bwMode="auto">
          <a:xfrm>
            <a:off x="1285875" y="1214438"/>
            <a:ext cx="58293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Arial" panose="020B0604020202020204" pitchFamily="34" charset="0"/>
                <a:ea typeface="Calibri" panose="020F0502020204030204" pitchFamily="34" charset="0"/>
                <a:cs typeface="Arial" panose="020B0604020202020204" pitchFamily="34" charset="0"/>
              </a:rPr>
              <a:t>MOLECULA FORMULA  =      </a:t>
            </a:r>
            <a:r>
              <a:rPr lang="en-AU" sz="2000" b="1" i="1" u="sng">
                <a:latin typeface="Arial" panose="020B0604020202020204" pitchFamily="34" charset="0"/>
                <a:ea typeface="Calibri" panose="020F0502020204030204" pitchFamily="34" charset="0"/>
                <a:cs typeface="Arial" panose="020B0604020202020204" pitchFamily="34" charset="0"/>
              </a:rPr>
              <a:t>M.F.W</a:t>
            </a:r>
            <a:r>
              <a:rPr lang="en-AU" sz="2000" b="1" i="1">
                <a:latin typeface="Arial" panose="020B0604020202020204" pitchFamily="34" charset="0"/>
                <a:ea typeface="Calibri" panose="020F0502020204030204" pitchFamily="34" charset="0"/>
                <a:cs typeface="Arial" panose="020B0604020202020204" pitchFamily="34" charset="0"/>
              </a:rPr>
              <a:t>       x     E.F.</a:t>
            </a:r>
            <a:endParaRPr lang="en-AU" sz="2000">
              <a:ea typeface="Calibri" panose="020F0502020204030204" pitchFamily="34" charset="0"/>
              <a:cs typeface="Arial" panose="020B0604020202020204" pitchFamily="34" charset="0"/>
            </a:endParaRPr>
          </a:p>
          <a:p>
            <a:r>
              <a:rPr lang="en-AU" sz="2000" b="1" i="1">
                <a:latin typeface="Arial" panose="020B0604020202020204" pitchFamily="34" charset="0"/>
                <a:ea typeface="Calibri" panose="020F0502020204030204" pitchFamily="34" charset="0"/>
                <a:cs typeface="Arial" panose="020B0604020202020204" pitchFamily="34" charset="0"/>
              </a:rPr>
              <a:t>                                                 E.F.W</a:t>
            </a:r>
          </a:p>
          <a:p>
            <a:endParaRPr lang="en-AU" sz="2000">
              <a:ea typeface="Calibri" panose="020F0502020204030204" pitchFamily="34" charset="0"/>
              <a:cs typeface="Arial" panose="020B0604020202020204" pitchFamily="34" charset="0"/>
            </a:endParaRPr>
          </a:p>
          <a:p>
            <a:r>
              <a:rPr lang="en-AU" sz="2000" b="1" i="1">
                <a:latin typeface="Arial" panose="020B0604020202020204" pitchFamily="34" charset="0"/>
                <a:ea typeface="Calibri" panose="020F0502020204030204" pitchFamily="34" charset="0"/>
                <a:cs typeface="Arial" panose="020B0604020202020204" pitchFamily="34" charset="0"/>
              </a:rPr>
              <a:t>                                          =    </a:t>
            </a:r>
            <a:r>
              <a:rPr lang="en-AU" sz="2000" b="1" i="1" u="sng">
                <a:latin typeface="Arial" panose="020B0604020202020204" pitchFamily="34" charset="0"/>
                <a:ea typeface="Calibri" panose="020F0502020204030204" pitchFamily="34" charset="0"/>
                <a:cs typeface="Arial" panose="020B0604020202020204" pitchFamily="34" charset="0"/>
              </a:rPr>
              <a:t>120.18 </a:t>
            </a:r>
            <a:r>
              <a:rPr lang="en-AU" sz="2000" b="1" i="1">
                <a:latin typeface="Arial" panose="020B0604020202020204" pitchFamily="34" charset="0"/>
                <a:ea typeface="Calibri" panose="020F0502020204030204" pitchFamily="34" charset="0"/>
                <a:cs typeface="Arial" panose="020B0604020202020204" pitchFamily="34" charset="0"/>
              </a:rPr>
              <a:t>    x   C</a:t>
            </a:r>
            <a:r>
              <a:rPr lang="en-AU" sz="2000" b="1" i="1" baseline="-30000">
                <a:latin typeface="Arial" panose="020B0604020202020204" pitchFamily="34" charset="0"/>
                <a:ea typeface="Calibri" panose="020F0502020204030204" pitchFamily="34" charset="0"/>
                <a:cs typeface="Arial" panose="020B0604020202020204" pitchFamily="34" charset="0"/>
              </a:rPr>
              <a:t>3</a:t>
            </a:r>
            <a:r>
              <a:rPr lang="en-AU" sz="2000" b="1" i="1">
                <a:latin typeface="Arial" panose="020B0604020202020204" pitchFamily="34" charset="0"/>
                <a:ea typeface="Calibri" panose="020F0502020204030204" pitchFamily="34" charset="0"/>
                <a:cs typeface="Arial" panose="020B0604020202020204" pitchFamily="34" charset="0"/>
              </a:rPr>
              <a:t>H</a:t>
            </a:r>
            <a:r>
              <a:rPr lang="en-AU" sz="2000" b="1" i="1" baseline="-30000">
                <a:latin typeface="Arial" panose="020B0604020202020204" pitchFamily="34" charset="0"/>
                <a:ea typeface="Calibri" panose="020F0502020204030204" pitchFamily="34" charset="0"/>
                <a:cs typeface="Arial" panose="020B0604020202020204" pitchFamily="34" charset="0"/>
              </a:rPr>
              <a:t>8</a:t>
            </a:r>
            <a:r>
              <a:rPr lang="en-AU" sz="2000" b="1" i="1">
                <a:latin typeface="Arial" panose="020B0604020202020204" pitchFamily="34" charset="0"/>
                <a:ea typeface="Calibri" panose="020F0502020204030204" pitchFamily="34" charset="0"/>
                <a:cs typeface="Arial" panose="020B0604020202020204" pitchFamily="34" charset="0"/>
              </a:rPr>
              <a:t>O</a:t>
            </a:r>
            <a:endParaRPr lang="en-AU" sz="2000">
              <a:ea typeface="Calibri" panose="020F0502020204030204" pitchFamily="34" charset="0"/>
              <a:cs typeface="Arial" panose="020B0604020202020204" pitchFamily="34" charset="0"/>
            </a:endParaRPr>
          </a:p>
          <a:p>
            <a:r>
              <a:rPr lang="en-AU" sz="2000" b="1" i="1">
                <a:latin typeface="Arial" panose="020B0604020202020204" pitchFamily="34" charset="0"/>
                <a:ea typeface="Calibri" panose="020F0502020204030204" pitchFamily="34" charset="0"/>
                <a:cs typeface="Arial" panose="020B0604020202020204" pitchFamily="34" charset="0"/>
              </a:rPr>
              <a:t>                                                60.094    </a:t>
            </a:r>
          </a:p>
          <a:p>
            <a:endParaRPr lang="en-AU" sz="2000">
              <a:ea typeface="Calibri" panose="020F0502020204030204" pitchFamily="34" charset="0"/>
              <a:cs typeface="Arial" panose="020B0604020202020204" pitchFamily="34" charset="0"/>
            </a:endParaRPr>
          </a:p>
          <a:p>
            <a:r>
              <a:rPr lang="en-AU" sz="2000" b="1" i="1">
                <a:latin typeface="Arial" panose="020B0604020202020204" pitchFamily="34" charset="0"/>
                <a:ea typeface="Calibri" panose="020F0502020204030204" pitchFamily="34" charset="0"/>
                <a:cs typeface="Arial" panose="020B0604020202020204" pitchFamily="34" charset="0"/>
              </a:rPr>
              <a:t>                                          =   2    x   C</a:t>
            </a:r>
            <a:r>
              <a:rPr lang="en-AU" sz="2000" b="1" i="1" baseline="-30000">
                <a:latin typeface="Arial" panose="020B0604020202020204" pitchFamily="34" charset="0"/>
                <a:ea typeface="Calibri" panose="020F0502020204030204" pitchFamily="34" charset="0"/>
                <a:cs typeface="Arial" panose="020B0604020202020204" pitchFamily="34" charset="0"/>
              </a:rPr>
              <a:t>3</a:t>
            </a:r>
            <a:r>
              <a:rPr lang="en-AU" sz="2000" b="1" i="1">
                <a:latin typeface="Arial" panose="020B0604020202020204" pitchFamily="34" charset="0"/>
                <a:ea typeface="Calibri" panose="020F0502020204030204" pitchFamily="34" charset="0"/>
                <a:cs typeface="Arial" panose="020B0604020202020204" pitchFamily="34" charset="0"/>
              </a:rPr>
              <a:t>H</a:t>
            </a:r>
            <a:r>
              <a:rPr lang="en-AU" sz="2000" b="1" i="1" baseline="-30000">
                <a:latin typeface="Arial" panose="020B0604020202020204" pitchFamily="34" charset="0"/>
                <a:ea typeface="Calibri" panose="020F0502020204030204" pitchFamily="34" charset="0"/>
                <a:cs typeface="Arial" panose="020B0604020202020204" pitchFamily="34" charset="0"/>
              </a:rPr>
              <a:t>8</a:t>
            </a:r>
            <a:r>
              <a:rPr lang="en-AU" sz="2000" b="1" i="1">
                <a:latin typeface="Arial" panose="020B0604020202020204" pitchFamily="34" charset="0"/>
                <a:ea typeface="Calibri" panose="020F0502020204030204" pitchFamily="34" charset="0"/>
                <a:cs typeface="Arial" panose="020B0604020202020204" pitchFamily="34" charset="0"/>
              </a:rPr>
              <a:t>O</a:t>
            </a:r>
          </a:p>
          <a:p>
            <a:endParaRPr lang="en-AU" sz="2000" b="1" i="1">
              <a:latin typeface="Arial" panose="020B0604020202020204" pitchFamily="34" charset="0"/>
              <a:ea typeface="Calibri" panose="020F0502020204030204" pitchFamily="34" charset="0"/>
              <a:cs typeface="Arial" panose="020B0604020202020204" pitchFamily="34" charset="0"/>
            </a:endParaRPr>
          </a:p>
          <a:p>
            <a:r>
              <a:rPr lang="en-AU" sz="2000" b="1" i="1">
                <a:latin typeface="Arial" panose="020B0604020202020204" pitchFamily="34" charset="0"/>
                <a:ea typeface="Calibri" panose="020F0502020204030204" pitchFamily="34" charset="0"/>
                <a:cs typeface="Arial" panose="020B0604020202020204" pitchFamily="34" charset="0"/>
              </a:rPr>
              <a:t>                           M.F.        =  </a:t>
            </a:r>
            <a:r>
              <a:rPr lang="en-AU" sz="2800" b="1" i="1">
                <a:latin typeface="Arial" panose="020B0604020202020204" pitchFamily="34" charset="0"/>
                <a:ea typeface="Calibri" panose="020F0502020204030204" pitchFamily="34" charset="0"/>
                <a:cs typeface="Arial" panose="020B0604020202020204" pitchFamily="34" charset="0"/>
              </a:rPr>
              <a:t>C</a:t>
            </a:r>
            <a:r>
              <a:rPr lang="en-AU" sz="2800" b="1" i="1" baseline="-30000">
                <a:latin typeface="Arial" panose="020B0604020202020204" pitchFamily="34" charset="0"/>
                <a:ea typeface="Calibri" panose="020F0502020204030204" pitchFamily="34" charset="0"/>
                <a:cs typeface="Arial" panose="020B0604020202020204" pitchFamily="34" charset="0"/>
              </a:rPr>
              <a:t>6</a:t>
            </a:r>
            <a:r>
              <a:rPr lang="en-AU" sz="2800" b="1" i="1">
                <a:latin typeface="Arial" panose="020B0604020202020204" pitchFamily="34" charset="0"/>
                <a:ea typeface="Calibri" panose="020F0502020204030204" pitchFamily="34" charset="0"/>
                <a:cs typeface="Arial" panose="020B0604020202020204" pitchFamily="34" charset="0"/>
              </a:rPr>
              <a:t>H</a:t>
            </a:r>
            <a:r>
              <a:rPr lang="en-AU" sz="2800" b="1" i="1" baseline="-30000">
                <a:latin typeface="Arial" panose="020B0604020202020204" pitchFamily="34" charset="0"/>
                <a:ea typeface="Calibri" panose="020F0502020204030204" pitchFamily="34" charset="0"/>
                <a:cs typeface="Arial" panose="020B0604020202020204" pitchFamily="34" charset="0"/>
              </a:rPr>
              <a:t>16</a:t>
            </a:r>
            <a:r>
              <a:rPr lang="en-AU" sz="2800" b="1" i="1">
                <a:latin typeface="Arial" panose="020B0604020202020204" pitchFamily="34" charset="0"/>
                <a:ea typeface="Calibri" panose="020F0502020204030204" pitchFamily="34" charset="0"/>
                <a:cs typeface="Arial" panose="020B0604020202020204" pitchFamily="34" charset="0"/>
              </a:rPr>
              <a:t>O</a:t>
            </a:r>
            <a:r>
              <a:rPr lang="en-AU" sz="2800" b="1" i="1" baseline="-30000">
                <a:latin typeface="Arial" panose="020B0604020202020204" pitchFamily="34" charset="0"/>
                <a:ea typeface="Calibri" panose="020F0502020204030204" pitchFamily="34" charset="0"/>
                <a:cs typeface="Arial" panose="020B0604020202020204" pitchFamily="34" charset="0"/>
              </a:rPr>
              <a:t>2</a:t>
            </a:r>
            <a:endParaRPr lang="en-AU" sz="4400">
              <a:ea typeface="Calibri" panose="020F0502020204030204" pitchFamily="34" charset="0"/>
              <a:cs typeface="Arial" panose="020B0604020202020204" pitchFamily="34" charset="0"/>
            </a:endParaRPr>
          </a:p>
          <a:p>
            <a:endParaRPr lang="en-AU" sz="2000">
              <a:ea typeface="Calibri" panose="020F0502020204030204" pitchFamily="34" charset="0"/>
              <a:cs typeface="Arial" panose="020B0604020202020204" pitchFamily="34" charset="0"/>
            </a:endParaRPr>
          </a:p>
          <a:p>
            <a:r>
              <a:rPr lang="en-AU" sz="2000" b="1" i="1">
                <a:latin typeface="Arial" panose="020B0604020202020204" pitchFamily="34" charset="0"/>
                <a:ea typeface="Calibri" panose="020F0502020204030204" pitchFamily="34" charset="0"/>
                <a:cs typeface="Arial" panose="020B0604020202020204" pitchFamily="34" charset="0"/>
              </a:rPr>
              <a:t>                      </a:t>
            </a:r>
            <a:endParaRPr lang="en-AU" sz="2000">
              <a:ea typeface="Calibri" panose="020F0502020204030204" pitchFamily="34" charset="0"/>
              <a:cs typeface="Arial" panose="020B0604020202020204" pitchFamily="34" charset="0"/>
            </a:endParaRPr>
          </a:p>
        </p:txBody>
      </p:sp>
      <p:graphicFrame>
        <p:nvGraphicFramePr>
          <p:cNvPr id="12291" name="Object 3"/>
          <p:cNvGraphicFramePr>
            <a:graphicFrameLocks noChangeAspect="1"/>
          </p:cNvGraphicFramePr>
          <p:nvPr/>
        </p:nvGraphicFramePr>
        <p:xfrm>
          <a:off x="2500313" y="3643313"/>
          <a:ext cx="642937" cy="581025"/>
        </p:xfrm>
        <a:graphic>
          <a:graphicData uri="http://schemas.openxmlformats.org/presentationml/2006/ole">
            <mc:AlternateContent xmlns:mc="http://schemas.openxmlformats.org/markup-compatibility/2006">
              <mc:Choice xmlns:v="urn:schemas-microsoft-com:vml" Requires="v">
                <p:oleObj spid="_x0000_s5127" name="Equation" r:id="rId3" imgW="139518" imgH="126835" progId="Equation.3">
                  <p:embed/>
                </p:oleObj>
              </mc:Choice>
              <mc:Fallback>
                <p:oleObj name="Equation" r:id="rId3" imgW="139518" imgH="12683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3643313"/>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25" name="Picture 6" descr="Metha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143125"/>
            <a:ext cx="14287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7" descr="Metha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3313" y="4357688"/>
            <a:ext cx="2357437"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dissolve">
                                      <p:cBhvr>
                                        <p:cTn id="7" dur="500"/>
                                        <p:tgtEl>
                                          <p:spTgt spid="1229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292">
                                            <p:txEl>
                                              <p:pRg st="1" end="1"/>
                                            </p:txEl>
                                          </p:spTgt>
                                        </p:tgtEl>
                                        <p:attrNameLst>
                                          <p:attrName>style.visibility</p:attrName>
                                        </p:attrNameLst>
                                      </p:cBhvr>
                                      <p:to>
                                        <p:strVal val="visible"/>
                                      </p:to>
                                    </p:set>
                                    <p:animEffect transition="in" filter="dissolve">
                                      <p:cBhvr>
                                        <p:cTn id="10" dur="500"/>
                                        <p:tgtEl>
                                          <p:spTgt spid="1229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2292">
                                            <p:txEl>
                                              <p:pRg st="3" end="3"/>
                                            </p:txEl>
                                          </p:spTgt>
                                        </p:tgtEl>
                                        <p:attrNameLst>
                                          <p:attrName>style.visibility</p:attrName>
                                        </p:attrNameLst>
                                      </p:cBhvr>
                                      <p:to>
                                        <p:strVal val="visible"/>
                                      </p:to>
                                    </p:set>
                                    <p:animEffect transition="in" filter="dissolve">
                                      <p:cBhvr>
                                        <p:cTn id="15" dur="500"/>
                                        <p:tgtEl>
                                          <p:spTgt spid="1229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2292">
                                            <p:txEl>
                                              <p:pRg st="4" end="4"/>
                                            </p:txEl>
                                          </p:spTgt>
                                        </p:tgtEl>
                                        <p:attrNameLst>
                                          <p:attrName>style.visibility</p:attrName>
                                        </p:attrNameLst>
                                      </p:cBhvr>
                                      <p:to>
                                        <p:strVal val="visible"/>
                                      </p:to>
                                    </p:set>
                                    <p:animEffect transition="in" filter="dissolve">
                                      <p:cBhvr>
                                        <p:cTn id="18" dur="500"/>
                                        <p:tgtEl>
                                          <p:spTgt spid="12292">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2292">
                                            <p:txEl>
                                              <p:pRg st="6" end="6"/>
                                            </p:txEl>
                                          </p:spTgt>
                                        </p:tgtEl>
                                        <p:attrNameLst>
                                          <p:attrName>style.visibility</p:attrName>
                                        </p:attrNameLst>
                                      </p:cBhvr>
                                      <p:to>
                                        <p:strVal val="visible"/>
                                      </p:to>
                                    </p:set>
                                    <p:animEffect transition="in" filter="dissolve">
                                      <p:cBhvr>
                                        <p:cTn id="23" dur="500"/>
                                        <p:tgtEl>
                                          <p:spTgt spid="12292">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2292">
                                            <p:txEl>
                                              <p:pRg st="8" end="8"/>
                                            </p:txEl>
                                          </p:spTgt>
                                        </p:tgtEl>
                                        <p:attrNameLst>
                                          <p:attrName>style.visibility</p:attrName>
                                        </p:attrNameLst>
                                      </p:cBhvr>
                                      <p:to>
                                        <p:strVal val="visible"/>
                                      </p:to>
                                    </p:set>
                                    <p:animEffect transition="in" filter="dissolve">
                                      <p:cBhvr>
                                        <p:cTn id="28" dur="500"/>
                                        <p:tgtEl>
                                          <p:spTgt spid="12292">
                                            <p:txEl>
                                              <p:pRg st="8" end="8"/>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12291"/>
                                        </p:tgtEl>
                                        <p:attrNameLst>
                                          <p:attrName>style.visibility</p:attrName>
                                        </p:attrNameLst>
                                      </p:cBhvr>
                                      <p:to>
                                        <p:strVal val="visible"/>
                                      </p:to>
                                    </p:set>
                                    <p:animEffect transition="in" filter="dissolve">
                                      <p:cBhvr>
                                        <p:cTn id="31"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6"/>
          <p:cNvSpPr>
            <a:spLocks noChangeArrowheads="1"/>
          </p:cNvSpPr>
          <p:nvPr/>
        </p:nvSpPr>
        <p:spPr bwMode="auto">
          <a:xfrm>
            <a:off x="2214563" y="285750"/>
            <a:ext cx="4697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sz="2000" b="1" u="sng">
                <a:latin typeface="Elephant" panose="02020904090505020303" pitchFamily="18" charset="0"/>
                <a:ea typeface="Calibri" panose="020F0502020204030204" pitchFamily="34" charset="0"/>
                <a:cs typeface="Times New Roman" panose="02020603050405020304" pitchFamily="18" charset="0"/>
              </a:rPr>
              <a:t>PERCENTAGE COMPOSITION</a:t>
            </a:r>
            <a:endParaRPr lang="en-AU" sz="2000">
              <a:ea typeface="Calibri" panose="020F0502020204030204" pitchFamily="34" charset="0"/>
              <a:cs typeface="Times New Roman" panose="02020603050405020304" pitchFamily="18" charset="0"/>
            </a:endParaRPr>
          </a:p>
        </p:txBody>
      </p:sp>
      <p:sp>
        <p:nvSpPr>
          <p:cNvPr id="5127" name="Rectangle 7"/>
          <p:cNvSpPr>
            <a:spLocks noChangeArrowheads="1"/>
          </p:cNvSpPr>
          <p:nvPr/>
        </p:nvSpPr>
        <p:spPr bwMode="auto">
          <a:xfrm>
            <a:off x="285750" y="714375"/>
            <a:ext cx="850106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a:latin typeface="Book Antiqua" panose="02040602050305030304" pitchFamily="18" charset="0"/>
                <a:ea typeface="Calibri" panose="020F0502020204030204" pitchFamily="34" charset="0"/>
                <a:cs typeface="Arial" panose="020B0604020202020204" pitchFamily="34" charset="0"/>
              </a:rPr>
              <a:t>►The composition of a compound is often expressed in terms of its percentage composition BY MASS. This means that the percentage of the total mass of the compound contributed by each element. Percentage composition has similarities to the CONCENTRATION in a solution which measures the moles of solute as part of a solution. Percentage composition measures the mass of a part with respect to the whole compound.</a:t>
            </a:r>
            <a:endParaRPr lang="en-AU" sz="2000">
              <a:ea typeface="Calibri" panose="020F0502020204030204" pitchFamily="34" charset="0"/>
              <a:cs typeface="Arial" panose="020B0604020202020204" pitchFamily="34" charset="0"/>
            </a:endParaRPr>
          </a:p>
        </p:txBody>
      </p:sp>
      <p:sp>
        <p:nvSpPr>
          <p:cNvPr id="5145" name="Text Box 25"/>
          <p:cNvSpPr txBox="1">
            <a:spLocks noChangeArrowheads="1"/>
          </p:cNvSpPr>
          <p:nvPr/>
        </p:nvSpPr>
        <p:spPr bwMode="auto">
          <a:xfrm>
            <a:off x="-214313" y="2928938"/>
            <a:ext cx="9572626" cy="4191000"/>
          </a:xfrm>
          <a:prstGeom prst="rect">
            <a:avLst/>
          </a:prstGeom>
          <a:solidFill>
            <a:srgbClr val="FFFFFF"/>
          </a:solidFill>
          <a:ln w="9525">
            <a:solidFill>
              <a:srgbClr val="000000"/>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AU" sz="1800" b="1" i="1">
                <a:latin typeface="Book Antiqua" panose="02040602050305030304" pitchFamily="18" charset="0"/>
              </a:rPr>
              <a:t>    TYPE EXAMPLE 1:    </a:t>
            </a:r>
            <a:r>
              <a:rPr lang="en-AU" sz="1800">
                <a:latin typeface="Book Antiqua" panose="02040602050305030304" pitchFamily="18" charset="0"/>
              </a:rPr>
              <a:t>Stannous fluoride (SnF</a:t>
            </a:r>
            <a:r>
              <a:rPr lang="en-AU" sz="1800" baseline="-25000">
                <a:latin typeface="Book Antiqua" panose="02040602050305030304" pitchFamily="18" charset="0"/>
              </a:rPr>
              <a:t>2</a:t>
            </a:r>
            <a:r>
              <a:rPr lang="en-AU" sz="1800">
                <a:latin typeface="Book Antiqua" panose="02040602050305030304" pitchFamily="18" charset="0"/>
              </a:rPr>
              <a:t>) is an active ingredient in toothpaste.            		*Find the percentage composition of each element in the compound.</a:t>
            </a:r>
          </a:p>
          <a:p>
            <a:pPr>
              <a:spcAft>
                <a:spcPts val="1000"/>
              </a:spcAft>
            </a:pPr>
            <a:r>
              <a:rPr lang="en-AU" sz="1800">
                <a:latin typeface="Book Antiqua" panose="02040602050305030304" pitchFamily="18" charset="0"/>
              </a:rPr>
              <a:t>        1 FORMULA UNIT of SnF</a:t>
            </a:r>
            <a:r>
              <a:rPr lang="en-AU" sz="1800" baseline="-25000">
                <a:latin typeface="Book Antiqua" panose="02040602050305030304" pitchFamily="18" charset="0"/>
              </a:rPr>
              <a:t>2</a:t>
            </a:r>
            <a:r>
              <a:rPr lang="en-AU" sz="1800">
                <a:latin typeface="Book Antiqua" panose="02040602050305030304" pitchFamily="18" charset="0"/>
              </a:rPr>
              <a:t> contains one Tin (Sn)  atom and two Fluorine (F) atoms.</a:t>
            </a:r>
          </a:p>
          <a:p>
            <a:pPr>
              <a:spcAft>
                <a:spcPts val="1000"/>
              </a:spcAft>
            </a:pPr>
            <a:r>
              <a:rPr lang="en-AU" sz="1800"/>
              <a:t>      *MOLAR MASS:( SnF</a:t>
            </a:r>
            <a:r>
              <a:rPr lang="en-AU" sz="1800" baseline="-25000"/>
              <a:t>2</a:t>
            </a:r>
            <a:r>
              <a:rPr lang="en-AU" sz="1800"/>
              <a:t>)</a:t>
            </a:r>
          </a:p>
          <a:p>
            <a:pPr>
              <a:spcAft>
                <a:spcPts val="1000"/>
              </a:spcAft>
            </a:pPr>
            <a:endParaRPr lang="en-AU" sz="1800"/>
          </a:p>
          <a:p>
            <a:pPr>
              <a:spcAft>
                <a:spcPts val="1000"/>
              </a:spcAft>
            </a:pPr>
            <a:endParaRPr lang="en-AU" sz="1800"/>
          </a:p>
          <a:p>
            <a:pPr>
              <a:spcAft>
                <a:spcPts val="1000"/>
              </a:spcAft>
            </a:pPr>
            <a:endParaRPr lang="en-AU" sz="1800">
              <a:latin typeface="Book Antiqua" panose="02040602050305030304" pitchFamily="18" charset="0"/>
            </a:endParaRPr>
          </a:p>
          <a:p>
            <a:pPr>
              <a:spcAft>
                <a:spcPts val="1000"/>
              </a:spcAft>
            </a:pPr>
            <a:r>
              <a:rPr lang="en-AU" sz="1100">
                <a:latin typeface="Book Antiqua" panose="02040602050305030304" pitchFamily="18" charset="0"/>
              </a:rPr>
              <a:t>   </a:t>
            </a: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endParaRPr lang="en-US"/>
          </a:p>
        </p:txBody>
      </p:sp>
      <p:sp>
        <p:nvSpPr>
          <p:cNvPr id="1034"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sp>
        <p:nvSpPr>
          <p:cNvPr id="1035" name="Rectangle 3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149" name="Object 29"/>
          <p:cNvGraphicFramePr>
            <a:graphicFrameLocks noChangeAspect="1"/>
          </p:cNvGraphicFramePr>
          <p:nvPr/>
        </p:nvGraphicFramePr>
        <p:xfrm>
          <a:off x="285750" y="4500563"/>
          <a:ext cx="1643063" cy="1331912"/>
        </p:xfrm>
        <a:graphic>
          <a:graphicData uri="http://schemas.openxmlformats.org/presentationml/2006/ole">
            <mc:AlternateContent xmlns:mc="http://schemas.openxmlformats.org/markup-compatibility/2006">
              <mc:Choice xmlns:v="urn:schemas-microsoft-com:vml" Requires="v">
                <p:oleObj spid="_x0000_s1042" name="Worksheet" r:id="rId3" imgW="1028717" imgH="866851" progId="Excel.Sheet.8">
                  <p:embed/>
                </p:oleObj>
              </mc:Choice>
              <mc:Fallback>
                <p:oleObj name="Worksheet" r:id="rId3" imgW="1028717" imgH="866851" progId="Excel.Sheet.8">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500563"/>
                        <a:ext cx="1643063"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1" name="Text Box 31"/>
          <p:cNvSpPr txBox="1">
            <a:spLocks noChangeArrowheads="1"/>
          </p:cNvSpPr>
          <p:nvPr/>
        </p:nvSpPr>
        <p:spPr bwMode="auto">
          <a:xfrm>
            <a:off x="2071688" y="4552950"/>
            <a:ext cx="3629025" cy="2305050"/>
          </a:xfrm>
          <a:prstGeom prst="rect">
            <a:avLst/>
          </a:prstGeom>
          <a:solidFill>
            <a:srgbClr val="FFFFFF"/>
          </a:solidFill>
          <a:ln w="9525">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AU" sz="1800" b="1" i="1">
                <a:latin typeface="Book Antiqua" panose="02040602050305030304" pitchFamily="18" charset="0"/>
              </a:rPr>
              <a:t>% MASS Sn</a:t>
            </a:r>
            <a:r>
              <a:rPr lang="en-AU" sz="1800">
                <a:latin typeface="Book Antiqua" panose="02040602050305030304" pitchFamily="18" charset="0"/>
              </a:rPr>
              <a:t>  =                    x   100</a:t>
            </a:r>
          </a:p>
          <a:p>
            <a:pPr>
              <a:spcAft>
                <a:spcPts val="1000"/>
              </a:spcAft>
            </a:pPr>
            <a:endParaRPr lang="en-AU" sz="1800">
              <a:latin typeface="Book Antiqua" panose="02040602050305030304" pitchFamily="18" charset="0"/>
            </a:endParaRPr>
          </a:p>
          <a:p>
            <a:pPr>
              <a:spcAft>
                <a:spcPts val="1000"/>
              </a:spcAft>
            </a:pPr>
            <a:r>
              <a:rPr lang="en-AU" sz="1800">
                <a:latin typeface="Book Antiqua" panose="02040602050305030304" pitchFamily="18" charset="0"/>
              </a:rPr>
              <a:t>                       =                  x  100</a:t>
            </a:r>
          </a:p>
          <a:p>
            <a:pPr>
              <a:spcAft>
                <a:spcPts val="1000"/>
              </a:spcAft>
            </a:pPr>
            <a:endParaRPr lang="en-AU" sz="400">
              <a:latin typeface="Book Antiqua" panose="02040602050305030304" pitchFamily="18" charset="0"/>
            </a:endParaRPr>
          </a:p>
          <a:p>
            <a:pPr>
              <a:spcAft>
                <a:spcPts val="1000"/>
              </a:spcAft>
            </a:pPr>
            <a:endParaRPr lang="en-AU" sz="400">
              <a:latin typeface="Book Antiqua" panose="02040602050305030304" pitchFamily="18" charset="0"/>
            </a:endParaRPr>
          </a:p>
          <a:p>
            <a:pPr>
              <a:spcAft>
                <a:spcPts val="1000"/>
              </a:spcAft>
            </a:pPr>
            <a:r>
              <a:rPr lang="en-AU" sz="1800">
                <a:latin typeface="Book Antiqua" panose="02040602050305030304" pitchFamily="18" charset="0"/>
              </a:rPr>
              <a:t>                       =   </a:t>
            </a:r>
            <a:r>
              <a:rPr lang="en-AU" sz="1800" b="1" u="sng">
                <a:latin typeface="Book Antiqua" panose="02040602050305030304" pitchFamily="18" charset="0"/>
              </a:rPr>
              <a:t>75.7% (3S.F.)</a:t>
            </a: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endParaRPr lang="en-US"/>
          </a:p>
        </p:txBody>
      </p:sp>
      <p:sp>
        <p:nvSpPr>
          <p:cNvPr id="1037"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152" name="Object 32"/>
          <p:cNvGraphicFramePr>
            <a:graphicFrameLocks noChangeAspect="1"/>
          </p:cNvGraphicFramePr>
          <p:nvPr/>
        </p:nvGraphicFramePr>
        <p:xfrm>
          <a:off x="3714750" y="4500563"/>
          <a:ext cx="866775" cy="571500"/>
        </p:xfrm>
        <a:graphic>
          <a:graphicData uri="http://schemas.openxmlformats.org/presentationml/2006/ole">
            <mc:AlternateContent xmlns:mc="http://schemas.openxmlformats.org/markup-compatibility/2006">
              <mc:Choice xmlns:v="urn:schemas-microsoft-com:vml" Requires="v">
                <p:oleObj spid="_x0000_s1043" name="Equation" r:id="rId5" imgW="647700" imgH="431800" progId="Equation.3">
                  <p:embed/>
                </p:oleObj>
              </mc:Choice>
              <mc:Fallback>
                <p:oleObj name="Equation" r:id="rId5" imgW="647700" imgH="43180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4500563"/>
                        <a:ext cx="8667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8"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154" name="Object 34"/>
          <p:cNvGraphicFramePr>
            <a:graphicFrameLocks noChangeAspect="1"/>
          </p:cNvGraphicFramePr>
          <p:nvPr/>
        </p:nvGraphicFramePr>
        <p:xfrm>
          <a:off x="3857625" y="5286375"/>
          <a:ext cx="609600" cy="647700"/>
        </p:xfrm>
        <a:graphic>
          <a:graphicData uri="http://schemas.openxmlformats.org/presentationml/2006/ole">
            <mc:AlternateContent xmlns:mc="http://schemas.openxmlformats.org/markup-compatibility/2006">
              <mc:Choice xmlns:v="urn:schemas-microsoft-com:vml" Requires="v">
                <p:oleObj spid="_x0000_s1044" name="Equation" r:id="rId7" imgW="406048" imgH="393359" progId="Equation.3">
                  <p:embed/>
                </p:oleObj>
              </mc:Choice>
              <mc:Fallback>
                <p:oleObj name="Equation" r:id="rId7" imgW="406048" imgH="393359"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7625" y="5286375"/>
                        <a:ext cx="60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6" name="Text Box 36"/>
          <p:cNvSpPr txBox="1">
            <a:spLocks noChangeArrowheads="1"/>
          </p:cNvSpPr>
          <p:nvPr/>
        </p:nvSpPr>
        <p:spPr bwMode="auto">
          <a:xfrm>
            <a:off x="5643563" y="4572000"/>
            <a:ext cx="3500437" cy="2500313"/>
          </a:xfrm>
          <a:prstGeom prst="rect">
            <a:avLst/>
          </a:prstGeom>
          <a:solidFill>
            <a:srgbClr val="FFFFFF"/>
          </a:solidFill>
          <a:ln w="9525">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AU" sz="1800" b="1" i="1">
                <a:latin typeface="Book Antiqua" panose="02040602050305030304" pitchFamily="18" charset="0"/>
              </a:rPr>
              <a:t>% MASS F</a:t>
            </a:r>
            <a:r>
              <a:rPr lang="en-AU" sz="1800">
                <a:latin typeface="Book Antiqua" panose="02040602050305030304" pitchFamily="18" charset="0"/>
              </a:rPr>
              <a:t>  =                     x 100</a:t>
            </a:r>
          </a:p>
          <a:p>
            <a:pPr>
              <a:spcAft>
                <a:spcPts val="1000"/>
              </a:spcAft>
            </a:pPr>
            <a:endParaRPr lang="en-AU" sz="1800">
              <a:latin typeface="Book Antiqua" panose="02040602050305030304" pitchFamily="18" charset="0"/>
            </a:endParaRPr>
          </a:p>
          <a:p>
            <a:pPr>
              <a:spcAft>
                <a:spcPts val="1000"/>
              </a:spcAft>
            </a:pPr>
            <a:r>
              <a:rPr lang="en-AU" sz="1800">
                <a:latin typeface="Book Antiqua" panose="02040602050305030304" pitchFamily="18" charset="0"/>
              </a:rPr>
              <a:t>                      =                 x  100</a:t>
            </a:r>
          </a:p>
          <a:p>
            <a:pPr>
              <a:spcAft>
                <a:spcPts val="1000"/>
              </a:spcAft>
            </a:pPr>
            <a:endParaRPr lang="en-AU" sz="400">
              <a:latin typeface="Book Antiqua" panose="02040602050305030304" pitchFamily="18" charset="0"/>
            </a:endParaRPr>
          </a:p>
          <a:p>
            <a:pPr>
              <a:spcAft>
                <a:spcPts val="1000"/>
              </a:spcAft>
            </a:pPr>
            <a:endParaRPr lang="en-AU" sz="400">
              <a:latin typeface="Book Antiqua" panose="02040602050305030304" pitchFamily="18" charset="0"/>
            </a:endParaRPr>
          </a:p>
          <a:p>
            <a:pPr>
              <a:spcAft>
                <a:spcPts val="1000"/>
              </a:spcAft>
            </a:pPr>
            <a:r>
              <a:rPr lang="en-AU" sz="1800" b="1">
                <a:latin typeface="Book Antiqua" panose="02040602050305030304" pitchFamily="18" charset="0"/>
              </a:rPr>
              <a:t>                      =  </a:t>
            </a:r>
            <a:r>
              <a:rPr lang="en-AU" sz="1800" b="1" u="sng">
                <a:latin typeface="Book Antiqua" panose="02040602050305030304" pitchFamily="18" charset="0"/>
              </a:rPr>
              <a:t>24.3% (3S.F.)</a:t>
            </a: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endParaRPr lang="en-US"/>
          </a:p>
        </p:txBody>
      </p:sp>
      <p:sp>
        <p:nvSpPr>
          <p:cNvPr id="1040" name="Rectangle 3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157" name="Object 37"/>
          <p:cNvGraphicFramePr>
            <a:graphicFrameLocks noChangeAspect="1"/>
          </p:cNvGraphicFramePr>
          <p:nvPr/>
        </p:nvGraphicFramePr>
        <p:xfrm>
          <a:off x="7143750" y="4500563"/>
          <a:ext cx="968375" cy="642937"/>
        </p:xfrm>
        <a:graphic>
          <a:graphicData uri="http://schemas.openxmlformats.org/presentationml/2006/ole">
            <mc:AlternateContent xmlns:mc="http://schemas.openxmlformats.org/markup-compatibility/2006">
              <mc:Choice xmlns:v="urn:schemas-microsoft-com:vml" Requires="v">
                <p:oleObj spid="_x0000_s1045" name="Equation" r:id="rId9" imgW="647700" imgH="431800" progId="Equation.3">
                  <p:embed/>
                </p:oleObj>
              </mc:Choice>
              <mc:Fallback>
                <p:oleObj name="Equation" r:id="rId9" imgW="647700" imgH="43180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750" y="4500563"/>
                        <a:ext cx="96837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1" name="Rectangle 4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159" name="Object 39"/>
          <p:cNvGraphicFramePr>
            <a:graphicFrameLocks noChangeAspect="1"/>
          </p:cNvGraphicFramePr>
          <p:nvPr/>
        </p:nvGraphicFramePr>
        <p:xfrm>
          <a:off x="7286625" y="5214938"/>
          <a:ext cx="674688" cy="642937"/>
        </p:xfrm>
        <a:graphic>
          <a:graphicData uri="http://schemas.openxmlformats.org/presentationml/2006/ole">
            <mc:AlternateContent xmlns:mc="http://schemas.openxmlformats.org/markup-compatibility/2006">
              <mc:Choice xmlns:v="urn:schemas-microsoft-com:vml" Requires="v">
                <p:oleObj spid="_x0000_s1046" name="Equation" r:id="rId11" imgW="406048" imgH="393359" progId="Equation.3">
                  <p:embed/>
                </p:oleObj>
              </mc:Choice>
              <mc:Fallback>
                <p:oleObj name="Equation" r:id="rId11" imgW="406048" imgH="393359"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86625" y="5214938"/>
                        <a:ext cx="6746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animEffect transition="in" filter="dissolve">
                                      <p:cBhvr>
                                        <p:cTn id="7" dur="500"/>
                                        <p:tgtEl>
                                          <p:spTgt spid="51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45"/>
                                        </p:tgtEl>
                                        <p:attrNameLst>
                                          <p:attrName>style.visibility</p:attrName>
                                        </p:attrNameLst>
                                      </p:cBhvr>
                                      <p:to>
                                        <p:strVal val="visible"/>
                                      </p:to>
                                    </p:set>
                                    <p:animEffect transition="in" filter="dissolve">
                                      <p:cBhvr>
                                        <p:cTn id="12" dur="500"/>
                                        <p:tgtEl>
                                          <p:spTgt spid="5145"/>
                                        </p:tgtEl>
                                      </p:cBhvr>
                                    </p:animEffect>
                                  </p:childTnLst>
                                </p:cTn>
                              </p:par>
                              <p:par>
                                <p:cTn id="13" presetID="9" presetClass="entr" presetSubtype="0" fill="hold" nodeType="withEffect">
                                  <p:stCondLst>
                                    <p:cond delay="0"/>
                                  </p:stCondLst>
                                  <p:childTnLst>
                                    <p:set>
                                      <p:cBhvr>
                                        <p:cTn id="14" dur="1" fill="hold">
                                          <p:stCondLst>
                                            <p:cond delay="0"/>
                                          </p:stCondLst>
                                        </p:cTn>
                                        <p:tgtEl>
                                          <p:spTgt spid="5149"/>
                                        </p:tgtEl>
                                        <p:attrNameLst>
                                          <p:attrName>style.visibility</p:attrName>
                                        </p:attrNameLst>
                                      </p:cBhvr>
                                      <p:to>
                                        <p:strVal val="visible"/>
                                      </p:to>
                                    </p:set>
                                    <p:animEffect transition="in" filter="dissolve">
                                      <p:cBhvr>
                                        <p:cTn id="15" dur="500"/>
                                        <p:tgtEl>
                                          <p:spTgt spid="5149"/>
                                        </p:tgtEl>
                                      </p:cBhvr>
                                    </p:animEffect>
                                  </p:childTnLst>
                                </p:cTn>
                              </p:par>
                              <p:par>
                                <p:cTn id="16" presetID="9" presetClass="entr" presetSubtype="0" fill="hold" nodeType="withEffect">
                                  <p:stCondLst>
                                    <p:cond delay="0"/>
                                  </p:stCondLst>
                                  <p:childTnLst>
                                    <p:set>
                                      <p:cBhvr>
                                        <p:cTn id="17" dur="1" fill="hold">
                                          <p:stCondLst>
                                            <p:cond delay="0"/>
                                          </p:stCondLst>
                                        </p:cTn>
                                        <p:tgtEl>
                                          <p:spTgt spid="5152"/>
                                        </p:tgtEl>
                                        <p:attrNameLst>
                                          <p:attrName>style.visibility</p:attrName>
                                        </p:attrNameLst>
                                      </p:cBhvr>
                                      <p:to>
                                        <p:strVal val="visible"/>
                                      </p:to>
                                    </p:set>
                                    <p:animEffect transition="in" filter="dissolve">
                                      <p:cBhvr>
                                        <p:cTn id="18" dur="500"/>
                                        <p:tgtEl>
                                          <p:spTgt spid="515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151"/>
                                        </p:tgtEl>
                                        <p:attrNameLst>
                                          <p:attrName>style.visibility</p:attrName>
                                        </p:attrNameLst>
                                      </p:cBhvr>
                                      <p:to>
                                        <p:strVal val="visible"/>
                                      </p:to>
                                    </p:set>
                                    <p:animEffect transition="in" filter="dissolve">
                                      <p:cBhvr>
                                        <p:cTn id="21" dur="500"/>
                                        <p:tgtEl>
                                          <p:spTgt spid="5151"/>
                                        </p:tgtEl>
                                      </p:cBhvr>
                                    </p:animEffect>
                                  </p:childTnLst>
                                </p:cTn>
                              </p:par>
                              <p:par>
                                <p:cTn id="22" presetID="9" presetClass="entr" presetSubtype="0" fill="hold" nodeType="withEffect">
                                  <p:stCondLst>
                                    <p:cond delay="0"/>
                                  </p:stCondLst>
                                  <p:childTnLst>
                                    <p:set>
                                      <p:cBhvr>
                                        <p:cTn id="23" dur="1" fill="hold">
                                          <p:stCondLst>
                                            <p:cond delay="0"/>
                                          </p:stCondLst>
                                        </p:cTn>
                                        <p:tgtEl>
                                          <p:spTgt spid="5154"/>
                                        </p:tgtEl>
                                        <p:attrNameLst>
                                          <p:attrName>style.visibility</p:attrName>
                                        </p:attrNameLst>
                                      </p:cBhvr>
                                      <p:to>
                                        <p:strVal val="visible"/>
                                      </p:to>
                                    </p:set>
                                    <p:animEffect transition="in" filter="dissolve">
                                      <p:cBhvr>
                                        <p:cTn id="24" dur="500"/>
                                        <p:tgtEl>
                                          <p:spTgt spid="515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56"/>
                                        </p:tgtEl>
                                        <p:attrNameLst>
                                          <p:attrName>style.visibility</p:attrName>
                                        </p:attrNameLst>
                                      </p:cBhvr>
                                      <p:to>
                                        <p:strVal val="visible"/>
                                      </p:to>
                                    </p:set>
                                    <p:animEffect transition="in" filter="dissolve">
                                      <p:cBhvr>
                                        <p:cTn id="27" dur="500"/>
                                        <p:tgtEl>
                                          <p:spTgt spid="5156"/>
                                        </p:tgtEl>
                                      </p:cBhvr>
                                    </p:animEffect>
                                  </p:childTnLst>
                                </p:cTn>
                              </p:par>
                              <p:par>
                                <p:cTn id="28" presetID="9" presetClass="entr" presetSubtype="0" fill="hold" nodeType="withEffect">
                                  <p:stCondLst>
                                    <p:cond delay="0"/>
                                  </p:stCondLst>
                                  <p:childTnLst>
                                    <p:set>
                                      <p:cBhvr>
                                        <p:cTn id="29" dur="1" fill="hold">
                                          <p:stCondLst>
                                            <p:cond delay="0"/>
                                          </p:stCondLst>
                                        </p:cTn>
                                        <p:tgtEl>
                                          <p:spTgt spid="5157"/>
                                        </p:tgtEl>
                                        <p:attrNameLst>
                                          <p:attrName>style.visibility</p:attrName>
                                        </p:attrNameLst>
                                      </p:cBhvr>
                                      <p:to>
                                        <p:strVal val="visible"/>
                                      </p:to>
                                    </p:set>
                                    <p:animEffect transition="in" filter="dissolve">
                                      <p:cBhvr>
                                        <p:cTn id="30" dur="500"/>
                                        <p:tgtEl>
                                          <p:spTgt spid="5157"/>
                                        </p:tgtEl>
                                      </p:cBhvr>
                                    </p:animEffect>
                                  </p:childTnLst>
                                </p:cTn>
                              </p:par>
                              <p:par>
                                <p:cTn id="31" presetID="9" presetClass="entr" presetSubtype="0" fill="hold" nodeType="withEffect">
                                  <p:stCondLst>
                                    <p:cond delay="0"/>
                                  </p:stCondLst>
                                  <p:childTnLst>
                                    <p:set>
                                      <p:cBhvr>
                                        <p:cTn id="32" dur="1" fill="hold">
                                          <p:stCondLst>
                                            <p:cond delay="0"/>
                                          </p:stCondLst>
                                        </p:cTn>
                                        <p:tgtEl>
                                          <p:spTgt spid="5159"/>
                                        </p:tgtEl>
                                        <p:attrNameLst>
                                          <p:attrName>style.visibility</p:attrName>
                                        </p:attrNameLst>
                                      </p:cBhvr>
                                      <p:to>
                                        <p:strVal val="visible"/>
                                      </p:to>
                                    </p:set>
                                    <p:animEffect transition="in" filter="dissolve">
                                      <p:cBhvr>
                                        <p:cTn id="33" dur="500"/>
                                        <p:tgtEl>
                                          <p:spTgt spid="5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5" grpId="0" animBg="1"/>
      <p:bldP spid="5151" grpId="0" animBg="1"/>
      <p:bldP spid="51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ChangeArrowheads="1"/>
          </p:cNvSpPr>
          <p:nvPr/>
        </p:nvSpPr>
        <p:spPr bwMode="auto">
          <a:xfrm>
            <a:off x="2214563" y="285750"/>
            <a:ext cx="4697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sz="2000" b="1" u="sng">
                <a:latin typeface="Elephant" panose="02020904090505020303" pitchFamily="18" charset="0"/>
                <a:ea typeface="Calibri" panose="020F0502020204030204" pitchFamily="34" charset="0"/>
                <a:cs typeface="Times New Roman" panose="02020603050405020304" pitchFamily="18" charset="0"/>
              </a:rPr>
              <a:t>PERCENTAGE COMPOSITION</a:t>
            </a:r>
            <a:endParaRPr lang="en-AU" sz="2000">
              <a:ea typeface="Calibri" panose="020F0502020204030204" pitchFamily="34" charset="0"/>
              <a:cs typeface="Times New Roman" panose="02020603050405020304" pitchFamily="18" charset="0"/>
            </a:endParaRPr>
          </a:p>
        </p:txBody>
      </p:sp>
      <p:sp>
        <p:nvSpPr>
          <p:cNvPr id="54284" name="Rectangle 12"/>
          <p:cNvSpPr>
            <a:spLocks noChangeArrowheads="1"/>
          </p:cNvSpPr>
          <p:nvPr/>
        </p:nvSpPr>
        <p:spPr bwMode="auto">
          <a:xfrm>
            <a:off x="357188" y="857250"/>
            <a:ext cx="85010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Book Antiqua" panose="02040602050305030304" pitchFamily="18" charset="0"/>
                <a:ea typeface="Calibri" panose="020F0502020204030204" pitchFamily="34" charset="0"/>
                <a:cs typeface="Times New Roman" panose="02020603050405020304" pitchFamily="18" charset="0"/>
              </a:rPr>
              <a:t>TYPE EXAMPLE 2:</a:t>
            </a:r>
            <a:endParaRPr lang="en-AU" sz="2000">
              <a:ea typeface="Calibri" panose="020F0502020204030204" pitchFamily="34" charset="0"/>
              <a:cs typeface="Times New Roman" panose="02020603050405020304" pitchFamily="18" charset="0"/>
            </a:endParaRPr>
          </a:p>
          <a:p>
            <a:r>
              <a:rPr lang="en-AU" sz="2000">
                <a:latin typeface="Book Antiqua" panose="02040602050305030304" pitchFamily="18" charset="0"/>
                <a:ea typeface="Calibri" panose="020F0502020204030204" pitchFamily="34" charset="0"/>
                <a:cs typeface="Times New Roman" panose="02020603050405020304" pitchFamily="18" charset="0"/>
              </a:rPr>
              <a:t>Calculate the percentage composition of </a:t>
            </a:r>
            <a:r>
              <a:rPr lang="en-AU" sz="2000" i="1">
                <a:latin typeface="Book Antiqua" panose="02040602050305030304" pitchFamily="18" charset="0"/>
                <a:ea typeface="Calibri" panose="020F0502020204030204" pitchFamily="34" charset="0"/>
                <a:cs typeface="Times New Roman" panose="02020603050405020304" pitchFamily="18" charset="0"/>
              </a:rPr>
              <a:t>water of hydration</a:t>
            </a:r>
            <a:r>
              <a:rPr lang="en-AU" sz="2000">
                <a:latin typeface="Book Antiqua" panose="02040602050305030304" pitchFamily="18" charset="0"/>
                <a:ea typeface="Calibri" panose="020F0502020204030204" pitchFamily="34" charset="0"/>
                <a:cs typeface="Times New Roman" panose="02020603050405020304" pitchFamily="18" charset="0"/>
              </a:rPr>
              <a:t> in copper sulphate pentahydrate (CuSO</a:t>
            </a:r>
            <a:r>
              <a:rPr lang="en-AU" sz="2000" baseline="-30000">
                <a:latin typeface="Book Antiqua" panose="02040602050305030304" pitchFamily="18" charset="0"/>
                <a:ea typeface="Calibri" panose="020F0502020204030204" pitchFamily="34" charset="0"/>
                <a:cs typeface="Times New Roman" panose="02020603050405020304" pitchFamily="18" charset="0"/>
              </a:rPr>
              <a:t>4</a:t>
            </a:r>
            <a:r>
              <a:rPr lang="en-AU" sz="2000">
                <a:latin typeface="Book Antiqua" panose="02040602050305030304" pitchFamily="18" charset="0"/>
                <a:ea typeface="Calibri" panose="020F0502020204030204" pitchFamily="34" charset="0"/>
                <a:cs typeface="Times New Roman" panose="02020603050405020304" pitchFamily="18" charset="0"/>
              </a:rPr>
              <a:t>.5H</a:t>
            </a:r>
            <a:r>
              <a:rPr lang="en-AU" sz="2000" baseline="-30000">
                <a:latin typeface="Book Antiqua" panose="02040602050305030304" pitchFamily="18" charset="0"/>
                <a:ea typeface="Calibri" panose="020F0502020204030204" pitchFamily="34" charset="0"/>
                <a:cs typeface="Times New Roman" panose="02020603050405020304" pitchFamily="18" charset="0"/>
              </a:rPr>
              <a:t>2</a:t>
            </a:r>
            <a:r>
              <a:rPr lang="en-AU" sz="2000">
                <a:latin typeface="Book Antiqua" panose="02040602050305030304" pitchFamily="18" charset="0"/>
                <a:ea typeface="Calibri" panose="020F0502020204030204" pitchFamily="34" charset="0"/>
                <a:cs typeface="Times New Roman" panose="02020603050405020304" pitchFamily="18" charset="0"/>
              </a:rPr>
              <a:t>O).</a:t>
            </a:r>
          </a:p>
          <a:p>
            <a:endParaRPr lang="en-AU" sz="2000">
              <a:ea typeface="Calibri" panose="020F0502020204030204" pitchFamily="34" charset="0"/>
              <a:cs typeface="Times New Roman" panose="02020603050405020304" pitchFamily="18" charset="0"/>
            </a:endParaRPr>
          </a:p>
          <a:p>
            <a:r>
              <a:rPr lang="en-AU" sz="2000">
                <a:latin typeface="Book Antiqua" panose="02040602050305030304" pitchFamily="18" charset="0"/>
                <a:ea typeface="Calibri" panose="020F0502020204030204" pitchFamily="34" charset="0"/>
                <a:cs typeface="Times New Roman" panose="02020603050405020304" pitchFamily="18" charset="0"/>
              </a:rPr>
              <a:t>1 FORMULA UNIT of CuSO</a:t>
            </a:r>
            <a:r>
              <a:rPr lang="en-AU" sz="2000" baseline="-30000">
                <a:latin typeface="Book Antiqua" panose="02040602050305030304" pitchFamily="18" charset="0"/>
                <a:ea typeface="Calibri" panose="020F0502020204030204" pitchFamily="34" charset="0"/>
                <a:cs typeface="Times New Roman" panose="02020603050405020304" pitchFamily="18" charset="0"/>
              </a:rPr>
              <a:t>4</a:t>
            </a:r>
            <a:r>
              <a:rPr lang="en-AU" sz="2000">
                <a:latin typeface="Book Antiqua" panose="02040602050305030304" pitchFamily="18" charset="0"/>
                <a:ea typeface="Calibri" panose="020F0502020204030204" pitchFamily="34" charset="0"/>
                <a:cs typeface="Times New Roman" panose="02020603050405020304" pitchFamily="18" charset="0"/>
              </a:rPr>
              <a:t>.5H</a:t>
            </a:r>
            <a:r>
              <a:rPr lang="en-AU" sz="2000" baseline="-30000">
                <a:latin typeface="Book Antiqua" panose="02040602050305030304" pitchFamily="18" charset="0"/>
                <a:ea typeface="Calibri" panose="020F0502020204030204" pitchFamily="34" charset="0"/>
                <a:cs typeface="Times New Roman" panose="02020603050405020304" pitchFamily="18" charset="0"/>
              </a:rPr>
              <a:t>2</a:t>
            </a:r>
            <a:r>
              <a:rPr lang="en-AU" sz="2000">
                <a:latin typeface="Book Antiqua" panose="02040602050305030304" pitchFamily="18" charset="0"/>
                <a:ea typeface="Calibri" panose="020F0502020204030204" pitchFamily="34" charset="0"/>
                <a:cs typeface="Times New Roman" panose="02020603050405020304" pitchFamily="18" charset="0"/>
              </a:rPr>
              <a:t>O contains five water (H</a:t>
            </a:r>
            <a:r>
              <a:rPr lang="en-AU" sz="2000" baseline="-30000">
                <a:latin typeface="Book Antiqua" panose="02040602050305030304" pitchFamily="18" charset="0"/>
                <a:ea typeface="Calibri" panose="020F0502020204030204" pitchFamily="34" charset="0"/>
                <a:cs typeface="Times New Roman" panose="02020603050405020304" pitchFamily="18" charset="0"/>
              </a:rPr>
              <a:t>2</a:t>
            </a:r>
            <a:r>
              <a:rPr lang="en-AU" sz="2000">
                <a:latin typeface="Book Antiqua" panose="02040602050305030304" pitchFamily="18" charset="0"/>
                <a:ea typeface="Calibri" panose="020F0502020204030204" pitchFamily="34" charset="0"/>
                <a:cs typeface="Times New Roman" panose="02020603050405020304" pitchFamily="18" charset="0"/>
              </a:rPr>
              <a:t>O) molecules.</a:t>
            </a:r>
            <a:endParaRPr lang="en-AU" sz="2000">
              <a:ea typeface="Calibri" panose="020F0502020204030204" pitchFamily="34" charset="0"/>
              <a:cs typeface="Times New Roman" panose="02020603050405020304" pitchFamily="18" charset="0"/>
            </a:endParaRPr>
          </a:p>
        </p:txBody>
      </p:sp>
      <p:sp>
        <p:nvSpPr>
          <p:cNvPr id="15" name="Rectangle 14"/>
          <p:cNvSpPr>
            <a:spLocks noChangeArrowheads="1"/>
          </p:cNvSpPr>
          <p:nvPr/>
        </p:nvSpPr>
        <p:spPr bwMode="auto">
          <a:xfrm>
            <a:off x="0" y="2857500"/>
            <a:ext cx="9644063" cy="400050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sp>
        <p:nvSpPr>
          <p:cNvPr id="54289" name="Text Box 17"/>
          <p:cNvSpPr txBox="1">
            <a:spLocks noChangeArrowheads="1"/>
          </p:cNvSpPr>
          <p:nvPr/>
        </p:nvSpPr>
        <p:spPr bwMode="auto">
          <a:xfrm>
            <a:off x="214313" y="3000375"/>
            <a:ext cx="2714625" cy="1743075"/>
          </a:xfrm>
          <a:prstGeom prst="rect">
            <a:avLst/>
          </a:prstGeom>
          <a:solidFill>
            <a:srgbClr val="FFFFFF"/>
          </a:solidFill>
          <a:ln w="9525">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AU" sz="1800">
                <a:latin typeface="Book Antiqua" panose="02040602050305030304" pitchFamily="18" charset="0"/>
              </a:rPr>
              <a:t>*MOLAR MASS:(CuSO</a:t>
            </a:r>
            <a:r>
              <a:rPr lang="en-AU" sz="1800" baseline="-25000">
                <a:latin typeface="Book Antiqua" panose="02040602050305030304" pitchFamily="18" charset="0"/>
              </a:rPr>
              <a:t>4</a:t>
            </a:r>
            <a:r>
              <a:rPr lang="en-AU" sz="1800">
                <a:latin typeface="Book Antiqua" panose="02040602050305030304" pitchFamily="18" charset="0"/>
              </a:rPr>
              <a:t>.5H</a:t>
            </a:r>
            <a:r>
              <a:rPr lang="en-AU" sz="1800" baseline="-25000">
                <a:latin typeface="Book Antiqua" panose="02040602050305030304" pitchFamily="18" charset="0"/>
              </a:rPr>
              <a:t>2</a:t>
            </a:r>
            <a:r>
              <a:rPr lang="en-AU" sz="1800">
                <a:latin typeface="Book Antiqua" panose="02040602050305030304" pitchFamily="18" charset="0"/>
              </a:rPr>
              <a:t>O )</a:t>
            </a:r>
          </a:p>
          <a:p>
            <a:endParaRPr lang="en-US"/>
          </a:p>
        </p:txBody>
      </p:sp>
      <p:sp>
        <p:nvSpPr>
          <p:cNvPr id="2058"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4290" name="Object 18"/>
          <p:cNvGraphicFramePr>
            <a:graphicFrameLocks noChangeAspect="1"/>
          </p:cNvGraphicFramePr>
          <p:nvPr/>
        </p:nvGraphicFramePr>
        <p:xfrm>
          <a:off x="357188" y="3714750"/>
          <a:ext cx="1819275" cy="1508125"/>
        </p:xfrm>
        <a:graphic>
          <a:graphicData uri="http://schemas.openxmlformats.org/presentationml/2006/ole">
            <mc:AlternateContent xmlns:mc="http://schemas.openxmlformats.org/markup-compatibility/2006">
              <mc:Choice xmlns:v="urn:schemas-microsoft-com:vml" Requires="v">
                <p:oleObj spid="_x0000_s2064" name="Worksheet" r:id="rId3" imgW="1028717" imgH="885702" progId="Excel.Sheet.8">
                  <p:embed/>
                </p:oleObj>
              </mc:Choice>
              <mc:Fallback>
                <p:oleObj name="Worksheet" r:id="rId3" imgW="1028717" imgH="885702" progId="Excel.Sheet.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3714750"/>
                        <a:ext cx="181927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92" name="Text Box 20"/>
          <p:cNvSpPr txBox="1">
            <a:spLocks noChangeArrowheads="1"/>
          </p:cNvSpPr>
          <p:nvPr/>
        </p:nvSpPr>
        <p:spPr bwMode="auto">
          <a:xfrm>
            <a:off x="2571750" y="3286125"/>
            <a:ext cx="2043113" cy="1266825"/>
          </a:xfrm>
          <a:prstGeom prst="rect">
            <a:avLst/>
          </a:prstGeom>
          <a:solidFill>
            <a:srgbClr val="FFFFFF"/>
          </a:solidFill>
          <a:ln w="9525">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AU" sz="2000">
                <a:latin typeface="Book Antiqua" panose="02040602050305030304" pitchFamily="18" charset="0"/>
              </a:rPr>
              <a:t>* MASS:( 5H</a:t>
            </a:r>
            <a:r>
              <a:rPr lang="en-AU" sz="2000" baseline="-25000">
                <a:latin typeface="Book Antiqua" panose="02040602050305030304" pitchFamily="18" charset="0"/>
              </a:rPr>
              <a:t>2</a:t>
            </a:r>
            <a:r>
              <a:rPr lang="en-AU" sz="2000">
                <a:latin typeface="Book Antiqua" panose="02040602050305030304" pitchFamily="18" charset="0"/>
              </a:rPr>
              <a:t>O)</a:t>
            </a:r>
          </a:p>
          <a:p>
            <a:endParaRPr lang="en-US"/>
          </a:p>
        </p:txBody>
      </p:sp>
      <p:sp>
        <p:nvSpPr>
          <p:cNvPr id="2060"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4293" name="Object 21"/>
          <p:cNvGraphicFramePr>
            <a:graphicFrameLocks noChangeAspect="1"/>
          </p:cNvGraphicFramePr>
          <p:nvPr/>
        </p:nvGraphicFramePr>
        <p:xfrm>
          <a:off x="2643188" y="3786188"/>
          <a:ext cx="1819275" cy="1470025"/>
        </p:xfrm>
        <a:graphic>
          <a:graphicData uri="http://schemas.openxmlformats.org/presentationml/2006/ole">
            <mc:AlternateContent xmlns:mc="http://schemas.openxmlformats.org/markup-compatibility/2006">
              <mc:Choice xmlns:v="urn:schemas-microsoft-com:vml" Requires="v">
                <p:oleObj spid="_x0000_s2065" name="Worksheet" r:id="rId5" imgW="1028717" imgH="866851" progId="Excel.Sheet.8">
                  <p:embed/>
                </p:oleObj>
              </mc:Choice>
              <mc:Fallback>
                <p:oleObj name="Worksheet" r:id="rId5" imgW="1028717" imgH="866851" progId="Excel.Sheet.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88" y="3786188"/>
                        <a:ext cx="181927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95" name="Text Box 23"/>
          <p:cNvSpPr txBox="1">
            <a:spLocks noChangeArrowheads="1"/>
          </p:cNvSpPr>
          <p:nvPr/>
        </p:nvSpPr>
        <p:spPr bwMode="auto">
          <a:xfrm>
            <a:off x="4643438" y="3357563"/>
            <a:ext cx="4500562" cy="1447800"/>
          </a:xfrm>
          <a:prstGeom prst="rect">
            <a:avLst/>
          </a:prstGeom>
          <a:solidFill>
            <a:srgbClr val="FFFFFF"/>
          </a:solidFill>
          <a:ln w="9525">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AU" sz="2000" b="1" i="1">
                <a:latin typeface="Book Antiqua" panose="02040602050305030304" pitchFamily="18" charset="0"/>
              </a:rPr>
              <a:t>% MASS H</a:t>
            </a:r>
            <a:r>
              <a:rPr lang="en-AU" sz="2000" b="1" i="1" baseline="-25000">
                <a:latin typeface="Book Antiqua" panose="02040602050305030304" pitchFamily="18" charset="0"/>
              </a:rPr>
              <a:t>2</a:t>
            </a:r>
            <a:r>
              <a:rPr lang="en-AU" sz="2000" b="1" i="1">
                <a:latin typeface="Book Antiqua" panose="02040602050305030304" pitchFamily="18" charset="0"/>
              </a:rPr>
              <a:t>O</a:t>
            </a:r>
            <a:r>
              <a:rPr lang="en-AU" sz="2000">
                <a:latin typeface="Book Antiqua" panose="02040602050305030304" pitchFamily="18" charset="0"/>
              </a:rPr>
              <a:t> =                            x 100</a:t>
            </a:r>
          </a:p>
          <a:p>
            <a:pPr>
              <a:spcAft>
                <a:spcPts val="1000"/>
              </a:spcAft>
            </a:pPr>
            <a:endParaRPr lang="en-AU" sz="2000">
              <a:latin typeface="Book Antiqua" panose="02040602050305030304" pitchFamily="18" charset="0"/>
            </a:endParaRPr>
          </a:p>
          <a:p>
            <a:pPr>
              <a:spcAft>
                <a:spcPts val="1000"/>
              </a:spcAft>
            </a:pPr>
            <a:r>
              <a:rPr lang="en-AU" sz="2000">
                <a:latin typeface="Book Antiqua" panose="02040602050305030304" pitchFamily="18" charset="0"/>
              </a:rPr>
              <a:t>                           =                      x  100</a:t>
            </a:r>
          </a:p>
          <a:p>
            <a:pPr>
              <a:spcAft>
                <a:spcPts val="1000"/>
              </a:spcAft>
            </a:pPr>
            <a:endParaRPr lang="en-AU" sz="2000">
              <a:latin typeface="Book Antiqua" panose="02040602050305030304" pitchFamily="18" charset="0"/>
            </a:endParaRPr>
          </a:p>
          <a:p>
            <a:pPr>
              <a:spcAft>
                <a:spcPts val="1000"/>
              </a:spcAft>
            </a:pPr>
            <a:r>
              <a:rPr lang="en-AU" sz="2000">
                <a:latin typeface="Book Antiqua" panose="02040602050305030304" pitchFamily="18" charset="0"/>
              </a:rPr>
              <a:t>                           =   </a:t>
            </a:r>
            <a:r>
              <a:rPr lang="en-AU" sz="2000" b="1" u="sng">
                <a:latin typeface="Book Antiqua" panose="02040602050305030304" pitchFamily="18" charset="0"/>
              </a:rPr>
              <a:t>36.1 % (3S.F.)</a:t>
            </a: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pPr>
              <a:spcAft>
                <a:spcPts val="1000"/>
              </a:spcAft>
            </a:pPr>
            <a:endParaRPr lang="en-AU" sz="1100">
              <a:latin typeface="Book Antiqua" panose="02040602050305030304" pitchFamily="18" charset="0"/>
            </a:endParaRPr>
          </a:p>
          <a:p>
            <a:endParaRPr lang="en-US"/>
          </a:p>
        </p:txBody>
      </p:sp>
      <p:sp>
        <p:nvSpPr>
          <p:cNvPr id="2062"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4296" name="Object 24"/>
          <p:cNvGraphicFramePr>
            <a:graphicFrameLocks noChangeAspect="1"/>
          </p:cNvGraphicFramePr>
          <p:nvPr/>
        </p:nvGraphicFramePr>
        <p:xfrm>
          <a:off x="6572250" y="3286125"/>
          <a:ext cx="1552575" cy="590550"/>
        </p:xfrm>
        <a:graphic>
          <a:graphicData uri="http://schemas.openxmlformats.org/presentationml/2006/ole">
            <mc:AlternateContent xmlns:mc="http://schemas.openxmlformats.org/markup-compatibility/2006">
              <mc:Choice xmlns:v="urn:schemas-microsoft-com:vml" Requires="v">
                <p:oleObj spid="_x0000_s2066" name="Equation" r:id="rId7" imgW="1167893" imgH="444307" progId="Equation.3">
                  <p:embed/>
                </p:oleObj>
              </mc:Choice>
              <mc:Fallback>
                <p:oleObj name="Equation" r:id="rId7" imgW="1167893" imgH="444307"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250" y="3286125"/>
                        <a:ext cx="15525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3"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4298" name="Object 26"/>
          <p:cNvGraphicFramePr>
            <a:graphicFrameLocks noChangeAspect="1"/>
          </p:cNvGraphicFramePr>
          <p:nvPr/>
        </p:nvGraphicFramePr>
        <p:xfrm>
          <a:off x="6858000" y="4143375"/>
          <a:ext cx="866775" cy="684213"/>
        </p:xfrm>
        <a:graphic>
          <a:graphicData uri="http://schemas.openxmlformats.org/presentationml/2006/ole">
            <mc:AlternateContent xmlns:mc="http://schemas.openxmlformats.org/markup-compatibility/2006">
              <mc:Choice xmlns:v="urn:schemas-microsoft-com:vml" Requires="v">
                <p:oleObj spid="_x0000_s2067" name="Equation" r:id="rId9" imgW="495085" imgH="393529" progId="Equation.3">
                  <p:embed/>
                </p:oleObj>
              </mc:Choice>
              <mc:Fallback>
                <p:oleObj name="Equation" r:id="rId9" imgW="495085" imgH="393529"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4143375"/>
                        <a:ext cx="8667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84">
                                            <p:txEl>
                                              <p:pRg st="0" end="0"/>
                                            </p:txEl>
                                          </p:spTgt>
                                        </p:tgtEl>
                                        <p:attrNameLst>
                                          <p:attrName>style.visibility</p:attrName>
                                        </p:attrNameLst>
                                      </p:cBhvr>
                                      <p:to>
                                        <p:strVal val="visible"/>
                                      </p:to>
                                    </p:set>
                                    <p:animEffect transition="in" filter="dissolve">
                                      <p:cBhvr>
                                        <p:cTn id="7" dur="500"/>
                                        <p:tgtEl>
                                          <p:spTgt spid="5428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284">
                                            <p:txEl>
                                              <p:pRg st="1" end="1"/>
                                            </p:txEl>
                                          </p:spTgt>
                                        </p:tgtEl>
                                        <p:attrNameLst>
                                          <p:attrName>style.visibility</p:attrName>
                                        </p:attrNameLst>
                                      </p:cBhvr>
                                      <p:to>
                                        <p:strVal val="visible"/>
                                      </p:to>
                                    </p:set>
                                    <p:animEffect transition="in" filter="dissolve">
                                      <p:cBhvr>
                                        <p:cTn id="10" dur="500"/>
                                        <p:tgtEl>
                                          <p:spTgt spid="5428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4284">
                                            <p:txEl>
                                              <p:pRg st="3" end="3"/>
                                            </p:txEl>
                                          </p:spTgt>
                                        </p:tgtEl>
                                        <p:attrNameLst>
                                          <p:attrName>style.visibility</p:attrName>
                                        </p:attrNameLst>
                                      </p:cBhvr>
                                      <p:to>
                                        <p:strVal val="visible"/>
                                      </p:to>
                                    </p:set>
                                    <p:animEffect transition="in" filter="dissolve">
                                      <p:cBhvr>
                                        <p:cTn id="15" dur="500"/>
                                        <p:tgtEl>
                                          <p:spTgt spid="54284">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4289"/>
                                        </p:tgtEl>
                                        <p:attrNameLst>
                                          <p:attrName>style.visibility</p:attrName>
                                        </p:attrNameLst>
                                      </p:cBhvr>
                                      <p:to>
                                        <p:strVal val="visible"/>
                                      </p:to>
                                    </p:set>
                                    <p:animEffect transition="in" filter="dissolve">
                                      <p:cBhvr>
                                        <p:cTn id="23" dur="500"/>
                                        <p:tgtEl>
                                          <p:spTgt spid="54289"/>
                                        </p:tgtEl>
                                      </p:cBhvr>
                                    </p:animEffect>
                                  </p:childTnLst>
                                </p:cTn>
                              </p:par>
                              <p:par>
                                <p:cTn id="24" presetID="9" presetClass="entr" presetSubtype="0" fill="hold" nodeType="withEffect">
                                  <p:stCondLst>
                                    <p:cond delay="0"/>
                                  </p:stCondLst>
                                  <p:childTnLst>
                                    <p:set>
                                      <p:cBhvr>
                                        <p:cTn id="25" dur="1" fill="hold">
                                          <p:stCondLst>
                                            <p:cond delay="0"/>
                                          </p:stCondLst>
                                        </p:cTn>
                                        <p:tgtEl>
                                          <p:spTgt spid="54290"/>
                                        </p:tgtEl>
                                        <p:attrNameLst>
                                          <p:attrName>style.visibility</p:attrName>
                                        </p:attrNameLst>
                                      </p:cBhvr>
                                      <p:to>
                                        <p:strVal val="visible"/>
                                      </p:to>
                                    </p:set>
                                    <p:animEffect transition="in" filter="dissolve">
                                      <p:cBhvr>
                                        <p:cTn id="26" dur="500"/>
                                        <p:tgtEl>
                                          <p:spTgt spid="5429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4292"/>
                                        </p:tgtEl>
                                        <p:attrNameLst>
                                          <p:attrName>style.visibility</p:attrName>
                                        </p:attrNameLst>
                                      </p:cBhvr>
                                      <p:to>
                                        <p:strVal val="visible"/>
                                      </p:to>
                                    </p:set>
                                    <p:animEffect transition="in" filter="dissolve">
                                      <p:cBhvr>
                                        <p:cTn id="29" dur="500"/>
                                        <p:tgtEl>
                                          <p:spTgt spid="54292"/>
                                        </p:tgtEl>
                                      </p:cBhvr>
                                    </p:animEffect>
                                  </p:childTnLst>
                                </p:cTn>
                              </p:par>
                              <p:par>
                                <p:cTn id="30" presetID="9" presetClass="entr" presetSubtype="0" fill="hold" nodeType="withEffect">
                                  <p:stCondLst>
                                    <p:cond delay="0"/>
                                  </p:stCondLst>
                                  <p:childTnLst>
                                    <p:set>
                                      <p:cBhvr>
                                        <p:cTn id="31" dur="1" fill="hold">
                                          <p:stCondLst>
                                            <p:cond delay="0"/>
                                          </p:stCondLst>
                                        </p:cTn>
                                        <p:tgtEl>
                                          <p:spTgt spid="54293"/>
                                        </p:tgtEl>
                                        <p:attrNameLst>
                                          <p:attrName>style.visibility</p:attrName>
                                        </p:attrNameLst>
                                      </p:cBhvr>
                                      <p:to>
                                        <p:strVal val="visible"/>
                                      </p:to>
                                    </p:set>
                                    <p:animEffect transition="in" filter="dissolve">
                                      <p:cBhvr>
                                        <p:cTn id="32" dur="500"/>
                                        <p:tgtEl>
                                          <p:spTgt spid="5429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4295"/>
                                        </p:tgtEl>
                                        <p:attrNameLst>
                                          <p:attrName>style.visibility</p:attrName>
                                        </p:attrNameLst>
                                      </p:cBhvr>
                                      <p:to>
                                        <p:strVal val="visible"/>
                                      </p:to>
                                    </p:set>
                                    <p:animEffect transition="in" filter="dissolve">
                                      <p:cBhvr>
                                        <p:cTn id="35" dur="500"/>
                                        <p:tgtEl>
                                          <p:spTgt spid="54295"/>
                                        </p:tgtEl>
                                      </p:cBhvr>
                                    </p:animEffect>
                                  </p:childTnLst>
                                </p:cTn>
                              </p:par>
                              <p:par>
                                <p:cTn id="36" presetID="9" presetClass="entr" presetSubtype="0" fill="hold" nodeType="withEffect">
                                  <p:stCondLst>
                                    <p:cond delay="0"/>
                                  </p:stCondLst>
                                  <p:childTnLst>
                                    <p:set>
                                      <p:cBhvr>
                                        <p:cTn id="37" dur="1" fill="hold">
                                          <p:stCondLst>
                                            <p:cond delay="0"/>
                                          </p:stCondLst>
                                        </p:cTn>
                                        <p:tgtEl>
                                          <p:spTgt spid="54296"/>
                                        </p:tgtEl>
                                        <p:attrNameLst>
                                          <p:attrName>style.visibility</p:attrName>
                                        </p:attrNameLst>
                                      </p:cBhvr>
                                      <p:to>
                                        <p:strVal val="visible"/>
                                      </p:to>
                                    </p:set>
                                    <p:animEffect transition="in" filter="dissolve">
                                      <p:cBhvr>
                                        <p:cTn id="38" dur="500"/>
                                        <p:tgtEl>
                                          <p:spTgt spid="54296"/>
                                        </p:tgtEl>
                                      </p:cBhvr>
                                    </p:animEffect>
                                  </p:childTnLst>
                                </p:cTn>
                              </p:par>
                              <p:par>
                                <p:cTn id="39" presetID="9" presetClass="entr" presetSubtype="0" fill="hold" nodeType="withEffect">
                                  <p:stCondLst>
                                    <p:cond delay="0"/>
                                  </p:stCondLst>
                                  <p:childTnLst>
                                    <p:set>
                                      <p:cBhvr>
                                        <p:cTn id="40" dur="1" fill="hold">
                                          <p:stCondLst>
                                            <p:cond delay="0"/>
                                          </p:stCondLst>
                                        </p:cTn>
                                        <p:tgtEl>
                                          <p:spTgt spid="54298"/>
                                        </p:tgtEl>
                                        <p:attrNameLst>
                                          <p:attrName>style.visibility</p:attrName>
                                        </p:attrNameLst>
                                      </p:cBhvr>
                                      <p:to>
                                        <p:strVal val="visible"/>
                                      </p:to>
                                    </p:set>
                                    <p:animEffect transition="in" filter="dissolve">
                                      <p:cBhvr>
                                        <p:cTn id="41" dur="500"/>
                                        <p:tgtEl>
                                          <p:spTgt spid="54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4289" grpId="0" animBg="1"/>
      <p:bldP spid="54292" grpId="0" animBg="1"/>
      <p:bldP spid="542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2643188" y="285750"/>
            <a:ext cx="3629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sz="2000" b="1" u="sng">
                <a:latin typeface="Elephant" panose="02020904090505020303" pitchFamily="18" charset="0"/>
                <a:cs typeface="Times New Roman" panose="02020603050405020304" pitchFamily="18" charset="0"/>
              </a:rPr>
              <a:t>EMPIRICAL FORMULA</a:t>
            </a:r>
            <a:endParaRPr lang="en-AU" sz="2000"/>
          </a:p>
        </p:txBody>
      </p:sp>
      <p:sp>
        <p:nvSpPr>
          <p:cNvPr id="53249" name="Rectangle 1"/>
          <p:cNvSpPr>
            <a:spLocks noChangeArrowheads="1"/>
          </p:cNvSpPr>
          <p:nvPr/>
        </p:nvSpPr>
        <p:spPr bwMode="auto">
          <a:xfrm>
            <a:off x="500063" y="785813"/>
            <a:ext cx="86439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a:latin typeface="Book Antiqua" panose="02040602050305030304" pitchFamily="18" charset="0"/>
                <a:ea typeface="Calibri" panose="020F0502020204030204" pitchFamily="34" charset="0"/>
                <a:cs typeface="Arial" panose="020B0604020202020204" pitchFamily="34" charset="0"/>
              </a:rPr>
              <a:t>► The EMPIRICAL FORMULA of a compound gives the simplest WHOLE NUMBER RATIO of the chemical species present in the compound and can only be found by experiment. Once the percentage mass of each component is discovered this ratio can be calculated.</a:t>
            </a:r>
            <a:endParaRPr lang="en-AU" sz="2000">
              <a:ea typeface="Calibri" panose="020F0502020204030204" pitchFamily="34" charset="0"/>
              <a:cs typeface="Arial" panose="020B0604020202020204" pitchFamily="34" charset="0"/>
            </a:endParaRPr>
          </a:p>
        </p:txBody>
      </p:sp>
      <p:sp>
        <p:nvSpPr>
          <p:cNvPr id="53250" name="Rectangle 2"/>
          <p:cNvSpPr>
            <a:spLocks noChangeArrowheads="1"/>
          </p:cNvSpPr>
          <p:nvPr/>
        </p:nvSpPr>
        <p:spPr bwMode="auto">
          <a:xfrm>
            <a:off x="357188" y="2286000"/>
            <a:ext cx="82867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Book Antiqua" panose="02040602050305030304" pitchFamily="18" charset="0"/>
                <a:ea typeface="Calibri" panose="020F0502020204030204" pitchFamily="34" charset="0"/>
                <a:cs typeface="Times New Roman" panose="02020603050405020304" pitchFamily="18" charset="0"/>
              </a:rPr>
              <a:t>TYPE EXAMPLE 1 :</a:t>
            </a:r>
          </a:p>
          <a:p>
            <a:endParaRPr lang="en-AU" sz="500">
              <a:ea typeface="Calibri" panose="020F0502020204030204" pitchFamily="34" charset="0"/>
              <a:cs typeface="Times New Roman" panose="02020603050405020304" pitchFamily="18" charset="0"/>
            </a:endParaRPr>
          </a:p>
          <a:p>
            <a:r>
              <a:rPr lang="en-AU" sz="2000">
                <a:latin typeface="Book Antiqua" panose="02040602050305030304" pitchFamily="18" charset="0"/>
                <a:ea typeface="Calibri" panose="020F0502020204030204" pitchFamily="34" charset="0"/>
                <a:cs typeface="Times New Roman" panose="02020603050405020304" pitchFamily="18" charset="0"/>
              </a:rPr>
              <a:t>A compound of sulphur (S) contains 2.4% hydrogen (H), 39.0% sulphur (S) and 58.6% oxygen (O). Find the empirical formula of the compound.</a:t>
            </a:r>
          </a:p>
          <a:p>
            <a:endParaRPr lang="en-AU" sz="200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53249"/>
                                        </p:tgtEl>
                                      </p:cBhvr>
                                    </p:animEffect>
                                    <p:set>
                                      <p:cBhvr>
                                        <p:cTn id="7" dur="1" fill="hold">
                                          <p:stCondLst>
                                            <p:cond delay="499"/>
                                          </p:stCondLst>
                                        </p:cTn>
                                        <p:tgtEl>
                                          <p:spTgt spid="53249"/>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53250"/>
                                        </p:tgtEl>
                                        <p:attrNameLst>
                                          <p:attrName>style.visibility</p:attrName>
                                        </p:attrNameLst>
                                      </p:cBhvr>
                                      <p:to>
                                        <p:strVal val="visible"/>
                                      </p:to>
                                    </p:set>
                                    <p:animEffect transition="in" filter="dissolve">
                                      <p:cBhvr>
                                        <p:cTn id="10"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p:bldP spid="532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0" y="0"/>
            <a:ext cx="9144000" cy="6970713"/>
          </a:xfrm>
          <a:prstGeom prst="rect">
            <a:avLst/>
          </a:prstGeom>
          <a:solidFill>
            <a:srgbClr val="FFFFFF"/>
          </a:solidFill>
          <a:ln w="9525">
            <a:solidFill>
              <a:srgbClr val="000000"/>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AU" sz="2000" b="1" i="1" u="sng">
                <a:latin typeface="Book Antiqua" panose="02040602050305030304" pitchFamily="18" charset="0"/>
              </a:rPr>
              <a:t>Standard Approach</a:t>
            </a:r>
          </a:p>
          <a:p>
            <a:pPr>
              <a:spcAft>
                <a:spcPts val="1000"/>
              </a:spcAft>
            </a:pPr>
            <a:r>
              <a:rPr lang="en-AU" sz="2000">
                <a:latin typeface="Book Antiqua" panose="02040602050305030304" pitchFamily="18" charset="0"/>
              </a:rPr>
              <a:t>  1.  Assume 100 g and convert Percentages to gram masses.</a:t>
            </a:r>
          </a:p>
          <a:p>
            <a:pPr>
              <a:spcAft>
                <a:spcPts val="1000"/>
              </a:spcAft>
            </a:pPr>
            <a:r>
              <a:rPr lang="en-AU" sz="2000">
                <a:latin typeface="Book Antiqua" panose="02040602050305030304" pitchFamily="18" charset="0"/>
              </a:rPr>
              <a:t>                                                          H         :          S         :         O         </a:t>
            </a:r>
          </a:p>
          <a:p>
            <a:pPr>
              <a:spcAft>
                <a:spcPts val="1000"/>
              </a:spcAft>
            </a:pPr>
            <a:r>
              <a:rPr lang="en-AU" sz="2000">
                <a:latin typeface="Arial" panose="020B0604020202020204" pitchFamily="34" charset="0"/>
              </a:rPr>
              <a:t>                                  </a:t>
            </a:r>
            <a:r>
              <a:rPr lang="en-AU" sz="2000">
                <a:latin typeface="Book Antiqua" panose="02040602050305030304" pitchFamily="18" charset="0"/>
              </a:rPr>
              <a:t>►              2.4 g       :      39.0g      :       58.6g</a:t>
            </a:r>
          </a:p>
          <a:p>
            <a:pPr>
              <a:spcAft>
                <a:spcPts val="1000"/>
              </a:spcAft>
            </a:pPr>
            <a:r>
              <a:rPr lang="en-AU" sz="2000">
                <a:latin typeface="Book Antiqua" panose="02040602050305030304" pitchFamily="18" charset="0"/>
              </a:rPr>
              <a:t> 2.  Calculate the MOLE amount of each component (Grams are bad Karma!).</a:t>
            </a:r>
          </a:p>
          <a:p>
            <a:pPr>
              <a:spcAft>
                <a:spcPts val="1000"/>
              </a:spcAft>
            </a:pPr>
            <a:r>
              <a:rPr lang="en-AU" sz="2000">
                <a:latin typeface="Book Antiqua" panose="02040602050305030304" pitchFamily="18" charset="0"/>
              </a:rPr>
              <a:t>                                                          H         :          S         :         O         </a:t>
            </a:r>
          </a:p>
          <a:p>
            <a:pPr>
              <a:spcAft>
                <a:spcPts val="1000"/>
              </a:spcAft>
            </a:pPr>
            <a:r>
              <a:rPr lang="en-AU" sz="2000">
                <a:latin typeface="Arial" panose="020B0604020202020204" pitchFamily="34" charset="0"/>
              </a:rPr>
              <a:t>                                   </a:t>
            </a:r>
            <a:r>
              <a:rPr lang="en-AU" sz="2000">
                <a:latin typeface="Book Antiqua" panose="02040602050305030304" pitchFamily="18" charset="0"/>
              </a:rPr>
              <a:t>►                            :                     :       </a:t>
            </a:r>
          </a:p>
          <a:p>
            <a:pPr>
              <a:spcAft>
                <a:spcPts val="1000"/>
              </a:spcAft>
            </a:pPr>
            <a:endParaRPr lang="en-AU" sz="200">
              <a:latin typeface="Book Antiqua" panose="02040602050305030304" pitchFamily="18" charset="0"/>
            </a:endParaRPr>
          </a:p>
          <a:p>
            <a:pPr>
              <a:spcAft>
                <a:spcPts val="1000"/>
              </a:spcAft>
            </a:pPr>
            <a:r>
              <a:rPr lang="en-AU" sz="2000" b="1" i="1">
                <a:latin typeface="Arial" panose="020B0604020202020204" pitchFamily="34" charset="0"/>
              </a:rPr>
              <a:t>        MOLE RATIO</a:t>
            </a:r>
            <a:r>
              <a:rPr lang="en-AU" sz="2000">
                <a:latin typeface="Arial" panose="020B0604020202020204" pitchFamily="34" charset="0"/>
              </a:rPr>
              <a:t>    </a:t>
            </a:r>
            <a:r>
              <a:rPr lang="en-AU" sz="2000">
                <a:latin typeface="Book Antiqua" panose="02040602050305030304" pitchFamily="18" charset="0"/>
              </a:rPr>
              <a:t>►             2.38        :       1.22        :      3.66</a:t>
            </a:r>
          </a:p>
          <a:p>
            <a:pPr>
              <a:spcAft>
                <a:spcPts val="1000"/>
              </a:spcAft>
            </a:pPr>
            <a:r>
              <a:rPr lang="en-AU" sz="2000">
                <a:latin typeface="Book Antiqua" panose="02040602050305030304" pitchFamily="18" charset="0"/>
              </a:rPr>
              <a:t>3.  Calculate the SIMPLEST </a:t>
            </a:r>
            <a:r>
              <a:rPr lang="en-AU" sz="2000" b="1">
                <a:latin typeface="Book Antiqua" panose="02040602050305030304" pitchFamily="18" charset="0"/>
              </a:rPr>
              <a:t>WHOLE NUMBER</a:t>
            </a:r>
            <a:r>
              <a:rPr lang="en-AU" sz="2000">
                <a:latin typeface="Book Antiqua" panose="02040602050305030304" pitchFamily="18" charset="0"/>
              </a:rPr>
              <a:t> RATIO by dividing by the  smallest mole quantity.</a:t>
            </a:r>
          </a:p>
          <a:p>
            <a:pPr>
              <a:spcAft>
                <a:spcPts val="1000"/>
              </a:spcAft>
            </a:pPr>
            <a:r>
              <a:rPr lang="en-AU" sz="2000" b="1" i="1">
                <a:latin typeface="Arial" panose="020B0604020202020204" pitchFamily="34" charset="0"/>
              </a:rPr>
              <a:t>SIMPLEST  RATIO</a:t>
            </a:r>
            <a:r>
              <a:rPr lang="en-AU" sz="2000">
                <a:latin typeface="Arial" panose="020B0604020202020204" pitchFamily="34" charset="0"/>
              </a:rPr>
              <a:t>    </a:t>
            </a:r>
            <a:r>
              <a:rPr lang="en-AU" sz="2000">
                <a:latin typeface="Book Antiqua" panose="02040602050305030304" pitchFamily="18" charset="0"/>
              </a:rPr>
              <a:t>►                          :                        :        </a:t>
            </a:r>
          </a:p>
          <a:p>
            <a:pPr>
              <a:spcAft>
                <a:spcPts val="1000"/>
              </a:spcAft>
            </a:pPr>
            <a:r>
              <a:rPr lang="en-AU" sz="2000" b="1" i="1">
                <a:latin typeface="Arial" panose="020B0604020202020204" pitchFamily="34" charset="0"/>
              </a:rPr>
              <a:t>                               </a:t>
            </a:r>
            <a:r>
              <a:rPr lang="en-AU" sz="2000">
                <a:latin typeface="Arial" panose="020B0604020202020204" pitchFamily="34" charset="0"/>
              </a:rPr>
              <a:t>    </a:t>
            </a:r>
            <a:r>
              <a:rPr lang="en-AU" sz="2000">
                <a:latin typeface="Book Antiqua" panose="02040602050305030304" pitchFamily="18" charset="0"/>
              </a:rPr>
              <a:t>►           *1.95       :       1.00          :       3.00   </a:t>
            </a:r>
          </a:p>
          <a:p>
            <a:pPr>
              <a:spcAft>
                <a:spcPts val="1000"/>
              </a:spcAft>
            </a:pPr>
            <a:r>
              <a:rPr lang="en-AU" sz="2000" b="1" i="1">
                <a:latin typeface="Arial" panose="020B0604020202020204" pitchFamily="34" charset="0"/>
              </a:rPr>
              <a:t>ROUNDED  RATIO</a:t>
            </a:r>
            <a:r>
              <a:rPr lang="en-AU" sz="2000">
                <a:latin typeface="Arial" panose="020B0604020202020204" pitchFamily="34" charset="0"/>
              </a:rPr>
              <a:t>   </a:t>
            </a:r>
            <a:r>
              <a:rPr lang="en-AU" sz="2000">
                <a:latin typeface="Book Antiqua" panose="02040602050305030304" pitchFamily="18" charset="0"/>
              </a:rPr>
              <a:t>►               </a:t>
            </a:r>
            <a:r>
              <a:rPr lang="en-AU">
                <a:latin typeface="Book Antiqua" panose="02040602050305030304" pitchFamily="18" charset="0"/>
              </a:rPr>
              <a:t>2        :        1          :       3   </a:t>
            </a:r>
          </a:p>
          <a:p>
            <a:pPr>
              <a:spcAft>
                <a:spcPts val="1000"/>
              </a:spcAft>
            </a:pPr>
            <a:r>
              <a:rPr lang="en-AU" sz="1600" b="1">
                <a:latin typeface="Book Antiqua" panose="02040602050305030304" pitchFamily="18" charset="0"/>
              </a:rPr>
              <a:t>        *As these values are experimental they will not always work out to exact whole numbers    </a:t>
            </a:r>
          </a:p>
          <a:p>
            <a:pPr>
              <a:spcAft>
                <a:spcPts val="1000"/>
              </a:spcAft>
            </a:pPr>
            <a:r>
              <a:rPr lang="en-AU" sz="2000" b="1" i="1">
                <a:latin typeface="Arial" panose="020B0604020202020204" pitchFamily="34" charset="0"/>
              </a:rPr>
              <a:t>                          EMPIRICAL FORMULA  =      </a:t>
            </a:r>
            <a:r>
              <a:rPr lang="en-AU" b="1" i="1">
                <a:latin typeface="Arial" panose="020B0604020202020204" pitchFamily="34" charset="0"/>
              </a:rPr>
              <a:t>H</a:t>
            </a:r>
            <a:r>
              <a:rPr lang="en-AU" b="1" i="1" baseline="-25000">
                <a:latin typeface="Arial" panose="020B0604020202020204" pitchFamily="34" charset="0"/>
              </a:rPr>
              <a:t>2</a:t>
            </a:r>
            <a:r>
              <a:rPr lang="en-AU" b="1" i="1">
                <a:latin typeface="Arial" panose="020B0604020202020204" pitchFamily="34" charset="0"/>
              </a:rPr>
              <a:t>SO</a:t>
            </a:r>
            <a:r>
              <a:rPr lang="en-AU" b="1" i="1" baseline="-25000">
                <a:latin typeface="Arial" panose="020B0604020202020204" pitchFamily="34" charset="0"/>
              </a:rPr>
              <a:t>3</a:t>
            </a:r>
          </a:p>
          <a:p>
            <a:pPr>
              <a:spcAft>
                <a:spcPts val="1000"/>
              </a:spcAft>
            </a:pPr>
            <a:endParaRPr lang="en-US" sz="2000"/>
          </a:p>
        </p:txBody>
      </p:sp>
      <p:sp>
        <p:nvSpPr>
          <p:cNvPr id="308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2225" name="Object 1"/>
          <p:cNvGraphicFramePr>
            <a:graphicFrameLocks noChangeAspect="1"/>
          </p:cNvGraphicFramePr>
          <p:nvPr/>
        </p:nvGraphicFramePr>
        <p:xfrm>
          <a:off x="3571875" y="2500313"/>
          <a:ext cx="500063" cy="500062"/>
        </p:xfrm>
        <a:graphic>
          <a:graphicData uri="http://schemas.openxmlformats.org/presentationml/2006/ole">
            <mc:AlternateContent xmlns:mc="http://schemas.openxmlformats.org/markup-compatibility/2006">
              <mc:Choice xmlns:v="urn:schemas-microsoft-com:vml" Requires="v">
                <p:oleObj spid="_x0000_s3090" name="Equation" r:id="rId3" imgW="393529" imgH="393529" progId="Equation.3">
                  <p:embed/>
                </p:oleObj>
              </mc:Choice>
              <mc:Fallback>
                <p:oleObj name="Equation" r:id="rId3" imgW="393529" imgH="39352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2500313"/>
                        <a:ext cx="500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2227" name="Object 3"/>
          <p:cNvGraphicFramePr>
            <a:graphicFrameLocks noChangeAspect="1"/>
          </p:cNvGraphicFramePr>
          <p:nvPr/>
        </p:nvGraphicFramePr>
        <p:xfrm>
          <a:off x="5000625" y="2500313"/>
          <a:ext cx="542925" cy="514350"/>
        </p:xfrm>
        <a:graphic>
          <a:graphicData uri="http://schemas.openxmlformats.org/presentationml/2006/ole">
            <mc:AlternateContent xmlns:mc="http://schemas.openxmlformats.org/markup-compatibility/2006">
              <mc:Choice xmlns:v="urn:schemas-microsoft-com:vml" Requires="v">
                <p:oleObj spid="_x0000_s3091" name="Equation" r:id="rId5" imgW="406048" imgH="393359" progId="Equation.3">
                  <p:embed/>
                </p:oleObj>
              </mc:Choice>
              <mc:Fallback>
                <p:oleObj name="Equation" r:id="rId5" imgW="406048" imgH="39335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25" y="2500313"/>
                        <a:ext cx="5429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2229" name="Object 5"/>
          <p:cNvGraphicFramePr>
            <a:graphicFrameLocks noChangeAspect="1"/>
          </p:cNvGraphicFramePr>
          <p:nvPr/>
        </p:nvGraphicFramePr>
        <p:xfrm>
          <a:off x="6357938" y="2500313"/>
          <a:ext cx="585787" cy="585787"/>
        </p:xfrm>
        <a:graphic>
          <a:graphicData uri="http://schemas.openxmlformats.org/presentationml/2006/ole">
            <mc:AlternateContent xmlns:mc="http://schemas.openxmlformats.org/markup-compatibility/2006">
              <mc:Choice xmlns:v="urn:schemas-microsoft-com:vml" Requires="v">
                <p:oleObj spid="_x0000_s3092" name="Equation" r:id="rId7" imgW="393529" imgH="393529" progId="Equation.3">
                  <p:embed/>
                </p:oleObj>
              </mc:Choice>
              <mc:Fallback>
                <p:oleObj name="Equation" r:id="rId7" imgW="393529"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7938" y="2500313"/>
                        <a:ext cx="5857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2231" name="Object 7"/>
          <p:cNvGraphicFramePr>
            <a:graphicFrameLocks noChangeAspect="1"/>
          </p:cNvGraphicFramePr>
          <p:nvPr/>
        </p:nvGraphicFramePr>
        <p:xfrm>
          <a:off x="3500438" y="4071938"/>
          <a:ext cx="571500" cy="657225"/>
        </p:xfrm>
        <a:graphic>
          <a:graphicData uri="http://schemas.openxmlformats.org/presentationml/2006/ole">
            <mc:AlternateContent xmlns:mc="http://schemas.openxmlformats.org/markup-compatibility/2006">
              <mc:Choice xmlns:v="urn:schemas-microsoft-com:vml" Requires="v">
                <p:oleObj spid="_x0000_s3093" name="Equation" r:id="rId9" imgW="342751" imgH="393529" progId="Equation.3">
                  <p:embed/>
                </p:oleObj>
              </mc:Choice>
              <mc:Fallback>
                <p:oleObj name="Equation" r:id="rId9" imgW="342751" imgH="39352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0438" y="4071938"/>
                        <a:ext cx="5715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2233" name="Object 9"/>
          <p:cNvGraphicFramePr>
            <a:graphicFrameLocks noChangeAspect="1"/>
          </p:cNvGraphicFramePr>
          <p:nvPr/>
        </p:nvGraphicFramePr>
        <p:xfrm>
          <a:off x="4929188" y="4070350"/>
          <a:ext cx="642937" cy="631825"/>
        </p:xfrm>
        <a:graphic>
          <a:graphicData uri="http://schemas.openxmlformats.org/presentationml/2006/ole">
            <mc:AlternateContent xmlns:mc="http://schemas.openxmlformats.org/markup-compatibility/2006">
              <mc:Choice xmlns:v="urn:schemas-microsoft-com:vml" Requires="v">
                <p:oleObj spid="_x0000_s3094" name="Equation" r:id="rId11" imgW="317225" imgH="393359" progId="Equation.3">
                  <p:embed/>
                </p:oleObj>
              </mc:Choice>
              <mc:Fallback>
                <p:oleObj name="Equation" r:id="rId11" imgW="317225" imgH="393359"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9188" y="4070350"/>
                        <a:ext cx="6429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6"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2235" name="Object 11"/>
          <p:cNvGraphicFramePr>
            <a:graphicFrameLocks noChangeAspect="1"/>
          </p:cNvGraphicFramePr>
          <p:nvPr/>
        </p:nvGraphicFramePr>
        <p:xfrm>
          <a:off x="6429375" y="4071938"/>
          <a:ext cx="560388" cy="658812"/>
        </p:xfrm>
        <a:graphic>
          <a:graphicData uri="http://schemas.openxmlformats.org/presentationml/2006/ole">
            <mc:AlternateContent xmlns:mc="http://schemas.openxmlformats.org/markup-compatibility/2006">
              <mc:Choice xmlns:v="urn:schemas-microsoft-com:vml" Requires="v">
                <p:oleObj spid="_x0000_s3095" name="Equation" r:id="rId13" imgW="330057" imgH="393529" progId="Equation.3">
                  <p:embed/>
                </p:oleObj>
              </mc:Choice>
              <mc:Fallback>
                <p:oleObj name="Equation" r:id="rId13" imgW="330057" imgH="393529"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29375" y="4071938"/>
                        <a:ext cx="560388"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87" name="Picture 13" descr="j024206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58063" y="571500"/>
            <a:ext cx="1295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14" descr="j031074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00938" y="4143375"/>
            <a:ext cx="9144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ChangeArrowheads="1"/>
          </p:cNvSpPr>
          <p:nvPr/>
        </p:nvSpPr>
        <p:spPr bwMode="auto">
          <a:xfrm>
            <a:off x="0" y="1785938"/>
            <a:ext cx="9144000" cy="1400175"/>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Book Antiqua" panose="02040602050305030304" pitchFamily="18" charset="0"/>
                <a:ea typeface="Calibri" panose="020F0502020204030204" pitchFamily="34" charset="0"/>
                <a:cs typeface="Times New Roman" panose="02020603050405020304" pitchFamily="18" charset="0"/>
              </a:rPr>
              <a:t>TYPE EXAMPLE 1 :</a:t>
            </a:r>
          </a:p>
          <a:p>
            <a:endParaRPr lang="en-AU" sz="500">
              <a:ea typeface="Calibri" panose="020F0502020204030204" pitchFamily="34" charset="0"/>
              <a:cs typeface="Times New Roman" panose="02020603050405020304" pitchFamily="18" charset="0"/>
            </a:endParaRPr>
          </a:p>
          <a:p>
            <a:r>
              <a:rPr lang="en-AU" sz="2000">
                <a:latin typeface="Book Antiqua" panose="02040602050305030304" pitchFamily="18" charset="0"/>
                <a:ea typeface="Calibri" panose="020F0502020204030204" pitchFamily="34" charset="0"/>
                <a:cs typeface="Times New Roman" panose="02020603050405020304" pitchFamily="18" charset="0"/>
              </a:rPr>
              <a:t>A compound of sulphur (S) contains 2.4% hydrogen (H), 39.0% sulphur (S) and 58.6% oxygen (O). Find the empirical formula of the compound.</a:t>
            </a:r>
          </a:p>
          <a:p>
            <a:endParaRPr lang="en-AU" sz="200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ssolve">
                                      <p:cBhvr>
                                        <p:cTn id="10" dur="500"/>
                                        <p:tgtEl>
                                          <p:spTgt spid="4">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dissolve">
                                      <p:cBhvr>
                                        <p:cTn id="13" dur="500"/>
                                        <p:tgtEl>
                                          <p:spTgt spid="4">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xit" presetSubtype="0" fill="hold" grpId="1" nodeType="clickEffect">
                                  <p:stCondLst>
                                    <p:cond delay="0"/>
                                  </p:stCondLst>
                                  <p:childTnLst>
                                    <p:animEffect transition="out" filter="dissolve">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dissolve">
                                      <p:cBhvr>
                                        <p:cTn id="23" dur="500"/>
                                        <p:tgtEl>
                                          <p:spTgt spid="4">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dissolve">
                                      <p:cBhvr>
                                        <p:cTn id="26" dur="500"/>
                                        <p:tgtEl>
                                          <p:spTgt spid="4">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dissolve">
                                      <p:cBhvr>
                                        <p:cTn id="29" dur="500"/>
                                        <p:tgtEl>
                                          <p:spTgt spid="4">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dissolve">
                                      <p:cBhvr>
                                        <p:cTn id="32" dur="500"/>
                                        <p:tgtEl>
                                          <p:spTgt spid="4">
                                            <p:txEl>
                                              <p:pRg st="8" end="8"/>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2225"/>
                                        </p:tgtEl>
                                        <p:attrNameLst>
                                          <p:attrName>style.visibility</p:attrName>
                                        </p:attrNameLst>
                                      </p:cBhvr>
                                      <p:to>
                                        <p:strVal val="visible"/>
                                      </p:to>
                                    </p:set>
                                    <p:animEffect transition="in" filter="dissolve">
                                      <p:cBhvr>
                                        <p:cTn id="35" dur="500"/>
                                        <p:tgtEl>
                                          <p:spTgt spid="52225"/>
                                        </p:tgtEl>
                                      </p:cBhvr>
                                    </p:animEffect>
                                  </p:childTnLst>
                                </p:cTn>
                              </p:par>
                              <p:par>
                                <p:cTn id="36" presetID="9" presetClass="entr" presetSubtype="0" fill="hold" nodeType="withEffect">
                                  <p:stCondLst>
                                    <p:cond delay="0"/>
                                  </p:stCondLst>
                                  <p:childTnLst>
                                    <p:set>
                                      <p:cBhvr>
                                        <p:cTn id="37" dur="1" fill="hold">
                                          <p:stCondLst>
                                            <p:cond delay="0"/>
                                          </p:stCondLst>
                                        </p:cTn>
                                        <p:tgtEl>
                                          <p:spTgt spid="52227"/>
                                        </p:tgtEl>
                                        <p:attrNameLst>
                                          <p:attrName>style.visibility</p:attrName>
                                        </p:attrNameLst>
                                      </p:cBhvr>
                                      <p:to>
                                        <p:strVal val="visible"/>
                                      </p:to>
                                    </p:set>
                                    <p:animEffect transition="in" filter="dissolve">
                                      <p:cBhvr>
                                        <p:cTn id="38" dur="500"/>
                                        <p:tgtEl>
                                          <p:spTgt spid="52227"/>
                                        </p:tgtEl>
                                      </p:cBhvr>
                                    </p:animEffect>
                                  </p:childTnLst>
                                </p:cTn>
                              </p:par>
                              <p:par>
                                <p:cTn id="39" presetID="9" presetClass="entr" presetSubtype="0" fill="hold" nodeType="withEffect">
                                  <p:stCondLst>
                                    <p:cond delay="0"/>
                                  </p:stCondLst>
                                  <p:childTnLst>
                                    <p:set>
                                      <p:cBhvr>
                                        <p:cTn id="40" dur="1" fill="hold">
                                          <p:stCondLst>
                                            <p:cond delay="0"/>
                                          </p:stCondLst>
                                        </p:cTn>
                                        <p:tgtEl>
                                          <p:spTgt spid="52229"/>
                                        </p:tgtEl>
                                        <p:attrNameLst>
                                          <p:attrName>style.visibility</p:attrName>
                                        </p:attrNameLst>
                                      </p:cBhvr>
                                      <p:to>
                                        <p:strVal val="visible"/>
                                      </p:to>
                                    </p:set>
                                    <p:animEffect transition="in" filter="dissolve">
                                      <p:cBhvr>
                                        <p:cTn id="41" dur="500"/>
                                        <p:tgtEl>
                                          <p:spTgt spid="522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dissolve">
                                      <p:cBhvr>
                                        <p:cTn id="46" dur="500"/>
                                        <p:tgtEl>
                                          <p:spTgt spid="4">
                                            <p:txEl>
                                              <p:pRg st="9" end="9"/>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dissolve">
                                      <p:cBhvr>
                                        <p:cTn id="49" dur="500"/>
                                        <p:tgtEl>
                                          <p:spTgt spid="4">
                                            <p:txEl>
                                              <p:pRg st="10" end="10"/>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dissolve">
                                      <p:cBhvr>
                                        <p:cTn id="52" dur="500"/>
                                        <p:tgtEl>
                                          <p:spTgt spid="4">
                                            <p:txEl>
                                              <p:pRg st="11" end="11"/>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dissolve">
                                      <p:cBhvr>
                                        <p:cTn id="55" dur="500"/>
                                        <p:tgtEl>
                                          <p:spTgt spid="4">
                                            <p:txEl>
                                              <p:pRg st="12" end="12"/>
                                            </p:txEl>
                                          </p:spTgt>
                                        </p:tgtEl>
                                      </p:cBhvr>
                                    </p:animEffect>
                                  </p:childTnLst>
                                </p:cTn>
                              </p:par>
                              <p:par>
                                <p:cTn id="56" presetID="9" presetClass="entr" presetSubtype="0" fill="hold" nodeType="withEffect">
                                  <p:stCondLst>
                                    <p:cond delay="0"/>
                                  </p:stCondLst>
                                  <p:childTnLst>
                                    <p:set>
                                      <p:cBhvr>
                                        <p:cTn id="57" dur="1" fill="hold">
                                          <p:stCondLst>
                                            <p:cond delay="0"/>
                                          </p:stCondLst>
                                        </p:cTn>
                                        <p:tgtEl>
                                          <p:spTgt spid="52231"/>
                                        </p:tgtEl>
                                        <p:attrNameLst>
                                          <p:attrName>style.visibility</p:attrName>
                                        </p:attrNameLst>
                                      </p:cBhvr>
                                      <p:to>
                                        <p:strVal val="visible"/>
                                      </p:to>
                                    </p:set>
                                    <p:animEffect transition="in" filter="dissolve">
                                      <p:cBhvr>
                                        <p:cTn id="58" dur="500"/>
                                        <p:tgtEl>
                                          <p:spTgt spid="52231"/>
                                        </p:tgtEl>
                                      </p:cBhvr>
                                    </p:animEffect>
                                  </p:childTnLst>
                                </p:cTn>
                              </p:par>
                              <p:par>
                                <p:cTn id="59" presetID="9" presetClass="entr" presetSubtype="0" fill="hold" nodeType="withEffect">
                                  <p:stCondLst>
                                    <p:cond delay="0"/>
                                  </p:stCondLst>
                                  <p:childTnLst>
                                    <p:set>
                                      <p:cBhvr>
                                        <p:cTn id="60" dur="1" fill="hold">
                                          <p:stCondLst>
                                            <p:cond delay="0"/>
                                          </p:stCondLst>
                                        </p:cTn>
                                        <p:tgtEl>
                                          <p:spTgt spid="52233"/>
                                        </p:tgtEl>
                                        <p:attrNameLst>
                                          <p:attrName>style.visibility</p:attrName>
                                        </p:attrNameLst>
                                      </p:cBhvr>
                                      <p:to>
                                        <p:strVal val="visible"/>
                                      </p:to>
                                    </p:set>
                                    <p:animEffect transition="in" filter="dissolve">
                                      <p:cBhvr>
                                        <p:cTn id="61" dur="500"/>
                                        <p:tgtEl>
                                          <p:spTgt spid="52233"/>
                                        </p:tgtEl>
                                      </p:cBhvr>
                                    </p:animEffect>
                                  </p:childTnLst>
                                </p:cTn>
                              </p:par>
                              <p:par>
                                <p:cTn id="62" presetID="9" presetClass="entr" presetSubtype="0" fill="hold" nodeType="withEffect">
                                  <p:stCondLst>
                                    <p:cond delay="0"/>
                                  </p:stCondLst>
                                  <p:childTnLst>
                                    <p:set>
                                      <p:cBhvr>
                                        <p:cTn id="63" dur="1" fill="hold">
                                          <p:stCondLst>
                                            <p:cond delay="0"/>
                                          </p:stCondLst>
                                        </p:cTn>
                                        <p:tgtEl>
                                          <p:spTgt spid="52235"/>
                                        </p:tgtEl>
                                        <p:attrNameLst>
                                          <p:attrName>style.visibility</p:attrName>
                                        </p:attrNameLst>
                                      </p:cBhvr>
                                      <p:to>
                                        <p:strVal val="visible"/>
                                      </p:to>
                                    </p:set>
                                    <p:animEffect transition="in" filter="dissolve">
                                      <p:cBhvr>
                                        <p:cTn id="64" dur="500"/>
                                        <p:tgtEl>
                                          <p:spTgt spid="5223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animEffect transition="in" filter="dissolve">
                                      <p:cBhvr>
                                        <p:cTn id="69" dur="500"/>
                                        <p:tgtEl>
                                          <p:spTgt spid="4">
                                            <p:txEl>
                                              <p:pRg st="13" end="13"/>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4">
                                            <p:txEl>
                                              <p:pRg st="14" end="14"/>
                                            </p:txEl>
                                          </p:spTgt>
                                        </p:tgtEl>
                                        <p:attrNameLst>
                                          <p:attrName>style.visibility</p:attrName>
                                        </p:attrNameLst>
                                      </p:cBhvr>
                                      <p:to>
                                        <p:strVal val="visible"/>
                                      </p:to>
                                    </p:set>
                                    <p:animEffect transition="in" filter="dissolve">
                                      <p:cBhvr>
                                        <p:cTn id="74" dur="500"/>
                                        <p:tgtEl>
                                          <p:spTgt spid="4">
                                            <p:txEl>
                                              <p:pRg st="14" end="14"/>
                                            </p:txEl>
                                          </p:spTgt>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dissolve">
                                      <p:cBhvr>
                                        <p:cTn id="7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ChangeArrowheads="1"/>
          </p:cNvSpPr>
          <p:nvPr/>
        </p:nvSpPr>
        <p:spPr bwMode="auto">
          <a:xfrm>
            <a:off x="2643188" y="285750"/>
            <a:ext cx="3629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sz="2000" b="1" u="sng">
                <a:latin typeface="Elephant" panose="02020904090505020303" pitchFamily="18" charset="0"/>
                <a:cs typeface="Times New Roman" panose="02020603050405020304" pitchFamily="18" charset="0"/>
              </a:rPr>
              <a:t>EMPIRICAL FORMULA</a:t>
            </a:r>
            <a:endParaRPr lang="en-AU" sz="2000"/>
          </a:p>
        </p:txBody>
      </p:sp>
      <p:sp>
        <p:nvSpPr>
          <p:cNvPr id="9219" name="Rectangle 1"/>
          <p:cNvSpPr>
            <a:spLocks noChangeArrowheads="1"/>
          </p:cNvSpPr>
          <p:nvPr/>
        </p:nvSpPr>
        <p:spPr bwMode="auto">
          <a:xfrm>
            <a:off x="285750" y="785813"/>
            <a:ext cx="842962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Book Antiqua" panose="02040602050305030304" pitchFamily="18" charset="0"/>
                <a:ea typeface="Calibri" panose="020F0502020204030204" pitchFamily="34" charset="0"/>
                <a:cs typeface="Times New Roman" panose="02020603050405020304" pitchFamily="18" charset="0"/>
              </a:rPr>
              <a:t>TYPE EXAMPLE 2 :</a:t>
            </a:r>
          </a:p>
          <a:p>
            <a:endParaRPr lang="en-AU" sz="500">
              <a:ea typeface="Calibri" panose="020F0502020204030204" pitchFamily="34" charset="0"/>
              <a:cs typeface="Times New Roman" panose="02020603050405020304" pitchFamily="18" charset="0"/>
            </a:endParaRPr>
          </a:p>
          <a:p>
            <a:r>
              <a:rPr lang="en-AU" sz="2000">
                <a:latin typeface="Book Antiqua" panose="02040602050305030304" pitchFamily="18" charset="0"/>
                <a:ea typeface="Calibri" panose="020F0502020204030204" pitchFamily="34" charset="0"/>
                <a:cs typeface="Times New Roman" panose="02020603050405020304" pitchFamily="18" charset="0"/>
              </a:rPr>
              <a:t>A carbohydrate compound contains 59.96% carbon (C), 13.41% hydrogen (H) and 26.62% oxygen (O). Find the empirical formula of the compound.</a:t>
            </a:r>
            <a:endParaRPr lang="en-AU" sz="200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0" y="0"/>
            <a:ext cx="9144000" cy="6873875"/>
          </a:xfrm>
          <a:prstGeom prst="rect">
            <a:avLst/>
          </a:prstGeom>
          <a:solidFill>
            <a:srgbClr val="FFFFFF"/>
          </a:solidFill>
          <a:ln w="9525">
            <a:solidFill>
              <a:srgbClr val="000000"/>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AU" sz="2000" b="1" i="1" u="sng">
                <a:latin typeface="Book Antiqua" panose="02040602050305030304" pitchFamily="18" charset="0"/>
              </a:rPr>
              <a:t>Standard Approach</a:t>
            </a:r>
          </a:p>
          <a:p>
            <a:pPr>
              <a:spcAft>
                <a:spcPts val="1000"/>
              </a:spcAft>
            </a:pPr>
            <a:r>
              <a:rPr lang="en-AU" sz="2000">
                <a:latin typeface="Book Antiqua" panose="02040602050305030304" pitchFamily="18" charset="0"/>
              </a:rPr>
              <a:t>  1.  Assume 100 g and convert Percentages to gram masses.</a:t>
            </a:r>
          </a:p>
          <a:p>
            <a:pPr>
              <a:spcAft>
                <a:spcPts val="1000"/>
              </a:spcAft>
            </a:pPr>
            <a:r>
              <a:rPr lang="en-AU" sz="2000">
                <a:latin typeface="Book Antiqua" panose="02040602050305030304" pitchFamily="18" charset="0"/>
              </a:rPr>
              <a:t>                                                          C          :          H         :         O         </a:t>
            </a:r>
          </a:p>
          <a:p>
            <a:pPr>
              <a:spcAft>
                <a:spcPts val="1000"/>
              </a:spcAft>
            </a:pPr>
            <a:r>
              <a:rPr lang="en-AU" sz="2000">
                <a:latin typeface="Arial" panose="020B0604020202020204" pitchFamily="34" charset="0"/>
              </a:rPr>
              <a:t>                                  </a:t>
            </a:r>
            <a:r>
              <a:rPr lang="en-AU" sz="2000">
                <a:latin typeface="Book Antiqua" panose="02040602050305030304" pitchFamily="18" charset="0"/>
              </a:rPr>
              <a:t>►            59.96 g     :      13.41g      :      26.62g</a:t>
            </a:r>
          </a:p>
          <a:p>
            <a:pPr>
              <a:spcAft>
                <a:spcPts val="1000"/>
              </a:spcAft>
            </a:pPr>
            <a:r>
              <a:rPr lang="en-AU" sz="2000">
                <a:latin typeface="Book Antiqua" panose="02040602050305030304" pitchFamily="18" charset="0"/>
              </a:rPr>
              <a:t> 2.  Calculate the MOLE amount of each component (Grams are bad Karma!).</a:t>
            </a:r>
          </a:p>
          <a:p>
            <a:pPr>
              <a:spcAft>
                <a:spcPts val="1000"/>
              </a:spcAft>
            </a:pPr>
            <a:r>
              <a:rPr lang="en-AU" sz="2000">
                <a:latin typeface="Book Antiqua" panose="02040602050305030304" pitchFamily="18" charset="0"/>
              </a:rPr>
              <a:t>                                                          C         :          H         :         O         </a:t>
            </a:r>
          </a:p>
          <a:p>
            <a:pPr>
              <a:spcAft>
                <a:spcPts val="1000"/>
              </a:spcAft>
            </a:pPr>
            <a:r>
              <a:rPr lang="en-AU" sz="2000">
                <a:latin typeface="Arial" panose="020B0604020202020204" pitchFamily="34" charset="0"/>
              </a:rPr>
              <a:t>                                   </a:t>
            </a:r>
            <a:r>
              <a:rPr lang="en-AU" sz="2000">
                <a:latin typeface="Book Antiqua" panose="02040602050305030304" pitchFamily="18" charset="0"/>
              </a:rPr>
              <a:t>►                           :                       :       </a:t>
            </a:r>
          </a:p>
          <a:p>
            <a:pPr>
              <a:spcAft>
                <a:spcPts val="1000"/>
              </a:spcAft>
            </a:pPr>
            <a:r>
              <a:rPr lang="en-AU" sz="2000" b="1" i="1">
                <a:latin typeface="Arial" panose="020B0604020202020204" pitchFamily="34" charset="0"/>
              </a:rPr>
              <a:t>        MOLE RATIO</a:t>
            </a:r>
            <a:r>
              <a:rPr lang="en-AU" sz="2000">
                <a:latin typeface="Arial" panose="020B0604020202020204" pitchFamily="34" charset="0"/>
              </a:rPr>
              <a:t>    </a:t>
            </a:r>
            <a:r>
              <a:rPr lang="en-AU" sz="2000">
                <a:latin typeface="Book Antiqua" panose="02040602050305030304" pitchFamily="18" charset="0"/>
              </a:rPr>
              <a:t>►               4.99      :       13.30       :      1.66</a:t>
            </a:r>
          </a:p>
          <a:p>
            <a:pPr>
              <a:spcAft>
                <a:spcPts val="1000"/>
              </a:spcAft>
            </a:pPr>
            <a:r>
              <a:rPr lang="en-AU" sz="2000">
                <a:latin typeface="Book Antiqua" panose="02040602050305030304" pitchFamily="18" charset="0"/>
              </a:rPr>
              <a:t>3.  Calculate the SIMPLEST </a:t>
            </a:r>
            <a:r>
              <a:rPr lang="en-AU" sz="2000" b="1">
                <a:latin typeface="Book Antiqua" panose="02040602050305030304" pitchFamily="18" charset="0"/>
              </a:rPr>
              <a:t>WHOLE NUMBER</a:t>
            </a:r>
            <a:r>
              <a:rPr lang="en-AU" sz="2000">
                <a:latin typeface="Book Antiqua" panose="02040602050305030304" pitchFamily="18" charset="0"/>
              </a:rPr>
              <a:t> RATIO by dividing by the smallest mole quantity.</a:t>
            </a:r>
          </a:p>
          <a:p>
            <a:pPr>
              <a:spcAft>
                <a:spcPts val="1000"/>
              </a:spcAft>
            </a:pPr>
            <a:r>
              <a:rPr lang="en-AU" sz="2000" b="1" i="1">
                <a:latin typeface="Arial" panose="020B0604020202020204" pitchFamily="34" charset="0"/>
              </a:rPr>
              <a:t>SIMPLEST  RATIO</a:t>
            </a:r>
            <a:r>
              <a:rPr lang="en-AU" sz="2000">
                <a:latin typeface="Arial" panose="020B0604020202020204" pitchFamily="34" charset="0"/>
              </a:rPr>
              <a:t>    </a:t>
            </a:r>
            <a:r>
              <a:rPr lang="en-AU" sz="2000">
                <a:latin typeface="Book Antiqua" panose="02040602050305030304" pitchFamily="18" charset="0"/>
              </a:rPr>
              <a:t>►                           :                        :        </a:t>
            </a:r>
          </a:p>
          <a:p>
            <a:pPr>
              <a:spcAft>
                <a:spcPts val="1000"/>
              </a:spcAft>
            </a:pPr>
            <a:r>
              <a:rPr lang="en-AU" sz="2000" b="1" i="1">
                <a:latin typeface="Arial" panose="020B0604020202020204" pitchFamily="34" charset="0"/>
              </a:rPr>
              <a:t>                               </a:t>
            </a:r>
            <a:r>
              <a:rPr lang="en-AU" sz="2000">
                <a:latin typeface="Arial" panose="020B0604020202020204" pitchFamily="34" charset="0"/>
              </a:rPr>
              <a:t>    </a:t>
            </a:r>
            <a:r>
              <a:rPr lang="en-AU" sz="2000">
                <a:latin typeface="Book Antiqua" panose="02040602050305030304" pitchFamily="18" charset="0"/>
              </a:rPr>
              <a:t>►            3.00        :      * 8.01         :      1.00   </a:t>
            </a:r>
          </a:p>
          <a:p>
            <a:pPr>
              <a:spcAft>
                <a:spcPts val="1000"/>
              </a:spcAft>
            </a:pPr>
            <a:r>
              <a:rPr lang="en-AU" sz="2000" b="1" i="1">
                <a:latin typeface="Arial" panose="020B0604020202020204" pitchFamily="34" charset="0"/>
              </a:rPr>
              <a:t>ROUNDED  RATIO</a:t>
            </a:r>
            <a:r>
              <a:rPr lang="en-AU" sz="2000">
                <a:latin typeface="Arial" panose="020B0604020202020204" pitchFamily="34" charset="0"/>
              </a:rPr>
              <a:t>   </a:t>
            </a:r>
            <a:r>
              <a:rPr lang="en-AU">
                <a:latin typeface="Book Antiqua" panose="02040602050305030304" pitchFamily="18" charset="0"/>
              </a:rPr>
              <a:t>►            3        :         8          :       1   </a:t>
            </a:r>
          </a:p>
          <a:p>
            <a:pPr>
              <a:spcAft>
                <a:spcPts val="1000"/>
              </a:spcAft>
            </a:pPr>
            <a:r>
              <a:rPr lang="en-AU" sz="1600" b="1">
                <a:latin typeface="Book Antiqua" panose="02040602050305030304" pitchFamily="18" charset="0"/>
              </a:rPr>
              <a:t>       *As these values are experimental they will not always work out to exact whole numbers    </a:t>
            </a:r>
          </a:p>
          <a:p>
            <a:pPr>
              <a:spcAft>
                <a:spcPts val="1000"/>
              </a:spcAft>
            </a:pPr>
            <a:r>
              <a:rPr lang="en-AU" sz="2000" b="1" i="1">
                <a:latin typeface="Arial" panose="020B0604020202020204" pitchFamily="34" charset="0"/>
              </a:rPr>
              <a:t>                      EMPIRICAL FORMULA  </a:t>
            </a:r>
            <a:r>
              <a:rPr lang="en-AU" b="1" i="1">
                <a:latin typeface="Arial" panose="020B0604020202020204" pitchFamily="34" charset="0"/>
              </a:rPr>
              <a:t>=      C</a:t>
            </a:r>
            <a:r>
              <a:rPr lang="en-AU" b="1" i="1" baseline="-25000">
                <a:latin typeface="Arial" panose="020B0604020202020204" pitchFamily="34" charset="0"/>
              </a:rPr>
              <a:t>3</a:t>
            </a:r>
            <a:r>
              <a:rPr lang="en-AU" b="1" i="1">
                <a:latin typeface="Arial" panose="020B0604020202020204" pitchFamily="34" charset="0"/>
              </a:rPr>
              <a:t>H</a:t>
            </a:r>
            <a:r>
              <a:rPr lang="en-AU" b="1" i="1" baseline="-25000">
                <a:latin typeface="Arial" panose="020B0604020202020204" pitchFamily="34" charset="0"/>
              </a:rPr>
              <a:t>8</a:t>
            </a:r>
            <a:r>
              <a:rPr lang="en-AU" b="1" i="1">
                <a:latin typeface="Arial" panose="020B0604020202020204" pitchFamily="34" charset="0"/>
              </a:rPr>
              <a:t>O</a:t>
            </a:r>
          </a:p>
          <a:p>
            <a:pPr>
              <a:spcAft>
                <a:spcPts val="1000"/>
              </a:spcAft>
            </a:pPr>
            <a:endParaRPr lang="en-US" sz="2000"/>
          </a:p>
        </p:txBody>
      </p:sp>
      <p:sp>
        <p:nvSpPr>
          <p:cNvPr id="410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0178" name="Object 2"/>
          <p:cNvGraphicFramePr>
            <a:graphicFrameLocks noChangeAspect="1"/>
          </p:cNvGraphicFramePr>
          <p:nvPr/>
        </p:nvGraphicFramePr>
        <p:xfrm>
          <a:off x="3643313" y="2549525"/>
          <a:ext cx="500062" cy="477838"/>
        </p:xfrm>
        <a:graphic>
          <a:graphicData uri="http://schemas.openxmlformats.org/presentationml/2006/ole">
            <mc:AlternateContent xmlns:mc="http://schemas.openxmlformats.org/markup-compatibility/2006">
              <mc:Choice xmlns:v="urn:schemas-microsoft-com:vml" Requires="v">
                <p:oleObj spid="_x0000_s4114" name="Equation" r:id="rId3" imgW="406048" imgH="393359" progId="Equation.3">
                  <p:embed/>
                </p:oleObj>
              </mc:Choice>
              <mc:Fallback>
                <p:oleObj name="Equation" r:id="rId3" imgW="406048" imgH="39335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13" y="2549525"/>
                        <a:ext cx="5000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0180" name="Object 4"/>
          <p:cNvGraphicFramePr>
            <a:graphicFrameLocks noChangeAspect="1"/>
          </p:cNvGraphicFramePr>
          <p:nvPr/>
        </p:nvGraphicFramePr>
        <p:xfrm>
          <a:off x="5072063" y="2500313"/>
          <a:ext cx="461962" cy="461962"/>
        </p:xfrm>
        <a:graphic>
          <a:graphicData uri="http://schemas.openxmlformats.org/presentationml/2006/ole">
            <mc:AlternateContent xmlns:mc="http://schemas.openxmlformats.org/markup-compatibility/2006">
              <mc:Choice xmlns:v="urn:schemas-microsoft-com:vml" Requires="v">
                <p:oleObj spid="_x0000_s4115" name="Equation" r:id="rId5" imgW="393529" imgH="393529" progId="Equation.3">
                  <p:embed/>
                </p:oleObj>
              </mc:Choice>
              <mc:Fallback>
                <p:oleObj name="Equation" r:id="rId5" imgW="393529"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063" y="2500313"/>
                        <a:ext cx="461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0182" name="Object 6"/>
          <p:cNvGraphicFramePr>
            <a:graphicFrameLocks noChangeAspect="1"/>
          </p:cNvGraphicFramePr>
          <p:nvPr/>
        </p:nvGraphicFramePr>
        <p:xfrm>
          <a:off x="6500813" y="2500313"/>
          <a:ext cx="506412" cy="461962"/>
        </p:xfrm>
        <a:graphic>
          <a:graphicData uri="http://schemas.openxmlformats.org/presentationml/2006/ole">
            <mc:AlternateContent xmlns:mc="http://schemas.openxmlformats.org/markup-compatibility/2006">
              <mc:Choice xmlns:v="urn:schemas-microsoft-com:vml" Requires="v">
                <p:oleObj spid="_x0000_s4116" name="Equation" r:id="rId7" imgW="418918" imgH="393529" progId="Equation.3">
                  <p:embed/>
                </p:oleObj>
              </mc:Choice>
              <mc:Fallback>
                <p:oleObj name="Equation" r:id="rId7" imgW="418918" imgH="39352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0813" y="2500313"/>
                        <a:ext cx="506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0184" name="Object 8"/>
          <p:cNvGraphicFramePr>
            <a:graphicFrameLocks noChangeAspect="1"/>
          </p:cNvGraphicFramePr>
          <p:nvPr/>
        </p:nvGraphicFramePr>
        <p:xfrm>
          <a:off x="3571875" y="3981450"/>
          <a:ext cx="485775" cy="552450"/>
        </p:xfrm>
        <a:graphic>
          <a:graphicData uri="http://schemas.openxmlformats.org/presentationml/2006/ole">
            <mc:AlternateContent xmlns:mc="http://schemas.openxmlformats.org/markup-compatibility/2006">
              <mc:Choice xmlns:v="urn:schemas-microsoft-com:vml" Requires="v">
                <p:oleObj spid="_x0000_s4117" name="Equation" r:id="rId9" imgW="342751" imgH="393529" progId="Equation.3">
                  <p:embed/>
                </p:oleObj>
              </mc:Choice>
              <mc:Fallback>
                <p:oleObj name="Equation" r:id="rId9" imgW="342751" imgH="393529"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75" y="3981450"/>
                        <a:ext cx="4857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0186" name="Object 10"/>
          <p:cNvGraphicFramePr>
            <a:graphicFrameLocks noChangeAspect="1"/>
          </p:cNvGraphicFramePr>
          <p:nvPr/>
        </p:nvGraphicFramePr>
        <p:xfrm>
          <a:off x="4992688" y="4000500"/>
          <a:ext cx="541337" cy="536575"/>
        </p:xfrm>
        <a:graphic>
          <a:graphicData uri="http://schemas.openxmlformats.org/presentationml/2006/ole">
            <mc:AlternateContent xmlns:mc="http://schemas.openxmlformats.org/markup-compatibility/2006">
              <mc:Choice xmlns:v="urn:schemas-microsoft-com:vml" Requires="v">
                <p:oleObj spid="_x0000_s4118" name="Equation" r:id="rId11" imgW="393529" imgH="393529" progId="Equation.3">
                  <p:embed/>
                </p:oleObj>
              </mc:Choice>
              <mc:Fallback>
                <p:oleObj name="Equation" r:id="rId11" imgW="393529" imgH="393529"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2688" y="4000500"/>
                        <a:ext cx="5413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graphicFrame>
        <p:nvGraphicFramePr>
          <p:cNvPr id="50188" name="Object 12"/>
          <p:cNvGraphicFramePr>
            <a:graphicFrameLocks noChangeAspect="1"/>
          </p:cNvGraphicFramePr>
          <p:nvPr/>
        </p:nvGraphicFramePr>
        <p:xfrm>
          <a:off x="6572250" y="4000500"/>
          <a:ext cx="457200" cy="568325"/>
        </p:xfrm>
        <a:graphic>
          <a:graphicData uri="http://schemas.openxmlformats.org/presentationml/2006/ole">
            <mc:AlternateContent xmlns:mc="http://schemas.openxmlformats.org/markup-compatibility/2006">
              <mc:Choice xmlns:v="urn:schemas-microsoft-com:vml" Requires="v">
                <p:oleObj spid="_x0000_s4119" name="Equation" r:id="rId13" imgW="317225" imgH="393359" progId="Equation.3">
                  <p:embed/>
                </p:oleObj>
              </mc:Choice>
              <mc:Fallback>
                <p:oleObj name="Equation" r:id="rId13" imgW="317225" imgH="39335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72250" y="4000500"/>
                        <a:ext cx="457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11" name="Picture 13" descr="j024206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58063" y="571500"/>
            <a:ext cx="1295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14" descr="j031074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00938" y="4143375"/>
            <a:ext cx="9144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
          <p:cNvSpPr>
            <a:spLocks noChangeArrowheads="1"/>
          </p:cNvSpPr>
          <p:nvPr/>
        </p:nvSpPr>
        <p:spPr bwMode="auto">
          <a:xfrm>
            <a:off x="0" y="1785938"/>
            <a:ext cx="9144000" cy="1092200"/>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b="1" i="1">
                <a:latin typeface="Book Antiqua" panose="02040602050305030304" pitchFamily="18" charset="0"/>
                <a:ea typeface="Calibri" panose="020F0502020204030204" pitchFamily="34" charset="0"/>
                <a:cs typeface="Times New Roman" panose="02020603050405020304" pitchFamily="18" charset="0"/>
              </a:rPr>
              <a:t>TYPE EXAMPLE 2 :</a:t>
            </a:r>
          </a:p>
          <a:p>
            <a:endParaRPr lang="en-AU" sz="500">
              <a:ea typeface="Calibri" panose="020F0502020204030204" pitchFamily="34" charset="0"/>
              <a:cs typeface="Times New Roman" panose="02020603050405020304" pitchFamily="18" charset="0"/>
            </a:endParaRPr>
          </a:p>
          <a:p>
            <a:r>
              <a:rPr lang="en-AU" sz="2000">
                <a:latin typeface="Book Antiqua" panose="02040602050305030304" pitchFamily="18" charset="0"/>
                <a:ea typeface="Calibri" panose="020F0502020204030204" pitchFamily="34" charset="0"/>
                <a:cs typeface="Times New Roman" panose="02020603050405020304" pitchFamily="18" charset="0"/>
              </a:rPr>
              <a:t>A carbohydrate compound contains 59.96% carbon (C), 13.41% hydrogen (H) and 26.62% oxygen (O). Find the empirical formula of the compound.</a:t>
            </a:r>
            <a:endParaRPr lang="en-AU" sz="200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177">
                                            <p:txEl>
                                              <p:pRg st="1" end="1"/>
                                            </p:txEl>
                                          </p:spTgt>
                                        </p:tgtEl>
                                        <p:attrNameLst>
                                          <p:attrName>style.visibility</p:attrName>
                                        </p:attrNameLst>
                                      </p:cBhvr>
                                      <p:to>
                                        <p:strVal val="visible"/>
                                      </p:to>
                                    </p:set>
                                    <p:animEffect transition="in" filter="dissolve">
                                      <p:cBhvr>
                                        <p:cTn id="7" dur="500"/>
                                        <p:tgtEl>
                                          <p:spTgt spid="50177">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0177">
                                            <p:txEl>
                                              <p:pRg st="2" end="2"/>
                                            </p:txEl>
                                          </p:spTgt>
                                        </p:tgtEl>
                                        <p:attrNameLst>
                                          <p:attrName>style.visibility</p:attrName>
                                        </p:attrNameLst>
                                      </p:cBhvr>
                                      <p:to>
                                        <p:strVal val="visible"/>
                                      </p:to>
                                    </p:set>
                                    <p:animEffect transition="in" filter="dissolve">
                                      <p:cBhvr>
                                        <p:cTn id="10" dur="500"/>
                                        <p:tgtEl>
                                          <p:spTgt spid="50177">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0177">
                                            <p:txEl>
                                              <p:pRg st="3" end="3"/>
                                            </p:txEl>
                                          </p:spTgt>
                                        </p:tgtEl>
                                        <p:attrNameLst>
                                          <p:attrName>style.visibility</p:attrName>
                                        </p:attrNameLst>
                                      </p:cBhvr>
                                      <p:to>
                                        <p:strVal val="visible"/>
                                      </p:to>
                                    </p:set>
                                    <p:animEffect transition="in" filter="dissolve">
                                      <p:cBhvr>
                                        <p:cTn id="13" dur="500"/>
                                        <p:tgtEl>
                                          <p:spTgt spid="5017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xit" presetSubtype="0" fill="hold" grpId="0" nodeType="clickEffect">
                                  <p:stCondLst>
                                    <p:cond delay="0"/>
                                  </p:stCondLst>
                                  <p:childTnLst>
                                    <p:animEffect transition="out" filter="dissolve">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0177">
                                            <p:txEl>
                                              <p:pRg st="4" end="4"/>
                                            </p:txEl>
                                          </p:spTgt>
                                        </p:tgtEl>
                                        <p:attrNameLst>
                                          <p:attrName>style.visibility</p:attrName>
                                        </p:attrNameLst>
                                      </p:cBhvr>
                                      <p:to>
                                        <p:strVal val="visible"/>
                                      </p:to>
                                    </p:set>
                                    <p:animEffect transition="in" filter="dissolve">
                                      <p:cBhvr>
                                        <p:cTn id="23" dur="500"/>
                                        <p:tgtEl>
                                          <p:spTgt spid="50177">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0177">
                                            <p:txEl>
                                              <p:pRg st="5" end="5"/>
                                            </p:txEl>
                                          </p:spTgt>
                                        </p:tgtEl>
                                        <p:attrNameLst>
                                          <p:attrName>style.visibility</p:attrName>
                                        </p:attrNameLst>
                                      </p:cBhvr>
                                      <p:to>
                                        <p:strVal val="visible"/>
                                      </p:to>
                                    </p:set>
                                    <p:animEffect transition="in" filter="dissolve">
                                      <p:cBhvr>
                                        <p:cTn id="26" dur="500"/>
                                        <p:tgtEl>
                                          <p:spTgt spid="50177">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0177">
                                            <p:txEl>
                                              <p:pRg st="6" end="6"/>
                                            </p:txEl>
                                          </p:spTgt>
                                        </p:tgtEl>
                                        <p:attrNameLst>
                                          <p:attrName>style.visibility</p:attrName>
                                        </p:attrNameLst>
                                      </p:cBhvr>
                                      <p:to>
                                        <p:strVal val="visible"/>
                                      </p:to>
                                    </p:set>
                                    <p:animEffect transition="in" filter="dissolve">
                                      <p:cBhvr>
                                        <p:cTn id="29" dur="500"/>
                                        <p:tgtEl>
                                          <p:spTgt spid="50177">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0177">
                                            <p:txEl>
                                              <p:pRg st="7" end="7"/>
                                            </p:txEl>
                                          </p:spTgt>
                                        </p:tgtEl>
                                        <p:attrNameLst>
                                          <p:attrName>style.visibility</p:attrName>
                                        </p:attrNameLst>
                                      </p:cBhvr>
                                      <p:to>
                                        <p:strVal val="visible"/>
                                      </p:to>
                                    </p:set>
                                    <p:animEffect transition="in" filter="dissolve">
                                      <p:cBhvr>
                                        <p:cTn id="32" dur="500"/>
                                        <p:tgtEl>
                                          <p:spTgt spid="50177">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0178"/>
                                        </p:tgtEl>
                                        <p:attrNameLst>
                                          <p:attrName>style.visibility</p:attrName>
                                        </p:attrNameLst>
                                      </p:cBhvr>
                                      <p:to>
                                        <p:strVal val="visible"/>
                                      </p:to>
                                    </p:set>
                                    <p:animEffect transition="in" filter="dissolve">
                                      <p:cBhvr>
                                        <p:cTn id="35" dur="500"/>
                                        <p:tgtEl>
                                          <p:spTgt spid="50178"/>
                                        </p:tgtEl>
                                      </p:cBhvr>
                                    </p:animEffect>
                                  </p:childTnLst>
                                </p:cTn>
                              </p:par>
                              <p:par>
                                <p:cTn id="36" presetID="9" presetClass="entr" presetSubtype="0" fill="hold" nodeType="withEffect">
                                  <p:stCondLst>
                                    <p:cond delay="0"/>
                                  </p:stCondLst>
                                  <p:childTnLst>
                                    <p:set>
                                      <p:cBhvr>
                                        <p:cTn id="37" dur="1" fill="hold">
                                          <p:stCondLst>
                                            <p:cond delay="0"/>
                                          </p:stCondLst>
                                        </p:cTn>
                                        <p:tgtEl>
                                          <p:spTgt spid="50180"/>
                                        </p:tgtEl>
                                        <p:attrNameLst>
                                          <p:attrName>style.visibility</p:attrName>
                                        </p:attrNameLst>
                                      </p:cBhvr>
                                      <p:to>
                                        <p:strVal val="visible"/>
                                      </p:to>
                                    </p:set>
                                    <p:animEffect transition="in" filter="dissolve">
                                      <p:cBhvr>
                                        <p:cTn id="38" dur="500"/>
                                        <p:tgtEl>
                                          <p:spTgt spid="50180"/>
                                        </p:tgtEl>
                                      </p:cBhvr>
                                    </p:animEffect>
                                  </p:childTnLst>
                                </p:cTn>
                              </p:par>
                              <p:par>
                                <p:cTn id="39" presetID="9" presetClass="entr" presetSubtype="0" fill="hold" nodeType="withEffect">
                                  <p:stCondLst>
                                    <p:cond delay="0"/>
                                  </p:stCondLst>
                                  <p:childTnLst>
                                    <p:set>
                                      <p:cBhvr>
                                        <p:cTn id="40" dur="1" fill="hold">
                                          <p:stCondLst>
                                            <p:cond delay="0"/>
                                          </p:stCondLst>
                                        </p:cTn>
                                        <p:tgtEl>
                                          <p:spTgt spid="50182"/>
                                        </p:tgtEl>
                                        <p:attrNameLst>
                                          <p:attrName>style.visibility</p:attrName>
                                        </p:attrNameLst>
                                      </p:cBhvr>
                                      <p:to>
                                        <p:strVal val="visible"/>
                                      </p:to>
                                    </p:set>
                                    <p:animEffect transition="in" filter="dissolve">
                                      <p:cBhvr>
                                        <p:cTn id="41" dur="500"/>
                                        <p:tgtEl>
                                          <p:spTgt spid="501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50177">
                                            <p:txEl>
                                              <p:pRg st="8" end="8"/>
                                            </p:txEl>
                                          </p:spTgt>
                                        </p:tgtEl>
                                        <p:attrNameLst>
                                          <p:attrName>style.visibility</p:attrName>
                                        </p:attrNameLst>
                                      </p:cBhvr>
                                      <p:to>
                                        <p:strVal val="visible"/>
                                      </p:to>
                                    </p:set>
                                    <p:animEffect transition="in" filter="dissolve">
                                      <p:cBhvr>
                                        <p:cTn id="46" dur="500"/>
                                        <p:tgtEl>
                                          <p:spTgt spid="50177">
                                            <p:txEl>
                                              <p:pRg st="8" end="8"/>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0177">
                                            <p:txEl>
                                              <p:pRg st="9" end="9"/>
                                            </p:txEl>
                                          </p:spTgt>
                                        </p:tgtEl>
                                        <p:attrNameLst>
                                          <p:attrName>style.visibility</p:attrName>
                                        </p:attrNameLst>
                                      </p:cBhvr>
                                      <p:to>
                                        <p:strVal val="visible"/>
                                      </p:to>
                                    </p:set>
                                    <p:animEffect transition="in" filter="dissolve">
                                      <p:cBhvr>
                                        <p:cTn id="49" dur="500"/>
                                        <p:tgtEl>
                                          <p:spTgt spid="50177">
                                            <p:txEl>
                                              <p:pRg st="9" end="9"/>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50177">
                                            <p:txEl>
                                              <p:pRg st="10" end="10"/>
                                            </p:txEl>
                                          </p:spTgt>
                                        </p:tgtEl>
                                        <p:attrNameLst>
                                          <p:attrName>style.visibility</p:attrName>
                                        </p:attrNameLst>
                                      </p:cBhvr>
                                      <p:to>
                                        <p:strVal val="visible"/>
                                      </p:to>
                                    </p:set>
                                    <p:animEffect transition="in" filter="dissolve">
                                      <p:cBhvr>
                                        <p:cTn id="52" dur="500"/>
                                        <p:tgtEl>
                                          <p:spTgt spid="50177">
                                            <p:txEl>
                                              <p:pRg st="10" end="10"/>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50177">
                                            <p:txEl>
                                              <p:pRg st="11" end="11"/>
                                            </p:txEl>
                                          </p:spTgt>
                                        </p:tgtEl>
                                        <p:attrNameLst>
                                          <p:attrName>style.visibility</p:attrName>
                                        </p:attrNameLst>
                                      </p:cBhvr>
                                      <p:to>
                                        <p:strVal val="visible"/>
                                      </p:to>
                                    </p:set>
                                    <p:animEffect transition="in" filter="dissolve">
                                      <p:cBhvr>
                                        <p:cTn id="55" dur="500"/>
                                        <p:tgtEl>
                                          <p:spTgt spid="50177">
                                            <p:txEl>
                                              <p:pRg st="11" end="11"/>
                                            </p:txEl>
                                          </p:spTgt>
                                        </p:tgtEl>
                                      </p:cBhvr>
                                    </p:animEffect>
                                  </p:childTnLst>
                                </p:cTn>
                              </p:par>
                              <p:par>
                                <p:cTn id="56" presetID="9" presetClass="entr" presetSubtype="0" fill="hold" nodeType="withEffect">
                                  <p:stCondLst>
                                    <p:cond delay="0"/>
                                  </p:stCondLst>
                                  <p:childTnLst>
                                    <p:set>
                                      <p:cBhvr>
                                        <p:cTn id="57" dur="1" fill="hold">
                                          <p:stCondLst>
                                            <p:cond delay="0"/>
                                          </p:stCondLst>
                                        </p:cTn>
                                        <p:tgtEl>
                                          <p:spTgt spid="50184"/>
                                        </p:tgtEl>
                                        <p:attrNameLst>
                                          <p:attrName>style.visibility</p:attrName>
                                        </p:attrNameLst>
                                      </p:cBhvr>
                                      <p:to>
                                        <p:strVal val="visible"/>
                                      </p:to>
                                    </p:set>
                                    <p:animEffect transition="in" filter="dissolve">
                                      <p:cBhvr>
                                        <p:cTn id="58" dur="500"/>
                                        <p:tgtEl>
                                          <p:spTgt spid="50184"/>
                                        </p:tgtEl>
                                      </p:cBhvr>
                                    </p:animEffect>
                                  </p:childTnLst>
                                </p:cTn>
                              </p:par>
                              <p:par>
                                <p:cTn id="59" presetID="9" presetClass="entr" presetSubtype="0" fill="hold" nodeType="withEffect">
                                  <p:stCondLst>
                                    <p:cond delay="0"/>
                                  </p:stCondLst>
                                  <p:childTnLst>
                                    <p:set>
                                      <p:cBhvr>
                                        <p:cTn id="60" dur="1" fill="hold">
                                          <p:stCondLst>
                                            <p:cond delay="0"/>
                                          </p:stCondLst>
                                        </p:cTn>
                                        <p:tgtEl>
                                          <p:spTgt spid="50186"/>
                                        </p:tgtEl>
                                        <p:attrNameLst>
                                          <p:attrName>style.visibility</p:attrName>
                                        </p:attrNameLst>
                                      </p:cBhvr>
                                      <p:to>
                                        <p:strVal val="visible"/>
                                      </p:to>
                                    </p:set>
                                    <p:animEffect transition="in" filter="dissolve">
                                      <p:cBhvr>
                                        <p:cTn id="61" dur="500"/>
                                        <p:tgtEl>
                                          <p:spTgt spid="50186"/>
                                        </p:tgtEl>
                                      </p:cBhvr>
                                    </p:animEffect>
                                  </p:childTnLst>
                                </p:cTn>
                              </p:par>
                              <p:par>
                                <p:cTn id="62" presetID="9" presetClass="entr" presetSubtype="0" fill="hold" nodeType="withEffect">
                                  <p:stCondLst>
                                    <p:cond delay="0"/>
                                  </p:stCondLst>
                                  <p:childTnLst>
                                    <p:set>
                                      <p:cBhvr>
                                        <p:cTn id="63" dur="1" fill="hold">
                                          <p:stCondLst>
                                            <p:cond delay="0"/>
                                          </p:stCondLst>
                                        </p:cTn>
                                        <p:tgtEl>
                                          <p:spTgt spid="50188"/>
                                        </p:tgtEl>
                                        <p:attrNameLst>
                                          <p:attrName>style.visibility</p:attrName>
                                        </p:attrNameLst>
                                      </p:cBhvr>
                                      <p:to>
                                        <p:strVal val="visible"/>
                                      </p:to>
                                    </p:set>
                                    <p:animEffect transition="in" filter="dissolve">
                                      <p:cBhvr>
                                        <p:cTn id="64" dur="500"/>
                                        <p:tgtEl>
                                          <p:spTgt spid="5018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50177">
                                            <p:txEl>
                                              <p:pRg st="12" end="12"/>
                                            </p:txEl>
                                          </p:spTgt>
                                        </p:tgtEl>
                                        <p:attrNameLst>
                                          <p:attrName>style.visibility</p:attrName>
                                        </p:attrNameLst>
                                      </p:cBhvr>
                                      <p:to>
                                        <p:strVal val="visible"/>
                                      </p:to>
                                    </p:set>
                                    <p:animEffect transition="in" filter="dissolve">
                                      <p:cBhvr>
                                        <p:cTn id="69" dur="500"/>
                                        <p:tgtEl>
                                          <p:spTgt spid="50177">
                                            <p:txEl>
                                              <p:pRg st="12" end="1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50177">
                                            <p:txEl>
                                              <p:pRg st="13" end="13"/>
                                            </p:txEl>
                                          </p:spTgt>
                                        </p:tgtEl>
                                        <p:attrNameLst>
                                          <p:attrName>style.visibility</p:attrName>
                                        </p:attrNameLst>
                                      </p:cBhvr>
                                      <p:to>
                                        <p:strVal val="visible"/>
                                      </p:to>
                                    </p:set>
                                    <p:animEffect transition="in" filter="dissolve">
                                      <p:cBhvr>
                                        <p:cTn id="74" dur="500"/>
                                        <p:tgtEl>
                                          <p:spTgt spid="5017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ChangeArrowheads="1"/>
          </p:cNvSpPr>
          <p:nvPr/>
        </p:nvSpPr>
        <p:spPr bwMode="auto">
          <a:xfrm>
            <a:off x="2643188" y="285750"/>
            <a:ext cx="3629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sz="2000" b="1" u="sng">
                <a:latin typeface="Elephant" panose="02020904090505020303" pitchFamily="18" charset="0"/>
                <a:cs typeface="Times New Roman" panose="02020603050405020304" pitchFamily="18" charset="0"/>
              </a:rPr>
              <a:t>EMPIRICAL FORMULA</a:t>
            </a:r>
            <a:endParaRPr lang="en-AU" sz="2000"/>
          </a:p>
        </p:txBody>
      </p:sp>
      <p:sp>
        <p:nvSpPr>
          <p:cNvPr id="49153" name="Rectangle 1"/>
          <p:cNvSpPr>
            <a:spLocks noChangeArrowheads="1"/>
          </p:cNvSpPr>
          <p:nvPr/>
        </p:nvSpPr>
        <p:spPr bwMode="auto">
          <a:xfrm>
            <a:off x="214313" y="1071563"/>
            <a:ext cx="850106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90488">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atin typeface="Book Antiqua" panose="02040602050305030304" pitchFamily="18" charset="0"/>
                <a:ea typeface="Calibri" panose="020F0502020204030204" pitchFamily="34" charset="0"/>
                <a:cs typeface="Arial" panose="020B0604020202020204" pitchFamily="34" charset="0"/>
              </a:rPr>
              <a:t>► There may be occasions when a ratio is achieved when one of the numbers ends in 0.5!</a:t>
            </a:r>
            <a:r>
              <a:rPr lang="en-AU">
                <a:ea typeface="Calibri" panose="020F0502020204030204" pitchFamily="34" charset="0"/>
                <a:cs typeface="Arial" panose="020B0604020202020204" pitchFamily="34" charset="0"/>
              </a:rPr>
              <a:t> </a:t>
            </a:r>
            <a:r>
              <a:rPr lang="en-AU">
                <a:latin typeface="Book Antiqua" panose="02040602050305030304" pitchFamily="18" charset="0"/>
                <a:ea typeface="Calibri" panose="020F0502020204030204" pitchFamily="34" charset="0"/>
                <a:cs typeface="Arial" panose="020B0604020202020204" pitchFamily="34" charset="0"/>
              </a:rPr>
              <a:t>In a case such as this the ratio must be multiplied by 2 so that a whole number is achieved.</a:t>
            </a:r>
            <a:endParaRPr lang="en-AU">
              <a:ea typeface="Calibri" panose="020F0502020204030204" pitchFamily="34" charset="0"/>
              <a:cs typeface="Arial" panose="020B0604020202020204" pitchFamily="34" charset="0"/>
            </a:endParaRPr>
          </a:p>
          <a:p>
            <a:endParaRPr lang="en-AU">
              <a:ea typeface="Calibri" panose="020F0502020204030204" pitchFamily="34" charset="0"/>
              <a:cs typeface="Arial" panose="020B0604020202020204" pitchFamily="34" charset="0"/>
            </a:endParaRPr>
          </a:p>
          <a:p>
            <a:r>
              <a:rPr lang="en-AU" b="1" i="1">
                <a:latin typeface="Arial" panose="020B0604020202020204" pitchFamily="34" charset="0"/>
                <a:ea typeface="Calibri" panose="020F0502020204030204" pitchFamily="34" charset="0"/>
                <a:cs typeface="Arial" panose="020B0604020202020204" pitchFamily="34" charset="0"/>
              </a:rPr>
              <a:t>          </a:t>
            </a:r>
            <a:r>
              <a:rPr lang="en-AU" sz="2800">
                <a:latin typeface="Book Antiqua" panose="02040602050305030304" pitchFamily="18" charset="0"/>
                <a:ea typeface="Calibri" panose="020F0502020204030204" pitchFamily="34" charset="0"/>
                <a:cs typeface="Arial" panose="020B0604020202020204" pitchFamily="34" charset="0"/>
              </a:rPr>
              <a:t>►            1.50        :         4.04          : </a:t>
            </a:r>
            <a:r>
              <a:rPr lang="en-AU" sz="2800">
                <a:latin typeface="Book Antiqua" panose="02040602050305030304" pitchFamily="18" charset="0"/>
                <a:ea typeface="Calibri" panose="020F0502020204030204" pitchFamily="34" charset="0"/>
                <a:cs typeface="Times New Roman" panose="02020603050405020304" pitchFamily="18" charset="0"/>
              </a:rPr>
              <a:t>        0.5  </a:t>
            </a:r>
            <a:r>
              <a:rPr lang="en-AU">
                <a:latin typeface="Book Antiqua" panose="02040602050305030304" pitchFamily="18" charset="0"/>
                <a:ea typeface="Calibri" panose="020F0502020204030204" pitchFamily="34" charset="0"/>
                <a:cs typeface="Times New Roman" panose="02020603050405020304" pitchFamily="18" charset="0"/>
              </a:rPr>
              <a:t> </a:t>
            </a:r>
          </a:p>
          <a:p>
            <a:endParaRPr lang="en-AU"/>
          </a:p>
          <a:p>
            <a:r>
              <a:rPr lang="en-AU" b="1" i="1">
                <a:latin typeface="Arial" panose="020B0604020202020204" pitchFamily="34" charset="0"/>
                <a:ea typeface="Calibri" panose="020F0502020204030204" pitchFamily="34" charset="0"/>
                <a:cs typeface="Calibri" panose="020F0502020204030204" pitchFamily="34" charset="0"/>
              </a:rPr>
              <a:t>                      SIMPLEST WHOLE NUMBER  RATIO</a:t>
            </a:r>
            <a:r>
              <a:rPr lang="en-AU">
                <a:latin typeface="Arial" panose="020B0604020202020204" pitchFamily="34" charset="0"/>
                <a:ea typeface="Calibri" panose="020F0502020204030204" pitchFamily="34" charset="0"/>
                <a:cs typeface="Calibri" panose="020F0502020204030204" pitchFamily="34" charset="0"/>
              </a:rPr>
              <a:t>  </a:t>
            </a:r>
          </a:p>
          <a:p>
            <a:r>
              <a:rPr lang="en-AU">
                <a:latin typeface="Arial" panose="020B0604020202020204" pitchFamily="34" charset="0"/>
                <a:ea typeface="Calibri" panose="020F0502020204030204" pitchFamily="34" charset="0"/>
                <a:cs typeface="Calibri" panose="020F0502020204030204" pitchFamily="34" charset="0"/>
              </a:rPr>
              <a:t>    </a:t>
            </a:r>
          </a:p>
          <a:p>
            <a:r>
              <a:rPr lang="en-AU" sz="2800">
                <a:latin typeface="Arial" panose="020B0604020202020204" pitchFamily="34" charset="0"/>
                <a:ea typeface="Calibri" panose="020F0502020204030204" pitchFamily="34" charset="0"/>
                <a:cs typeface="Calibri" panose="020F0502020204030204" pitchFamily="34" charset="0"/>
              </a:rPr>
              <a:t>        </a:t>
            </a:r>
            <a:r>
              <a:rPr lang="en-AU" sz="2800">
                <a:latin typeface="Book Antiqua" panose="02040602050305030304" pitchFamily="18" charset="0"/>
                <a:ea typeface="Calibri" panose="020F0502020204030204" pitchFamily="34" charset="0"/>
                <a:cs typeface="Calibri" panose="020F0502020204030204" pitchFamily="34" charset="0"/>
              </a:rPr>
              <a:t>►                  3        :           8            :         1   </a:t>
            </a:r>
            <a:endParaRPr lang="en-AU"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153">
                                            <p:txEl>
                                              <p:pRg st="2" end="2"/>
                                            </p:txEl>
                                          </p:spTgt>
                                        </p:tgtEl>
                                        <p:attrNameLst>
                                          <p:attrName>style.visibility</p:attrName>
                                        </p:attrNameLst>
                                      </p:cBhvr>
                                      <p:to>
                                        <p:strVal val="visible"/>
                                      </p:to>
                                    </p:set>
                                    <p:animEffect transition="in" filter="dissolve">
                                      <p:cBhvr>
                                        <p:cTn id="7" dur="500"/>
                                        <p:tgtEl>
                                          <p:spTgt spid="4915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153">
                                            <p:txEl>
                                              <p:pRg st="4" end="4"/>
                                            </p:txEl>
                                          </p:spTgt>
                                        </p:tgtEl>
                                        <p:attrNameLst>
                                          <p:attrName>style.visibility</p:attrName>
                                        </p:attrNameLst>
                                      </p:cBhvr>
                                      <p:to>
                                        <p:strVal val="visible"/>
                                      </p:to>
                                    </p:set>
                                    <p:animEffect transition="in" filter="dissolve">
                                      <p:cBhvr>
                                        <p:cTn id="12" dur="500"/>
                                        <p:tgtEl>
                                          <p:spTgt spid="4915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9153">
                                            <p:txEl>
                                              <p:pRg st="6" end="6"/>
                                            </p:txEl>
                                          </p:spTgt>
                                        </p:tgtEl>
                                        <p:attrNameLst>
                                          <p:attrName>style.visibility</p:attrName>
                                        </p:attrNameLst>
                                      </p:cBhvr>
                                      <p:to>
                                        <p:strVal val="visible"/>
                                      </p:to>
                                    </p:set>
                                    <p:animEffect transition="in" filter="dissolve">
                                      <p:cBhvr>
                                        <p:cTn id="17" dur="500"/>
                                        <p:tgtEl>
                                          <p:spTgt spid="491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2643188" y="285750"/>
            <a:ext cx="3805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sz="2000" b="1" u="sng">
                <a:latin typeface="Elephant" panose="02020904090505020303" pitchFamily="18" charset="0"/>
                <a:cs typeface="Times New Roman" panose="02020603050405020304" pitchFamily="18" charset="0"/>
              </a:rPr>
              <a:t>MOLECULAR FORMULA</a:t>
            </a:r>
            <a:endParaRPr lang="en-AU" sz="2000"/>
          </a:p>
        </p:txBody>
      </p:sp>
      <p:sp>
        <p:nvSpPr>
          <p:cNvPr id="11267" name="Rectangle 1"/>
          <p:cNvSpPr>
            <a:spLocks noChangeArrowheads="1"/>
          </p:cNvSpPr>
          <p:nvPr/>
        </p:nvSpPr>
        <p:spPr bwMode="auto">
          <a:xfrm>
            <a:off x="428625" y="857250"/>
            <a:ext cx="7929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2000">
                <a:latin typeface="Book Antiqua" panose="02040602050305030304" pitchFamily="18" charset="0"/>
                <a:ea typeface="Calibri" panose="020F0502020204030204" pitchFamily="34" charset="0"/>
                <a:cs typeface="Arial" panose="020B0604020202020204" pitchFamily="34" charset="0"/>
              </a:rPr>
              <a:t>► The EMPIRICAL FORMULA of a compound gives the simplest WHOLE NUMBER ratio of its component parts but this does not always identify the molecule precisely.</a:t>
            </a:r>
            <a:endParaRPr lang="en-AU" sz="2000">
              <a:ea typeface="Calibri" panose="020F0502020204030204" pitchFamily="34" charset="0"/>
              <a:cs typeface="Arial" panose="020B0604020202020204" pitchFamily="34" charset="0"/>
            </a:endParaRPr>
          </a:p>
        </p:txBody>
      </p:sp>
      <p:sp>
        <p:nvSpPr>
          <p:cNvPr id="11268" name="Rectangle 2"/>
          <p:cNvSpPr>
            <a:spLocks noChangeArrowheads="1"/>
          </p:cNvSpPr>
          <p:nvPr/>
        </p:nvSpPr>
        <p:spPr bwMode="auto">
          <a:xfrm>
            <a:off x="428625" y="1928813"/>
            <a:ext cx="85010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sz="200"/>
          </a:p>
          <a:p>
            <a:pPr>
              <a:buFontTx/>
              <a:buChar char="•"/>
            </a:pPr>
            <a:r>
              <a:rPr lang="en-AU" sz="2000">
                <a:latin typeface="Book Antiqua" panose="02040602050305030304" pitchFamily="18" charset="0"/>
                <a:ea typeface="Calibri" panose="020F0502020204030204" pitchFamily="34" charset="0"/>
                <a:cs typeface="Times New Roman" panose="02020603050405020304" pitchFamily="18" charset="0"/>
              </a:rPr>
              <a:t>A molecule with the Empirical Formula (E.F.) of  CH may have a number of actual identities or MOLECULAR FORMULAS:</a:t>
            </a:r>
            <a:endParaRPr lang="en-AU" sz="2000"/>
          </a:p>
          <a:p>
            <a:endParaRPr lang="en-AU"/>
          </a:p>
        </p:txBody>
      </p:sp>
      <p:sp>
        <p:nvSpPr>
          <p:cNvPr id="10245" name="Text Box 43"/>
          <p:cNvSpPr txBox="1">
            <a:spLocks noChangeArrowheads="1"/>
          </p:cNvSpPr>
          <p:nvPr/>
        </p:nvSpPr>
        <p:spPr bwMode="auto">
          <a:xfrm>
            <a:off x="3143250" y="2928938"/>
            <a:ext cx="2143125" cy="2579687"/>
          </a:xfrm>
          <a:prstGeom prst="rect">
            <a:avLst/>
          </a:prstGeom>
          <a:solidFill>
            <a:srgbClr val="FFFFFF"/>
          </a:solidFill>
          <a:ln w="9525">
            <a:solidFill>
              <a:srgbClr val="000000"/>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000"/>
              </a:spcAft>
            </a:pPr>
            <a:r>
              <a:rPr lang="en-AU" sz="2000">
                <a:latin typeface="Book Antiqua" panose="02040602050305030304" pitchFamily="18" charset="0"/>
              </a:rPr>
              <a:t>     E.F.       CH</a:t>
            </a:r>
          </a:p>
          <a:p>
            <a:pPr>
              <a:spcAft>
                <a:spcPts val="1000"/>
              </a:spcAft>
            </a:pPr>
            <a:r>
              <a:rPr lang="en-AU" sz="2000">
                <a:latin typeface="Book Antiqua" panose="02040602050305030304" pitchFamily="18" charset="0"/>
              </a:rPr>
              <a:t>M. F. </a:t>
            </a:r>
            <a:r>
              <a:rPr lang="en-AU" sz="2000">
                <a:latin typeface="Arial" panose="020B0604020202020204" pitchFamily="34" charset="0"/>
              </a:rPr>
              <a:t>(1)</a:t>
            </a:r>
            <a:r>
              <a:rPr lang="en-AU" sz="2000">
                <a:latin typeface="Book Antiqua" panose="02040602050305030304" pitchFamily="18" charset="0"/>
              </a:rPr>
              <a:t>    C</a:t>
            </a:r>
            <a:r>
              <a:rPr lang="en-AU" sz="2000" baseline="-25000">
                <a:latin typeface="Book Antiqua" panose="02040602050305030304" pitchFamily="18" charset="0"/>
              </a:rPr>
              <a:t>2</a:t>
            </a:r>
            <a:r>
              <a:rPr lang="en-AU" sz="2000">
                <a:latin typeface="Book Antiqua" panose="02040602050305030304" pitchFamily="18" charset="0"/>
              </a:rPr>
              <a:t>H</a:t>
            </a:r>
            <a:r>
              <a:rPr lang="en-AU" sz="2000" baseline="-25000">
                <a:latin typeface="Book Antiqua" panose="02040602050305030304" pitchFamily="18" charset="0"/>
              </a:rPr>
              <a:t>2</a:t>
            </a:r>
            <a:endParaRPr lang="en-AU" sz="2000">
              <a:latin typeface="Book Antiqua" panose="02040602050305030304" pitchFamily="18" charset="0"/>
            </a:endParaRPr>
          </a:p>
          <a:p>
            <a:pPr>
              <a:spcAft>
                <a:spcPts val="1000"/>
              </a:spcAft>
            </a:pPr>
            <a:r>
              <a:rPr lang="en-AU" sz="2000">
                <a:latin typeface="Book Antiqua" panose="02040602050305030304" pitchFamily="18" charset="0"/>
              </a:rPr>
              <a:t>M. F. (2)    C</a:t>
            </a:r>
            <a:r>
              <a:rPr lang="en-AU" sz="2000" baseline="-25000">
                <a:latin typeface="Book Antiqua" panose="02040602050305030304" pitchFamily="18" charset="0"/>
              </a:rPr>
              <a:t>3</a:t>
            </a:r>
            <a:r>
              <a:rPr lang="en-AU" sz="2000">
                <a:latin typeface="Book Antiqua" panose="02040602050305030304" pitchFamily="18" charset="0"/>
              </a:rPr>
              <a:t>H</a:t>
            </a:r>
            <a:r>
              <a:rPr lang="en-AU" sz="2000" baseline="-25000">
                <a:latin typeface="Book Antiqua" panose="02040602050305030304" pitchFamily="18" charset="0"/>
              </a:rPr>
              <a:t>3</a:t>
            </a:r>
            <a:endParaRPr lang="en-AU" sz="2000">
              <a:latin typeface="Book Antiqua" panose="02040602050305030304" pitchFamily="18" charset="0"/>
            </a:endParaRPr>
          </a:p>
          <a:p>
            <a:pPr>
              <a:spcAft>
                <a:spcPts val="1000"/>
              </a:spcAft>
            </a:pPr>
            <a:r>
              <a:rPr lang="en-AU" sz="2000">
                <a:latin typeface="Book Antiqua" panose="02040602050305030304" pitchFamily="18" charset="0"/>
              </a:rPr>
              <a:t>M. F. (3)    C</a:t>
            </a:r>
            <a:r>
              <a:rPr lang="en-AU" sz="2000" baseline="-25000">
                <a:latin typeface="Book Antiqua" panose="02040602050305030304" pitchFamily="18" charset="0"/>
              </a:rPr>
              <a:t>4</a:t>
            </a:r>
            <a:r>
              <a:rPr lang="en-AU" sz="2000">
                <a:latin typeface="Book Antiqua" panose="02040602050305030304" pitchFamily="18" charset="0"/>
              </a:rPr>
              <a:t>H</a:t>
            </a:r>
            <a:r>
              <a:rPr lang="en-AU" sz="2000" baseline="-25000">
                <a:latin typeface="Book Antiqua" panose="02040602050305030304" pitchFamily="18" charset="0"/>
              </a:rPr>
              <a:t>4</a:t>
            </a:r>
            <a:endParaRPr lang="en-AU" sz="2000">
              <a:latin typeface="Book Antiqua" panose="02040602050305030304" pitchFamily="18" charset="0"/>
            </a:endParaRPr>
          </a:p>
          <a:p>
            <a:pPr>
              <a:spcAft>
                <a:spcPts val="1000"/>
              </a:spcAft>
            </a:pPr>
            <a:r>
              <a:rPr lang="en-AU" sz="2000">
                <a:latin typeface="Book Antiqua" panose="02040602050305030304" pitchFamily="18" charset="0"/>
              </a:rPr>
              <a:t>M. F. (4)    C</a:t>
            </a:r>
            <a:r>
              <a:rPr lang="en-AU" sz="2000" baseline="-25000">
                <a:latin typeface="Book Antiqua" panose="02040602050305030304" pitchFamily="18" charset="0"/>
              </a:rPr>
              <a:t>5</a:t>
            </a:r>
            <a:r>
              <a:rPr lang="en-AU" sz="2000">
                <a:latin typeface="Book Antiqua" panose="02040602050305030304" pitchFamily="18" charset="0"/>
              </a:rPr>
              <a:t>H</a:t>
            </a:r>
            <a:r>
              <a:rPr lang="en-AU" sz="2000" baseline="-25000">
                <a:latin typeface="Book Antiqua" panose="02040602050305030304" pitchFamily="18" charset="0"/>
              </a:rPr>
              <a:t>5</a:t>
            </a:r>
            <a:endParaRPr lang="en-AU" sz="2000">
              <a:latin typeface="Book Antiqua" panose="02040602050305030304" pitchFamily="18" charset="0"/>
            </a:endParaRPr>
          </a:p>
          <a:p>
            <a:pPr>
              <a:spcAft>
                <a:spcPts val="1000"/>
              </a:spcAft>
            </a:pPr>
            <a:r>
              <a:rPr lang="en-AU" sz="2000">
                <a:latin typeface="Book Antiqua" panose="02040602050305030304" pitchFamily="18" charset="0"/>
              </a:rPr>
              <a:t>M. F. (5)    C</a:t>
            </a:r>
            <a:r>
              <a:rPr lang="en-AU" sz="2000" baseline="-25000">
                <a:latin typeface="Book Antiqua" panose="02040602050305030304" pitchFamily="18" charset="0"/>
              </a:rPr>
              <a:t>6</a:t>
            </a:r>
            <a:r>
              <a:rPr lang="en-AU" sz="2000">
                <a:latin typeface="Book Antiqua" panose="02040602050305030304" pitchFamily="18" charset="0"/>
              </a:rPr>
              <a:t>H</a:t>
            </a:r>
            <a:r>
              <a:rPr lang="en-AU" sz="2000" baseline="-25000">
                <a:latin typeface="Book Antiqua" panose="02040602050305030304" pitchFamily="18" charset="0"/>
              </a:rPr>
              <a:t>6</a:t>
            </a:r>
            <a:endParaRPr lang="en-US" sz="2000"/>
          </a:p>
        </p:txBody>
      </p:sp>
      <p:pic>
        <p:nvPicPr>
          <p:cNvPr id="10246" name="Picture 45" descr="Limonene Molec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3071813"/>
            <a:ext cx="1471612"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45" descr="Limonene Molec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000375"/>
            <a:ext cx="1471613"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dissolve">
                                      <p:cBhvr>
                                        <p:cTn id="7" dur="500"/>
                                        <p:tgtEl>
                                          <p:spTgt spid="10245"/>
                                        </p:tgtEl>
                                      </p:cBhvr>
                                    </p:animEffect>
                                  </p:childTnLst>
                                </p:cTn>
                              </p:par>
                              <p:par>
                                <p:cTn id="8" presetID="8" presetClass="emph" presetSubtype="0" fill="hold" nodeType="withEffect">
                                  <p:stCondLst>
                                    <p:cond delay="0"/>
                                  </p:stCondLst>
                                  <p:childTnLst>
                                    <p:animRot by="21600000">
                                      <p:cBhvr>
                                        <p:cTn id="9" dur="2000" fill="hold"/>
                                        <p:tgtEl>
                                          <p:spTgt spid="10246"/>
                                        </p:tgtEl>
                                        <p:attrNameLst>
                                          <p:attrName>r</p:attrName>
                                        </p:attrNameLst>
                                      </p:cBhvr>
                                    </p:animRot>
                                  </p:childTnLst>
                                </p:cTn>
                              </p:par>
                              <p:par>
                                <p:cTn id="10" presetID="8" presetClass="emph" presetSubtype="0" fill="hold" nodeType="withEffect">
                                  <p:stCondLst>
                                    <p:cond delay="0"/>
                                  </p:stCondLst>
                                  <p:childTnLst>
                                    <p:animRot by="21600000">
                                      <p:cBhvr>
                                        <p:cTn id="11" dur="2000" fill="hold"/>
                                        <p:tgtEl>
                                          <p:spTgt spid="102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15DD63B-DE49-47D4-9029-21CB35CD4AC7}"/>
</file>

<file path=customXml/itemProps2.xml><?xml version="1.0" encoding="utf-8"?>
<ds:datastoreItem xmlns:ds="http://schemas.openxmlformats.org/officeDocument/2006/customXml" ds:itemID="{578ACE49-3B4B-45C0-9CBB-241A2705D994}"/>
</file>

<file path=customXml/itemProps3.xml><?xml version="1.0" encoding="utf-8"?>
<ds:datastoreItem xmlns:ds="http://schemas.openxmlformats.org/officeDocument/2006/customXml" ds:itemID="{C26461AD-A474-4A7E-B2D8-43AD50670EE7}"/>
</file>

<file path=docProps/app.xml><?xml version="1.0" encoding="utf-8"?>
<Properties xmlns="http://schemas.openxmlformats.org/officeDocument/2006/extended-properties" xmlns:vt="http://schemas.openxmlformats.org/officeDocument/2006/docPropsVTypes">
  <Template>C:\Program Files\Microsoft Office\Templates\Presentation Designs\high voltage.pot</Template>
  <TotalTime>947</TotalTime>
  <Words>955</Words>
  <Application>Microsoft Office PowerPoint</Application>
  <PresentationFormat>On-screen Show (4:3)</PresentationFormat>
  <Paragraphs>130</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20" baseType="lpstr">
      <vt:lpstr>Times New Roman</vt:lpstr>
      <vt:lpstr>Arial</vt:lpstr>
      <vt:lpstr>Calibri</vt:lpstr>
      <vt:lpstr>Glowworm</vt:lpstr>
      <vt:lpstr>Elephant</vt:lpstr>
      <vt:lpstr>Book Antiqua</vt:lpstr>
      <vt:lpstr>Default Design</vt:lpstr>
      <vt:lpstr>Microsoft Office Excel 97-2003 Worksheet</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Alastair Hay</dc:creator>
  <cp:lastModifiedBy>Alastair Hay</cp:lastModifiedBy>
  <cp:revision>124</cp:revision>
  <dcterms:created xsi:type="dcterms:W3CDTF">1996-09-30T18:28:10Z</dcterms:created>
  <dcterms:modified xsi:type="dcterms:W3CDTF">2015-03-19T12:18:21Z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y fmtid="{D5CDD505-2E9C-101B-9397-08002B2CF9AE}" pid="3" name="MediaServiceImageTags">
    <vt:lpwstr/>
  </property>
</Properties>
</file>