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1"/>
  </p:notesMasterIdLst>
  <p:handoutMasterIdLst>
    <p:handoutMasterId r:id="rId22"/>
  </p:handoutMasterIdLst>
  <p:sldIdLst>
    <p:sldId id="256" r:id="rId4"/>
    <p:sldId id="264" r:id="rId5"/>
    <p:sldId id="270" r:id="rId6"/>
    <p:sldId id="276" r:id="rId7"/>
    <p:sldId id="265" r:id="rId8"/>
    <p:sldId id="266" r:id="rId9"/>
    <p:sldId id="280" r:id="rId10"/>
    <p:sldId id="281" r:id="rId11"/>
    <p:sldId id="279" r:id="rId12"/>
    <p:sldId id="272" r:id="rId13"/>
    <p:sldId id="267" r:id="rId14"/>
    <p:sldId id="277" r:id="rId15"/>
    <p:sldId id="268" r:id="rId16"/>
    <p:sldId id="278" r:id="rId17"/>
    <p:sldId id="274" r:id="rId18"/>
    <p:sldId id="269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99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584" autoAdjust="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6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F103D0-06B2-703E-33AA-627CD22324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CC3BF-F5BF-CD6C-81B3-39530DBC5A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5BD4BF-14DE-412D-BEAF-DF3DCCCADF44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5FF67-29E0-2E52-5638-8CFA8B2C2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1EAD9-7793-01E7-FE70-02DAE171F0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2EB278-C290-47A1-BE72-18C973BFCD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73D3AE-ED1F-96A8-68D2-C7FACE4A6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3056-71F5-A04C-6414-580583C7AD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1C2CD37-6DB6-4FCD-9578-02A929ADEF78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05EC1E-C56F-FD66-579D-879060BE1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AEE4EB-1057-B90C-A4B9-9160BEA33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6DCB-0225-6A6A-D5D3-8D9BF3655B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8268B-62CE-FACC-C958-8CBDD3A8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0422128-092B-411E-B7A1-87C18BB692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74F9EC4-4864-CBE8-5DE9-81F6D1983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91F5CC6-54E9-0AA4-F612-064DDEEEE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63D4E55-6363-6B37-F606-1A337E5E3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6CDF43-EA53-4FC9-815D-0A32DCE7FC4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C860993-412A-3BFC-6E85-14F3D78482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6704E3E-A4CF-ECF9-710F-2272FBB979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EE83EC6-11FB-5EC3-03F7-3974BD64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81AF1C-A6F9-40F9-90E2-CE6B15C7B78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AC0CDDBC-930B-A830-FBDB-43793FFCE4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72819AA-E322-C549-7C82-23739DB2C2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0C17677-8A03-F165-EF31-079420DA5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FF1D5A-A25F-4BD8-9FC6-302664D2992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824CF380-80E0-7E7E-A4F4-510C16D115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5545735-F743-DFEA-FC61-E000F002CB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C928670A-551D-0A03-5577-A50B82D68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DBBFED-1D6D-48BF-9F5E-C62999D3A24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F0F8430-B217-9187-0885-15F91EBFF5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CE79DD08-2C22-7D05-6A7E-2ACCFCF556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3100BA2-CC44-BC68-DBF0-658349AAE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D82E35-EB25-45A1-B8AB-ECAE33FE9C64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0BFCCE5-8E41-C9E1-FB6F-C0644ED548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84C8E275-33C5-E50C-362B-D819B2A6C4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/>
              <a:t>Empirical formula are determined by experimentation.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4964924C-D127-5AE8-8C81-C84353C1D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81E96C-D5A2-473B-8D1A-FD213BABF5F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>
            <a:extLst>
              <a:ext uri="{FF2B5EF4-FFF2-40B4-BE49-F238E27FC236}">
                <a16:creationId xmlns:a16="http://schemas.microsoft.com/office/drawing/2014/main" id="{C9E7130D-0466-640F-5D83-4F7877DC8D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0825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763EBFCF-7A60-D60E-7D04-E500FC85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F69580D3-B121-2AEA-B104-E84F7B1F9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015766CB-5EDF-C7CC-3984-35654D970B9F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CC301972-3D50-8E52-8CA2-A18E887C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9" name="Picture 31" descr="CL_Logo_RGB_PNG">
            <a:extLst>
              <a:ext uri="{FF2B5EF4-FFF2-40B4-BE49-F238E27FC236}">
                <a16:creationId xmlns:a16="http://schemas.microsoft.com/office/drawing/2014/main" id="{3BF47B53-AAAC-1AC1-0BAD-74BC1CEB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365500"/>
            <a:ext cx="82296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12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8A3146-1FAC-CEEE-7C90-44521EBEC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A818-B646-41BC-ADEF-49E5F037F7BE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057E8B-B1EF-DA94-AC73-1C613D2784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3D4FD-D4E5-447E-BD30-55A1CA64F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2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2813"/>
            <a:ext cx="2057400" cy="4878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6019800" cy="4878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9B52A5-5F78-E00F-973D-93F7598AC3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C52E7-C1CA-412A-B63F-A7A2E590DB7D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9918FC-BC85-CF81-BEB0-AB304CA6F6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FBD5E-AE6D-453D-A45A-52560DE74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1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F1D36D-F9BE-AD26-768F-C529F17F9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0025E-A70C-4CAB-962D-F331EB00E08A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C90D68-C5E5-B4F0-39FA-30F1C267A9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2B66-26A6-4CEB-B61A-439FEB1171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9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68EF7-6230-38AD-E716-DC1379129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F1027-1075-4F5A-9688-BCBAE42AAE51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946163-2301-3888-1F3B-1A7E13BFF9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A0A09-09F3-4F3C-99E2-76DFEADEE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7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1B49B9-5DA8-7C47-6113-0E8292567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8FCC-9DA7-4035-8481-C5CCA6053241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7F5917-46A7-84F3-641B-D054C87D03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0BCA3-14D6-4886-AC6D-CF9FD5E8E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17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B661B-DD03-A069-938B-6BFD71B65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647B9-8B80-4CE0-9526-8AFB0F612760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93E0A5-D5EB-A214-BD76-B86D463DFA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C9DC5-171C-4E81-91D8-F53DB9967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4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C9FD16-103D-7D42-0540-704DADF082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524E3-2973-4D2B-AA38-6F8879822682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DFEE02-4D19-E60B-8AE5-D5DBF8E77B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F30B-9C5D-44A5-86BF-6C7B72CDB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24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6424F9-3BF7-39FB-5994-88FCBC2F8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F17F0-A487-4402-8652-0B0316E3FF2B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9FB86D-B577-20CE-D276-AFE29345F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7DE0A-594C-4268-A37F-1251730BE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28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4772B5-C1F0-22A0-5BA9-0CF8C16C5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8C924-98D6-49CA-9B66-FC47F7170AE4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DD8243E-CD31-058F-63F2-165C8249D5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72212-C254-4CAB-ADF5-D493D3EFE4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4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E921F-95B9-0C6C-46BA-635F10C16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3219B-2B6E-4828-9431-7B8DD491FF17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C7C2C6-5E65-5E6C-C16E-45C89AB411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351DC-AD2C-4648-A8FB-06AA8A72A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4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0B9E5-B553-FE72-A674-59FB020098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9B02A-3B21-4311-A680-68BA47922378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5C3EAB-1735-448B-BB55-73840A3D99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5719D-75A3-4541-A86A-21832897A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>
            <a:extLst>
              <a:ext uri="{FF2B5EF4-FFF2-40B4-BE49-F238E27FC236}">
                <a16:creationId xmlns:a16="http://schemas.microsoft.com/office/drawing/2014/main" id="{0CA79698-7950-DE59-93D4-EDB578D2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>
            <a:extLst>
              <a:ext uri="{FF2B5EF4-FFF2-40B4-BE49-F238E27FC236}">
                <a16:creationId xmlns:a16="http://schemas.microsoft.com/office/drawing/2014/main" id="{82FE4850-2BFF-BDE2-FD89-C8C965AA8C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A35E880-D372-4B8B-ABE3-AAF142F89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C9DE2C5-AF81-3C81-48E1-7C28BA547A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57800" y="64262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B364977-BBE2-4A2F-BD4A-D590F857EC60}" type="datetimeFigureOut">
              <a:rPr lang="en-US" altLang="en-US"/>
              <a:pPr>
                <a:defRPr/>
              </a:pPr>
              <a:t>4/26/2022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3312E02-1335-3B42-6131-ED4791CBE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26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fld id="{46406F25-80EC-43B3-8E64-4EB0D97281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8651337-1D6D-8BBE-E677-9A94FEB76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912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>
            <a:extLst>
              <a:ext uri="{FF2B5EF4-FFF2-40B4-BE49-F238E27FC236}">
                <a16:creationId xmlns:a16="http://schemas.microsoft.com/office/drawing/2014/main" id="{8EEF2893-F50D-AA07-1B2D-6B164D1D66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3" name="Picture 29" descr="CL_Logo_RGB_PNG">
            <a:extLst>
              <a:ext uri="{FF2B5EF4-FFF2-40B4-BE49-F238E27FC236}">
                <a16:creationId xmlns:a16="http://schemas.microsoft.com/office/drawing/2014/main" id="{9FC59708-AF11-6BAD-81DD-36CBB7BD568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3BED73E-AAD4-9B5A-BE2F-13F2B0E8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981200"/>
            <a:ext cx="8763000" cy="860425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Chapter 5:</a:t>
            </a:r>
            <a:br>
              <a:rPr lang="en-US" altLang="en-US" b="1">
                <a:cs typeface="Arial" panose="020B0604020202020204" pitchFamily="34" charset="0"/>
              </a:rPr>
            </a:br>
            <a:r>
              <a:rPr lang="en-US" altLang="en-US" b="1">
                <a:cs typeface="Arial" panose="020B0604020202020204" pitchFamily="34" charset="0"/>
              </a:rPr>
              <a:t>Calculating chemical quantities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F44F395A-72D1-06D9-13AB-0BEF998B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4325"/>
            <a:ext cx="596265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DE317F0-1D93-6677-87BE-CB77DD4A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Mole and chemical formula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6B1DC8E-9EAB-DAD5-4D47-18FC025B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181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Using the relationship between mole and the Avogadro constant the number of individual atoms can be calculated.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Molecular formula of water (H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O) shows 2 atoms of hydrogen and one atom of oxygen.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In one mole of water molecules must have two moles of hydrogen and one mole of oxygen atoms.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This also applies to ionic compounds (formula units).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4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chemeClr val="accent2"/>
                </a:solidFill>
              </a:rPr>
              <a:t> 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6A34AD2-A88F-61DA-C04D-0AD8F6AC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  <a:cs typeface="Arial" panose="020B0604020202020204" pitchFamily="34" charset="0"/>
              </a:rPr>
              <a:t>Moles and mass 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4EF73A1-F07D-2248-0AFB-1CDEB8BD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3340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One mole of any substance has a mass equal to the relative atomic, molecular or formula mass of that substance expressed in grams.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						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						The mass of 1 mol						=   </a:t>
            </a:r>
            <a:r>
              <a:rPr lang="en-AU" altLang="en-US" sz="3200">
                <a:solidFill>
                  <a:schemeClr val="accent1"/>
                </a:solidFill>
              </a:rPr>
              <a:t>molar mass</a:t>
            </a:r>
            <a:r>
              <a:rPr lang="en-AU" altLang="en-US" sz="2800">
                <a:solidFill>
                  <a:schemeClr val="accent1"/>
                </a:solidFill>
              </a:rPr>
              <a:t>, 	</a:t>
            </a:r>
            <a:r>
              <a:rPr lang="en-AU" altLang="en-US" sz="2800">
                <a:solidFill>
                  <a:schemeClr val="accent2"/>
                </a:solidFill>
              </a:rPr>
              <a:t>					 symbol </a:t>
            </a:r>
            <a:r>
              <a:rPr lang="en-AU" altLang="en-US" sz="3600" i="1">
                <a:solidFill>
                  <a:schemeClr val="accent1"/>
                </a:solidFill>
              </a:rPr>
              <a:t>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						Units:  grams per mole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438CEEF4-8BB8-574C-5F84-9FD1D235B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7"/>
          <a:stretch>
            <a:fillRect/>
          </a:stretch>
        </p:blipFill>
        <p:spPr bwMode="auto">
          <a:xfrm>
            <a:off x="384175" y="3403600"/>
            <a:ext cx="42814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7F496FE-5697-7BBD-5F57-664BE273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05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Converting between moles and mass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B2BA00F-BF83-024F-D141-F3DBB849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r>
              <a:rPr lang="en-AU" altLang="en-US"/>
              <a:t>   </a:t>
            </a:r>
          </a:p>
          <a:p>
            <a:pPr algn="ctr"/>
            <a:r>
              <a:rPr lang="en-AU" altLang="en-US" sz="2800">
                <a:solidFill>
                  <a:schemeClr val="accent2"/>
                </a:solidFill>
              </a:rPr>
              <a:t>Number of mole = _____</a:t>
            </a:r>
            <a:r>
              <a:rPr lang="en-AU" altLang="en-US" sz="2800" u="sng">
                <a:solidFill>
                  <a:schemeClr val="accent2"/>
                </a:solidFill>
              </a:rPr>
              <a:t>mass (g)</a:t>
            </a:r>
            <a:r>
              <a:rPr lang="en-AU" altLang="en-US" sz="2800">
                <a:solidFill>
                  <a:schemeClr val="accent2"/>
                </a:solidFill>
              </a:rPr>
              <a:t>___</a:t>
            </a:r>
          </a:p>
          <a:p>
            <a:r>
              <a:rPr lang="en-AU" altLang="en-US" sz="2800">
                <a:solidFill>
                  <a:schemeClr val="accent2"/>
                </a:solidFill>
              </a:rPr>
              <a:t>				              molar mass (g mol</a:t>
            </a:r>
            <a:r>
              <a:rPr lang="en-AU" altLang="en-US" sz="2800" baseline="30000">
                <a:solidFill>
                  <a:schemeClr val="accent2"/>
                </a:solidFill>
              </a:rPr>
              <a:t>-1</a:t>
            </a:r>
            <a:r>
              <a:rPr lang="en-AU" altLang="en-US" sz="280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A6C30284-5319-645D-EFE2-0642C6684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6381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EAA0EC1-80B7-C528-4027-AB34DF7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  <a:cs typeface="Arial" panose="020B0604020202020204" pitchFamily="34" charset="0"/>
              </a:rPr>
              <a:t>Empirical and molecular formulas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8B158E4-8222-AB4D-8B1F-89279E81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7244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The </a:t>
            </a:r>
            <a:r>
              <a:rPr lang="en-AU" altLang="en-US" sz="2800">
                <a:solidFill>
                  <a:schemeClr val="accent1"/>
                </a:solidFill>
              </a:rPr>
              <a:t>empirical formula </a:t>
            </a:r>
            <a:r>
              <a:rPr lang="en-AU" altLang="en-US" sz="2800">
                <a:solidFill>
                  <a:schemeClr val="accent2"/>
                </a:solidFill>
              </a:rPr>
              <a:t>of any compound </a:t>
            </a:r>
            <a:r>
              <a:rPr lang="en-AU" altLang="en-US" sz="2800" i="1">
                <a:solidFill>
                  <a:schemeClr val="accent2"/>
                </a:solidFill>
              </a:rPr>
              <a:t>is the simplest whole number ratio of the atoms.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For an ionic compound, this is the formula.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The </a:t>
            </a:r>
            <a:r>
              <a:rPr lang="en-AU" altLang="en-US" sz="2800">
                <a:solidFill>
                  <a:schemeClr val="accent1"/>
                </a:solidFill>
              </a:rPr>
              <a:t>molecular formula </a:t>
            </a:r>
            <a:r>
              <a:rPr lang="en-AU" altLang="en-US" sz="2800" i="1">
                <a:solidFill>
                  <a:schemeClr val="accent2"/>
                </a:solidFill>
              </a:rPr>
              <a:t>is the actual number of each type of atom present in the molecule.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It is often different to the empirical formula for  molecular substances.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>
            <a:extLst>
              <a:ext uri="{FF2B5EF4-FFF2-40B4-BE49-F238E27FC236}">
                <a16:creationId xmlns:a16="http://schemas.microsoft.com/office/drawing/2014/main" id="{6084584D-8FC1-902B-D9D9-69CB38534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33600"/>
            <a:ext cx="84296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BA16FBF-FE09-9384-C30A-D5DCC05F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  <a:cs typeface="Arial" panose="020B0604020202020204" pitchFamily="34" charset="0"/>
              </a:rPr>
              <a:t>Chemical equations, moles and mass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EAF88D6-C70C-72B2-33F7-92890AC0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chemeClr val="accent1"/>
                </a:solidFill>
              </a:rPr>
              <a:t>Stoichiometry</a:t>
            </a:r>
            <a:r>
              <a:rPr lang="en-AU" altLang="en-US" sz="2800">
                <a:solidFill>
                  <a:schemeClr val="accent1"/>
                </a:solidFill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Knowing the number of moles of any species and the balanced equation the number of moles of the other species can be determined.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The coefficients in the balanced equations represent the relationship between the number of reactant and product particles.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The coefficients give the </a:t>
            </a:r>
            <a:r>
              <a:rPr lang="en-AU" altLang="en-US" sz="2800">
                <a:solidFill>
                  <a:schemeClr val="accent1"/>
                </a:solidFill>
              </a:rPr>
              <a:t>molar ratio </a:t>
            </a:r>
            <a:r>
              <a:rPr lang="en-AU" altLang="en-US" sz="2800">
                <a:solidFill>
                  <a:schemeClr val="accent2"/>
                </a:solidFill>
              </a:rPr>
              <a:t>of the reaction.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88FD8EE-53BA-0786-2254-C5431DF5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4563"/>
            <a:ext cx="866775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The law of conservation of mass states that </a:t>
            </a:r>
            <a:r>
              <a:rPr lang="en-AU" altLang="en-US" sz="2800" i="1" dirty="0">
                <a:solidFill>
                  <a:schemeClr val="accent2"/>
                </a:solidFill>
              </a:rPr>
              <a:t>in a chemical reaction, mass is neither created nor destroyed. 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The total mass of the products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equals the total mass of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Reactants.</a:t>
            </a:r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6CE1AA56-73FC-D17D-202A-92AEFF1E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Mass and chemical equations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5A8E9214-31E0-E7EB-6E25-73E670924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05000"/>
            <a:ext cx="36099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">
            <a:extLst>
              <a:ext uri="{FF2B5EF4-FFF2-40B4-BE49-F238E27FC236}">
                <a16:creationId xmlns:a16="http://schemas.microsoft.com/office/drawing/2014/main" id="{40621ED7-4797-306F-08F8-E2D124C3E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40288"/>
            <a:ext cx="357663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BB9B5FF-A472-96E5-80D4-87D99E8F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Mass–mass calculations</a:t>
            </a:r>
          </a:p>
        </p:txBody>
      </p:sp>
      <p:sp>
        <p:nvSpPr>
          <p:cNvPr id="27651" name="Content Placeholder 3">
            <a:extLst>
              <a:ext uri="{FF2B5EF4-FFF2-40B4-BE49-F238E27FC236}">
                <a16:creationId xmlns:a16="http://schemas.microsoft.com/office/drawing/2014/main" id="{648C9A7C-C9C4-337D-B380-17C1D047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Mass of a known substance and a balanced chemical equation can calculate the mass of all other species involved in the reaction.</a:t>
            </a:r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39C087E8-70C0-43AC-283A-8F7C541E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5715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40BA9C7-045E-D64D-62C2-58749C48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686800" cy="8763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chemeClr val="bg1"/>
                </a:solidFill>
                <a:cs typeface="Arial" panose="020B0604020202020204" pitchFamily="34" charset="0"/>
              </a:rPr>
              <a:t>Relative mass of atoms and substances</a:t>
            </a:r>
          </a:p>
        </p:txBody>
      </p:sp>
      <p:sp>
        <p:nvSpPr>
          <p:cNvPr id="7171" name="Text Placeholder 3">
            <a:extLst>
              <a:ext uri="{FF2B5EF4-FFF2-40B4-BE49-F238E27FC236}">
                <a16:creationId xmlns:a16="http://schemas.microsoft.com/office/drawing/2014/main" id="{D6D6FE5B-0A7F-266F-76A3-DB124527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52600"/>
            <a:ext cx="4040188" cy="639763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1"/>
                </a:solidFill>
              </a:rPr>
              <a:t>Relative atomic mass </a:t>
            </a:r>
            <a:r>
              <a:rPr lang="en-AU" altLang="en-US" sz="2800" i="1">
                <a:solidFill>
                  <a:schemeClr val="accent1"/>
                </a:solidFill>
              </a:rPr>
              <a:t>A</a:t>
            </a:r>
            <a:r>
              <a:rPr lang="en-AU" altLang="en-US" sz="2800" baseline="-2500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7172" name="Content Placeholder 1">
            <a:extLst>
              <a:ext uri="{FF2B5EF4-FFF2-40B4-BE49-F238E27FC236}">
                <a16:creationId xmlns:a16="http://schemas.microsoft.com/office/drawing/2014/main" id="{9B267C87-50FE-413A-8C1D-13DD9970A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4040188" cy="35814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i="1">
                <a:solidFill>
                  <a:schemeClr val="accent2"/>
                </a:solidFill>
              </a:rPr>
              <a:t>is the mass on </a:t>
            </a:r>
            <a:r>
              <a:rPr lang="en-AU" altLang="en-US" i="1">
                <a:solidFill>
                  <a:schemeClr val="accent1"/>
                </a:solidFill>
              </a:rPr>
              <a:t>one molecule </a:t>
            </a:r>
            <a:r>
              <a:rPr lang="en-AU" altLang="en-US" i="1">
                <a:solidFill>
                  <a:schemeClr val="accent2"/>
                </a:solidFill>
              </a:rPr>
              <a:t>of the substance relative to that of a carbon-12 atom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i="1">
              <a:solidFill>
                <a:schemeClr val="accent2"/>
              </a:solidFill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It is the sum of the relative atomic masses as given by the molecular formula.</a:t>
            </a:r>
            <a:endParaRPr lang="en-AU" altLang="en-US" i="1">
              <a:solidFill>
                <a:schemeClr val="accent2"/>
              </a:solidFill>
            </a:endParaRPr>
          </a:p>
        </p:txBody>
      </p:sp>
      <p:sp>
        <p:nvSpPr>
          <p:cNvPr id="7173" name="Text Placeholder 4">
            <a:extLst>
              <a:ext uri="{FF2B5EF4-FFF2-40B4-BE49-F238E27FC236}">
                <a16:creationId xmlns:a16="http://schemas.microsoft.com/office/drawing/2014/main" id="{71914C8C-A274-1F69-6686-79EB6A66B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24400" y="1295400"/>
            <a:ext cx="4267200" cy="639763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1"/>
                </a:solidFill>
              </a:rPr>
              <a:t>Relative molecular mass      </a:t>
            </a:r>
            <a:r>
              <a:rPr lang="en-AU" altLang="en-US" sz="2800" i="1">
                <a:solidFill>
                  <a:schemeClr val="accent1"/>
                </a:solidFill>
              </a:rPr>
              <a:t>M</a:t>
            </a:r>
            <a:r>
              <a:rPr lang="en-AU" altLang="en-US" sz="2800" baseline="-2500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7174" name="Content Placeholder 2">
            <a:extLst>
              <a:ext uri="{FF2B5EF4-FFF2-40B4-BE49-F238E27FC236}">
                <a16:creationId xmlns:a16="http://schemas.microsoft.com/office/drawing/2014/main" id="{42DE4B1A-B5C6-3241-B7E4-890887C51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595563"/>
            <a:ext cx="2971800" cy="424338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i="1">
                <a:solidFill>
                  <a:schemeClr val="accent2"/>
                </a:solidFill>
              </a:rPr>
              <a:t>is the mass of </a:t>
            </a:r>
            <a:r>
              <a:rPr lang="en-AU" altLang="en-US" i="1">
                <a:solidFill>
                  <a:schemeClr val="accent1"/>
                </a:solidFill>
              </a:rPr>
              <a:t>an atom </a:t>
            </a:r>
            <a:r>
              <a:rPr lang="en-AU" altLang="en-US" i="1">
                <a:solidFill>
                  <a:schemeClr val="accent2"/>
                </a:solidFill>
              </a:rPr>
              <a:t>relative to that of a carbon-12 atom.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0BF742C-C842-F35E-1E6B-1189365E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762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Examples of molecules</a:t>
            </a:r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61590C5D-6BBB-A6B4-D35C-78A8053CB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763000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29CE9C40-D368-769E-0340-E8B944F1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0962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AU" altLang="en-US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The relative formula mass of a compound (</a:t>
            </a:r>
            <a:r>
              <a:rPr lang="en-AU" altLang="en-US" sz="2800" i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AU" altLang="en-US" sz="2800" baseline="-25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AU" altLang="en-US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) is the sum of the relative atomic</a:t>
            </a:r>
          </a:p>
          <a:p>
            <a:pPr algn="ctr" eaLnBrk="1" hangingPunct="1">
              <a:defRPr/>
            </a:pPr>
            <a:r>
              <a:rPr lang="en-AU" altLang="en-US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masses of the atomic species as given by the formula of the compound.</a:t>
            </a:r>
          </a:p>
          <a:p>
            <a:pPr algn="ctr" eaLnBrk="1" hangingPunct="1">
              <a:defRPr/>
            </a:pPr>
            <a:endParaRPr lang="en-AU" alt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AU" alt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AU" alt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AU" alt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AU" alt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AU" alt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AU" alt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AU" altLang="en-US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It is used for ionic compounds. </a:t>
            </a:r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F16BCBE0-9AB9-5EDA-5FCA-8F071C26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Relative formula mass </a:t>
            </a:r>
            <a:r>
              <a:rPr lang="en-AU" altLang="en-US" sz="3200" b="1" i="1">
                <a:solidFill>
                  <a:schemeClr val="bg1"/>
                </a:solidFill>
              </a:rPr>
              <a:t>M</a:t>
            </a:r>
            <a:r>
              <a:rPr lang="en-AU" altLang="en-US" sz="3200" b="1" baseline="-25000">
                <a:solidFill>
                  <a:schemeClr val="bg1"/>
                </a:solidFill>
              </a:rPr>
              <a:t>r</a:t>
            </a:r>
          </a:p>
        </p:txBody>
      </p:sp>
      <p:pic>
        <p:nvPicPr>
          <p:cNvPr id="10244" name="Picture 1">
            <a:extLst>
              <a:ext uri="{FF2B5EF4-FFF2-40B4-BE49-F238E27FC236}">
                <a16:creationId xmlns:a16="http://schemas.microsoft.com/office/drawing/2014/main" id="{8A9BD834-E746-6D08-78F1-880198015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19812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59256FE-AEFA-AE65-97B5-12926E41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chemeClr val="bg1"/>
                </a:solidFill>
                <a:cs typeface="Arial" panose="020B0604020202020204" pitchFamily="34" charset="0"/>
              </a:rPr>
              <a:t>Percentage composition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DBCDA-2A43-BF6C-D01E-4C79BB6F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is the percentage by mass of each of the</a:t>
            </a:r>
          </a:p>
          <a:p>
            <a:pPr algn="ctr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different elements in the compound</a:t>
            </a:r>
          </a:p>
          <a:p>
            <a:pPr algn="ctr" eaLnBrk="1" hangingPunct="1"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i="1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i="1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i="1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i="1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Can be calculated from the chemical formula and the relative atomic masses of the elements. </a:t>
            </a:r>
          </a:p>
          <a:p>
            <a:pPr>
              <a:defRPr/>
            </a:pPr>
            <a:endParaRPr lang="en-AU" sz="28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5821FCA-9223-91F3-2F7C-5FD6C0B9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543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4648F54-6ACF-ADB8-F91B-92093EA1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85800"/>
          </a:xfrm>
        </p:spPr>
        <p:txBody>
          <a:bodyPr/>
          <a:lstStyle/>
          <a:p>
            <a:pPr eaLnBrk="1" hangingPunct="1"/>
            <a:r>
              <a:rPr lang="en-AU" altLang="en-US" sz="3200" b="1">
                <a:solidFill>
                  <a:schemeClr val="bg1"/>
                </a:solidFill>
                <a:cs typeface="Arial" panose="020B0604020202020204" pitchFamily="34" charset="0"/>
              </a:rPr>
              <a:t>The Avogadro constant and the mole</a:t>
            </a:r>
            <a:endParaRPr lang="en-US" alt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C459603B-3764-6B1A-8937-C74499D66F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0"/>
            <a:ext cx="4038600" cy="3722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Content Placeholder 7">
            <a:extLst>
              <a:ext uri="{FF2B5EF4-FFF2-40B4-BE49-F238E27FC236}">
                <a16:creationId xmlns:a16="http://schemas.microsoft.com/office/drawing/2014/main" id="{B2A9B005-A307-B6CA-B991-60F920CD0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066800"/>
            <a:ext cx="4648200" cy="5119688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AU" altLang="en-US"/>
              <a:t> </a:t>
            </a:r>
            <a:r>
              <a:rPr lang="en-AU" altLang="en-US">
                <a:solidFill>
                  <a:schemeClr val="accent2"/>
                </a:solidFill>
              </a:rPr>
              <a:t>The Avogadro constant (</a:t>
            </a:r>
            <a:r>
              <a:rPr lang="en-AU" altLang="en-US" sz="3600">
                <a:solidFill>
                  <a:schemeClr val="accent2"/>
                </a:solidFill>
              </a:rPr>
              <a:t>N</a:t>
            </a:r>
            <a:r>
              <a:rPr lang="en-AU" altLang="en-US" sz="3600" baseline="-25000">
                <a:solidFill>
                  <a:schemeClr val="accent2"/>
                </a:solidFill>
              </a:rPr>
              <a:t>A</a:t>
            </a:r>
            <a:r>
              <a:rPr lang="en-AU" altLang="en-US">
                <a:solidFill>
                  <a:schemeClr val="accent2"/>
                </a:solidFill>
              </a:rPr>
              <a:t>) is the number of atoms (6.02 x 10</a:t>
            </a:r>
            <a:r>
              <a:rPr lang="en-AU" altLang="en-US" baseline="30000">
                <a:solidFill>
                  <a:schemeClr val="accent2"/>
                </a:solidFill>
              </a:rPr>
              <a:t>23</a:t>
            </a:r>
            <a:r>
              <a:rPr lang="en-AU" altLang="en-US">
                <a:solidFill>
                  <a:schemeClr val="accent2"/>
                </a:solidFill>
              </a:rPr>
              <a:t>) in exactly 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12 grams of the carbon-12 isotope.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As elements always have the same mass ratio this enables the determination of the number of particles. </a:t>
            </a:r>
          </a:p>
          <a:p>
            <a:pPr marL="0" indent="0"/>
            <a:endParaRPr lang="en-AU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79A28059-6B6A-552B-F1FA-D1B5956D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Avogadro constant and the mole</a:t>
            </a:r>
          </a:p>
        </p:txBody>
      </p:sp>
      <p:sp>
        <p:nvSpPr>
          <p:cNvPr id="15363" name="Content Placeholder 6">
            <a:extLst>
              <a:ext uri="{FF2B5EF4-FFF2-40B4-BE49-F238E27FC236}">
                <a16:creationId xmlns:a16="http://schemas.microsoft.com/office/drawing/2014/main" id="{2E1ED692-F98D-0DF2-FD4A-438EDDE1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Avogadro constant is a scaling factor between the macroscopic and atomic scale. </a:t>
            </a:r>
            <a:r>
              <a:rPr lang="en-AU" altLang="en-US" sz="2800"/>
              <a:t>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A mole is the amount of substance mole is the amount of substance containing 6.02 x 10</a:t>
            </a:r>
            <a:r>
              <a:rPr lang="en-AU" altLang="en-US" sz="2800" baseline="30000">
                <a:solidFill>
                  <a:schemeClr val="accent2"/>
                </a:solidFill>
              </a:rPr>
              <a:t>23</a:t>
            </a:r>
            <a:r>
              <a:rPr lang="en-AU" altLang="en-US" sz="2800">
                <a:solidFill>
                  <a:schemeClr val="accent2"/>
                </a:solidFill>
              </a:rPr>
              <a:t> particles of that substance.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/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92D00F8C-5E65-7D9B-5851-3567CF6B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49244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80A69AB-E254-4619-B193-26AC7334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495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The </a:t>
            </a:r>
            <a:r>
              <a:rPr lang="en-AU" altLang="en-US" sz="3200">
                <a:solidFill>
                  <a:srgbClr val="013658"/>
                </a:solidFill>
              </a:rPr>
              <a:t>mole</a:t>
            </a:r>
            <a:r>
              <a:rPr lang="en-AU" altLang="en-US" sz="2800">
                <a:solidFill>
                  <a:srgbClr val="013658"/>
                </a:solidFill>
              </a:rPr>
              <a:t> </a:t>
            </a:r>
            <a:r>
              <a:rPr lang="en-AU" altLang="en-US" sz="2800">
                <a:solidFill>
                  <a:srgbClr val="0C5C92"/>
                </a:solidFill>
              </a:rPr>
              <a:t>(mol) is represented by the symbol </a:t>
            </a:r>
            <a:r>
              <a:rPr lang="en-AU" altLang="en-US" sz="2800" i="1">
                <a:solidFill>
                  <a:schemeClr val="accent2"/>
                </a:solidFill>
              </a:rPr>
              <a:t>n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rgbClr val="013658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Number of moles(</a:t>
            </a:r>
            <a:r>
              <a:rPr lang="en-AU" altLang="en-US" sz="2800" i="1">
                <a:solidFill>
                  <a:schemeClr val="accent2"/>
                </a:solidFill>
              </a:rPr>
              <a:t>n</a:t>
            </a:r>
            <a:r>
              <a:rPr lang="en-AU" altLang="en-US" sz="2800">
                <a:solidFill>
                  <a:schemeClr val="accent2"/>
                </a:solidFill>
              </a:rPr>
              <a:t>) =       </a:t>
            </a:r>
            <a:r>
              <a:rPr lang="en-AU" altLang="en-US" sz="2800" u="sng">
                <a:solidFill>
                  <a:schemeClr val="accent2"/>
                </a:solidFill>
              </a:rPr>
              <a:t>number of particles</a:t>
            </a:r>
          </a:p>
          <a:p>
            <a:r>
              <a:rPr lang="en-AU" altLang="en-US">
                <a:solidFill>
                  <a:schemeClr val="accent2"/>
                </a:solidFill>
              </a:rPr>
              <a:t>				                </a:t>
            </a:r>
            <a:r>
              <a:rPr lang="en-AU" altLang="en-US" sz="2800">
                <a:solidFill>
                  <a:srgbClr val="0C5C92"/>
                </a:solidFill>
              </a:rPr>
              <a:t>number of particles per mole N</a:t>
            </a:r>
            <a:r>
              <a:rPr lang="en-AU" altLang="en-US" sz="2800" baseline="-25000">
                <a:solidFill>
                  <a:srgbClr val="0C5C92"/>
                </a:solidFill>
              </a:rPr>
              <a:t>A</a:t>
            </a:r>
          </a:p>
          <a:p>
            <a:endParaRPr lang="en-AU" altLang="en-US" sz="2800" baseline="-25000">
              <a:solidFill>
                <a:srgbClr val="0C5C92"/>
              </a:solidFill>
            </a:endParaRPr>
          </a:p>
          <a:p>
            <a:r>
              <a:rPr lang="en-AU" altLang="en-US" sz="2800" baseline="-25000">
                <a:solidFill>
                  <a:srgbClr val="0C5C92"/>
                </a:solidFill>
              </a:rPr>
              <a:t>				</a:t>
            </a:r>
            <a:r>
              <a:rPr lang="en-AU" altLang="en-US" sz="2800" i="1">
                <a:solidFill>
                  <a:srgbClr val="0C5C92"/>
                </a:solidFill>
              </a:rPr>
              <a:t>n</a:t>
            </a:r>
            <a:r>
              <a:rPr lang="en-AU" altLang="en-US" sz="2800">
                <a:solidFill>
                  <a:srgbClr val="0C5C92"/>
                </a:solidFill>
              </a:rPr>
              <a:t>   = </a:t>
            </a:r>
            <a:r>
              <a:rPr lang="en-AU" altLang="en-US" sz="2800" u="sng">
                <a:solidFill>
                  <a:srgbClr val="0C5C92"/>
                </a:solidFill>
              </a:rPr>
              <a:t>number of particles</a:t>
            </a:r>
          </a:p>
          <a:p>
            <a:r>
              <a:rPr lang="en-AU" altLang="en-US" sz="2800">
                <a:solidFill>
                  <a:srgbClr val="0C5C92"/>
                </a:solidFill>
              </a:rPr>
              <a:t>					 6.02 x10</a:t>
            </a:r>
            <a:r>
              <a:rPr lang="en-AU" altLang="en-US" sz="2800" baseline="30000">
                <a:solidFill>
                  <a:srgbClr val="0C5C92"/>
                </a:solidFill>
              </a:rPr>
              <a:t>23</a:t>
            </a:r>
            <a:r>
              <a:rPr lang="en-AU" altLang="en-US" sz="2800">
                <a:solidFill>
                  <a:srgbClr val="0C5C92"/>
                </a:solidFill>
              </a:rPr>
              <a:t> </a:t>
            </a:r>
            <a:endParaRPr lang="en-AU" altLang="en-US" sz="2800" u="sng" baseline="-25000">
              <a:solidFill>
                <a:srgbClr val="0C5C9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BABC84A-16DD-E075-763C-5BF4317C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AU" altLang="en-US" sz="2800" b="1">
                <a:solidFill>
                  <a:schemeClr val="bg1"/>
                </a:solidFill>
              </a:rPr>
              <a:t>Worked example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EA3BBA1-7153-12E0-4D05-27D43CA9E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7315200" cy="4648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chemeClr val="accent2"/>
                </a:solidFill>
              </a:rPr>
              <a:t>How many moles of magnesium are there in</a:t>
            </a:r>
            <a:br>
              <a:rPr lang="en-AU" altLang="en-US" sz="2400">
                <a:solidFill>
                  <a:schemeClr val="accent2"/>
                </a:solidFill>
              </a:rPr>
            </a:br>
            <a:r>
              <a:rPr lang="en-AU" altLang="en-US" sz="2400">
                <a:solidFill>
                  <a:schemeClr val="accent2"/>
                </a:solidFill>
              </a:rPr>
              <a:t>1.45 x 10</a:t>
            </a:r>
            <a:r>
              <a:rPr lang="en-AU" altLang="en-US" sz="2400" baseline="30000">
                <a:solidFill>
                  <a:schemeClr val="accent2"/>
                </a:solidFill>
              </a:rPr>
              <a:t>23</a:t>
            </a:r>
            <a:r>
              <a:rPr lang="en-AU" altLang="en-US" sz="2400">
                <a:solidFill>
                  <a:schemeClr val="accent2"/>
                </a:solidFill>
              </a:rPr>
              <a:t> atoms of magnesium?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sz="2400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 i="1">
                <a:solidFill>
                  <a:schemeClr val="accent2"/>
                </a:solidFill>
              </a:rPr>
              <a:t>n</a:t>
            </a:r>
            <a:r>
              <a:rPr lang="en-AU" altLang="en-US" sz="2400">
                <a:solidFill>
                  <a:schemeClr val="accent2"/>
                </a:solidFill>
              </a:rPr>
              <a:t>(Mg) = </a:t>
            </a:r>
            <a:r>
              <a:rPr lang="en-AU" altLang="en-US" sz="2400" u="sng">
                <a:solidFill>
                  <a:schemeClr val="accent2"/>
                </a:solidFill>
              </a:rPr>
              <a:t>1.45 x 10</a:t>
            </a:r>
            <a:r>
              <a:rPr lang="en-AU" altLang="en-US" sz="2400" u="sng" baseline="30000">
                <a:solidFill>
                  <a:schemeClr val="accent2"/>
                </a:solidFill>
              </a:rPr>
              <a:t>23</a:t>
            </a:r>
            <a:r>
              <a:rPr lang="en-AU" altLang="en-US" sz="2400" u="sng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chemeClr val="accent2"/>
                </a:solidFill>
              </a:rPr>
              <a:t>               6.02 x 10</a:t>
            </a:r>
            <a:r>
              <a:rPr lang="en-AU" altLang="en-US" sz="2400" baseline="30000">
                <a:solidFill>
                  <a:schemeClr val="accent2"/>
                </a:solidFill>
              </a:rPr>
              <a:t>23</a:t>
            </a:r>
            <a:endParaRPr lang="en-AU" altLang="en-US" sz="2400" u="sng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sz="2400" u="sng" baseline="300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 baseline="30000">
                <a:solidFill>
                  <a:schemeClr val="accent2"/>
                </a:solidFill>
              </a:rPr>
              <a:t> </a:t>
            </a:r>
            <a:r>
              <a:rPr lang="en-AU" altLang="en-US" sz="2400">
                <a:solidFill>
                  <a:schemeClr val="accent2"/>
                </a:solidFill>
              </a:rPr>
              <a:t>                  	 = 0.24 mol</a:t>
            </a:r>
            <a:endParaRPr lang="en-AU" altLang="en-US" sz="2400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776f451b-789d-4c8f-af74-3c000e6cce27" xsi:nil="true"/>
    <_ip_UnifiedCompliancePolicyProperties xmlns="http://schemas.microsoft.com/sharepoint/v3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C71A8D-4FC4-48A2-A470-6717DCE5BCC3}"/>
</file>

<file path=customXml/itemProps2.xml><?xml version="1.0" encoding="utf-8"?>
<ds:datastoreItem xmlns:ds="http://schemas.openxmlformats.org/officeDocument/2006/customXml" ds:itemID="{13AFD4D5-D8E6-44A4-B09E-2D324A953C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833999-2DFE-418D-BB3D-964957B7A4DF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3572</TotalTime>
  <Words>565</Words>
  <Application>Microsoft Office PowerPoint</Application>
  <PresentationFormat>On-screen Show (4:3)</PresentationFormat>
  <Paragraphs>103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Theme1</vt:lpstr>
      <vt:lpstr>Chapter 5: Calculating chemical quantities</vt:lpstr>
      <vt:lpstr>Relative mass of atoms and substances</vt:lpstr>
      <vt:lpstr>Examples of molecules</vt:lpstr>
      <vt:lpstr>Relative formula mass Mr</vt:lpstr>
      <vt:lpstr>Percentage composition</vt:lpstr>
      <vt:lpstr>The Avogadro constant and the mole</vt:lpstr>
      <vt:lpstr>Avogadro constant and the mole</vt:lpstr>
      <vt:lpstr>PowerPoint Presentation</vt:lpstr>
      <vt:lpstr>Worked example</vt:lpstr>
      <vt:lpstr>Mole and chemical formula</vt:lpstr>
      <vt:lpstr>Moles and mass </vt:lpstr>
      <vt:lpstr>Converting between moles and mass</vt:lpstr>
      <vt:lpstr>Empirical and molecular formulas</vt:lpstr>
      <vt:lpstr>PowerPoint Presentation</vt:lpstr>
      <vt:lpstr>Chemical equations, moles and mass</vt:lpstr>
      <vt:lpstr>Mass and chemical equations</vt:lpstr>
      <vt:lpstr>Mass–mass calculations</vt:lpstr>
    </vt:vector>
  </TitlesOfParts>
  <Company>Cengage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PTM: Goal Setting</dc:title>
  <dc:creator>Perkins, Richard</dc:creator>
  <cp:lastModifiedBy>Nick Marston</cp:lastModifiedBy>
  <cp:revision>290</cp:revision>
  <dcterms:created xsi:type="dcterms:W3CDTF">2009-07-02T12:34:17Z</dcterms:created>
  <dcterms:modified xsi:type="dcterms:W3CDTF">2022-04-27T05:13:21Z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