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sldIdLst>
    <p:sldId id="256" r:id="rId2"/>
    <p:sldId id="300" r:id="rId3"/>
    <p:sldId id="301" r:id="rId4"/>
    <p:sldId id="278" r:id="rId5"/>
    <p:sldId id="265" r:id="rId6"/>
    <p:sldId id="266" r:id="rId7"/>
    <p:sldId id="267" r:id="rId8"/>
    <p:sldId id="268" r:id="rId9"/>
    <p:sldId id="292" r:id="rId10"/>
    <p:sldId id="293" r:id="rId11"/>
    <p:sldId id="294" r:id="rId12"/>
    <p:sldId id="263" r:id="rId13"/>
    <p:sldId id="264" r:id="rId14"/>
    <p:sldId id="269" r:id="rId15"/>
    <p:sldId id="271" r:id="rId16"/>
    <p:sldId id="274" r:id="rId17"/>
    <p:sldId id="272" r:id="rId18"/>
    <p:sldId id="257" r:id="rId19"/>
    <p:sldId id="298" r:id="rId20"/>
    <p:sldId id="299" r:id="rId21"/>
    <p:sldId id="275" r:id="rId22"/>
    <p:sldId id="276" r:id="rId23"/>
    <p:sldId id="277" r:id="rId24"/>
    <p:sldId id="279" r:id="rId25"/>
    <p:sldId id="281" r:id="rId26"/>
    <p:sldId id="282" r:id="rId27"/>
    <p:sldId id="283" r:id="rId28"/>
    <p:sldId id="284" r:id="rId29"/>
    <p:sldId id="285" r:id="rId30"/>
    <p:sldId id="286" r:id="rId31"/>
    <p:sldId id="287" r:id="rId32"/>
    <p:sldId id="260" r:id="rId33"/>
    <p:sldId id="288" r:id="rId34"/>
    <p:sldId id="290" r:id="rId35"/>
    <p:sldId id="295" r:id="rId36"/>
    <p:sldId id="291" r:id="rId37"/>
    <p:sldId id="296" r:id="rId38"/>
    <p:sldId id="297" r:id="rId39"/>
  </p:sldIdLst>
  <p:sldSz cx="10801350" cy="9361488"/>
  <p:notesSz cx="6858000" cy="9144000"/>
  <p:defaultTextStyle>
    <a:defPPr>
      <a:defRPr lang="en-US"/>
    </a:defPPr>
    <a:lvl1pPr algn="l" rtl="0" eaLnBrk="0" fontAlgn="base" hangingPunct="0">
      <a:spcBef>
        <a:spcPct val="0"/>
      </a:spcBef>
      <a:spcAft>
        <a:spcPct val="0"/>
      </a:spcAft>
      <a:defRPr sz="29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9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9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9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900" kern="1200">
        <a:solidFill>
          <a:schemeClr val="tx1"/>
        </a:solidFill>
        <a:latin typeface="Times New Roman" panose="02020603050405020304" pitchFamily="18" charset="0"/>
        <a:ea typeface="+mn-ea"/>
        <a:cs typeface="+mn-cs"/>
      </a:defRPr>
    </a:lvl5pPr>
    <a:lvl6pPr marL="2286000" algn="l" defTabSz="914400" rtl="0" eaLnBrk="1" latinLnBrk="0" hangingPunct="1">
      <a:defRPr sz="2900" kern="1200">
        <a:solidFill>
          <a:schemeClr val="tx1"/>
        </a:solidFill>
        <a:latin typeface="Times New Roman" panose="02020603050405020304" pitchFamily="18" charset="0"/>
        <a:ea typeface="+mn-ea"/>
        <a:cs typeface="+mn-cs"/>
      </a:defRPr>
    </a:lvl6pPr>
    <a:lvl7pPr marL="2743200" algn="l" defTabSz="914400" rtl="0" eaLnBrk="1" latinLnBrk="0" hangingPunct="1">
      <a:defRPr sz="2900" kern="1200">
        <a:solidFill>
          <a:schemeClr val="tx1"/>
        </a:solidFill>
        <a:latin typeface="Times New Roman" panose="02020603050405020304" pitchFamily="18" charset="0"/>
        <a:ea typeface="+mn-ea"/>
        <a:cs typeface="+mn-cs"/>
      </a:defRPr>
    </a:lvl7pPr>
    <a:lvl8pPr marL="3200400" algn="l" defTabSz="914400" rtl="0" eaLnBrk="1" latinLnBrk="0" hangingPunct="1">
      <a:defRPr sz="2900" kern="1200">
        <a:solidFill>
          <a:schemeClr val="tx1"/>
        </a:solidFill>
        <a:latin typeface="Times New Roman" panose="02020603050405020304" pitchFamily="18" charset="0"/>
        <a:ea typeface="+mn-ea"/>
        <a:cs typeface="+mn-cs"/>
      </a:defRPr>
    </a:lvl8pPr>
    <a:lvl9pPr marL="3657600" algn="l" defTabSz="914400" rtl="0" eaLnBrk="1" latinLnBrk="0" hangingPunct="1">
      <a:defRPr sz="29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949">
          <p15:clr>
            <a:srgbClr val="A4A3A4"/>
          </p15:clr>
        </p15:guide>
        <p15:guide id="2" pos="34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F66FF"/>
    <a:srgbClr val="FF3300"/>
    <a:srgbClr val="33CCCC"/>
    <a:srgbClr val="00CC99"/>
    <a:srgbClr val="00FFFF"/>
    <a:srgbClr val="0000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6" autoAdjust="0"/>
    <p:restoredTop sz="94660"/>
  </p:normalViewPr>
  <p:slideViewPr>
    <p:cSldViewPr>
      <p:cViewPr varScale="1">
        <p:scale>
          <a:sx n="67" d="100"/>
          <a:sy n="67" d="100"/>
        </p:scale>
        <p:origin x="1536" y="67"/>
      </p:cViewPr>
      <p:guideLst>
        <p:guide orient="horz" pos="2949"/>
        <p:guide pos="3403"/>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9625" y="2908300"/>
            <a:ext cx="9182100" cy="2006600"/>
          </a:xfrm>
        </p:spPr>
        <p:txBody>
          <a:bodyPr/>
          <a:lstStyle/>
          <a:p>
            <a:r>
              <a:rPr lang="en-US" smtClean="0"/>
              <a:t>Click to edit Master title style</a:t>
            </a:r>
            <a:endParaRPr lang="en-AU"/>
          </a:p>
        </p:txBody>
      </p:sp>
      <p:sp>
        <p:nvSpPr>
          <p:cNvPr id="3" name="Subtitle 2"/>
          <p:cNvSpPr>
            <a:spLocks noGrp="1"/>
          </p:cNvSpPr>
          <p:nvPr>
            <p:ph type="subTitle" idx="1"/>
          </p:nvPr>
        </p:nvSpPr>
        <p:spPr>
          <a:xfrm>
            <a:off x="1620838" y="5305425"/>
            <a:ext cx="7559675" cy="23923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B262C8-D4DB-482D-A365-6FEA2D827C33}" type="slidenum">
              <a:rPr lang="en-US"/>
              <a:pPr/>
              <a:t>‹#›</a:t>
            </a:fld>
            <a:endParaRPr lang="en-US"/>
          </a:p>
        </p:txBody>
      </p:sp>
    </p:spTree>
    <p:extLst>
      <p:ext uri="{BB962C8B-B14F-4D97-AF65-F5344CB8AC3E}">
        <p14:creationId xmlns:p14="http://schemas.microsoft.com/office/powerpoint/2010/main" val="86684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E85C00B-9938-4AC7-89F8-01AA6B45E999}" type="slidenum">
              <a:rPr lang="en-US"/>
              <a:pPr/>
              <a:t>‹#›</a:t>
            </a:fld>
            <a:endParaRPr lang="en-US"/>
          </a:p>
        </p:txBody>
      </p:sp>
    </p:spTree>
    <p:extLst>
      <p:ext uri="{BB962C8B-B14F-4D97-AF65-F5344CB8AC3E}">
        <p14:creationId xmlns:p14="http://schemas.microsoft.com/office/powerpoint/2010/main" val="248506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96200" y="831850"/>
            <a:ext cx="2293938" cy="74898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11213" y="831850"/>
            <a:ext cx="6732587" cy="7489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A9F21B7-4EA5-43F5-9676-3D1DF2F32E65}" type="slidenum">
              <a:rPr lang="en-US"/>
              <a:pPr/>
              <a:t>‹#›</a:t>
            </a:fld>
            <a:endParaRPr lang="en-US"/>
          </a:p>
        </p:txBody>
      </p:sp>
    </p:spTree>
    <p:extLst>
      <p:ext uri="{BB962C8B-B14F-4D97-AF65-F5344CB8AC3E}">
        <p14:creationId xmlns:p14="http://schemas.microsoft.com/office/powerpoint/2010/main" val="5890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9487743-AA40-4A05-AFB8-77E3A220823D}" type="slidenum">
              <a:rPr lang="en-US"/>
              <a:pPr/>
              <a:t>‹#›</a:t>
            </a:fld>
            <a:endParaRPr lang="en-US"/>
          </a:p>
        </p:txBody>
      </p:sp>
    </p:spTree>
    <p:extLst>
      <p:ext uri="{BB962C8B-B14F-4D97-AF65-F5344CB8AC3E}">
        <p14:creationId xmlns:p14="http://schemas.microsoft.com/office/powerpoint/2010/main" val="288648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2488" y="6015038"/>
            <a:ext cx="9182100" cy="1860550"/>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852488" y="3967163"/>
            <a:ext cx="9182100" cy="2047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ADD1040-C84E-42F1-957A-1E9F58CB1AC6}" type="slidenum">
              <a:rPr lang="en-US"/>
              <a:pPr/>
              <a:t>‹#›</a:t>
            </a:fld>
            <a:endParaRPr lang="en-US"/>
          </a:p>
        </p:txBody>
      </p:sp>
    </p:spTree>
    <p:extLst>
      <p:ext uri="{BB962C8B-B14F-4D97-AF65-F5344CB8AC3E}">
        <p14:creationId xmlns:p14="http://schemas.microsoft.com/office/powerpoint/2010/main" val="422533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11213" y="2705100"/>
            <a:ext cx="451326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476875" y="2705100"/>
            <a:ext cx="451326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19EFAA5-4277-4F0B-9717-F460D49D244C}" type="slidenum">
              <a:rPr lang="en-US"/>
              <a:pPr/>
              <a:t>‹#›</a:t>
            </a:fld>
            <a:endParaRPr lang="en-US"/>
          </a:p>
        </p:txBody>
      </p:sp>
    </p:spTree>
    <p:extLst>
      <p:ext uri="{BB962C8B-B14F-4D97-AF65-F5344CB8AC3E}">
        <p14:creationId xmlns:p14="http://schemas.microsoft.com/office/powerpoint/2010/main" val="113331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9750" y="374650"/>
            <a:ext cx="9721850" cy="1560513"/>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539750" y="2095500"/>
            <a:ext cx="4772025" cy="87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9750" y="2968625"/>
            <a:ext cx="4772025" cy="5394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486400" y="2095500"/>
            <a:ext cx="4775200" cy="87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86400" y="2968625"/>
            <a:ext cx="4775200" cy="5394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D684BD3-2D59-4D60-9B62-CF5C83EE2DD9}" type="slidenum">
              <a:rPr lang="en-US"/>
              <a:pPr/>
              <a:t>‹#›</a:t>
            </a:fld>
            <a:endParaRPr lang="en-US"/>
          </a:p>
        </p:txBody>
      </p:sp>
    </p:spTree>
    <p:extLst>
      <p:ext uri="{BB962C8B-B14F-4D97-AF65-F5344CB8AC3E}">
        <p14:creationId xmlns:p14="http://schemas.microsoft.com/office/powerpoint/2010/main" val="258017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734F163-3820-4DD6-AB39-6F1CD5B93540}" type="slidenum">
              <a:rPr lang="en-US"/>
              <a:pPr/>
              <a:t>‹#›</a:t>
            </a:fld>
            <a:endParaRPr lang="en-US"/>
          </a:p>
        </p:txBody>
      </p:sp>
    </p:spTree>
    <p:extLst>
      <p:ext uri="{BB962C8B-B14F-4D97-AF65-F5344CB8AC3E}">
        <p14:creationId xmlns:p14="http://schemas.microsoft.com/office/powerpoint/2010/main" val="332685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45A776B-0D49-44DC-BE60-858B352080B8}" type="slidenum">
              <a:rPr lang="en-US"/>
              <a:pPr/>
              <a:t>‹#›</a:t>
            </a:fld>
            <a:endParaRPr lang="en-US"/>
          </a:p>
        </p:txBody>
      </p:sp>
    </p:spTree>
    <p:extLst>
      <p:ext uri="{BB962C8B-B14F-4D97-AF65-F5344CB8AC3E}">
        <p14:creationId xmlns:p14="http://schemas.microsoft.com/office/powerpoint/2010/main" val="392998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9750" y="373063"/>
            <a:ext cx="3554413" cy="1585912"/>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222750" y="373063"/>
            <a:ext cx="6038850" cy="79898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539750" y="1958975"/>
            <a:ext cx="3554413" cy="6403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002B8AE-6935-4177-99A1-E38A01E347BC}" type="slidenum">
              <a:rPr lang="en-US"/>
              <a:pPr/>
              <a:t>‹#›</a:t>
            </a:fld>
            <a:endParaRPr lang="en-US"/>
          </a:p>
        </p:txBody>
      </p:sp>
    </p:spTree>
    <p:extLst>
      <p:ext uri="{BB962C8B-B14F-4D97-AF65-F5344CB8AC3E}">
        <p14:creationId xmlns:p14="http://schemas.microsoft.com/office/powerpoint/2010/main" val="221765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725" y="6553200"/>
            <a:ext cx="6480175" cy="773113"/>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117725" y="836613"/>
            <a:ext cx="6480175" cy="5616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2117725" y="7326313"/>
            <a:ext cx="6480175" cy="1098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B9B12BD-FEA2-4B0E-91DD-437163EC8ACA}" type="slidenum">
              <a:rPr lang="en-US"/>
              <a:pPr/>
              <a:t>‹#›</a:t>
            </a:fld>
            <a:endParaRPr lang="en-US"/>
          </a:p>
        </p:txBody>
      </p:sp>
    </p:spTree>
    <p:extLst>
      <p:ext uri="{BB962C8B-B14F-4D97-AF65-F5344CB8AC3E}">
        <p14:creationId xmlns:p14="http://schemas.microsoft.com/office/powerpoint/2010/main" val="1715514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811213" y="831850"/>
            <a:ext cx="917892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1566" tIns="55783" rIns="111566" bIns="55783"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811213" y="2705100"/>
            <a:ext cx="91789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1566" tIns="55783" rIns="111566" bIns="5578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811213" y="8529638"/>
            <a:ext cx="2247900" cy="623887"/>
          </a:xfrm>
          <a:prstGeom prst="rect">
            <a:avLst/>
          </a:prstGeom>
          <a:noFill/>
          <a:ln w="9525">
            <a:noFill/>
            <a:miter lim="800000"/>
            <a:headEnd/>
            <a:tailEnd/>
          </a:ln>
          <a:effectLst/>
        </p:spPr>
        <p:txBody>
          <a:bodyPr vert="horz" wrap="square" lIns="111566" tIns="55783" rIns="111566" bIns="55783" numCol="1" anchor="t" anchorCtr="0" compatLnSpc="1">
            <a:prstTxWarp prst="textNoShape">
              <a:avLst/>
            </a:prstTxWarp>
          </a:bodyPr>
          <a:lstStyle>
            <a:lvl1pPr>
              <a:defRPr sz="1700"/>
            </a:lvl1pPr>
          </a:lstStyle>
          <a:p>
            <a:pPr>
              <a:defRPr/>
            </a:pPr>
            <a:endParaRPr lang="en-US"/>
          </a:p>
        </p:txBody>
      </p:sp>
      <p:sp>
        <p:nvSpPr>
          <p:cNvPr id="1029" name="Rectangle 5"/>
          <p:cNvSpPr>
            <a:spLocks noGrp="1" noChangeArrowheads="1"/>
          </p:cNvSpPr>
          <p:nvPr>
            <p:ph type="ftr" sz="quarter" idx="3"/>
          </p:nvPr>
        </p:nvSpPr>
        <p:spPr bwMode="auto">
          <a:xfrm>
            <a:off x="3689350" y="8529638"/>
            <a:ext cx="3422650" cy="623887"/>
          </a:xfrm>
          <a:prstGeom prst="rect">
            <a:avLst/>
          </a:prstGeom>
          <a:noFill/>
          <a:ln w="9525">
            <a:noFill/>
            <a:miter lim="800000"/>
            <a:headEnd/>
            <a:tailEnd/>
          </a:ln>
          <a:effectLst/>
        </p:spPr>
        <p:txBody>
          <a:bodyPr vert="horz" wrap="square" lIns="111566" tIns="55783" rIns="111566" bIns="55783" numCol="1" anchor="t" anchorCtr="0" compatLnSpc="1">
            <a:prstTxWarp prst="textNoShape">
              <a:avLst/>
            </a:prstTxWarp>
          </a:bodyPr>
          <a:lstStyle>
            <a:lvl1pPr algn="ctr">
              <a:defRPr sz="1700"/>
            </a:lvl1pPr>
          </a:lstStyle>
          <a:p>
            <a:pPr>
              <a:defRPr/>
            </a:pPr>
            <a:endParaRPr lang="en-US"/>
          </a:p>
        </p:txBody>
      </p:sp>
      <p:sp>
        <p:nvSpPr>
          <p:cNvPr id="1030" name="Rectangle 6"/>
          <p:cNvSpPr>
            <a:spLocks noGrp="1" noChangeArrowheads="1"/>
          </p:cNvSpPr>
          <p:nvPr>
            <p:ph type="sldNum" sz="quarter" idx="4"/>
          </p:nvPr>
        </p:nvSpPr>
        <p:spPr bwMode="auto">
          <a:xfrm>
            <a:off x="7742238" y="8529638"/>
            <a:ext cx="2247900" cy="623887"/>
          </a:xfrm>
          <a:prstGeom prst="rect">
            <a:avLst/>
          </a:prstGeom>
          <a:noFill/>
          <a:ln w="9525">
            <a:noFill/>
            <a:miter lim="800000"/>
            <a:headEnd/>
            <a:tailEnd/>
          </a:ln>
          <a:effectLst/>
        </p:spPr>
        <p:txBody>
          <a:bodyPr vert="horz" wrap="square" lIns="111566" tIns="55783" rIns="111566" bIns="55783" numCol="1" anchor="t" anchorCtr="0" compatLnSpc="1">
            <a:prstTxWarp prst="textNoShape">
              <a:avLst/>
            </a:prstTxWarp>
          </a:bodyPr>
          <a:lstStyle>
            <a:lvl1pPr algn="r">
              <a:defRPr sz="1700"/>
            </a:lvl1pPr>
          </a:lstStyle>
          <a:p>
            <a:fld id="{A02E7CD3-E059-4823-AB28-4EA8FC22145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16013" rtl="0" eaLnBrk="0" fontAlgn="base" hangingPunct="0">
        <a:spcBef>
          <a:spcPct val="0"/>
        </a:spcBef>
        <a:spcAft>
          <a:spcPct val="0"/>
        </a:spcAft>
        <a:defRPr sz="5400">
          <a:solidFill>
            <a:schemeClr val="tx2"/>
          </a:solidFill>
          <a:latin typeface="+mj-lt"/>
          <a:ea typeface="+mj-ea"/>
          <a:cs typeface="+mj-cs"/>
        </a:defRPr>
      </a:lvl1pPr>
      <a:lvl2pPr algn="ctr" defTabSz="1116013" rtl="0" eaLnBrk="0" fontAlgn="base" hangingPunct="0">
        <a:spcBef>
          <a:spcPct val="0"/>
        </a:spcBef>
        <a:spcAft>
          <a:spcPct val="0"/>
        </a:spcAft>
        <a:defRPr sz="5400">
          <a:solidFill>
            <a:schemeClr val="tx2"/>
          </a:solidFill>
          <a:latin typeface="Times New Roman" pitchFamily="18" charset="0"/>
        </a:defRPr>
      </a:lvl2pPr>
      <a:lvl3pPr algn="ctr" defTabSz="1116013" rtl="0" eaLnBrk="0" fontAlgn="base" hangingPunct="0">
        <a:spcBef>
          <a:spcPct val="0"/>
        </a:spcBef>
        <a:spcAft>
          <a:spcPct val="0"/>
        </a:spcAft>
        <a:defRPr sz="5400">
          <a:solidFill>
            <a:schemeClr val="tx2"/>
          </a:solidFill>
          <a:latin typeface="Times New Roman" pitchFamily="18" charset="0"/>
        </a:defRPr>
      </a:lvl3pPr>
      <a:lvl4pPr algn="ctr" defTabSz="1116013" rtl="0" eaLnBrk="0" fontAlgn="base" hangingPunct="0">
        <a:spcBef>
          <a:spcPct val="0"/>
        </a:spcBef>
        <a:spcAft>
          <a:spcPct val="0"/>
        </a:spcAft>
        <a:defRPr sz="5400">
          <a:solidFill>
            <a:schemeClr val="tx2"/>
          </a:solidFill>
          <a:latin typeface="Times New Roman" pitchFamily="18" charset="0"/>
        </a:defRPr>
      </a:lvl4pPr>
      <a:lvl5pPr algn="ctr" defTabSz="1116013" rtl="0" eaLnBrk="0" fontAlgn="base" hangingPunct="0">
        <a:spcBef>
          <a:spcPct val="0"/>
        </a:spcBef>
        <a:spcAft>
          <a:spcPct val="0"/>
        </a:spcAft>
        <a:defRPr sz="5400">
          <a:solidFill>
            <a:schemeClr val="tx2"/>
          </a:solidFill>
          <a:latin typeface="Times New Roman" pitchFamily="18" charset="0"/>
        </a:defRPr>
      </a:lvl5pPr>
      <a:lvl6pPr marL="457200" algn="ctr" defTabSz="1116013" rtl="0" eaLnBrk="0" fontAlgn="base" hangingPunct="0">
        <a:spcBef>
          <a:spcPct val="0"/>
        </a:spcBef>
        <a:spcAft>
          <a:spcPct val="0"/>
        </a:spcAft>
        <a:defRPr sz="5400">
          <a:solidFill>
            <a:schemeClr val="tx2"/>
          </a:solidFill>
          <a:latin typeface="Times New Roman" pitchFamily="18" charset="0"/>
        </a:defRPr>
      </a:lvl6pPr>
      <a:lvl7pPr marL="914400" algn="ctr" defTabSz="1116013" rtl="0" eaLnBrk="0" fontAlgn="base" hangingPunct="0">
        <a:spcBef>
          <a:spcPct val="0"/>
        </a:spcBef>
        <a:spcAft>
          <a:spcPct val="0"/>
        </a:spcAft>
        <a:defRPr sz="5400">
          <a:solidFill>
            <a:schemeClr val="tx2"/>
          </a:solidFill>
          <a:latin typeface="Times New Roman" pitchFamily="18" charset="0"/>
        </a:defRPr>
      </a:lvl7pPr>
      <a:lvl8pPr marL="1371600" algn="ctr" defTabSz="1116013" rtl="0" eaLnBrk="0" fontAlgn="base" hangingPunct="0">
        <a:spcBef>
          <a:spcPct val="0"/>
        </a:spcBef>
        <a:spcAft>
          <a:spcPct val="0"/>
        </a:spcAft>
        <a:defRPr sz="5400">
          <a:solidFill>
            <a:schemeClr val="tx2"/>
          </a:solidFill>
          <a:latin typeface="Times New Roman" pitchFamily="18" charset="0"/>
        </a:defRPr>
      </a:lvl8pPr>
      <a:lvl9pPr marL="1828800" algn="ctr" defTabSz="1116013" rtl="0" eaLnBrk="0" fontAlgn="base" hangingPunct="0">
        <a:spcBef>
          <a:spcPct val="0"/>
        </a:spcBef>
        <a:spcAft>
          <a:spcPct val="0"/>
        </a:spcAft>
        <a:defRPr sz="5400">
          <a:solidFill>
            <a:schemeClr val="tx2"/>
          </a:solidFill>
          <a:latin typeface="Times New Roman" pitchFamily="18" charset="0"/>
        </a:defRPr>
      </a:lvl9pPr>
    </p:titleStyle>
    <p:bodyStyle>
      <a:lvl1pPr marL="419100" indent="-419100" algn="l" defTabSz="1116013" rtl="0" eaLnBrk="0" fontAlgn="base" hangingPunct="0">
        <a:spcBef>
          <a:spcPct val="20000"/>
        </a:spcBef>
        <a:spcAft>
          <a:spcPct val="0"/>
        </a:spcAft>
        <a:buChar char="•"/>
        <a:defRPr sz="3900">
          <a:solidFill>
            <a:schemeClr val="tx1"/>
          </a:solidFill>
          <a:latin typeface="+mn-lt"/>
          <a:ea typeface="+mn-ea"/>
          <a:cs typeface="+mn-cs"/>
        </a:defRPr>
      </a:lvl1pPr>
      <a:lvl2pPr marL="906463" indent="-349250" algn="l" defTabSz="1116013" rtl="0" eaLnBrk="0" fontAlgn="base" hangingPunct="0">
        <a:spcBef>
          <a:spcPct val="20000"/>
        </a:spcBef>
        <a:spcAft>
          <a:spcPct val="0"/>
        </a:spcAft>
        <a:buChar char="–"/>
        <a:defRPr sz="3400">
          <a:solidFill>
            <a:schemeClr val="tx1"/>
          </a:solidFill>
          <a:latin typeface="+mn-lt"/>
        </a:defRPr>
      </a:lvl2pPr>
      <a:lvl3pPr marL="1393825" indent="-277813" algn="l" defTabSz="1116013" rtl="0" eaLnBrk="0" fontAlgn="base" hangingPunct="0">
        <a:spcBef>
          <a:spcPct val="20000"/>
        </a:spcBef>
        <a:spcAft>
          <a:spcPct val="0"/>
        </a:spcAft>
        <a:buChar char="•"/>
        <a:defRPr sz="2900">
          <a:solidFill>
            <a:schemeClr val="tx1"/>
          </a:solidFill>
          <a:latin typeface="+mn-lt"/>
        </a:defRPr>
      </a:lvl3pPr>
      <a:lvl4pPr marL="1952625" indent="-279400" algn="l" defTabSz="1116013" rtl="0" eaLnBrk="0" fontAlgn="base" hangingPunct="0">
        <a:spcBef>
          <a:spcPct val="20000"/>
        </a:spcBef>
        <a:spcAft>
          <a:spcPct val="0"/>
        </a:spcAft>
        <a:buChar char="–"/>
        <a:defRPr sz="2400">
          <a:solidFill>
            <a:schemeClr val="tx1"/>
          </a:solidFill>
          <a:latin typeface="+mn-lt"/>
        </a:defRPr>
      </a:lvl4pPr>
      <a:lvl5pPr marL="2509838" indent="-277813" algn="l" defTabSz="1116013" rtl="0" eaLnBrk="0" fontAlgn="base" hangingPunct="0">
        <a:spcBef>
          <a:spcPct val="20000"/>
        </a:spcBef>
        <a:spcAft>
          <a:spcPct val="0"/>
        </a:spcAft>
        <a:buChar char="»"/>
        <a:defRPr sz="2400">
          <a:solidFill>
            <a:schemeClr val="tx1"/>
          </a:solidFill>
          <a:latin typeface="+mn-lt"/>
        </a:defRPr>
      </a:lvl5pPr>
      <a:lvl6pPr marL="2967038" indent="-277813" algn="l" defTabSz="1116013" rtl="0" eaLnBrk="0" fontAlgn="base" hangingPunct="0">
        <a:spcBef>
          <a:spcPct val="20000"/>
        </a:spcBef>
        <a:spcAft>
          <a:spcPct val="0"/>
        </a:spcAft>
        <a:buChar char="»"/>
        <a:defRPr sz="2400">
          <a:solidFill>
            <a:schemeClr val="tx1"/>
          </a:solidFill>
          <a:latin typeface="+mn-lt"/>
        </a:defRPr>
      </a:lvl6pPr>
      <a:lvl7pPr marL="3424238" indent="-277813" algn="l" defTabSz="1116013" rtl="0" eaLnBrk="0" fontAlgn="base" hangingPunct="0">
        <a:spcBef>
          <a:spcPct val="20000"/>
        </a:spcBef>
        <a:spcAft>
          <a:spcPct val="0"/>
        </a:spcAft>
        <a:buChar char="»"/>
        <a:defRPr sz="2400">
          <a:solidFill>
            <a:schemeClr val="tx1"/>
          </a:solidFill>
          <a:latin typeface="+mn-lt"/>
        </a:defRPr>
      </a:lvl7pPr>
      <a:lvl8pPr marL="3881438" indent="-277813" algn="l" defTabSz="1116013" rtl="0" eaLnBrk="0" fontAlgn="base" hangingPunct="0">
        <a:spcBef>
          <a:spcPct val="20000"/>
        </a:spcBef>
        <a:spcAft>
          <a:spcPct val="0"/>
        </a:spcAft>
        <a:buChar char="»"/>
        <a:defRPr sz="2400">
          <a:solidFill>
            <a:schemeClr val="tx1"/>
          </a:solidFill>
          <a:latin typeface="+mn-lt"/>
        </a:defRPr>
      </a:lvl8pPr>
      <a:lvl9pPr marL="4338638" indent="-277813" algn="l" defTabSz="1116013" rtl="0" eaLnBrk="0" fontAlgn="base" hangingPunct="0">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png"/><Relationship Id="rId18" Type="http://schemas.openxmlformats.org/officeDocument/2006/relationships/image" Target="../media/image10.png"/><Relationship Id="rId3" Type="http://schemas.openxmlformats.org/officeDocument/2006/relationships/oleObject" Target="../embeddings/oleObject1.bin"/><Relationship Id="rId21" Type="http://schemas.openxmlformats.org/officeDocument/2006/relationships/oleObject" Target="../embeddings/oleObject11.bin"/><Relationship Id="rId7" Type="http://schemas.openxmlformats.org/officeDocument/2006/relationships/image" Target="../media/image5.png"/><Relationship Id="rId12" Type="http://schemas.openxmlformats.org/officeDocument/2006/relationships/oleObject" Target="../embeddings/oleObject6.bin"/><Relationship Id="rId17" Type="http://schemas.openxmlformats.org/officeDocument/2006/relationships/oleObject" Target="../embeddings/oleObject9.bin"/><Relationship Id="rId2" Type="http://schemas.openxmlformats.org/officeDocument/2006/relationships/slideLayout" Target="../slideLayouts/slideLayout7.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7.png"/><Relationship Id="rId5" Type="http://schemas.openxmlformats.org/officeDocument/2006/relationships/oleObject" Target="../embeddings/oleObject2.bin"/><Relationship Id="rId15" Type="http://schemas.openxmlformats.org/officeDocument/2006/relationships/oleObject" Target="../embeddings/oleObject8.bin"/><Relationship Id="rId10" Type="http://schemas.openxmlformats.org/officeDocument/2006/relationships/oleObject" Target="../embeddings/oleObject5.bin"/><Relationship Id="rId19" Type="http://schemas.openxmlformats.org/officeDocument/2006/relationships/oleObject" Target="../embeddings/oleObject10.bin"/><Relationship Id="rId4" Type="http://schemas.openxmlformats.org/officeDocument/2006/relationships/image" Target="../media/image4.png"/><Relationship Id="rId9" Type="http://schemas.openxmlformats.org/officeDocument/2006/relationships/image" Target="../media/image6.png"/><Relationship Id="rId14" Type="http://schemas.openxmlformats.org/officeDocument/2006/relationships/oleObject" Target="../embeddings/oleObject7.bin"/><Relationship Id="rId22"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inity c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5" y="1081088"/>
            <a:ext cx="8913813"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4"/>
          <p:cNvSpPr txBox="1">
            <a:spLocks noChangeArrowheads="1"/>
          </p:cNvSpPr>
          <p:nvPr/>
        </p:nvSpPr>
        <p:spPr bwMode="auto">
          <a:xfrm>
            <a:off x="1944688" y="4681538"/>
            <a:ext cx="718978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lgn="ctr">
              <a:spcBef>
                <a:spcPct val="50000"/>
              </a:spcBef>
            </a:pPr>
            <a:r>
              <a:rPr lang="en-US" sz="4900" b="1">
                <a:solidFill>
                  <a:schemeClr val="accent2"/>
                </a:solidFill>
                <a:latin typeface="Glowworm" pitchFamily="34" charset="0"/>
              </a:rPr>
              <a:t>CALCULATIONS</a:t>
            </a:r>
          </a:p>
        </p:txBody>
      </p:sp>
      <p:sp>
        <p:nvSpPr>
          <p:cNvPr id="3076" name="Text Box 6"/>
          <p:cNvSpPr txBox="1">
            <a:spLocks noChangeArrowheads="1"/>
          </p:cNvSpPr>
          <p:nvPr/>
        </p:nvSpPr>
        <p:spPr bwMode="auto">
          <a:xfrm>
            <a:off x="1152525" y="3744913"/>
            <a:ext cx="846772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lgn="ctr"/>
            <a:r>
              <a:rPr lang="en-US" sz="3900" b="1">
                <a:solidFill>
                  <a:schemeClr val="accent2"/>
                </a:solidFill>
                <a:latin typeface="Book Antiqua" panose="02040602050305030304" pitchFamily="18" charset="0"/>
              </a:rPr>
              <a:t>   ATAR CHEMISTRY</a:t>
            </a:r>
            <a:endParaRPr lang="en-AU" b="1">
              <a:solidFill>
                <a:schemeClr val="accent2"/>
              </a:solidFill>
            </a:endParaRPr>
          </a:p>
        </p:txBody>
      </p:sp>
      <p:pic>
        <p:nvPicPr>
          <p:cNvPr id="30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813" y="5976938"/>
            <a:ext cx="28813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8238" y="6192838"/>
            <a:ext cx="2547937"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6264275"/>
            <a:ext cx="2547937"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655763" y="360363"/>
            <a:ext cx="741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000">
                <a:solidFill>
                  <a:srgbClr val="9900CC"/>
                </a:solidFill>
                <a:latin typeface="Arial Black" panose="020B0A04020102020204" pitchFamily="34" charset="0"/>
              </a:rPr>
              <a:t>“MOLE RELATIONSHIPS”</a:t>
            </a:r>
          </a:p>
        </p:txBody>
      </p:sp>
      <p:sp>
        <p:nvSpPr>
          <p:cNvPr id="11267" name="Text Box 10"/>
          <p:cNvSpPr txBox="1">
            <a:spLocks noChangeArrowheads="1"/>
          </p:cNvSpPr>
          <p:nvPr/>
        </p:nvSpPr>
        <p:spPr bwMode="auto">
          <a:xfrm>
            <a:off x="504825" y="1152525"/>
            <a:ext cx="9864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Try the following examples:</a:t>
            </a:r>
          </a:p>
        </p:txBody>
      </p:sp>
      <p:sp>
        <p:nvSpPr>
          <p:cNvPr id="99336" name="Text Box 8"/>
          <p:cNvSpPr txBox="1">
            <a:spLocks noChangeArrowheads="1"/>
          </p:cNvSpPr>
          <p:nvPr/>
        </p:nvSpPr>
        <p:spPr bwMode="auto">
          <a:xfrm>
            <a:off x="2160588" y="2520950"/>
            <a:ext cx="9072562" cy="11430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i="1">
                <a:latin typeface="Book Antiqua" panose="02040602050305030304" pitchFamily="18" charset="0"/>
                <a:sym typeface="Symbol" panose="05050102010706020507" pitchFamily="18" charset="2"/>
              </a:rPr>
              <a:t>               </a:t>
            </a:r>
            <a:r>
              <a:rPr lang="en-AU" sz="3200" b="1">
                <a:latin typeface="Book Antiqua" panose="02040602050305030304" pitchFamily="18" charset="0"/>
              </a:rPr>
              <a:t>? </a:t>
            </a:r>
            <a:r>
              <a:rPr lang="en-AU" sz="3200" b="1" i="1">
                <a:latin typeface="Book Antiqua" panose="02040602050305030304" pitchFamily="18" charset="0"/>
              </a:rPr>
              <a:t>                               </a:t>
            </a:r>
            <a:r>
              <a:rPr lang="en-AU" b="1" i="1">
                <a:sym typeface="Symbol" panose="05050102010706020507" pitchFamily="18" charset="2"/>
              </a:rPr>
              <a:t></a:t>
            </a:r>
            <a:r>
              <a:rPr lang="en-AU">
                <a:sym typeface="Symbol" panose="05050102010706020507" pitchFamily="18" charset="2"/>
              </a:rPr>
              <a:t> </a:t>
            </a:r>
            <a:endParaRPr lang="en-AU" sz="3200" b="1" i="1">
              <a:latin typeface="Book Antiqua" panose="02040602050305030304" pitchFamily="18" charset="0"/>
            </a:endParaRPr>
          </a:p>
          <a:p>
            <a:r>
              <a:rPr lang="en-GB" sz="3200" b="1" i="1">
                <a:latin typeface="Book Antiqua" panose="02040602050305030304" pitchFamily="18" charset="0"/>
              </a:rPr>
              <a:t>    </a:t>
            </a:r>
            <a:r>
              <a:rPr lang="en-AU" sz="4000" b="1">
                <a:solidFill>
                  <a:srgbClr val="FF3300"/>
                </a:solidFill>
                <a:latin typeface="Book Antiqua" panose="02040602050305030304" pitchFamily="18" charset="0"/>
              </a:rPr>
              <a:t>n(MnO</a:t>
            </a:r>
            <a:r>
              <a:rPr lang="en-AU" sz="4000" b="1" baseline="-25000">
                <a:solidFill>
                  <a:srgbClr val="FF3300"/>
                </a:solidFill>
                <a:latin typeface="Book Antiqua" panose="02040602050305030304" pitchFamily="18" charset="0"/>
              </a:rPr>
              <a:t>2</a:t>
            </a:r>
            <a:r>
              <a:rPr lang="en-AU" sz="4000" b="1">
                <a:solidFill>
                  <a:srgbClr val="FF3300"/>
                </a:solidFill>
                <a:latin typeface="Book Antiqua" panose="02040602050305030304" pitchFamily="18" charset="0"/>
              </a:rPr>
              <a:t>)  =  </a:t>
            </a:r>
            <a:r>
              <a:rPr lang="en-US" sz="4000" b="1">
                <a:solidFill>
                  <a:srgbClr val="FF3300"/>
                </a:solidFill>
                <a:latin typeface="Book Antiqua" panose="02040602050305030304" pitchFamily="18" charset="0"/>
              </a:rPr>
              <a:t>¼</a:t>
            </a:r>
            <a:r>
              <a:rPr lang="en-AU" sz="4000" b="1">
                <a:solidFill>
                  <a:srgbClr val="FF3300"/>
                </a:solidFill>
                <a:latin typeface="Book Antiqua" panose="02040602050305030304" pitchFamily="18" charset="0"/>
              </a:rPr>
              <a:t> x  n(HCl)</a:t>
            </a:r>
            <a:endParaRPr lang="en-GB" sz="4000" b="1">
              <a:solidFill>
                <a:srgbClr val="FF3300"/>
              </a:solidFill>
              <a:latin typeface="Book Antiqua" panose="02040602050305030304" pitchFamily="18" charset="0"/>
            </a:endParaRPr>
          </a:p>
          <a:p>
            <a:endParaRPr lang="en-GB" sz="4000" b="1">
              <a:solidFill>
                <a:srgbClr val="FF3300"/>
              </a:solidFill>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99337" name="AutoShape 9"/>
          <p:cNvSpPr>
            <a:spLocks noChangeArrowheads="1"/>
          </p:cNvSpPr>
          <p:nvPr/>
        </p:nvSpPr>
        <p:spPr bwMode="auto">
          <a:xfrm>
            <a:off x="360363" y="2952750"/>
            <a:ext cx="1727200" cy="576263"/>
          </a:xfrm>
          <a:prstGeom prst="rightArrow">
            <a:avLst>
              <a:gd name="adj1" fmla="val 50000"/>
              <a:gd name="adj2" fmla="val 74931"/>
            </a:avLst>
          </a:prstGeom>
          <a:solidFill>
            <a:srgbClr val="FF3300"/>
          </a:solidFill>
          <a:ln w="9525">
            <a:solidFill>
              <a:schemeClr val="tx1"/>
            </a:solidFill>
            <a:miter lim="800000"/>
            <a:headEnd/>
            <a:tailEnd/>
          </a:ln>
        </p:spPr>
        <p:txBody>
          <a:bodyPr wrap="none" anchor="ct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sp>
        <p:nvSpPr>
          <p:cNvPr id="99339" name="Text Box 11"/>
          <p:cNvSpPr txBox="1">
            <a:spLocks noChangeArrowheads="1"/>
          </p:cNvSpPr>
          <p:nvPr/>
        </p:nvSpPr>
        <p:spPr bwMode="auto">
          <a:xfrm>
            <a:off x="1439863" y="3744913"/>
            <a:ext cx="972185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600" b="1" i="1">
                <a:sym typeface="Symbol" panose="05050102010706020507" pitchFamily="18" charset="2"/>
              </a:rPr>
              <a:t>                     </a:t>
            </a:r>
            <a:r>
              <a:rPr lang="en-AU" sz="3600">
                <a:sym typeface="Symbol" panose="05050102010706020507" pitchFamily="18" charset="2"/>
              </a:rPr>
              <a:t>                                   </a:t>
            </a:r>
            <a:r>
              <a:rPr lang="en-AU" sz="3600" b="1"/>
              <a:t>? </a:t>
            </a:r>
            <a:r>
              <a:rPr lang="en-AU" b="1" i="1"/>
              <a:t>                                                        </a:t>
            </a:r>
            <a:r>
              <a:rPr lang="en-US" sz="3600" b="1"/>
              <a:t>    </a:t>
            </a:r>
            <a:r>
              <a:rPr lang="en-US" b="1"/>
              <a:t>MnO</a:t>
            </a:r>
            <a:r>
              <a:rPr lang="en-US" b="1" baseline="-25000"/>
              <a:t>2</a:t>
            </a:r>
            <a:r>
              <a:rPr lang="en-US" b="1"/>
              <a:t>(s)  +  4HCl(aq)  →  MnCl</a:t>
            </a:r>
            <a:r>
              <a:rPr lang="en-US" b="1" baseline="-25000"/>
              <a:t>2</a:t>
            </a:r>
            <a:r>
              <a:rPr lang="en-US" b="1"/>
              <a:t>(aq)  +  2H</a:t>
            </a:r>
            <a:r>
              <a:rPr lang="en-US" b="1" baseline="-25000"/>
              <a:t>2</a:t>
            </a:r>
            <a:r>
              <a:rPr lang="en-US" b="1"/>
              <a:t>O(l)  +  Cl</a:t>
            </a:r>
            <a:r>
              <a:rPr lang="en-US" b="1" baseline="-25000"/>
              <a:t>2</a:t>
            </a:r>
            <a:r>
              <a:rPr lang="en-US" b="1"/>
              <a:t>(g)</a:t>
            </a:r>
            <a:r>
              <a:rPr lang="en-AU"/>
              <a:t> </a:t>
            </a:r>
          </a:p>
        </p:txBody>
      </p:sp>
      <p:sp>
        <p:nvSpPr>
          <p:cNvPr id="99340" name="Text Box 12"/>
          <p:cNvSpPr txBox="1">
            <a:spLocks noChangeArrowheads="1"/>
          </p:cNvSpPr>
          <p:nvPr/>
        </p:nvSpPr>
        <p:spPr bwMode="auto">
          <a:xfrm>
            <a:off x="360363" y="1944688"/>
            <a:ext cx="7921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400" b="1"/>
              <a:t>1.</a:t>
            </a:r>
          </a:p>
        </p:txBody>
      </p:sp>
      <p:sp>
        <p:nvSpPr>
          <p:cNvPr id="99341" name="Text Box 13"/>
          <p:cNvSpPr txBox="1">
            <a:spLocks noChangeArrowheads="1"/>
          </p:cNvSpPr>
          <p:nvPr/>
        </p:nvSpPr>
        <p:spPr bwMode="auto">
          <a:xfrm>
            <a:off x="1439863" y="1584325"/>
            <a:ext cx="957738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a:sym typeface="Symbol" panose="05050102010706020507" pitchFamily="18" charset="2"/>
              </a:rPr>
              <a:t>    </a:t>
            </a:r>
            <a:r>
              <a:rPr lang="en-AU" sz="3600" b="1" i="1"/>
              <a:t>?              </a:t>
            </a:r>
            <a:r>
              <a:rPr lang="en-AU" sz="3600" b="1" i="1">
                <a:sym typeface="Symbol" panose="05050102010706020507" pitchFamily="18" charset="2"/>
              </a:rPr>
              <a:t></a:t>
            </a:r>
            <a:r>
              <a:rPr lang="en-AU" sz="3600">
                <a:sym typeface="Symbol" panose="05050102010706020507" pitchFamily="18" charset="2"/>
              </a:rPr>
              <a:t> </a:t>
            </a:r>
            <a:r>
              <a:rPr lang="en-US" sz="3600" b="1"/>
              <a:t>                                                 </a:t>
            </a:r>
            <a:r>
              <a:rPr lang="en-US" b="1"/>
              <a:t>MnO</a:t>
            </a:r>
            <a:r>
              <a:rPr lang="en-US" b="1" baseline="-25000"/>
              <a:t>2</a:t>
            </a:r>
            <a:r>
              <a:rPr lang="en-US" b="1"/>
              <a:t>(s)  +  4HCl(aq)  →  MnCl</a:t>
            </a:r>
            <a:r>
              <a:rPr lang="en-US" b="1" baseline="-25000"/>
              <a:t>2</a:t>
            </a:r>
            <a:r>
              <a:rPr lang="en-US" b="1"/>
              <a:t>(aq)  +  2H</a:t>
            </a:r>
            <a:r>
              <a:rPr lang="en-US" b="1" baseline="-25000"/>
              <a:t>2</a:t>
            </a:r>
            <a:r>
              <a:rPr lang="en-US" b="1"/>
              <a:t>O(l)  +  Cl</a:t>
            </a:r>
            <a:r>
              <a:rPr lang="en-US" b="1" baseline="-25000"/>
              <a:t>2</a:t>
            </a:r>
            <a:r>
              <a:rPr lang="en-US" b="1"/>
              <a:t>(g)</a:t>
            </a:r>
            <a:r>
              <a:rPr lang="en-AU"/>
              <a:t> </a:t>
            </a:r>
          </a:p>
        </p:txBody>
      </p:sp>
      <p:sp>
        <p:nvSpPr>
          <p:cNvPr id="99342" name="Text Box 14"/>
          <p:cNvSpPr txBox="1">
            <a:spLocks noChangeArrowheads="1"/>
          </p:cNvSpPr>
          <p:nvPr/>
        </p:nvSpPr>
        <p:spPr bwMode="auto">
          <a:xfrm>
            <a:off x="360363" y="4176713"/>
            <a:ext cx="7921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400" b="1"/>
              <a:t>2.</a:t>
            </a:r>
          </a:p>
        </p:txBody>
      </p:sp>
      <p:sp>
        <p:nvSpPr>
          <p:cNvPr id="99344" name="Text Box 16"/>
          <p:cNvSpPr txBox="1">
            <a:spLocks noChangeArrowheads="1"/>
          </p:cNvSpPr>
          <p:nvPr/>
        </p:nvSpPr>
        <p:spPr bwMode="auto">
          <a:xfrm>
            <a:off x="2232025" y="4897438"/>
            <a:ext cx="9072563" cy="11430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i="1">
                <a:latin typeface="Book Antiqua" panose="02040602050305030304" pitchFamily="18" charset="0"/>
                <a:sym typeface="Symbol" panose="05050102010706020507" pitchFamily="18" charset="2"/>
              </a:rPr>
              <a:t>              </a:t>
            </a:r>
            <a:r>
              <a:rPr lang="en-AU" sz="3200" b="1">
                <a:latin typeface="Book Antiqua" panose="02040602050305030304" pitchFamily="18" charset="0"/>
              </a:rPr>
              <a:t>? </a:t>
            </a:r>
            <a:r>
              <a:rPr lang="en-AU" sz="3200" b="1" i="1">
                <a:latin typeface="Book Antiqua" panose="02040602050305030304" pitchFamily="18" charset="0"/>
              </a:rPr>
              <a:t>                               </a:t>
            </a:r>
            <a:r>
              <a:rPr lang="en-AU" b="1" i="1">
                <a:sym typeface="Symbol" panose="05050102010706020507" pitchFamily="18" charset="2"/>
              </a:rPr>
              <a:t></a:t>
            </a:r>
            <a:r>
              <a:rPr lang="en-AU">
                <a:sym typeface="Symbol" panose="05050102010706020507" pitchFamily="18" charset="2"/>
              </a:rPr>
              <a:t> </a:t>
            </a:r>
            <a:endParaRPr lang="en-AU" sz="3200" b="1" i="1">
              <a:latin typeface="Book Antiqua" panose="02040602050305030304" pitchFamily="18" charset="0"/>
            </a:endParaRPr>
          </a:p>
          <a:p>
            <a:r>
              <a:rPr lang="en-GB" sz="3200" b="1" i="1">
                <a:latin typeface="Book Antiqua" panose="02040602050305030304" pitchFamily="18" charset="0"/>
              </a:rPr>
              <a:t>    </a:t>
            </a:r>
            <a:r>
              <a:rPr lang="en-AU" sz="4000" b="1">
                <a:solidFill>
                  <a:srgbClr val="FF3300"/>
                </a:solidFill>
                <a:latin typeface="Book Antiqua" panose="02040602050305030304" pitchFamily="18" charset="0"/>
              </a:rPr>
              <a:t>n(H</a:t>
            </a:r>
            <a:r>
              <a:rPr lang="en-AU" sz="4000" b="1" baseline="-25000">
                <a:solidFill>
                  <a:srgbClr val="FF3300"/>
                </a:solidFill>
                <a:latin typeface="Book Antiqua" panose="02040602050305030304" pitchFamily="18" charset="0"/>
              </a:rPr>
              <a:t>2</a:t>
            </a:r>
            <a:r>
              <a:rPr lang="en-AU" sz="4000" b="1">
                <a:solidFill>
                  <a:srgbClr val="FF3300"/>
                </a:solidFill>
                <a:latin typeface="Book Antiqua" panose="02040602050305030304" pitchFamily="18" charset="0"/>
              </a:rPr>
              <a:t>O)  =  </a:t>
            </a:r>
            <a:r>
              <a:rPr lang="en-US" sz="4000" b="1">
                <a:solidFill>
                  <a:srgbClr val="FF3300"/>
                </a:solidFill>
                <a:latin typeface="Book Antiqua" panose="02040602050305030304" pitchFamily="18" charset="0"/>
              </a:rPr>
              <a:t>½</a:t>
            </a:r>
            <a:r>
              <a:rPr lang="en-US" sz="4000" b="1">
                <a:solidFill>
                  <a:srgbClr val="FF3300"/>
                </a:solidFill>
                <a:latin typeface="Abadi MT Condensed" pitchFamily="34" charset="0"/>
              </a:rPr>
              <a:t> </a:t>
            </a:r>
            <a:r>
              <a:rPr lang="en-AU" sz="4000" b="1">
                <a:solidFill>
                  <a:srgbClr val="FF3300"/>
                </a:solidFill>
                <a:latin typeface="Book Antiqua" panose="02040602050305030304" pitchFamily="18" charset="0"/>
              </a:rPr>
              <a:t> x  n(HCl)</a:t>
            </a:r>
            <a:endParaRPr lang="en-GB" sz="4000" b="1">
              <a:solidFill>
                <a:srgbClr val="FF3300"/>
              </a:solidFill>
              <a:latin typeface="Book Antiqua" panose="02040602050305030304" pitchFamily="18" charset="0"/>
            </a:endParaRPr>
          </a:p>
          <a:p>
            <a:endParaRPr lang="en-GB" sz="4000" b="1">
              <a:solidFill>
                <a:srgbClr val="FF3300"/>
              </a:solidFill>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99345" name="Text Box 17"/>
          <p:cNvSpPr txBox="1">
            <a:spLocks noChangeArrowheads="1"/>
          </p:cNvSpPr>
          <p:nvPr/>
        </p:nvSpPr>
        <p:spPr bwMode="auto">
          <a:xfrm>
            <a:off x="1512888" y="6192838"/>
            <a:ext cx="96488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600" b="1"/>
              <a:t>                    ?                                                 </a:t>
            </a:r>
            <a:r>
              <a:rPr lang="en-AU" sz="3600" b="1" i="1">
                <a:sym typeface="Symbol" panose="05050102010706020507" pitchFamily="18" charset="2"/>
              </a:rPr>
              <a:t></a:t>
            </a:r>
            <a:r>
              <a:rPr lang="en-AU" b="1" i="1">
                <a:sym typeface="Symbol" panose="05050102010706020507" pitchFamily="18" charset="2"/>
              </a:rPr>
              <a:t>                                                          </a:t>
            </a:r>
            <a:r>
              <a:rPr lang="en-US" sz="3600" b="1"/>
              <a:t> </a:t>
            </a:r>
            <a:r>
              <a:rPr lang="en-US" b="1"/>
              <a:t>MnO</a:t>
            </a:r>
            <a:r>
              <a:rPr lang="en-US" b="1" baseline="-25000"/>
              <a:t>2</a:t>
            </a:r>
            <a:r>
              <a:rPr lang="en-US" b="1"/>
              <a:t>(s)  +  4HCl(aq)  →  MnCl</a:t>
            </a:r>
            <a:r>
              <a:rPr lang="en-US" b="1" baseline="-25000"/>
              <a:t>2</a:t>
            </a:r>
            <a:r>
              <a:rPr lang="en-US" b="1"/>
              <a:t>(aq)  +  2H</a:t>
            </a:r>
            <a:r>
              <a:rPr lang="en-US" b="1" baseline="-25000"/>
              <a:t>2</a:t>
            </a:r>
            <a:r>
              <a:rPr lang="en-US" b="1"/>
              <a:t>O(l)  +  Cl</a:t>
            </a:r>
            <a:r>
              <a:rPr lang="en-US" b="1" baseline="-25000"/>
              <a:t>2</a:t>
            </a:r>
            <a:r>
              <a:rPr lang="en-US" b="1"/>
              <a:t>(g)</a:t>
            </a:r>
            <a:r>
              <a:rPr lang="en-AU"/>
              <a:t> </a:t>
            </a:r>
          </a:p>
        </p:txBody>
      </p:sp>
      <p:sp>
        <p:nvSpPr>
          <p:cNvPr id="99346" name="Text Box 18"/>
          <p:cNvSpPr txBox="1">
            <a:spLocks noChangeArrowheads="1"/>
          </p:cNvSpPr>
          <p:nvPr/>
        </p:nvSpPr>
        <p:spPr bwMode="auto">
          <a:xfrm>
            <a:off x="431800" y="6553200"/>
            <a:ext cx="7921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400" b="1"/>
              <a:t>3.</a:t>
            </a:r>
          </a:p>
        </p:txBody>
      </p:sp>
      <p:sp>
        <p:nvSpPr>
          <p:cNvPr id="99348" name="Text Box 20"/>
          <p:cNvSpPr txBox="1">
            <a:spLocks noChangeArrowheads="1"/>
          </p:cNvSpPr>
          <p:nvPr/>
        </p:nvSpPr>
        <p:spPr bwMode="auto">
          <a:xfrm>
            <a:off x="2305050" y="7272338"/>
            <a:ext cx="9072563" cy="11430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i="1">
                <a:latin typeface="Book Antiqua" panose="02040602050305030304" pitchFamily="18" charset="0"/>
                <a:sym typeface="Symbol" panose="05050102010706020507" pitchFamily="18" charset="2"/>
              </a:rPr>
              <a:t>             </a:t>
            </a:r>
            <a:r>
              <a:rPr lang="en-AU" sz="3200" b="1">
                <a:latin typeface="Book Antiqua" panose="02040602050305030304" pitchFamily="18" charset="0"/>
              </a:rPr>
              <a:t>? </a:t>
            </a:r>
            <a:r>
              <a:rPr lang="en-AU" sz="3200" b="1" i="1">
                <a:latin typeface="Book Antiqua" panose="02040602050305030304" pitchFamily="18" charset="0"/>
              </a:rPr>
              <a:t>                            </a:t>
            </a:r>
            <a:r>
              <a:rPr lang="en-AU" b="1" i="1">
                <a:sym typeface="Symbol" panose="05050102010706020507" pitchFamily="18" charset="2"/>
              </a:rPr>
              <a:t></a:t>
            </a:r>
            <a:r>
              <a:rPr lang="en-AU">
                <a:sym typeface="Symbol" panose="05050102010706020507" pitchFamily="18" charset="2"/>
              </a:rPr>
              <a:t> </a:t>
            </a:r>
            <a:endParaRPr lang="en-AU" sz="3200" b="1" i="1">
              <a:latin typeface="Book Antiqua" panose="02040602050305030304" pitchFamily="18" charset="0"/>
            </a:endParaRPr>
          </a:p>
          <a:p>
            <a:r>
              <a:rPr lang="en-GB" sz="3200" b="1" i="1">
                <a:latin typeface="Book Antiqua" panose="02040602050305030304" pitchFamily="18" charset="0"/>
              </a:rPr>
              <a:t>    </a:t>
            </a:r>
            <a:r>
              <a:rPr lang="en-AU" sz="4000" b="1">
                <a:solidFill>
                  <a:srgbClr val="FF3300"/>
                </a:solidFill>
                <a:latin typeface="Book Antiqua" panose="02040602050305030304" pitchFamily="18" charset="0"/>
              </a:rPr>
              <a:t>n(HCl)  =  </a:t>
            </a:r>
            <a:r>
              <a:rPr lang="en-US" sz="4000" b="1">
                <a:solidFill>
                  <a:srgbClr val="FF3300"/>
                </a:solidFill>
                <a:latin typeface="Abadi MT Condensed" pitchFamily="34" charset="0"/>
              </a:rPr>
              <a:t>4 </a:t>
            </a:r>
            <a:r>
              <a:rPr lang="en-AU" sz="4000" b="1">
                <a:solidFill>
                  <a:srgbClr val="FF3300"/>
                </a:solidFill>
                <a:latin typeface="Book Antiqua" panose="02040602050305030304" pitchFamily="18" charset="0"/>
              </a:rPr>
              <a:t> x  n(Cl</a:t>
            </a:r>
            <a:r>
              <a:rPr lang="en-AU" sz="4000" b="1" baseline="-25000">
                <a:solidFill>
                  <a:srgbClr val="FF3300"/>
                </a:solidFill>
                <a:latin typeface="Book Antiqua" panose="02040602050305030304" pitchFamily="18" charset="0"/>
              </a:rPr>
              <a:t>2</a:t>
            </a:r>
            <a:r>
              <a:rPr lang="en-AU" sz="4000" b="1">
                <a:solidFill>
                  <a:srgbClr val="FF3300"/>
                </a:solidFill>
                <a:latin typeface="Book Antiqua" panose="02040602050305030304" pitchFamily="18" charset="0"/>
              </a:rPr>
              <a:t>)</a:t>
            </a:r>
            <a:endParaRPr lang="en-GB" sz="4000" b="1">
              <a:solidFill>
                <a:srgbClr val="FF3300"/>
              </a:solidFill>
              <a:latin typeface="Book Antiqua" panose="02040602050305030304" pitchFamily="18" charset="0"/>
            </a:endParaRPr>
          </a:p>
          <a:p>
            <a:endParaRPr lang="en-GB" sz="4000" b="1">
              <a:solidFill>
                <a:srgbClr val="FF3300"/>
              </a:solidFill>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99343" name="AutoShape 15"/>
          <p:cNvSpPr>
            <a:spLocks noChangeArrowheads="1"/>
          </p:cNvSpPr>
          <p:nvPr/>
        </p:nvSpPr>
        <p:spPr bwMode="auto">
          <a:xfrm>
            <a:off x="431800" y="5329238"/>
            <a:ext cx="1727200" cy="576262"/>
          </a:xfrm>
          <a:prstGeom prst="rightArrow">
            <a:avLst>
              <a:gd name="adj1" fmla="val 50000"/>
              <a:gd name="adj2" fmla="val 74931"/>
            </a:avLst>
          </a:prstGeom>
          <a:solidFill>
            <a:srgbClr val="FF3300"/>
          </a:solidFill>
          <a:ln w="9525">
            <a:solidFill>
              <a:schemeClr val="tx1"/>
            </a:solidFill>
            <a:miter lim="800000"/>
            <a:headEnd/>
            <a:tailEnd/>
          </a:ln>
        </p:spPr>
        <p:txBody>
          <a:bodyPr wrap="none" anchor="ct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sp>
        <p:nvSpPr>
          <p:cNvPr id="99347" name="AutoShape 19"/>
          <p:cNvSpPr>
            <a:spLocks noChangeArrowheads="1"/>
          </p:cNvSpPr>
          <p:nvPr/>
        </p:nvSpPr>
        <p:spPr bwMode="auto">
          <a:xfrm>
            <a:off x="431800" y="7705725"/>
            <a:ext cx="1727200" cy="576263"/>
          </a:xfrm>
          <a:prstGeom prst="rightArrow">
            <a:avLst>
              <a:gd name="adj1" fmla="val 50000"/>
              <a:gd name="adj2" fmla="val 74931"/>
            </a:avLst>
          </a:prstGeom>
          <a:solidFill>
            <a:srgbClr val="FF3300"/>
          </a:solidFill>
          <a:ln w="9525">
            <a:solidFill>
              <a:schemeClr val="tx1"/>
            </a:solidFill>
            <a:miter lim="800000"/>
            <a:headEnd/>
            <a:tailEnd/>
          </a:ln>
        </p:spPr>
        <p:txBody>
          <a:bodyPr wrap="none" anchor="ct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340"/>
                                        </p:tgtEl>
                                        <p:attrNameLst>
                                          <p:attrName>style.visibility</p:attrName>
                                        </p:attrNameLst>
                                      </p:cBhvr>
                                      <p:to>
                                        <p:strVal val="visible"/>
                                      </p:to>
                                    </p:set>
                                    <p:animEffect transition="in" filter="dissolve">
                                      <p:cBhvr>
                                        <p:cTn id="7" dur="500"/>
                                        <p:tgtEl>
                                          <p:spTgt spid="993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9341"/>
                                        </p:tgtEl>
                                        <p:attrNameLst>
                                          <p:attrName>style.visibility</p:attrName>
                                        </p:attrNameLst>
                                      </p:cBhvr>
                                      <p:to>
                                        <p:strVal val="visible"/>
                                      </p:to>
                                    </p:set>
                                    <p:animEffect transition="in" filter="dissolve">
                                      <p:cBhvr>
                                        <p:cTn id="10" dur="500"/>
                                        <p:tgtEl>
                                          <p:spTgt spid="993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99337"/>
                                        </p:tgtEl>
                                        <p:attrNameLst>
                                          <p:attrName>style.visibility</p:attrName>
                                        </p:attrNameLst>
                                      </p:cBhvr>
                                      <p:to>
                                        <p:strVal val="visible"/>
                                      </p:to>
                                    </p:set>
                                    <p:anim calcmode="lin" valueType="num">
                                      <p:cBhvr additive="base">
                                        <p:cTn id="15" dur="2000" fill="hold"/>
                                        <p:tgtEl>
                                          <p:spTgt spid="99337"/>
                                        </p:tgtEl>
                                        <p:attrNameLst>
                                          <p:attrName>ppt_x</p:attrName>
                                        </p:attrNameLst>
                                      </p:cBhvr>
                                      <p:tavLst>
                                        <p:tav tm="0">
                                          <p:val>
                                            <p:strVal val="0-#ppt_w/2"/>
                                          </p:val>
                                        </p:tav>
                                        <p:tav tm="100000">
                                          <p:val>
                                            <p:strVal val="#ppt_x"/>
                                          </p:val>
                                        </p:tav>
                                      </p:tavLst>
                                    </p:anim>
                                    <p:anim calcmode="lin" valueType="num">
                                      <p:cBhvr additive="base">
                                        <p:cTn id="16" dur="2000" fill="hold"/>
                                        <p:tgtEl>
                                          <p:spTgt spid="9933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9336"/>
                                        </p:tgtEl>
                                        <p:attrNameLst>
                                          <p:attrName>style.visibility</p:attrName>
                                        </p:attrNameLst>
                                      </p:cBhvr>
                                      <p:to>
                                        <p:strVal val="visible"/>
                                      </p:to>
                                    </p:set>
                                    <p:anim calcmode="lin" valueType="num">
                                      <p:cBhvr additive="base">
                                        <p:cTn id="19" dur="2000" fill="hold"/>
                                        <p:tgtEl>
                                          <p:spTgt spid="99336"/>
                                        </p:tgtEl>
                                        <p:attrNameLst>
                                          <p:attrName>ppt_x</p:attrName>
                                        </p:attrNameLst>
                                      </p:cBhvr>
                                      <p:tavLst>
                                        <p:tav tm="0">
                                          <p:val>
                                            <p:strVal val="0-#ppt_w/2"/>
                                          </p:val>
                                        </p:tav>
                                        <p:tav tm="100000">
                                          <p:val>
                                            <p:strVal val="#ppt_x"/>
                                          </p:val>
                                        </p:tav>
                                      </p:tavLst>
                                    </p:anim>
                                    <p:anim calcmode="lin" valueType="num">
                                      <p:cBhvr additive="base">
                                        <p:cTn id="20" dur="2000" fill="hold"/>
                                        <p:tgtEl>
                                          <p:spTgt spid="993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9342"/>
                                        </p:tgtEl>
                                        <p:attrNameLst>
                                          <p:attrName>style.visibility</p:attrName>
                                        </p:attrNameLst>
                                      </p:cBhvr>
                                      <p:to>
                                        <p:strVal val="visible"/>
                                      </p:to>
                                    </p:set>
                                    <p:animEffect transition="in" filter="dissolve">
                                      <p:cBhvr>
                                        <p:cTn id="25" dur="500"/>
                                        <p:tgtEl>
                                          <p:spTgt spid="9934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9339"/>
                                        </p:tgtEl>
                                        <p:attrNameLst>
                                          <p:attrName>style.visibility</p:attrName>
                                        </p:attrNameLst>
                                      </p:cBhvr>
                                      <p:to>
                                        <p:strVal val="visible"/>
                                      </p:to>
                                    </p:set>
                                    <p:animEffect transition="in" filter="dissolve">
                                      <p:cBhvr>
                                        <p:cTn id="28" dur="500"/>
                                        <p:tgtEl>
                                          <p:spTgt spid="9933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99343"/>
                                        </p:tgtEl>
                                        <p:attrNameLst>
                                          <p:attrName>style.visibility</p:attrName>
                                        </p:attrNameLst>
                                      </p:cBhvr>
                                      <p:to>
                                        <p:strVal val="visible"/>
                                      </p:to>
                                    </p:set>
                                    <p:anim calcmode="lin" valueType="num">
                                      <p:cBhvr additive="base">
                                        <p:cTn id="33" dur="2000" fill="hold"/>
                                        <p:tgtEl>
                                          <p:spTgt spid="99343"/>
                                        </p:tgtEl>
                                        <p:attrNameLst>
                                          <p:attrName>ppt_x</p:attrName>
                                        </p:attrNameLst>
                                      </p:cBhvr>
                                      <p:tavLst>
                                        <p:tav tm="0">
                                          <p:val>
                                            <p:strVal val="0-#ppt_w/2"/>
                                          </p:val>
                                        </p:tav>
                                        <p:tav tm="100000">
                                          <p:val>
                                            <p:strVal val="#ppt_x"/>
                                          </p:val>
                                        </p:tav>
                                      </p:tavLst>
                                    </p:anim>
                                    <p:anim calcmode="lin" valueType="num">
                                      <p:cBhvr additive="base">
                                        <p:cTn id="34" dur="2000" fill="hold"/>
                                        <p:tgtEl>
                                          <p:spTgt spid="99343"/>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99344"/>
                                        </p:tgtEl>
                                        <p:attrNameLst>
                                          <p:attrName>style.visibility</p:attrName>
                                        </p:attrNameLst>
                                      </p:cBhvr>
                                      <p:to>
                                        <p:strVal val="visible"/>
                                      </p:to>
                                    </p:set>
                                    <p:anim calcmode="lin" valueType="num">
                                      <p:cBhvr additive="base">
                                        <p:cTn id="37" dur="2000" fill="hold"/>
                                        <p:tgtEl>
                                          <p:spTgt spid="99344"/>
                                        </p:tgtEl>
                                        <p:attrNameLst>
                                          <p:attrName>ppt_x</p:attrName>
                                        </p:attrNameLst>
                                      </p:cBhvr>
                                      <p:tavLst>
                                        <p:tav tm="0">
                                          <p:val>
                                            <p:strVal val="0-#ppt_w/2"/>
                                          </p:val>
                                        </p:tav>
                                        <p:tav tm="100000">
                                          <p:val>
                                            <p:strVal val="#ppt_x"/>
                                          </p:val>
                                        </p:tav>
                                      </p:tavLst>
                                    </p:anim>
                                    <p:anim calcmode="lin" valueType="num">
                                      <p:cBhvr additive="base">
                                        <p:cTn id="38" dur="2000" fill="hold"/>
                                        <p:tgtEl>
                                          <p:spTgt spid="9934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9346"/>
                                        </p:tgtEl>
                                        <p:attrNameLst>
                                          <p:attrName>style.visibility</p:attrName>
                                        </p:attrNameLst>
                                      </p:cBhvr>
                                      <p:to>
                                        <p:strVal val="visible"/>
                                      </p:to>
                                    </p:set>
                                    <p:animEffect transition="in" filter="dissolve">
                                      <p:cBhvr>
                                        <p:cTn id="43" dur="500"/>
                                        <p:tgtEl>
                                          <p:spTgt spid="9934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9345"/>
                                        </p:tgtEl>
                                        <p:attrNameLst>
                                          <p:attrName>style.visibility</p:attrName>
                                        </p:attrNameLst>
                                      </p:cBhvr>
                                      <p:to>
                                        <p:strVal val="visible"/>
                                      </p:to>
                                    </p:set>
                                    <p:animEffect transition="in" filter="dissolve">
                                      <p:cBhvr>
                                        <p:cTn id="46" dur="500"/>
                                        <p:tgtEl>
                                          <p:spTgt spid="9934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99347"/>
                                        </p:tgtEl>
                                        <p:attrNameLst>
                                          <p:attrName>style.visibility</p:attrName>
                                        </p:attrNameLst>
                                      </p:cBhvr>
                                      <p:to>
                                        <p:strVal val="visible"/>
                                      </p:to>
                                    </p:set>
                                    <p:anim calcmode="lin" valueType="num">
                                      <p:cBhvr additive="base">
                                        <p:cTn id="51" dur="2000" fill="hold"/>
                                        <p:tgtEl>
                                          <p:spTgt spid="99347"/>
                                        </p:tgtEl>
                                        <p:attrNameLst>
                                          <p:attrName>ppt_x</p:attrName>
                                        </p:attrNameLst>
                                      </p:cBhvr>
                                      <p:tavLst>
                                        <p:tav tm="0">
                                          <p:val>
                                            <p:strVal val="0-#ppt_w/2"/>
                                          </p:val>
                                        </p:tav>
                                        <p:tav tm="100000">
                                          <p:val>
                                            <p:strVal val="#ppt_x"/>
                                          </p:val>
                                        </p:tav>
                                      </p:tavLst>
                                    </p:anim>
                                    <p:anim calcmode="lin" valueType="num">
                                      <p:cBhvr additive="base">
                                        <p:cTn id="52" dur="2000" fill="hold"/>
                                        <p:tgtEl>
                                          <p:spTgt spid="9934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99348"/>
                                        </p:tgtEl>
                                        <p:attrNameLst>
                                          <p:attrName>style.visibility</p:attrName>
                                        </p:attrNameLst>
                                      </p:cBhvr>
                                      <p:to>
                                        <p:strVal val="visible"/>
                                      </p:to>
                                    </p:set>
                                    <p:anim calcmode="lin" valueType="num">
                                      <p:cBhvr additive="base">
                                        <p:cTn id="55" dur="2000" fill="hold"/>
                                        <p:tgtEl>
                                          <p:spTgt spid="99348"/>
                                        </p:tgtEl>
                                        <p:attrNameLst>
                                          <p:attrName>ppt_x</p:attrName>
                                        </p:attrNameLst>
                                      </p:cBhvr>
                                      <p:tavLst>
                                        <p:tav tm="0">
                                          <p:val>
                                            <p:strVal val="0-#ppt_w/2"/>
                                          </p:val>
                                        </p:tav>
                                        <p:tav tm="100000">
                                          <p:val>
                                            <p:strVal val="#ppt_x"/>
                                          </p:val>
                                        </p:tav>
                                      </p:tavLst>
                                    </p:anim>
                                    <p:anim calcmode="lin" valueType="num">
                                      <p:cBhvr additive="base">
                                        <p:cTn id="56" dur="2000" fill="hold"/>
                                        <p:tgtEl>
                                          <p:spTgt spid="99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6" grpId="0" animBg="1"/>
      <p:bldP spid="99337" grpId="0" animBg="1"/>
      <p:bldP spid="99339" grpId="0"/>
      <p:bldP spid="99340" grpId="0"/>
      <p:bldP spid="99341" grpId="0"/>
      <p:bldP spid="99342" grpId="0"/>
      <p:bldP spid="99344" grpId="0" animBg="1"/>
      <p:bldP spid="99345" grpId="0"/>
      <p:bldP spid="99346" grpId="0"/>
      <p:bldP spid="99348" grpId="0" animBg="1"/>
      <p:bldP spid="99343" grpId="0" animBg="1"/>
      <p:bldP spid="993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655763" y="360363"/>
            <a:ext cx="741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000">
                <a:solidFill>
                  <a:srgbClr val="9900CC"/>
                </a:solidFill>
                <a:latin typeface="Arial Black" panose="020B0A04020102020204" pitchFamily="34" charset="0"/>
              </a:rPr>
              <a:t>“MOLE RELATIONSHIPS”</a:t>
            </a:r>
          </a:p>
        </p:txBody>
      </p:sp>
      <p:sp>
        <p:nvSpPr>
          <p:cNvPr id="12291" name="Text Box 3"/>
          <p:cNvSpPr txBox="1">
            <a:spLocks noChangeArrowheads="1"/>
          </p:cNvSpPr>
          <p:nvPr/>
        </p:nvSpPr>
        <p:spPr bwMode="auto">
          <a:xfrm>
            <a:off x="504825" y="1081088"/>
            <a:ext cx="9864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Further examples:</a:t>
            </a:r>
          </a:p>
        </p:txBody>
      </p:sp>
      <p:sp>
        <p:nvSpPr>
          <p:cNvPr id="100356" name="Text Box 4"/>
          <p:cNvSpPr txBox="1">
            <a:spLocks noChangeArrowheads="1"/>
          </p:cNvSpPr>
          <p:nvPr/>
        </p:nvSpPr>
        <p:spPr bwMode="auto">
          <a:xfrm>
            <a:off x="2160588" y="2663825"/>
            <a:ext cx="9072562" cy="11430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i="1">
                <a:latin typeface="Book Antiqua" panose="02040602050305030304" pitchFamily="18" charset="0"/>
                <a:sym typeface="Symbol" panose="05050102010706020507" pitchFamily="18" charset="2"/>
              </a:rPr>
              <a:t>              </a:t>
            </a:r>
            <a:r>
              <a:rPr lang="en-AU" sz="3200" b="1">
                <a:latin typeface="Book Antiqua" panose="02040602050305030304" pitchFamily="18" charset="0"/>
              </a:rPr>
              <a:t>? </a:t>
            </a:r>
            <a:r>
              <a:rPr lang="en-AU" sz="3200" b="1" i="1">
                <a:latin typeface="Book Antiqua" panose="02040602050305030304" pitchFamily="18" charset="0"/>
              </a:rPr>
              <a:t>                                     </a:t>
            </a:r>
            <a:r>
              <a:rPr lang="en-AU" b="1" i="1">
                <a:sym typeface="Symbol" panose="05050102010706020507" pitchFamily="18" charset="2"/>
              </a:rPr>
              <a:t></a:t>
            </a:r>
            <a:r>
              <a:rPr lang="en-AU">
                <a:sym typeface="Symbol" panose="05050102010706020507" pitchFamily="18" charset="2"/>
              </a:rPr>
              <a:t> </a:t>
            </a:r>
            <a:endParaRPr lang="en-AU" sz="3200" b="1" i="1">
              <a:latin typeface="Book Antiqua" panose="02040602050305030304" pitchFamily="18" charset="0"/>
            </a:endParaRPr>
          </a:p>
          <a:p>
            <a:r>
              <a:rPr lang="en-GB" sz="3200" b="1" i="1">
                <a:latin typeface="Book Antiqua" panose="02040602050305030304" pitchFamily="18" charset="0"/>
              </a:rPr>
              <a:t>    </a:t>
            </a:r>
            <a:r>
              <a:rPr lang="en-AU" sz="4000" b="1">
                <a:solidFill>
                  <a:srgbClr val="FF3300"/>
                </a:solidFill>
                <a:latin typeface="Book Antiqua" panose="02040602050305030304" pitchFamily="18" charset="0"/>
              </a:rPr>
              <a:t>n(NaCl)  =  </a:t>
            </a:r>
            <a:r>
              <a:rPr lang="en-US" sz="4000" b="1">
                <a:solidFill>
                  <a:srgbClr val="FF3300"/>
                </a:solidFill>
                <a:latin typeface="Abadi MT Condensed" pitchFamily="34" charset="0"/>
              </a:rPr>
              <a:t>2 </a:t>
            </a:r>
            <a:r>
              <a:rPr lang="en-AU" sz="4000" b="1">
                <a:solidFill>
                  <a:srgbClr val="FF3300"/>
                </a:solidFill>
                <a:latin typeface="Book Antiqua" panose="02040602050305030304" pitchFamily="18" charset="0"/>
              </a:rPr>
              <a:t> x  n(</a:t>
            </a:r>
            <a:r>
              <a:rPr lang="en-AU" sz="4000" b="1">
                <a:solidFill>
                  <a:srgbClr val="FF3300"/>
                </a:solidFill>
              </a:rPr>
              <a:t>Pb(NO</a:t>
            </a:r>
            <a:r>
              <a:rPr lang="en-AU" sz="4000" b="1" baseline="-25000">
                <a:solidFill>
                  <a:srgbClr val="FF3300"/>
                </a:solidFill>
              </a:rPr>
              <a:t>3</a:t>
            </a:r>
            <a:r>
              <a:rPr lang="en-AU" sz="4000" b="1">
                <a:solidFill>
                  <a:srgbClr val="FF3300"/>
                </a:solidFill>
              </a:rPr>
              <a:t>)</a:t>
            </a:r>
            <a:r>
              <a:rPr lang="en-AU" sz="4000" b="1" baseline="-25000">
                <a:solidFill>
                  <a:srgbClr val="FF3300"/>
                </a:solidFill>
              </a:rPr>
              <a:t>2</a:t>
            </a:r>
            <a:r>
              <a:rPr lang="en-AU" sz="4000" b="1">
                <a:solidFill>
                  <a:srgbClr val="FF3300"/>
                </a:solidFill>
                <a:latin typeface="Book Antiqua" panose="02040602050305030304" pitchFamily="18" charset="0"/>
              </a:rPr>
              <a:t>)</a:t>
            </a:r>
            <a:endParaRPr lang="en-GB" sz="4000" b="1">
              <a:solidFill>
                <a:srgbClr val="FF3300"/>
              </a:solidFill>
              <a:latin typeface="Book Antiqua" panose="02040602050305030304" pitchFamily="18" charset="0"/>
            </a:endParaRPr>
          </a:p>
          <a:p>
            <a:endParaRPr lang="en-GB" sz="4000" b="1">
              <a:solidFill>
                <a:srgbClr val="FF3300"/>
              </a:solidFill>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100357" name="AutoShape 5"/>
          <p:cNvSpPr>
            <a:spLocks noChangeArrowheads="1"/>
          </p:cNvSpPr>
          <p:nvPr/>
        </p:nvSpPr>
        <p:spPr bwMode="auto">
          <a:xfrm>
            <a:off x="360363" y="3168650"/>
            <a:ext cx="1727200" cy="576263"/>
          </a:xfrm>
          <a:prstGeom prst="rightArrow">
            <a:avLst>
              <a:gd name="adj1" fmla="val 50000"/>
              <a:gd name="adj2" fmla="val 74931"/>
            </a:avLst>
          </a:prstGeom>
          <a:solidFill>
            <a:srgbClr val="FF3300"/>
          </a:solidFill>
          <a:ln w="9525">
            <a:solidFill>
              <a:schemeClr val="tx1"/>
            </a:solidFill>
            <a:miter lim="800000"/>
            <a:headEnd/>
            <a:tailEnd/>
          </a:ln>
        </p:spPr>
        <p:txBody>
          <a:bodyPr wrap="none" anchor="ct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sp>
        <p:nvSpPr>
          <p:cNvPr id="100359" name="Text Box 7"/>
          <p:cNvSpPr txBox="1">
            <a:spLocks noChangeArrowheads="1"/>
          </p:cNvSpPr>
          <p:nvPr/>
        </p:nvSpPr>
        <p:spPr bwMode="auto">
          <a:xfrm>
            <a:off x="360363" y="2016125"/>
            <a:ext cx="7921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400" b="1"/>
              <a:t>4.</a:t>
            </a:r>
          </a:p>
        </p:txBody>
      </p:sp>
      <p:sp>
        <p:nvSpPr>
          <p:cNvPr id="100360" name="Text Box 8"/>
          <p:cNvSpPr txBox="1">
            <a:spLocks noChangeArrowheads="1"/>
          </p:cNvSpPr>
          <p:nvPr/>
        </p:nvSpPr>
        <p:spPr bwMode="auto">
          <a:xfrm>
            <a:off x="1223963" y="1584325"/>
            <a:ext cx="95773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600">
                <a:sym typeface="Symbol" panose="05050102010706020507" pitchFamily="18" charset="2"/>
              </a:rPr>
              <a:t>    </a:t>
            </a:r>
            <a:r>
              <a:rPr lang="en-AU" sz="3600" b="1"/>
              <a:t>?</a:t>
            </a:r>
            <a:r>
              <a:rPr lang="en-AU" sz="4000" b="1"/>
              <a:t>  </a:t>
            </a:r>
            <a:r>
              <a:rPr lang="en-AU" sz="3600" b="1" i="1"/>
              <a:t>            </a:t>
            </a:r>
            <a:r>
              <a:rPr lang="en-AU" sz="3600" b="1" i="1">
                <a:sym typeface="Symbol" panose="05050102010706020507" pitchFamily="18" charset="2"/>
              </a:rPr>
              <a:t></a:t>
            </a:r>
          </a:p>
          <a:p>
            <a:r>
              <a:rPr lang="en-AU" b="1"/>
              <a:t>2NaCl(aq) +Pb(NO</a:t>
            </a:r>
            <a:r>
              <a:rPr lang="en-AU" b="1" baseline="-25000"/>
              <a:t>3</a:t>
            </a:r>
            <a:r>
              <a:rPr lang="en-AU" b="1"/>
              <a:t>)</a:t>
            </a:r>
            <a:r>
              <a:rPr lang="en-AU" b="1" baseline="-25000"/>
              <a:t>2</a:t>
            </a:r>
            <a:r>
              <a:rPr lang="en-AU" b="1"/>
              <a:t>(aq)</a:t>
            </a:r>
            <a:r>
              <a:rPr lang="en-AU" b="1">
                <a:sym typeface="Symbol" panose="05050102010706020507" pitchFamily="18" charset="2"/>
              </a:rPr>
              <a:t></a:t>
            </a:r>
            <a:r>
              <a:rPr lang="en-AU" b="1"/>
              <a:t> 2NaNO</a:t>
            </a:r>
            <a:r>
              <a:rPr lang="en-AU" b="1" baseline="-25000"/>
              <a:t>3</a:t>
            </a:r>
            <a:r>
              <a:rPr lang="en-AU" b="1"/>
              <a:t>(aq) + PbCl</a:t>
            </a:r>
            <a:r>
              <a:rPr lang="en-AU" b="1" baseline="-25000"/>
              <a:t>2</a:t>
            </a:r>
            <a:r>
              <a:rPr lang="en-AU" b="1"/>
              <a:t>(s)</a:t>
            </a:r>
          </a:p>
        </p:txBody>
      </p:sp>
      <p:sp>
        <p:nvSpPr>
          <p:cNvPr id="100361" name="Text Box 9"/>
          <p:cNvSpPr txBox="1">
            <a:spLocks noChangeArrowheads="1"/>
          </p:cNvSpPr>
          <p:nvPr/>
        </p:nvSpPr>
        <p:spPr bwMode="auto">
          <a:xfrm>
            <a:off x="360363" y="4176713"/>
            <a:ext cx="7921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400" b="1"/>
              <a:t>5.</a:t>
            </a:r>
          </a:p>
        </p:txBody>
      </p:sp>
      <p:sp>
        <p:nvSpPr>
          <p:cNvPr id="100362" name="Text Box 10"/>
          <p:cNvSpPr txBox="1">
            <a:spLocks noChangeArrowheads="1"/>
          </p:cNvSpPr>
          <p:nvPr/>
        </p:nvSpPr>
        <p:spPr bwMode="auto">
          <a:xfrm>
            <a:off x="2232025" y="4968875"/>
            <a:ext cx="9072563" cy="11430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i="1">
                <a:latin typeface="Book Antiqua" panose="02040602050305030304" pitchFamily="18" charset="0"/>
                <a:sym typeface="Symbol" panose="05050102010706020507" pitchFamily="18" charset="2"/>
              </a:rPr>
              <a:t>                </a:t>
            </a:r>
            <a:r>
              <a:rPr lang="en-AU" sz="3200" b="1">
                <a:latin typeface="Book Antiqua" panose="02040602050305030304" pitchFamily="18" charset="0"/>
              </a:rPr>
              <a:t>? </a:t>
            </a:r>
            <a:r>
              <a:rPr lang="en-AU" sz="3200" b="1" i="1">
                <a:latin typeface="Book Antiqua" panose="02040602050305030304" pitchFamily="18" charset="0"/>
              </a:rPr>
              <a:t>                             </a:t>
            </a:r>
            <a:r>
              <a:rPr lang="en-AU" b="1" i="1">
                <a:sym typeface="Symbol" panose="05050102010706020507" pitchFamily="18" charset="2"/>
              </a:rPr>
              <a:t></a:t>
            </a:r>
            <a:r>
              <a:rPr lang="en-AU">
                <a:sym typeface="Symbol" panose="05050102010706020507" pitchFamily="18" charset="2"/>
              </a:rPr>
              <a:t> </a:t>
            </a:r>
            <a:endParaRPr lang="en-AU" sz="3200" b="1" i="1">
              <a:latin typeface="Book Antiqua" panose="02040602050305030304" pitchFamily="18" charset="0"/>
            </a:endParaRPr>
          </a:p>
          <a:p>
            <a:r>
              <a:rPr lang="en-GB" sz="3200" b="1" i="1">
                <a:latin typeface="Book Antiqua" panose="02040602050305030304" pitchFamily="18" charset="0"/>
              </a:rPr>
              <a:t>    </a:t>
            </a:r>
            <a:r>
              <a:rPr lang="en-AU" sz="4000" b="1">
                <a:solidFill>
                  <a:srgbClr val="FF3300"/>
                </a:solidFill>
                <a:latin typeface="Book Antiqua" panose="02040602050305030304" pitchFamily="18" charset="0"/>
              </a:rPr>
              <a:t>n(</a:t>
            </a:r>
            <a:r>
              <a:rPr lang="en-AU" sz="4000" b="1">
                <a:solidFill>
                  <a:srgbClr val="FF3300"/>
                </a:solidFill>
              </a:rPr>
              <a:t>Pb(NO</a:t>
            </a:r>
            <a:r>
              <a:rPr lang="en-AU" sz="4000" b="1" baseline="-25000">
                <a:solidFill>
                  <a:srgbClr val="FF3300"/>
                </a:solidFill>
              </a:rPr>
              <a:t>3</a:t>
            </a:r>
            <a:r>
              <a:rPr lang="en-AU" sz="4000" b="1">
                <a:solidFill>
                  <a:srgbClr val="FF3300"/>
                </a:solidFill>
              </a:rPr>
              <a:t>)</a:t>
            </a:r>
            <a:r>
              <a:rPr lang="en-AU" sz="4000" b="1" baseline="-25000">
                <a:solidFill>
                  <a:srgbClr val="FF3300"/>
                </a:solidFill>
              </a:rPr>
              <a:t>2</a:t>
            </a:r>
            <a:r>
              <a:rPr lang="en-AU" sz="4000" b="1">
                <a:solidFill>
                  <a:srgbClr val="FF3300"/>
                </a:solidFill>
                <a:latin typeface="Book Antiqua" panose="02040602050305030304" pitchFamily="18" charset="0"/>
              </a:rPr>
              <a:t>)  =   n(PbCl</a:t>
            </a:r>
            <a:r>
              <a:rPr lang="en-AU" sz="4000" b="1" baseline="-25000">
                <a:solidFill>
                  <a:srgbClr val="FF3300"/>
                </a:solidFill>
                <a:latin typeface="Book Antiqua" panose="02040602050305030304" pitchFamily="18" charset="0"/>
              </a:rPr>
              <a:t>2</a:t>
            </a:r>
            <a:r>
              <a:rPr lang="en-AU" sz="4000" b="1">
                <a:solidFill>
                  <a:srgbClr val="FF3300"/>
                </a:solidFill>
                <a:latin typeface="Book Antiqua" panose="02040602050305030304" pitchFamily="18" charset="0"/>
              </a:rPr>
              <a:t>)</a:t>
            </a:r>
            <a:endParaRPr lang="en-GB" sz="4000" b="1">
              <a:solidFill>
                <a:srgbClr val="FF3300"/>
              </a:solidFill>
              <a:latin typeface="Book Antiqua" panose="02040602050305030304" pitchFamily="18" charset="0"/>
            </a:endParaRPr>
          </a:p>
          <a:p>
            <a:endParaRPr lang="en-GB" sz="4000" b="1">
              <a:solidFill>
                <a:srgbClr val="FF3300"/>
              </a:solidFill>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100364" name="Text Box 12"/>
          <p:cNvSpPr txBox="1">
            <a:spLocks noChangeArrowheads="1"/>
          </p:cNvSpPr>
          <p:nvPr/>
        </p:nvSpPr>
        <p:spPr bwMode="auto">
          <a:xfrm>
            <a:off x="0" y="6553200"/>
            <a:ext cx="1079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400" b="1"/>
              <a:t>  6.</a:t>
            </a:r>
          </a:p>
        </p:txBody>
      </p:sp>
      <p:sp>
        <p:nvSpPr>
          <p:cNvPr id="100365" name="Text Box 13"/>
          <p:cNvSpPr txBox="1">
            <a:spLocks noChangeArrowheads="1"/>
          </p:cNvSpPr>
          <p:nvPr/>
        </p:nvSpPr>
        <p:spPr bwMode="auto">
          <a:xfrm>
            <a:off x="2305050" y="7416800"/>
            <a:ext cx="9072563" cy="11430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i="1">
                <a:latin typeface="Book Antiqua" panose="02040602050305030304" pitchFamily="18" charset="0"/>
                <a:sym typeface="Symbol" panose="05050102010706020507" pitchFamily="18" charset="2"/>
              </a:rPr>
              <a:t>               </a:t>
            </a:r>
            <a:r>
              <a:rPr lang="en-AU" sz="3200" b="1">
                <a:latin typeface="Book Antiqua" panose="02040602050305030304" pitchFamily="18" charset="0"/>
              </a:rPr>
              <a:t>? </a:t>
            </a:r>
            <a:r>
              <a:rPr lang="en-AU" sz="3200" b="1" i="1">
                <a:latin typeface="Book Antiqua" panose="02040602050305030304" pitchFamily="18" charset="0"/>
              </a:rPr>
              <a:t>                          </a:t>
            </a:r>
            <a:r>
              <a:rPr lang="en-AU" b="1" i="1">
                <a:sym typeface="Symbol" panose="05050102010706020507" pitchFamily="18" charset="2"/>
              </a:rPr>
              <a:t></a:t>
            </a:r>
            <a:r>
              <a:rPr lang="en-AU">
                <a:sym typeface="Symbol" panose="05050102010706020507" pitchFamily="18" charset="2"/>
              </a:rPr>
              <a:t> </a:t>
            </a:r>
            <a:endParaRPr lang="en-AU" sz="3200" b="1" i="1">
              <a:latin typeface="Book Antiqua" panose="02040602050305030304" pitchFamily="18" charset="0"/>
            </a:endParaRPr>
          </a:p>
          <a:p>
            <a:r>
              <a:rPr lang="en-GB" sz="3200" b="1" i="1">
                <a:latin typeface="Book Antiqua" panose="02040602050305030304" pitchFamily="18" charset="0"/>
              </a:rPr>
              <a:t>    </a:t>
            </a:r>
            <a:r>
              <a:rPr lang="en-AU" sz="4000" b="1">
                <a:solidFill>
                  <a:srgbClr val="FF3300"/>
                </a:solidFill>
                <a:latin typeface="Book Antiqua" panose="02040602050305030304" pitchFamily="18" charset="0"/>
              </a:rPr>
              <a:t>n(NaNO</a:t>
            </a:r>
            <a:r>
              <a:rPr lang="en-AU" sz="4000" b="1" baseline="-25000">
                <a:solidFill>
                  <a:srgbClr val="FF3300"/>
                </a:solidFill>
                <a:latin typeface="Book Antiqua" panose="02040602050305030304" pitchFamily="18" charset="0"/>
              </a:rPr>
              <a:t>3</a:t>
            </a:r>
            <a:r>
              <a:rPr lang="en-AU" sz="4000" b="1">
                <a:solidFill>
                  <a:srgbClr val="FF3300"/>
                </a:solidFill>
                <a:latin typeface="Book Antiqua" panose="02040602050305030304" pitchFamily="18" charset="0"/>
              </a:rPr>
              <a:t>)  =   n(NaCl)</a:t>
            </a:r>
            <a:endParaRPr lang="en-GB" sz="4000" b="1">
              <a:solidFill>
                <a:srgbClr val="FF3300"/>
              </a:solidFill>
              <a:latin typeface="Book Antiqua" panose="02040602050305030304" pitchFamily="18" charset="0"/>
            </a:endParaRPr>
          </a:p>
          <a:p>
            <a:endParaRPr lang="en-GB" sz="4000" b="1">
              <a:solidFill>
                <a:srgbClr val="FF3300"/>
              </a:solidFill>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100366" name="AutoShape 14"/>
          <p:cNvSpPr>
            <a:spLocks noChangeArrowheads="1"/>
          </p:cNvSpPr>
          <p:nvPr/>
        </p:nvSpPr>
        <p:spPr bwMode="auto">
          <a:xfrm>
            <a:off x="360363" y="5545138"/>
            <a:ext cx="1727200" cy="576262"/>
          </a:xfrm>
          <a:prstGeom prst="rightArrow">
            <a:avLst>
              <a:gd name="adj1" fmla="val 50000"/>
              <a:gd name="adj2" fmla="val 74931"/>
            </a:avLst>
          </a:prstGeom>
          <a:solidFill>
            <a:srgbClr val="FF3300"/>
          </a:solidFill>
          <a:ln w="9525">
            <a:solidFill>
              <a:schemeClr val="tx1"/>
            </a:solidFill>
            <a:miter lim="800000"/>
            <a:headEnd/>
            <a:tailEnd/>
          </a:ln>
        </p:spPr>
        <p:txBody>
          <a:bodyPr wrap="none" anchor="ct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sp>
        <p:nvSpPr>
          <p:cNvPr id="100367" name="AutoShape 15"/>
          <p:cNvSpPr>
            <a:spLocks noChangeArrowheads="1"/>
          </p:cNvSpPr>
          <p:nvPr/>
        </p:nvSpPr>
        <p:spPr bwMode="auto">
          <a:xfrm>
            <a:off x="431800" y="7993063"/>
            <a:ext cx="1727200" cy="576262"/>
          </a:xfrm>
          <a:prstGeom prst="rightArrow">
            <a:avLst>
              <a:gd name="adj1" fmla="val 50000"/>
              <a:gd name="adj2" fmla="val 74931"/>
            </a:avLst>
          </a:prstGeom>
          <a:solidFill>
            <a:srgbClr val="FF3300"/>
          </a:solidFill>
          <a:ln w="9525">
            <a:solidFill>
              <a:schemeClr val="tx1"/>
            </a:solidFill>
            <a:miter lim="800000"/>
            <a:headEnd/>
            <a:tailEnd/>
          </a:ln>
        </p:spPr>
        <p:txBody>
          <a:bodyPr wrap="none" anchor="ct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sp>
        <p:nvSpPr>
          <p:cNvPr id="100368" name="Text Box 16"/>
          <p:cNvSpPr txBox="1">
            <a:spLocks noChangeArrowheads="1"/>
          </p:cNvSpPr>
          <p:nvPr/>
        </p:nvSpPr>
        <p:spPr bwMode="auto">
          <a:xfrm>
            <a:off x="1223963" y="3744913"/>
            <a:ext cx="95773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sym typeface="Symbol" panose="05050102010706020507" pitchFamily="18" charset="2"/>
              </a:rPr>
              <a:t>                   </a:t>
            </a:r>
            <a:r>
              <a:rPr lang="en-AU" sz="3600" b="1">
                <a:sym typeface="Symbol" panose="05050102010706020507" pitchFamily="18" charset="2"/>
              </a:rPr>
              <a:t>? </a:t>
            </a:r>
            <a:r>
              <a:rPr lang="en-AU" sz="4000" b="1">
                <a:sym typeface="Symbol" panose="05050102010706020507" pitchFamily="18" charset="2"/>
              </a:rPr>
              <a:t> </a:t>
            </a:r>
            <a:r>
              <a:rPr lang="en-AU">
                <a:sym typeface="Symbol" panose="05050102010706020507" pitchFamily="18" charset="2"/>
              </a:rPr>
              <a:t>         </a:t>
            </a:r>
            <a:r>
              <a:rPr lang="en-AU" sz="3600" b="1" i="1"/>
              <a:t>                            </a:t>
            </a:r>
            <a:r>
              <a:rPr lang="en-AU" sz="3600" b="1" i="1">
                <a:sym typeface="Symbol" panose="05050102010706020507" pitchFamily="18" charset="2"/>
              </a:rPr>
              <a:t> </a:t>
            </a:r>
          </a:p>
          <a:p>
            <a:r>
              <a:rPr lang="en-AU" b="1"/>
              <a:t>2NaCl(aq) +Pb(NO</a:t>
            </a:r>
            <a:r>
              <a:rPr lang="en-AU" b="1" baseline="-25000"/>
              <a:t>3</a:t>
            </a:r>
            <a:r>
              <a:rPr lang="en-AU" b="1"/>
              <a:t>)</a:t>
            </a:r>
            <a:r>
              <a:rPr lang="en-AU" b="1" baseline="-25000"/>
              <a:t>2</a:t>
            </a:r>
            <a:r>
              <a:rPr lang="en-AU" b="1"/>
              <a:t>(aq)</a:t>
            </a:r>
            <a:r>
              <a:rPr lang="en-AU" b="1">
                <a:sym typeface="Symbol" panose="05050102010706020507" pitchFamily="18" charset="2"/>
              </a:rPr>
              <a:t></a:t>
            </a:r>
            <a:r>
              <a:rPr lang="en-AU" b="1"/>
              <a:t> 2NaNO</a:t>
            </a:r>
            <a:r>
              <a:rPr lang="en-AU" b="1" baseline="-25000"/>
              <a:t>3</a:t>
            </a:r>
            <a:r>
              <a:rPr lang="en-AU" b="1"/>
              <a:t>(aq) + PbCl</a:t>
            </a:r>
            <a:r>
              <a:rPr lang="en-AU" b="1" baseline="-25000"/>
              <a:t>2</a:t>
            </a:r>
            <a:r>
              <a:rPr lang="en-AU" b="1"/>
              <a:t>(s)</a:t>
            </a:r>
          </a:p>
        </p:txBody>
      </p:sp>
      <p:sp>
        <p:nvSpPr>
          <p:cNvPr id="100370" name="Text Box 18"/>
          <p:cNvSpPr txBox="1">
            <a:spLocks noChangeArrowheads="1"/>
          </p:cNvSpPr>
          <p:nvPr/>
        </p:nvSpPr>
        <p:spPr bwMode="auto">
          <a:xfrm>
            <a:off x="1223963" y="6121400"/>
            <a:ext cx="95773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sym typeface="Symbol" panose="05050102010706020507" pitchFamily="18" charset="2"/>
              </a:rPr>
              <a:t>    </a:t>
            </a:r>
            <a:r>
              <a:rPr lang="en-AU" b="1" i="1">
                <a:sym typeface="Symbol" panose="05050102010706020507" pitchFamily="18" charset="2"/>
              </a:rPr>
              <a:t> </a:t>
            </a:r>
            <a:r>
              <a:rPr lang="en-AU" sz="4000" b="1">
                <a:sym typeface="Symbol" panose="05050102010706020507" pitchFamily="18" charset="2"/>
              </a:rPr>
              <a:t>                                </a:t>
            </a:r>
            <a:r>
              <a:rPr lang="en-AU" sz="3600" b="1">
                <a:sym typeface="Symbol" panose="05050102010706020507" pitchFamily="18" charset="2"/>
              </a:rPr>
              <a:t>?                                                        </a:t>
            </a:r>
            <a:r>
              <a:rPr lang="en-AU" b="1"/>
              <a:t>2NaCl(aq) +Pb(NO</a:t>
            </a:r>
            <a:r>
              <a:rPr lang="en-AU" b="1" baseline="-25000"/>
              <a:t>3</a:t>
            </a:r>
            <a:r>
              <a:rPr lang="en-AU" b="1"/>
              <a:t>)</a:t>
            </a:r>
            <a:r>
              <a:rPr lang="en-AU" b="1" baseline="-25000"/>
              <a:t>2</a:t>
            </a:r>
            <a:r>
              <a:rPr lang="en-AU" b="1"/>
              <a:t>(aq)</a:t>
            </a:r>
            <a:r>
              <a:rPr lang="en-AU" b="1">
                <a:sym typeface="Symbol" panose="05050102010706020507" pitchFamily="18" charset="2"/>
              </a:rPr>
              <a:t></a:t>
            </a:r>
            <a:r>
              <a:rPr lang="en-AU" b="1"/>
              <a:t> 2NaNO</a:t>
            </a:r>
            <a:r>
              <a:rPr lang="en-AU" b="1" baseline="-25000"/>
              <a:t>3</a:t>
            </a:r>
            <a:r>
              <a:rPr lang="en-AU" b="1"/>
              <a:t>(aq) + PbCl</a:t>
            </a:r>
            <a:r>
              <a:rPr lang="en-AU" b="1" baseline="-25000"/>
              <a:t>2</a:t>
            </a:r>
            <a:r>
              <a:rPr lang="en-AU" b="1"/>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359"/>
                                        </p:tgtEl>
                                        <p:attrNameLst>
                                          <p:attrName>style.visibility</p:attrName>
                                        </p:attrNameLst>
                                      </p:cBhvr>
                                      <p:to>
                                        <p:strVal val="visible"/>
                                      </p:to>
                                    </p:set>
                                    <p:animEffect transition="in" filter="dissolve">
                                      <p:cBhvr>
                                        <p:cTn id="7" dur="500"/>
                                        <p:tgtEl>
                                          <p:spTgt spid="1003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0360"/>
                                        </p:tgtEl>
                                        <p:attrNameLst>
                                          <p:attrName>style.visibility</p:attrName>
                                        </p:attrNameLst>
                                      </p:cBhvr>
                                      <p:to>
                                        <p:strVal val="visible"/>
                                      </p:to>
                                    </p:set>
                                    <p:animEffect transition="in" filter="dissolve">
                                      <p:cBhvr>
                                        <p:cTn id="10" dur="500"/>
                                        <p:tgtEl>
                                          <p:spTgt spid="10036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0357"/>
                                        </p:tgtEl>
                                        <p:attrNameLst>
                                          <p:attrName>style.visibility</p:attrName>
                                        </p:attrNameLst>
                                      </p:cBhvr>
                                      <p:to>
                                        <p:strVal val="visible"/>
                                      </p:to>
                                    </p:set>
                                    <p:anim calcmode="lin" valueType="num">
                                      <p:cBhvr additive="base">
                                        <p:cTn id="15" dur="2000" fill="hold"/>
                                        <p:tgtEl>
                                          <p:spTgt spid="100357"/>
                                        </p:tgtEl>
                                        <p:attrNameLst>
                                          <p:attrName>ppt_x</p:attrName>
                                        </p:attrNameLst>
                                      </p:cBhvr>
                                      <p:tavLst>
                                        <p:tav tm="0">
                                          <p:val>
                                            <p:strVal val="0-#ppt_w/2"/>
                                          </p:val>
                                        </p:tav>
                                        <p:tav tm="100000">
                                          <p:val>
                                            <p:strVal val="#ppt_x"/>
                                          </p:val>
                                        </p:tav>
                                      </p:tavLst>
                                    </p:anim>
                                    <p:anim calcmode="lin" valueType="num">
                                      <p:cBhvr additive="base">
                                        <p:cTn id="16" dur="2000" fill="hold"/>
                                        <p:tgtEl>
                                          <p:spTgt spid="10035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0356"/>
                                        </p:tgtEl>
                                        <p:attrNameLst>
                                          <p:attrName>style.visibility</p:attrName>
                                        </p:attrNameLst>
                                      </p:cBhvr>
                                      <p:to>
                                        <p:strVal val="visible"/>
                                      </p:to>
                                    </p:set>
                                    <p:anim calcmode="lin" valueType="num">
                                      <p:cBhvr additive="base">
                                        <p:cTn id="19" dur="2000" fill="hold"/>
                                        <p:tgtEl>
                                          <p:spTgt spid="100356"/>
                                        </p:tgtEl>
                                        <p:attrNameLst>
                                          <p:attrName>ppt_x</p:attrName>
                                        </p:attrNameLst>
                                      </p:cBhvr>
                                      <p:tavLst>
                                        <p:tav tm="0">
                                          <p:val>
                                            <p:strVal val="0-#ppt_w/2"/>
                                          </p:val>
                                        </p:tav>
                                        <p:tav tm="100000">
                                          <p:val>
                                            <p:strVal val="#ppt_x"/>
                                          </p:val>
                                        </p:tav>
                                      </p:tavLst>
                                    </p:anim>
                                    <p:anim calcmode="lin" valueType="num">
                                      <p:cBhvr additive="base">
                                        <p:cTn id="20" dur="2000" fill="hold"/>
                                        <p:tgtEl>
                                          <p:spTgt spid="1003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0361"/>
                                        </p:tgtEl>
                                        <p:attrNameLst>
                                          <p:attrName>style.visibility</p:attrName>
                                        </p:attrNameLst>
                                      </p:cBhvr>
                                      <p:to>
                                        <p:strVal val="visible"/>
                                      </p:to>
                                    </p:set>
                                    <p:animEffect transition="in" filter="dissolve">
                                      <p:cBhvr>
                                        <p:cTn id="25" dur="500"/>
                                        <p:tgtEl>
                                          <p:spTgt spid="10036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0368"/>
                                        </p:tgtEl>
                                        <p:attrNameLst>
                                          <p:attrName>style.visibility</p:attrName>
                                        </p:attrNameLst>
                                      </p:cBhvr>
                                      <p:to>
                                        <p:strVal val="visible"/>
                                      </p:to>
                                    </p:set>
                                    <p:animEffect transition="in" filter="dissolve">
                                      <p:cBhvr>
                                        <p:cTn id="28" dur="500"/>
                                        <p:tgtEl>
                                          <p:spTgt spid="10036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0366"/>
                                        </p:tgtEl>
                                        <p:attrNameLst>
                                          <p:attrName>style.visibility</p:attrName>
                                        </p:attrNameLst>
                                      </p:cBhvr>
                                      <p:to>
                                        <p:strVal val="visible"/>
                                      </p:to>
                                    </p:set>
                                    <p:anim calcmode="lin" valueType="num">
                                      <p:cBhvr additive="base">
                                        <p:cTn id="33" dur="2000" fill="hold"/>
                                        <p:tgtEl>
                                          <p:spTgt spid="100366"/>
                                        </p:tgtEl>
                                        <p:attrNameLst>
                                          <p:attrName>ppt_x</p:attrName>
                                        </p:attrNameLst>
                                      </p:cBhvr>
                                      <p:tavLst>
                                        <p:tav tm="0">
                                          <p:val>
                                            <p:strVal val="0-#ppt_w/2"/>
                                          </p:val>
                                        </p:tav>
                                        <p:tav tm="100000">
                                          <p:val>
                                            <p:strVal val="#ppt_x"/>
                                          </p:val>
                                        </p:tav>
                                      </p:tavLst>
                                    </p:anim>
                                    <p:anim calcmode="lin" valueType="num">
                                      <p:cBhvr additive="base">
                                        <p:cTn id="34" dur="2000" fill="hold"/>
                                        <p:tgtEl>
                                          <p:spTgt spid="100366"/>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00362"/>
                                        </p:tgtEl>
                                        <p:attrNameLst>
                                          <p:attrName>style.visibility</p:attrName>
                                        </p:attrNameLst>
                                      </p:cBhvr>
                                      <p:to>
                                        <p:strVal val="visible"/>
                                      </p:to>
                                    </p:set>
                                    <p:anim calcmode="lin" valueType="num">
                                      <p:cBhvr additive="base">
                                        <p:cTn id="37" dur="2000" fill="hold"/>
                                        <p:tgtEl>
                                          <p:spTgt spid="100362"/>
                                        </p:tgtEl>
                                        <p:attrNameLst>
                                          <p:attrName>ppt_x</p:attrName>
                                        </p:attrNameLst>
                                      </p:cBhvr>
                                      <p:tavLst>
                                        <p:tav tm="0">
                                          <p:val>
                                            <p:strVal val="0-#ppt_w/2"/>
                                          </p:val>
                                        </p:tav>
                                        <p:tav tm="100000">
                                          <p:val>
                                            <p:strVal val="#ppt_x"/>
                                          </p:val>
                                        </p:tav>
                                      </p:tavLst>
                                    </p:anim>
                                    <p:anim calcmode="lin" valueType="num">
                                      <p:cBhvr additive="base">
                                        <p:cTn id="38" dur="2000" fill="hold"/>
                                        <p:tgtEl>
                                          <p:spTgt spid="10036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00364"/>
                                        </p:tgtEl>
                                        <p:attrNameLst>
                                          <p:attrName>style.visibility</p:attrName>
                                        </p:attrNameLst>
                                      </p:cBhvr>
                                      <p:to>
                                        <p:strVal val="visible"/>
                                      </p:to>
                                    </p:set>
                                    <p:animEffect transition="in" filter="dissolve">
                                      <p:cBhvr>
                                        <p:cTn id="43" dur="500"/>
                                        <p:tgtEl>
                                          <p:spTgt spid="1003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0370"/>
                                        </p:tgtEl>
                                        <p:attrNameLst>
                                          <p:attrName>style.visibility</p:attrName>
                                        </p:attrNameLst>
                                      </p:cBhvr>
                                      <p:to>
                                        <p:strVal val="visible"/>
                                      </p:to>
                                    </p:set>
                                    <p:animEffect transition="in" filter="dissolve">
                                      <p:cBhvr>
                                        <p:cTn id="46" dur="500"/>
                                        <p:tgtEl>
                                          <p:spTgt spid="10037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00367"/>
                                        </p:tgtEl>
                                        <p:attrNameLst>
                                          <p:attrName>style.visibility</p:attrName>
                                        </p:attrNameLst>
                                      </p:cBhvr>
                                      <p:to>
                                        <p:strVal val="visible"/>
                                      </p:to>
                                    </p:set>
                                    <p:anim calcmode="lin" valueType="num">
                                      <p:cBhvr additive="base">
                                        <p:cTn id="51" dur="2000" fill="hold"/>
                                        <p:tgtEl>
                                          <p:spTgt spid="100367"/>
                                        </p:tgtEl>
                                        <p:attrNameLst>
                                          <p:attrName>ppt_x</p:attrName>
                                        </p:attrNameLst>
                                      </p:cBhvr>
                                      <p:tavLst>
                                        <p:tav tm="0">
                                          <p:val>
                                            <p:strVal val="0-#ppt_w/2"/>
                                          </p:val>
                                        </p:tav>
                                        <p:tav tm="100000">
                                          <p:val>
                                            <p:strVal val="#ppt_x"/>
                                          </p:val>
                                        </p:tav>
                                      </p:tavLst>
                                    </p:anim>
                                    <p:anim calcmode="lin" valueType="num">
                                      <p:cBhvr additive="base">
                                        <p:cTn id="52" dur="2000" fill="hold"/>
                                        <p:tgtEl>
                                          <p:spTgt spid="10036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0365"/>
                                        </p:tgtEl>
                                        <p:attrNameLst>
                                          <p:attrName>style.visibility</p:attrName>
                                        </p:attrNameLst>
                                      </p:cBhvr>
                                      <p:to>
                                        <p:strVal val="visible"/>
                                      </p:to>
                                    </p:set>
                                    <p:anim calcmode="lin" valueType="num">
                                      <p:cBhvr additive="base">
                                        <p:cTn id="55" dur="2000" fill="hold"/>
                                        <p:tgtEl>
                                          <p:spTgt spid="100365"/>
                                        </p:tgtEl>
                                        <p:attrNameLst>
                                          <p:attrName>ppt_x</p:attrName>
                                        </p:attrNameLst>
                                      </p:cBhvr>
                                      <p:tavLst>
                                        <p:tav tm="0">
                                          <p:val>
                                            <p:strVal val="0-#ppt_w/2"/>
                                          </p:val>
                                        </p:tav>
                                        <p:tav tm="100000">
                                          <p:val>
                                            <p:strVal val="#ppt_x"/>
                                          </p:val>
                                        </p:tav>
                                      </p:tavLst>
                                    </p:anim>
                                    <p:anim calcmode="lin" valueType="num">
                                      <p:cBhvr additive="base">
                                        <p:cTn id="56" dur="2000" fill="hold"/>
                                        <p:tgtEl>
                                          <p:spTgt spid="100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nimBg="1"/>
      <p:bldP spid="100357" grpId="0" animBg="1"/>
      <p:bldP spid="100359" grpId="0"/>
      <p:bldP spid="100360" grpId="0"/>
      <p:bldP spid="100361" grpId="0"/>
      <p:bldP spid="100362" grpId="0" animBg="1"/>
      <p:bldP spid="100364" grpId="0"/>
      <p:bldP spid="100365" grpId="0" animBg="1"/>
      <p:bldP spid="100366" grpId="0" animBg="1"/>
      <p:bldP spid="100367" grpId="0" animBg="1"/>
      <p:bldP spid="100368" grpId="0"/>
      <p:bldP spid="1003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76263" y="2881313"/>
            <a:ext cx="92900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GB" b="1"/>
              <a:t>What mass of hydrochloric acid (HCl) is required to completely react with 196.2 grams of zinc (Zn)?</a:t>
            </a:r>
            <a:r>
              <a:rPr lang="en-AU"/>
              <a:t> </a:t>
            </a:r>
          </a:p>
        </p:txBody>
      </p:sp>
      <p:sp>
        <p:nvSpPr>
          <p:cNvPr id="13315" name="Text Box 3"/>
          <p:cNvSpPr txBox="1">
            <a:spLocks noChangeArrowheads="1"/>
          </p:cNvSpPr>
          <p:nvPr/>
        </p:nvSpPr>
        <p:spPr bwMode="auto">
          <a:xfrm>
            <a:off x="431800" y="1439863"/>
            <a:ext cx="4897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QUESTION 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4"/>
          <p:cNvSpPr>
            <a:spLocks noChangeArrowheads="1" noChangeShapeType="1" noTextEdit="1"/>
          </p:cNvSpPr>
          <p:nvPr/>
        </p:nvSpPr>
        <p:spPr bwMode="auto">
          <a:xfrm rot="5400000">
            <a:off x="6085682" y="4067969"/>
            <a:ext cx="6769100" cy="10810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Wave4">
              <a:avLst>
                <a:gd name="adj1" fmla="val 13005"/>
                <a:gd name="adj2" fmla="val 0"/>
              </a:avLst>
            </a:prstTxWarp>
          </a:bodyPr>
          <a:lstStyle/>
          <a:p>
            <a:pPr algn="ctr" fontAlgn="auto"/>
            <a:r>
              <a:rPr lang="en-AU" sz="3600" kern="10">
                <a:gradFill rotWithShape="1">
                  <a:gsLst>
                    <a:gs pos="0">
                      <a:srgbClr val="00FF00"/>
                    </a:gs>
                    <a:gs pos="100000">
                      <a:srgbClr val="00CCFF"/>
                    </a:gs>
                  </a:gsLst>
                  <a:lin ang="0" scaled="1"/>
                </a:gradFill>
                <a:effectLst>
                  <a:outerShdw dist="99190" dir="7788334" algn="ctr" rotWithShape="0">
                    <a:srgbClr val="000080">
                      <a:alpha val="79999"/>
                    </a:srgbClr>
                  </a:outerShdw>
                </a:effectLst>
                <a:latin typeface="Arial Black" panose="020B0A04020102020204" pitchFamily="34" charset="0"/>
              </a:rPr>
              <a:t>Solution</a:t>
            </a:r>
          </a:p>
        </p:txBody>
      </p:sp>
      <p:sp>
        <p:nvSpPr>
          <p:cNvPr id="64518" name="Text Box 6"/>
          <p:cNvSpPr txBox="1">
            <a:spLocks noChangeArrowheads="1"/>
          </p:cNvSpPr>
          <p:nvPr/>
        </p:nvSpPr>
        <p:spPr bwMode="auto">
          <a:xfrm>
            <a:off x="2232025" y="360363"/>
            <a:ext cx="5943600" cy="11430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EQUATION:</a:t>
            </a:r>
          </a:p>
          <a:p>
            <a:r>
              <a:rPr lang="en-AU" sz="1000" b="1" i="1">
                <a:latin typeface="Book Antiqua" panose="02040602050305030304" pitchFamily="18" charset="0"/>
              </a:rPr>
              <a:t>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r>
              <a:rPr lang="en-AU" sz="1600" b="1" i="1">
                <a:latin typeface="Book Antiqua" panose="02040602050305030304" pitchFamily="18" charset="0"/>
              </a:rPr>
              <a:t>                 </a:t>
            </a:r>
            <a:r>
              <a:rPr lang="en-AU" sz="2000" b="1" i="1">
                <a:latin typeface="Book Antiqua" panose="02040602050305030304" pitchFamily="18" charset="0"/>
              </a:rPr>
              <a:t>    ?</a:t>
            </a:r>
            <a:endParaRPr lang="en-AU" sz="1600" b="1" i="1">
              <a:latin typeface="Book Antiqua" panose="02040602050305030304" pitchFamily="18" charset="0"/>
            </a:endParaRPr>
          </a:p>
          <a:p>
            <a:r>
              <a:rPr lang="en-GB" sz="2000" b="1" i="1">
                <a:latin typeface="Book Antiqua" panose="02040602050305030304" pitchFamily="18" charset="0"/>
              </a:rPr>
              <a:t>   </a:t>
            </a:r>
            <a:r>
              <a:rPr lang="en-AU" sz="2400" b="1" i="1">
                <a:latin typeface="Book Antiqua" panose="02040602050305030304" pitchFamily="18" charset="0"/>
              </a:rPr>
              <a:t>Zn</a:t>
            </a:r>
            <a:r>
              <a:rPr lang="en-AU" sz="2400" b="1" i="1" baseline="-25000">
                <a:latin typeface="Book Antiqua" panose="02040602050305030304" pitchFamily="18" charset="0"/>
              </a:rPr>
              <a:t>(s)</a:t>
            </a:r>
            <a:r>
              <a:rPr lang="en-AU" sz="2400" b="1" i="1">
                <a:latin typeface="Book Antiqua" panose="02040602050305030304" pitchFamily="18" charset="0"/>
              </a:rPr>
              <a:t>  +  2HCl</a:t>
            </a:r>
            <a:r>
              <a:rPr lang="en-AU" sz="2400" b="1" i="1" baseline="-25000">
                <a:latin typeface="Book Antiqua" panose="02040602050305030304" pitchFamily="18" charset="0"/>
              </a:rPr>
              <a:t>(aq)</a:t>
            </a:r>
            <a:r>
              <a:rPr lang="en-AU" sz="2400" b="1" i="1">
                <a:latin typeface="Book Antiqua" panose="02040602050305030304" pitchFamily="18" charset="0"/>
              </a:rPr>
              <a:t>  →  ZnCl</a:t>
            </a:r>
            <a:r>
              <a:rPr lang="en-AU" sz="2400" b="1" i="1" baseline="-25000">
                <a:latin typeface="Book Antiqua" panose="02040602050305030304" pitchFamily="18" charset="0"/>
              </a:rPr>
              <a:t>2(aq)</a:t>
            </a:r>
            <a:r>
              <a:rPr lang="en-AU" sz="2400" b="1" i="1">
                <a:latin typeface="Book Antiqua" panose="02040602050305030304" pitchFamily="18" charset="0"/>
              </a:rPr>
              <a:t>  +  H</a:t>
            </a:r>
            <a:r>
              <a:rPr lang="en-AU" sz="2400" b="1" i="1" baseline="-25000">
                <a:latin typeface="Book Antiqua" panose="02040602050305030304" pitchFamily="18" charset="0"/>
              </a:rPr>
              <a:t>2(g)</a:t>
            </a:r>
            <a:endParaRPr lang="en-GB" sz="20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64519" name="Text Box 7"/>
          <p:cNvSpPr txBox="1">
            <a:spLocks noChangeArrowheads="1"/>
          </p:cNvSpPr>
          <p:nvPr/>
        </p:nvSpPr>
        <p:spPr bwMode="auto">
          <a:xfrm>
            <a:off x="3832225" y="1503363"/>
            <a:ext cx="4343400" cy="28575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MASS → MOLES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p>
          <a:p>
            <a:endParaRPr lang="en-AU" sz="1000" b="1" i="1">
              <a:latin typeface="Book Antiqua" panose="02040602050305030304" pitchFamily="18" charset="0"/>
            </a:endParaRPr>
          </a:p>
          <a:p>
            <a:r>
              <a:rPr lang="en-AU" sz="2000">
                <a:latin typeface="Book Antiqua" panose="02040602050305030304" pitchFamily="18" charset="0"/>
              </a:rPr>
              <a:t>          n(Zn)   =    </a:t>
            </a:r>
            <a:r>
              <a:rPr lang="en-AU" sz="2000" u="sng">
                <a:latin typeface="Book Antiqua" panose="02040602050305030304" pitchFamily="18" charset="0"/>
              </a:rPr>
              <a:t>m</a:t>
            </a:r>
            <a:endParaRPr lang="en-AU" sz="2000">
              <a:latin typeface="Book Antiqua" panose="02040602050305030304" pitchFamily="18" charset="0"/>
            </a:endParaRPr>
          </a:p>
          <a:p>
            <a:r>
              <a:rPr lang="en-AU" sz="2000">
                <a:latin typeface="Book Antiqua" panose="02040602050305030304" pitchFamily="18" charset="0"/>
              </a:rPr>
              <a:t>                            *M</a:t>
            </a:r>
          </a:p>
          <a:p>
            <a:r>
              <a:rPr lang="en-AU" sz="2000">
                <a:latin typeface="Book Antiqua" panose="02040602050305030304" pitchFamily="18" charset="0"/>
              </a:rPr>
              <a:t>                       =  </a:t>
            </a:r>
            <a:r>
              <a:rPr lang="en-AU" sz="2000" u="sng">
                <a:latin typeface="Book Antiqua" panose="02040602050305030304" pitchFamily="18" charset="0"/>
              </a:rPr>
              <a:t>196.2</a:t>
            </a:r>
            <a:endParaRPr lang="en-AU" sz="2000">
              <a:latin typeface="Book Antiqua" panose="02040602050305030304" pitchFamily="18" charset="0"/>
            </a:endParaRPr>
          </a:p>
          <a:p>
            <a:r>
              <a:rPr lang="en-AU" sz="2000" b="1" i="1">
                <a:latin typeface="Book Antiqua" panose="02040602050305030304" pitchFamily="18" charset="0"/>
              </a:rPr>
              <a:t>                           </a:t>
            </a:r>
            <a:r>
              <a:rPr lang="en-AU" sz="2000">
                <a:latin typeface="Book Antiqua" panose="02040602050305030304" pitchFamily="18" charset="0"/>
              </a:rPr>
              <a:t>65.38</a:t>
            </a:r>
          </a:p>
          <a:p>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      n(Zn)   = 3.00  mol </a:t>
            </a:r>
          </a:p>
          <a:p>
            <a:endParaRPr lang="en-AU" sz="1000">
              <a:latin typeface="Book Antiqua" panose="02040602050305030304" pitchFamily="18" charset="0"/>
            </a:endParaRPr>
          </a:p>
          <a:p>
            <a:r>
              <a:rPr lang="en-AU" sz="2000">
                <a:latin typeface="Book Antiqua" panose="02040602050305030304" pitchFamily="18" charset="0"/>
              </a:rPr>
              <a:t>(Specific quantity of the known)</a:t>
            </a:r>
            <a:endParaRPr lang="en-AU" sz="2000"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sp>
        <p:nvSpPr>
          <p:cNvPr id="64520" name="Text Box 8"/>
          <p:cNvSpPr txBox="1">
            <a:spLocks noChangeArrowheads="1"/>
          </p:cNvSpPr>
          <p:nvPr/>
        </p:nvSpPr>
        <p:spPr bwMode="auto">
          <a:xfrm>
            <a:off x="2232025" y="4360863"/>
            <a:ext cx="5943600" cy="17145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MOLE RELATIONSHIP (?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a:t>
            </a:r>
          </a:p>
          <a:p>
            <a:endParaRPr lang="en-AU" sz="1000">
              <a:latin typeface="Book Antiqua" panose="02040602050305030304" pitchFamily="18" charset="0"/>
            </a:endParaRPr>
          </a:p>
          <a:p>
            <a:r>
              <a:rPr lang="de-DE" sz="2000">
                <a:latin typeface="Book Antiqua" panose="02040602050305030304" pitchFamily="18" charset="0"/>
              </a:rPr>
              <a:t>       n(HCl)    =    2  x  n(Zn)   (General)</a:t>
            </a:r>
          </a:p>
          <a:p>
            <a:r>
              <a:rPr lang="en-AU" sz="2000">
                <a:latin typeface="Book Antiqua" panose="02040602050305030304" pitchFamily="18" charset="0"/>
              </a:rPr>
              <a:t>                       =    2  x   3.00    </a:t>
            </a:r>
            <a:r>
              <a:rPr lang="en-AU" sz="1800">
                <a:latin typeface="Book Antiqua" panose="02040602050305030304" pitchFamily="18" charset="0"/>
              </a:rPr>
              <a:t>(Insert Specific quantity)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 n(HCl)     =  6.00 mol   </a:t>
            </a:r>
            <a:r>
              <a:rPr lang="en-AU" sz="1800">
                <a:latin typeface="Book Antiqua" panose="02040602050305030304" pitchFamily="18" charset="0"/>
              </a:rPr>
              <a:t>(Mole quantity of unknown)</a:t>
            </a:r>
            <a:endParaRPr lang="en-AU"/>
          </a:p>
        </p:txBody>
      </p:sp>
      <p:sp>
        <p:nvSpPr>
          <p:cNvPr id="64521" name="Text Box 9"/>
          <p:cNvSpPr txBox="1">
            <a:spLocks noChangeArrowheads="1"/>
          </p:cNvSpPr>
          <p:nvPr/>
        </p:nvSpPr>
        <p:spPr bwMode="auto">
          <a:xfrm>
            <a:off x="3832225" y="6075363"/>
            <a:ext cx="4343400" cy="28575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MOLES → MASS (? ):</a:t>
            </a:r>
          </a:p>
          <a:p>
            <a:endParaRPr lang="en-AU" sz="1000" b="1" i="1">
              <a:latin typeface="Book Antiqua" panose="02040602050305030304" pitchFamily="18" charset="0"/>
            </a:endParaRPr>
          </a:p>
          <a:p>
            <a:r>
              <a:rPr lang="en-AU" sz="2000">
                <a:latin typeface="Book Antiqua" panose="02040602050305030304" pitchFamily="18" charset="0"/>
              </a:rPr>
              <a:t>  m(HCl)     =  n(HCl)  x  M(HCl) </a:t>
            </a:r>
          </a:p>
          <a:p>
            <a:r>
              <a:rPr lang="en-AU" sz="2000">
                <a:latin typeface="Book Antiqua" panose="02040602050305030304" pitchFamily="18" charset="0"/>
              </a:rPr>
              <a:t>    </a:t>
            </a:r>
            <a:endParaRPr lang="en-AU" sz="2000" b="1" i="1">
              <a:latin typeface="Book Antiqua" panose="02040602050305030304" pitchFamily="18" charset="0"/>
            </a:endParaRPr>
          </a:p>
          <a:p>
            <a:r>
              <a:rPr lang="en-AU" sz="2000" b="1">
                <a:latin typeface="Book Antiqua" panose="02040602050305030304" pitchFamily="18" charset="0"/>
              </a:rPr>
              <a:t>                     </a:t>
            </a:r>
            <a:r>
              <a:rPr lang="en-AU" sz="2000">
                <a:latin typeface="Book Antiqua" panose="02040602050305030304" pitchFamily="18" charset="0"/>
              </a:rPr>
              <a:t>=    6.00     x   36.458</a:t>
            </a:r>
          </a:p>
          <a:p>
            <a:r>
              <a:rPr lang="en-AU" sz="2000">
                <a:latin typeface="Book Antiqua" panose="02040602050305030304" pitchFamily="18" charset="0"/>
              </a:rPr>
              <a:t>  </a:t>
            </a:r>
            <a:r>
              <a:rPr lang="en-AU" sz="2000" b="1">
                <a:latin typeface="Book Antiqua" panose="02040602050305030304" pitchFamily="18" charset="0"/>
              </a:rPr>
              <a:t> </a:t>
            </a:r>
            <a:endParaRPr lang="en-AU" sz="1000" b="1">
              <a:latin typeface="Book Antiqua" panose="02040602050305030304" pitchFamily="18" charset="0"/>
            </a:endParaRP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a:latin typeface="Book Antiqua" panose="02040602050305030304" pitchFamily="18" charset="0"/>
              </a:rPr>
              <a:t> m(HCl)  =  218.7g or  </a:t>
            </a:r>
          </a:p>
          <a:p>
            <a:r>
              <a:rPr lang="en-AU" sz="2000">
                <a:latin typeface="Book Antiqua" panose="02040602050305030304" pitchFamily="18" charset="0"/>
              </a:rPr>
              <a:t>                     =  </a:t>
            </a:r>
            <a:r>
              <a:rPr lang="en-AU" sz="2400">
                <a:latin typeface="Book Antiqua" panose="02040602050305030304" pitchFamily="18" charset="0"/>
              </a:rPr>
              <a:t>219 g</a:t>
            </a:r>
            <a:r>
              <a:rPr lang="en-AU" sz="2000">
                <a:latin typeface="Book Antiqua" panose="02040602050305030304" pitchFamily="18" charset="0"/>
              </a:rPr>
              <a:t>   (3S.F.)</a:t>
            </a:r>
          </a:p>
          <a:p>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a:p>
        </p:txBody>
      </p:sp>
      <p:pic>
        <p:nvPicPr>
          <p:cNvPr id="6452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025" y="1512888"/>
            <a:ext cx="161925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025" y="5976938"/>
            <a:ext cx="16192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dissolve">
                                      <p:cBhvr>
                                        <p:cTn id="7" dur="500"/>
                                        <p:tgtEl>
                                          <p:spTgt spid="645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9"/>
                                        </p:tgtEl>
                                        <p:attrNameLst>
                                          <p:attrName>style.visibility</p:attrName>
                                        </p:attrNameLst>
                                      </p:cBhvr>
                                      <p:to>
                                        <p:strVal val="visible"/>
                                      </p:to>
                                    </p:set>
                                    <p:animEffect transition="in" filter="dissolve">
                                      <p:cBhvr>
                                        <p:cTn id="12" dur="500"/>
                                        <p:tgtEl>
                                          <p:spTgt spid="64519"/>
                                        </p:tgtEl>
                                      </p:cBhvr>
                                    </p:animEffect>
                                  </p:childTnLst>
                                </p:cTn>
                              </p:par>
                              <p:par>
                                <p:cTn id="13" presetID="9" presetClass="entr" presetSubtype="0" fill="hold" nodeType="withEffect">
                                  <p:stCondLst>
                                    <p:cond delay="0"/>
                                  </p:stCondLst>
                                  <p:childTnLst>
                                    <p:set>
                                      <p:cBhvr>
                                        <p:cTn id="14" dur="1" fill="hold">
                                          <p:stCondLst>
                                            <p:cond delay="0"/>
                                          </p:stCondLst>
                                        </p:cTn>
                                        <p:tgtEl>
                                          <p:spTgt spid="64524"/>
                                        </p:tgtEl>
                                        <p:attrNameLst>
                                          <p:attrName>style.visibility</p:attrName>
                                        </p:attrNameLst>
                                      </p:cBhvr>
                                      <p:to>
                                        <p:strVal val="visible"/>
                                      </p:to>
                                    </p:set>
                                    <p:animEffect transition="in" filter="dissolve">
                                      <p:cBhvr>
                                        <p:cTn id="15" dur="500"/>
                                        <p:tgtEl>
                                          <p:spTgt spid="645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4520"/>
                                        </p:tgtEl>
                                        <p:attrNameLst>
                                          <p:attrName>style.visibility</p:attrName>
                                        </p:attrNameLst>
                                      </p:cBhvr>
                                      <p:to>
                                        <p:strVal val="visible"/>
                                      </p:to>
                                    </p:set>
                                    <p:animEffect transition="in" filter="dissolve">
                                      <p:cBhvr>
                                        <p:cTn id="20" dur="500"/>
                                        <p:tgtEl>
                                          <p:spTgt spid="645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4521"/>
                                        </p:tgtEl>
                                        <p:attrNameLst>
                                          <p:attrName>style.visibility</p:attrName>
                                        </p:attrNameLst>
                                      </p:cBhvr>
                                      <p:to>
                                        <p:strVal val="visible"/>
                                      </p:to>
                                    </p:set>
                                    <p:animEffect transition="in" filter="dissolve">
                                      <p:cBhvr>
                                        <p:cTn id="25" dur="500"/>
                                        <p:tgtEl>
                                          <p:spTgt spid="64521"/>
                                        </p:tgtEl>
                                      </p:cBhvr>
                                    </p:animEffect>
                                  </p:childTnLst>
                                </p:cTn>
                              </p:par>
                              <p:par>
                                <p:cTn id="26" presetID="9" presetClass="entr" presetSubtype="0" fill="hold" nodeType="withEffect">
                                  <p:stCondLst>
                                    <p:cond delay="0"/>
                                  </p:stCondLst>
                                  <p:childTnLst>
                                    <p:set>
                                      <p:cBhvr>
                                        <p:cTn id="27" dur="1" fill="hold">
                                          <p:stCondLst>
                                            <p:cond delay="0"/>
                                          </p:stCondLst>
                                        </p:cTn>
                                        <p:tgtEl>
                                          <p:spTgt spid="64525"/>
                                        </p:tgtEl>
                                        <p:attrNameLst>
                                          <p:attrName>style.visibility</p:attrName>
                                        </p:attrNameLst>
                                      </p:cBhvr>
                                      <p:to>
                                        <p:strVal val="visible"/>
                                      </p:to>
                                    </p:set>
                                    <p:animEffect transition="in" filter="dissolve">
                                      <p:cBhvr>
                                        <p:cTn id="28" dur="500"/>
                                        <p:tgtEl>
                                          <p:spTgt spid="64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animBg="1"/>
      <p:bldP spid="64519" grpId="0" animBg="1"/>
      <p:bldP spid="64520" grpId="0" animBg="1"/>
      <p:bldP spid="645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8"/>
          <p:cNvSpPr txBox="1">
            <a:spLocks noChangeArrowheads="1"/>
          </p:cNvSpPr>
          <p:nvPr/>
        </p:nvSpPr>
        <p:spPr bwMode="auto">
          <a:xfrm>
            <a:off x="2160588" y="0"/>
            <a:ext cx="8137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latin typeface="Broadway" panose="04040905080B02020502" pitchFamily="82" charset="0"/>
              </a:rPr>
              <a:t>How should it look on your page?</a:t>
            </a:r>
          </a:p>
        </p:txBody>
      </p:sp>
      <p:pic>
        <p:nvPicPr>
          <p:cNvPr id="15363"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792163"/>
            <a:ext cx="7273925" cy="792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31800" y="2592388"/>
            <a:ext cx="99377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GB" b="1"/>
              <a:t>What mass of ZnCl</a:t>
            </a:r>
            <a:r>
              <a:rPr lang="en-GB" b="1" baseline="-25000"/>
              <a:t>2</a:t>
            </a:r>
            <a:r>
              <a:rPr lang="en-GB" b="1"/>
              <a:t> will be produced when 146 grams of HCl is reacted with EXCESS (more than enough!) zinc metal?</a:t>
            </a:r>
            <a:endParaRPr lang="en-AU" b="1"/>
          </a:p>
        </p:txBody>
      </p:sp>
      <p:sp>
        <p:nvSpPr>
          <p:cNvPr id="16387" name="Text Box 3"/>
          <p:cNvSpPr txBox="1">
            <a:spLocks noChangeArrowheads="1"/>
          </p:cNvSpPr>
          <p:nvPr/>
        </p:nvSpPr>
        <p:spPr bwMode="auto">
          <a:xfrm>
            <a:off x="431800" y="1439863"/>
            <a:ext cx="4897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QUESTION 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WordArt 8"/>
          <p:cNvSpPr>
            <a:spLocks noChangeArrowheads="1" noChangeShapeType="1" noTextEdit="1"/>
          </p:cNvSpPr>
          <p:nvPr/>
        </p:nvSpPr>
        <p:spPr bwMode="auto">
          <a:xfrm rot="5400000">
            <a:off x="6085682" y="4067969"/>
            <a:ext cx="6769100" cy="10810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Wave4">
              <a:avLst>
                <a:gd name="adj1" fmla="val 13005"/>
                <a:gd name="adj2" fmla="val 0"/>
              </a:avLst>
            </a:prstTxWarp>
          </a:bodyPr>
          <a:lstStyle/>
          <a:p>
            <a:pPr algn="ctr" fontAlgn="auto"/>
            <a:r>
              <a:rPr lang="en-AU" sz="3600" kern="10">
                <a:gradFill rotWithShape="1">
                  <a:gsLst>
                    <a:gs pos="0">
                      <a:srgbClr val="00FF00"/>
                    </a:gs>
                    <a:gs pos="100000">
                      <a:srgbClr val="00CCFF"/>
                    </a:gs>
                  </a:gsLst>
                  <a:lin ang="0" scaled="1"/>
                </a:gradFill>
                <a:effectLst>
                  <a:outerShdw dist="99190" dir="7788334" algn="ctr" rotWithShape="0">
                    <a:srgbClr val="000080">
                      <a:alpha val="79999"/>
                    </a:srgbClr>
                  </a:outerShdw>
                </a:effectLst>
                <a:latin typeface="Arial Black" panose="020B0A04020102020204" pitchFamily="34" charset="0"/>
              </a:rPr>
              <a:t>Solution</a:t>
            </a:r>
          </a:p>
        </p:txBody>
      </p:sp>
      <p:sp>
        <p:nvSpPr>
          <p:cNvPr id="75786" name="Text Box 10"/>
          <p:cNvSpPr txBox="1">
            <a:spLocks noChangeArrowheads="1"/>
          </p:cNvSpPr>
          <p:nvPr/>
        </p:nvSpPr>
        <p:spPr bwMode="auto">
          <a:xfrm>
            <a:off x="1909763" y="431800"/>
            <a:ext cx="5943600" cy="11430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EQUATION:</a:t>
            </a:r>
          </a:p>
          <a:p>
            <a:r>
              <a:rPr lang="en-AU" sz="1000" b="1" i="1">
                <a:latin typeface="Book Antiqua" panose="02040602050305030304" pitchFamily="18" charset="0"/>
              </a:rPr>
              <a:t>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r>
              <a:rPr lang="en-AU" sz="1600" b="1" i="1">
                <a:latin typeface="Book Antiqua" panose="02040602050305030304" pitchFamily="18" charset="0"/>
              </a:rPr>
              <a:t>                            </a:t>
            </a:r>
            <a:r>
              <a:rPr lang="en-AU" sz="2000" b="1" i="1">
                <a:latin typeface="Book Antiqua" panose="02040602050305030304" pitchFamily="18" charset="0"/>
              </a:rPr>
              <a:t> ?</a:t>
            </a:r>
            <a:endParaRPr lang="en-AU" sz="1600" b="1" i="1">
              <a:latin typeface="Book Antiqua" panose="02040602050305030304" pitchFamily="18" charset="0"/>
            </a:endParaRPr>
          </a:p>
          <a:p>
            <a:r>
              <a:rPr lang="en-GB" sz="2000" b="1" i="1">
                <a:latin typeface="Book Antiqua" panose="02040602050305030304" pitchFamily="18" charset="0"/>
              </a:rPr>
              <a:t>   </a:t>
            </a:r>
            <a:r>
              <a:rPr lang="en-AU" sz="2400" b="1" i="1">
                <a:latin typeface="Book Antiqua" panose="02040602050305030304" pitchFamily="18" charset="0"/>
              </a:rPr>
              <a:t>Zn</a:t>
            </a:r>
            <a:r>
              <a:rPr lang="en-AU" sz="2400" b="1" i="1" baseline="-25000">
                <a:latin typeface="Book Antiqua" panose="02040602050305030304" pitchFamily="18" charset="0"/>
              </a:rPr>
              <a:t>(s)</a:t>
            </a:r>
            <a:r>
              <a:rPr lang="en-AU" sz="2400" b="1" i="1">
                <a:latin typeface="Book Antiqua" panose="02040602050305030304" pitchFamily="18" charset="0"/>
              </a:rPr>
              <a:t>  +  2HCl</a:t>
            </a:r>
            <a:r>
              <a:rPr lang="en-AU" sz="2400" b="1" i="1" baseline="-25000">
                <a:latin typeface="Book Antiqua" panose="02040602050305030304" pitchFamily="18" charset="0"/>
              </a:rPr>
              <a:t>(aq)</a:t>
            </a:r>
            <a:r>
              <a:rPr lang="en-AU" sz="2400" b="1" i="1">
                <a:latin typeface="Book Antiqua" panose="02040602050305030304" pitchFamily="18" charset="0"/>
              </a:rPr>
              <a:t>  →  ZnCl</a:t>
            </a:r>
            <a:r>
              <a:rPr lang="en-AU" sz="2400" b="1" i="1" baseline="-25000">
                <a:latin typeface="Book Antiqua" panose="02040602050305030304" pitchFamily="18" charset="0"/>
              </a:rPr>
              <a:t>2(aq)</a:t>
            </a:r>
            <a:r>
              <a:rPr lang="en-AU" sz="2400" b="1" i="1">
                <a:latin typeface="Book Antiqua" panose="02040602050305030304" pitchFamily="18" charset="0"/>
              </a:rPr>
              <a:t>  +  H</a:t>
            </a:r>
            <a:r>
              <a:rPr lang="en-AU" sz="2400" b="1" i="1" baseline="-25000">
                <a:latin typeface="Book Antiqua" panose="02040602050305030304" pitchFamily="18" charset="0"/>
              </a:rPr>
              <a:t>2(g)</a:t>
            </a:r>
            <a:endParaRPr lang="en-GB" sz="2000" b="1" i="1">
              <a:latin typeface="Book Antiqua" panose="02040602050305030304" pitchFamily="18" charset="0"/>
            </a:endParaRPr>
          </a:p>
          <a:p>
            <a:endParaRPr lang="en-GB" sz="1600" b="1" i="1">
              <a:latin typeface="Book Antiqua" panose="02040602050305030304" pitchFamily="18" charset="0"/>
            </a:endParaRPr>
          </a:p>
          <a:p>
            <a:endParaRPr lang="en-GB" sz="1000" b="1" i="1">
              <a:latin typeface="Book Antiqua" panose="02040602050305030304" pitchFamily="18" charset="0"/>
            </a:endParaRPr>
          </a:p>
          <a:p>
            <a:r>
              <a:rPr lang="en-GB" sz="2000" b="1" i="1">
                <a:latin typeface="Book Antiqua" panose="02040602050305030304" pitchFamily="18" charset="0"/>
              </a:rPr>
              <a:t> </a:t>
            </a: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75787" name="Text Box 11"/>
          <p:cNvSpPr txBox="1">
            <a:spLocks noChangeArrowheads="1"/>
          </p:cNvSpPr>
          <p:nvPr/>
        </p:nvSpPr>
        <p:spPr bwMode="auto">
          <a:xfrm>
            <a:off x="3509963" y="1597025"/>
            <a:ext cx="4343400" cy="27432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MASS → MOLES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p>
          <a:p>
            <a:endParaRPr lang="en-AU" sz="1000" b="1" i="1">
              <a:latin typeface="Book Antiqua" panose="02040602050305030304" pitchFamily="18" charset="0"/>
            </a:endParaRPr>
          </a:p>
          <a:p>
            <a:r>
              <a:rPr lang="en-AU" sz="2000">
                <a:latin typeface="Book Antiqua" panose="02040602050305030304" pitchFamily="18" charset="0"/>
              </a:rPr>
              <a:t>       n(HCl)  =    </a:t>
            </a:r>
            <a:r>
              <a:rPr lang="en-AU" sz="2000" u="sng">
                <a:latin typeface="Book Antiqua" panose="02040602050305030304" pitchFamily="18" charset="0"/>
              </a:rPr>
              <a:t>m</a:t>
            </a:r>
            <a:endParaRPr lang="en-AU" sz="2000">
              <a:latin typeface="Book Antiqua" panose="02040602050305030304" pitchFamily="18" charset="0"/>
            </a:endParaRPr>
          </a:p>
          <a:p>
            <a:r>
              <a:rPr lang="en-AU" sz="2000">
                <a:latin typeface="Book Antiqua" panose="02040602050305030304" pitchFamily="18" charset="0"/>
              </a:rPr>
              <a:t>                          *M</a:t>
            </a:r>
          </a:p>
          <a:p>
            <a:r>
              <a:rPr lang="en-AU" sz="2000">
                <a:latin typeface="Book Antiqua" panose="02040602050305030304" pitchFamily="18" charset="0"/>
              </a:rPr>
              <a:t>                      =    </a:t>
            </a:r>
            <a:r>
              <a:rPr lang="en-AU" sz="2000" u="sng">
                <a:latin typeface="Book Antiqua" panose="02040602050305030304" pitchFamily="18" charset="0"/>
              </a:rPr>
              <a:t>146</a:t>
            </a:r>
            <a:endParaRPr lang="en-AU" sz="2000">
              <a:latin typeface="Book Antiqua" panose="02040602050305030304" pitchFamily="18" charset="0"/>
            </a:endParaRPr>
          </a:p>
          <a:p>
            <a:r>
              <a:rPr lang="en-AU" sz="2000" b="1" i="1">
                <a:latin typeface="Book Antiqua" panose="02040602050305030304" pitchFamily="18" charset="0"/>
              </a:rPr>
              <a:t>              </a:t>
            </a:r>
            <a:r>
              <a:rPr lang="en-AU" sz="2000">
                <a:latin typeface="Book Antiqua" panose="02040602050305030304" pitchFamily="18" charset="0"/>
              </a:rPr>
              <a:t>             36.458</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n(HCl)   =  4.00 mol </a:t>
            </a:r>
          </a:p>
          <a:p>
            <a:endParaRPr lang="en-AU" sz="1000">
              <a:latin typeface="Book Antiqua" panose="02040602050305030304" pitchFamily="18" charset="0"/>
            </a:endParaRPr>
          </a:p>
          <a:p>
            <a:r>
              <a:rPr lang="en-AU" sz="2000">
                <a:latin typeface="Book Antiqua" panose="02040602050305030304" pitchFamily="18" charset="0"/>
              </a:rPr>
              <a:t>(Specific quantity of the known)</a:t>
            </a:r>
            <a:endParaRPr lang="en-AU" sz="2000"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sp>
        <p:nvSpPr>
          <p:cNvPr id="75788" name="Text Box 12"/>
          <p:cNvSpPr txBox="1">
            <a:spLocks noChangeArrowheads="1"/>
          </p:cNvSpPr>
          <p:nvPr/>
        </p:nvSpPr>
        <p:spPr bwMode="auto">
          <a:xfrm>
            <a:off x="1871663" y="4392613"/>
            <a:ext cx="5905500" cy="16002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MOLE RELATIONSHIP (?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a:t>
            </a:r>
          </a:p>
          <a:p>
            <a:endParaRPr lang="en-AU" sz="1000">
              <a:latin typeface="Book Antiqua" panose="02040602050305030304" pitchFamily="18" charset="0"/>
            </a:endParaRPr>
          </a:p>
          <a:p>
            <a:r>
              <a:rPr lang="en-AU" sz="2000">
                <a:latin typeface="Book Antiqua" panose="02040602050305030304" pitchFamily="18" charset="0"/>
              </a:rPr>
              <a:t>    n(ZnCl</a:t>
            </a:r>
            <a:r>
              <a:rPr lang="en-AU" sz="2000" baseline="-25000">
                <a:latin typeface="Book Antiqua" panose="02040602050305030304" pitchFamily="18" charset="0"/>
              </a:rPr>
              <a:t>2</a:t>
            </a:r>
            <a:r>
              <a:rPr lang="en-AU" sz="2000">
                <a:latin typeface="Book Antiqua" panose="02040602050305030304" pitchFamily="18" charset="0"/>
              </a:rPr>
              <a:t>)   =   </a:t>
            </a:r>
            <a:r>
              <a:rPr lang="en-AU" sz="2000">
                <a:latin typeface="Abadi MT Condensed" pitchFamily="34" charset="0"/>
              </a:rPr>
              <a:t>½</a:t>
            </a:r>
            <a:r>
              <a:rPr lang="en-AU" sz="2000">
                <a:latin typeface="Book Antiqua" panose="02040602050305030304" pitchFamily="18" charset="0"/>
              </a:rPr>
              <a:t>  x  n(HCl)  (General)</a:t>
            </a:r>
          </a:p>
          <a:p>
            <a:r>
              <a:rPr lang="en-AU" sz="2000">
                <a:latin typeface="Book Antiqua" panose="02040602050305030304" pitchFamily="18" charset="0"/>
              </a:rPr>
              <a:t>                       =  </a:t>
            </a:r>
            <a:r>
              <a:rPr lang="en-AU" sz="2000">
                <a:latin typeface="Abadi MT Condensed" pitchFamily="34" charset="0"/>
              </a:rPr>
              <a:t>½</a:t>
            </a:r>
            <a:r>
              <a:rPr lang="en-AU" sz="2000">
                <a:latin typeface="Book Antiqua" panose="02040602050305030304" pitchFamily="18" charset="0"/>
              </a:rPr>
              <a:t>  x   4.00   </a:t>
            </a:r>
            <a:r>
              <a:rPr lang="en-AU" sz="1800">
                <a:latin typeface="Book Antiqua" panose="02040602050305030304" pitchFamily="18" charset="0"/>
              </a:rPr>
              <a:t>(Insert Specific quantity)              </a:t>
            </a:r>
            <a:r>
              <a:rPr lang="en-AU" sz="2000" b="1">
                <a:latin typeface="Book Antiqua" panose="02040602050305030304" pitchFamily="18" charset="0"/>
                <a:sym typeface="Symbol" panose="05050102010706020507" pitchFamily="18" charset="2"/>
              </a:rPr>
              <a:t></a:t>
            </a:r>
            <a:r>
              <a:rPr lang="en-AU" sz="2000">
                <a:latin typeface="Book Antiqua" panose="02040602050305030304" pitchFamily="18" charset="0"/>
              </a:rPr>
              <a:t> n(ZnCl</a:t>
            </a:r>
            <a:r>
              <a:rPr lang="en-AU" sz="2000" baseline="-25000">
                <a:latin typeface="Book Antiqua" panose="02040602050305030304" pitchFamily="18" charset="0"/>
              </a:rPr>
              <a:t>2</a:t>
            </a:r>
            <a:r>
              <a:rPr lang="en-AU" sz="2000">
                <a:latin typeface="Book Antiqua" panose="02040602050305030304" pitchFamily="18" charset="0"/>
              </a:rPr>
              <a:t>)   = 2.00 mol </a:t>
            </a:r>
            <a:r>
              <a:rPr lang="en-AU" sz="1800">
                <a:latin typeface="Book Antiqua" panose="02040602050305030304" pitchFamily="18" charset="0"/>
              </a:rPr>
              <a:t>(Mole quantity of unknown)</a:t>
            </a:r>
            <a:endParaRPr lang="en-AU"/>
          </a:p>
        </p:txBody>
      </p:sp>
      <p:sp>
        <p:nvSpPr>
          <p:cNvPr id="75789" name="Text Box 13"/>
          <p:cNvSpPr txBox="1">
            <a:spLocks noChangeArrowheads="1"/>
          </p:cNvSpPr>
          <p:nvPr/>
        </p:nvSpPr>
        <p:spPr bwMode="auto">
          <a:xfrm>
            <a:off x="3600450" y="5976938"/>
            <a:ext cx="4229100" cy="27432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MOLES → MASS (? ):</a:t>
            </a:r>
          </a:p>
          <a:p>
            <a:endParaRPr lang="en-AU" sz="1000" b="1" i="1">
              <a:latin typeface="Book Antiqua" panose="02040602050305030304" pitchFamily="18" charset="0"/>
            </a:endParaRPr>
          </a:p>
          <a:p>
            <a:r>
              <a:rPr lang="en-AU" sz="2000">
                <a:latin typeface="Book Antiqua" panose="02040602050305030304" pitchFamily="18" charset="0"/>
              </a:rPr>
              <a:t>  m(ZnCl</a:t>
            </a:r>
            <a:r>
              <a:rPr lang="en-AU" sz="2000" baseline="-25000">
                <a:latin typeface="Book Antiqua" panose="02040602050305030304" pitchFamily="18" charset="0"/>
              </a:rPr>
              <a:t>2</a:t>
            </a:r>
            <a:r>
              <a:rPr lang="en-AU" sz="2000">
                <a:latin typeface="Book Antiqua" panose="02040602050305030304" pitchFamily="18" charset="0"/>
              </a:rPr>
              <a:t>)  =  n(ZnCl</a:t>
            </a:r>
            <a:r>
              <a:rPr lang="en-AU" sz="2000" baseline="-25000">
                <a:latin typeface="Book Antiqua" panose="02040602050305030304" pitchFamily="18" charset="0"/>
              </a:rPr>
              <a:t>2</a:t>
            </a:r>
            <a:r>
              <a:rPr lang="en-AU" sz="2000">
                <a:latin typeface="Book Antiqua" panose="02040602050305030304" pitchFamily="18" charset="0"/>
              </a:rPr>
              <a:t>)  x  M(ZnCl</a:t>
            </a:r>
            <a:r>
              <a:rPr lang="en-AU" sz="2000" baseline="-25000">
                <a:latin typeface="Book Antiqua" panose="02040602050305030304" pitchFamily="18" charset="0"/>
              </a:rPr>
              <a:t>2</a:t>
            </a:r>
            <a:r>
              <a:rPr lang="en-AU" sz="2000">
                <a:latin typeface="Book Antiqua" panose="02040602050305030304" pitchFamily="18" charset="0"/>
              </a:rPr>
              <a:t>) </a:t>
            </a:r>
          </a:p>
          <a:p>
            <a:r>
              <a:rPr lang="en-AU" sz="2000">
                <a:latin typeface="Book Antiqua" panose="02040602050305030304" pitchFamily="18" charset="0"/>
              </a:rPr>
              <a:t>    </a:t>
            </a:r>
            <a:endParaRPr lang="en-AU" sz="2000" b="1" i="1">
              <a:latin typeface="Book Antiqua" panose="02040602050305030304" pitchFamily="18" charset="0"/>
            </a:endParaRPr>
          </a:p>
          <a:p>
            <a:r>
              <a:rPr lang="en-AU" sz="2000" b="1">
                <a:latin typeface="Book Antiqua" panose="02040602050305030304" pitchFamily="18" charset="0"/>
              </a:rPr>
              <a:t>                     </a:t>
            </a:r>
            <a:r>
              <a:rPr lang="en-AU" sz="2000">
                <a:latin typeface="Book Antiqua" panose="02040602050305030304" pitchFamily="18" charset="0"/>
              </a:rPr>
              <a:t>=    2.00        x    136.28  </a:t>
            </a:r>
          </a:p>
          <a:p>
            <a:r>
              <a:rPr lang="en-AU" sz="2000">
                <a:latin typeface="Book Antiqua" panose="02040602050305030304" pitchFamily="18" charset="0"/>
              </a:rPr>
              <a:t>  </a:t>
            </a:r>
            <a:r>
              <a:rPr lang="en-AU" sz="2000" b="1">
                <a:latin typeface="Book Antiqua" panose="02040602050305030304" pitchFamily="18" charset="0"/>
              </a:rPr>
              <a:t> </a:t>
            </a:r>
            <a:endParaRPr lang="en-AU" sz="1000" b="1">
              <a:latin typeface="Book Antiqua" panose="02040602050305030304" pitchFamily="18" charset="0"/>
            </a:endParaRP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a:latin typeface="Book Antiqua" panose="02040602050305030304" pitchFamily="18" charset="0"/>
              </a:rPr>
              <a:t> m(ZnCl</a:t>
            </a:r>
            <a:r>
              <a:rPr lang="en-AU" sz="2000" baseline="-25000">
                <a:latin typeface="Book Antiqua" panose="02040602050305030304" pitchFamily="18" charset="0"/>
              </a:rPr>
              <a:t>2</a:t>
            </a:r>
            <a:r>
              <a:rPr lang="en-AU" sz="2000">
                <a:latin typeface="Book Antiqua" panose="02040602050305030304" pitchFamily="18" charset="0"/>
              </a:rPr>
              <a:t>)  =  272.56 g  </a:t>
            </a:r>
          </a:p>
          <a:p>
            <a:r>
              <a:rPr lang="en-AU" sz="2000">
                <a:latin typeface="Book Antiqua" panose="02040602050305030304" pitchFamily="18" charset="0"/>
              </a:rPr>
              <a:t>                      or   </a:t>
            </a:r>
            <a:r>
              <a:rPr lang="en-AU" sz="2400">
                <a:latin typeface="Book Antiqua" panose="02040602050305030304" pitchFamily="18" charset="0"/>
              </a:rPr>
              <a:t>273</a:t>
            </a:r>
            <a:r>
              <a:rPr lang="en-AU" sz="2000">
                <a:latin typeface="Book Antiqua" panose="02040602050305030304" pitchFamily="18" charset="0"/>
              </a:rPr>
              <a:t> g   (3 S.F.)</a:t>
            </a:r>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a:p>
        </p:txBody>
      </p:sp>
      <p:pic>
        <p:nvPicPr>
          <p:cNvPr id="75792"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584325"/>
            <a:ext cx="16192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1"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6038850"/>
            <a:ext cx="1662112" cy="2714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6"/>
                                        </p:tgtEl>
                                        <p:attrNameLst>
                                          <p:attrName>style.visibility</p:attrName>
                                        </p:attrNameLst>
                                      </p:cBhvr>
                                      <p:to>
                                        <p:strVal val="visible"/>
                                      </p:to>
                                    </p:set>
                                    <p:animEffect transition="in" filter="dissolve">
                                      <p:cBhvr>
                                        <p:cTn id="7" dur="500"/>
                                        <p:tgtEl>
                                          <p:spTgt spid="75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787"/>
                                        </p:tgtEl>
                                        <p:attrNameLst>
                                          <p:attrName>style.visibility</p:attrName>
                                        </p:attrNameLst>
                                      </p:cBhvr>
                                      <p:to>
                                        <p:strVal val="visible"/>
                                      </p:to>
                                    </p:set>
                                    <p:animEffect transition="in" filter="dissolve">
                                      <p:cBhvr>
                                        <p:cTn id="12" dur="500"/>
                                        <p:tgtEl>
                                          <p:spTgt spid="75787"/>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75792"/>
                                        </p:tgtEl>
                                        <p:attrNameLst>
                                          <p:attrName>style.visibility</p:attrName>
                                        </p:attrNameLst>
                                      </p:cBhvr>
                                      <p:to>
                                        <p:strVal val="visible"/>
                                      </p:to>
                                    </p:set>
                                    <p:animEffect transition="in" filter="dissolve">
                                      <p:cBhvr>
                                        <p:cTn id="16" dur="500"/>
                                        <p:tgtEl>
                                          <p:spTgt spid="757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5788"/>
                                        </p:tgtEl>
                                        <p:attrNameLst>
                                          <p:attrName>style.visibility</p:attrName>
                                        </p:attrNameLst>
                                      </p:cBhvr>
                                      <p:to>
                                        <p:strVal val="visible"/>
                                      </p:to>
                                    </p:set>
                                    <p:animEffect transition="in" filter="dissolve">
                                      <p:cBhvr>
                                        <p:cTn id="21" dur="500"/>
                                        <p:tgtEl>
                                          <p:spTgt spid="7578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5789"/>
                                        </p:tgtEl>
                                        <p:attrNameLst>
                                          <p:attrName>style.visibility</p:attrName>
                                        </p:attrNameLst>
                                      </p:cBhvr>
                                      <p:to>
                                        <p:strVal val="visible"/>
                                      </p:to>
                                    </p:set>
                                    <p:animEffect transition="in" filter="dissolve">
                                      <p:cBhvr>
                                        <p:cTn id="26" dur="500"/>
                                        <p:tgtEl>
                                          <p:spTgt spid="75789"/>
                                        </p:tgtEl>
                                      </p:cBhvr>
                                    </p:animEffect>
                                  </p:childTnLst>
                                </p:cTn>
                              </p:par>
                              <p:par>
                                <p:cTn id="27" presetID="9" presetClass="entr" presetSubtype="0" fill="hold" nodeType="withEffect">
                                  <p:stCondLst>
                                    <p:cond delay="0"/>
                                  </p:stCondLst>
                                  <p:childTnLst>
                                    <p:set>
                                      <p:cBhvr>
                                        <p:cTn id="28" dur="1" fill="hold">
                                          <p:stCondLst>
                                            <p:cond delay="0"/>
                                          </p:stCondLst>
                                        </p:cTn>
                                        <p:tgtEl>
                                          <p:spTgt spid="17431"/>
                                        </p:tgtEl>
                                        <p:attrNameLst>
                                          <p:attrName>style.visibility</p:attrName>
                                        </p:attrNameLst>
                                      </p:cBhvr>
                                      <p:to>
                                        <p:strVal val="visible"/>
                                      </p:to>
                                    </p:set>
                                    <p:animEffect transition="in" filter="dissolve">
                                      <p:cBhvr>
                                        <p:cTn id="29" dur="500"/>
                                        <p:tgtEl>
                                          <p:spTgt spid="17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animBg="1" autoUpdateAnimBg="0"/>
      <p:bldP spid="75787" grpId="0" animBg="1" autoUpdateAnimBg="0"/>
      <p:bldP spid="75788" grpId="0" animBg="1" autoUpdateAnimBg="0"/>
      <p:bldP spid="7578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8"/>
          <p:cNvSpPr txBox="1">
            <a:spLocks noChangeArrowheads="1"/>
          </p:cNvSpPr>
          <p:nvPr/>
        </p:nvSpPr>
        <p:spPr bwMode="auto">
          <a:xfrm>
            <a:off x="1971675" y="250825"/>
            <a:ext cx="81375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latin typeface="Broadway" panose="04040905080B02020502" pitchFamily="82" charset="0"/>
              </a:rPr>
              <a:t>How should it look on your page?</a:t>
            </a: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893763"/>
            <a:ext cx="8837613" cy="771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5"/>
          <p:cNvSpPr txBox="1">
            <a:spLocks noChangeArrowheads="1"/>
          </p:cNvSpPr>
          <p:nvPr/>
        </p:nvSpPr>
        <p:spPr bwMode="auto">
          <a:xfrm>
            <a:off x="431800" y="2305050"/>
            <a:ext cx="1080135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GB" b="1"/>
              <a:t>Iron Oxide (Fe</a:t>
            </a:r>
            <a:r>
              <a:rPr lang="en-GB" b="1" baseline="-25000"/>
              <a:t>2</a:t>
            </a:r>
            <a:r>
              <a:rPr lang="en-GB" b="1"/>
              <a:t>O</a:t>
            </a:r>
            <a:r>
              <a:rPr lang="en-GB" b="1" baseline="-25000"/>
              <a:t>3</a:t>
            </a:r>
            <a:r>
              <a:rPr lang="en-GB" b="1"/>
              <a:t>) can be reduced in a blast furnace by carbon monoxide to produce liquid iron according to the following equation:</a:t>
            </a:r>
          </a:p>
          <a:p>
            <a:endParaRPr lang="en-GB"/>
          </a:p>
          <a:p>
            <a:r>
              <a:rPr lang="en-GB" sz="3400" b="1"/>
              <a:t>    Fe</a:t>
            </a:r>
            <a:r>
              <a:rPr lang="en-GB" sz="3400" b="1" baseline="-25000"/>
              <a:t>2</a:t>
            </a:r>
            <a:r>
              <a:rPr lang="en-GB" sz="3400" b="1"/>
              <a:t>O</a:t>
            </a:r>
            <a:r>
              <a:rPr lang="en-GB" sz="3400" b="1" baseline="-25000"/>
              <a:t>3</a:t>
            </a:r>
            <a:r>
              <a:rPr lang="en-GB" sz="3400" b="1"/>
              <a:t>(s)  +  3CO(g)  →  2Fe(l)  + 3CO</a:t>
            </a:r>
            <a:r>
              <a:rPr lang="en-GB" sz="3400" b="1" baseline="-25000"/>
              <a:t>2</a:t>
            </a:r>
            <a:r>
              <a:rPr lang="en-GB" sz="3400" b="1"/>
              <a:t>(g)</a:t>
            </a:r>
          </a:p>
          <a:p>
            <a:endParaRPr lang="en-GB" sz="3400" b="1"/>
          </a:p>
          <a:p>
            <a:r>
              <a:rPr lang="en-GB" b="1"/>
              <a:t>How many grams of iron can be produced if 45 kg of iron oxide</a:t>
            </a:r>
          </a:p>
          <a:p>
            <a:r>
              <a:rPr lang="en-GB" b="1"/>
              <a:t> are consumed in the process?</a:t>
            </a:r>
            <a:endParaRPr lang="en-AU" b="1"/>
          </a:p>
        </p:txBody>
      </p:sp>
      <p:sp>
        <p:nvSpPr>
          <p:cNvPr id="19459" name="Text Box 6"/>
          <p:cNvSpPr txBox="1">
            <a:spLocks noChangeArrowheads="1"/>
          </p:cNvSpPr>
          <p:nvPr/>
        </p:nvSpPr>
        <p:spPr bwMode="auto">
          <a:xfrm>
            <a:off x="431800" y="1439863"/>
            <a:ext cx="4897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QUESTION 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2087563" y="431800"/>
            <a:ext cx="5943600" cy="11430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EQUATION:</a:t>
            </a:r>
          </a:p>
          <a:p>
            <a:r>
              <a:rPr lang="en-AU" sz="1000" b="1" i="1">
                <a:latin typeface="Book Antiqua" panose="02040602050305030304" pitchFamily="18" charset="0"/>
              </a:rPr>
              <a:t>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r>
              <a:rPr lang="en-AU" sz="1600" b="1" i="1">
                <a:latin typeface="Book Antiqua" panose="02040602050305030304" pitchFamily="18" charset="0"/>
              </a:rPr>
              <a:t>                                                         </a:t>
            </a:r>
            <a:r>
              <a:rPr lang="en-AU" sz="2000" b="1" i="1">
                <a:latin typeface="Book Antiqua" panose="02040602050305030304" pitchFamily="18" charset="0"/>
              </a:rPr>
              <a:t> ?</a:t>
            </a:r>
            <a:endParaRPr lang="en-AU" sz="1600" b="1" i="1">
              <a:latin typeface="Book Antiqua" panose="02040602050305030304" pitchFamily="18" charset="0"/>
            </a:endParaRPr>
          </a:p>
          <a:p>
            <a:r>
              <a:rPr lang="en-GB" sz="2000" b="1" i="1">
                <a:latin typeface="Book Antiqua" panose="02040602050305030304" pitchFamily="18" charset="0"/>
              </a:rPr>
              <a:t>   </a:t>
            </a:r>
            <a:r>
              <a:rPr lang="en-GB" sz="2400" b="1" i="1">
                <a:latin typeface="Book Antiqua" panose="02040602050305030304" pitchFamily="18" charset="0"/>
              </a:rPr>
              <a:t>Fe</a:t>
            </a:r>
            <a:r>
              <a:rPr lang="en-GB" sz="2400" b="1" i="1" baseline="-25000">
                <a:latin typeface="Book Antiqua" panose="02040602050305030304" pitchFamily="18" charset="0"/>
              </a:rPr>
              <a:t>2</a:t>
            </a:r>
            <a:r>
              <a:rPr lang="en-GB" sz="2400" b="1" i="1">
                <a:latin typeface="Book Antiqua" panose="02040602050305030304" pitchFamily="18" charset="0"/>
              </a:rPr>
              <a:t>O</a:t>
            </a:r>
            <a:r>
              <a:rPr lang="en-GB" sz="2400" b="1" i="1" baseline="-25000">
                <a:latin typeface="Book Antiqua" panose="02040602050305030304" pitchFamily="18" charset="0"/>
              </a:rPr>
              <a:t>3</a:t>
            </a:r>
            <a:r>
              <a:rPr lang="en-GB" sz="2400" b="1" i="1">
                <a:latin typeface="Book Antiqua" panose="02040602050305030304" pitchFamily="18" charset="0"/>
              </a:rPr>
              <a:t>(s)  +  3CO(g)  →  2Fe(l)  + 3CO</a:t>
            </a:r>
            <a:r>
              <a:rPr lang="en-GB" sz="2400" b="1" i="1" baseline="-25000">
                <a:latin typeface="Book Antiqua" panose="02040602050305030304" pitchFamily="18" charset="0"/>
              </a:rPr>
              <a:t>2</a:t>
            </a:r>
            <a:r>
              <a:rPr lang="en-GB" sz="2400" b="1" i="1">
                <a:latin typeface="Book Antiqua" panose="02040602050305030304" pitchFamily="18" charset="0"/>
              </a:rPr>
              <a:t>(g)</a:t>
            </a:r>
            <a:endParaRPr lang="en-GB" sz="20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105475" name="Text Box 3"/>
          <p:cNvSpPr txBox="1">
            <a:spLocks noChangeArrowheads="1"/>
          </p:cNvSpPr>
          <p:nvPr/>
        </p:nvSpPr>
        <p:spPr bwMode="auto">
          <a:xfrm>
            <a:off x="3687763" y="1574800"/>
            <a:ext cx="4343400" cy="28575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MASS → MOLES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p>
          <a:p>
            <a:endParaRPr lang="en-AU" sz="1000" b="1" i="1">
              <a:latin typeface="Book Antiqua" panose="02040602050305030304" pitchFamily="18" charset="0"/>
            </a:endParaRPr>
          </a:p>
          <a:p>
            <a:r>
              <a:rPr lang="en-AU" sz="2000">
                <a:latin typeface="Book Antiqua" panose="02040602050305030304" pitchFamily="18" charset="0"/>
              </a:rPr>
              <a:t>     n(Fe</a:t>
            </a:r>
            <a:r>
              <a:rPr lang="en-AU" sz="2000" baseline="-25000">
                <a:latin typeface="Book Antiqua" panose="02040602050305030304" pitchFamily="18" charset="0"/>
              </a:rPr>
              <a:t>2</a:t>
            </a:r>
            <a:r>
              <a:rPr lang="en-AU" sz="2000">
                <a:latin typeface="Book Antiqua" panose="02040602050305030304" pitchFamily="18" charset="0"/>
              </a:rPr>
              <a:t>O</a:t>
            </a:r>
            <a:r>
              <a:rPr lang="en-AU" sz="2000" baseline="-25000">
                <a:latin typeface="Book Antiqua" panose="02040602050305030304" pitchFamily="18" charset="0"/>
              </a:rPr>
              <a:t>3</a:t>
            </a:r>
            <a:r>
              <a:rPr lang="en-AU" sz="2000">
                <a:latin typeface="Book Antiqua" panose="02040602050305030304" pitchFamily="18" charset="0"/>
              </a:rPr>
              <a:t>)   =    </a:t>
            </a:r>
            <a:r>
              <a:rPr lang="en-AU" sz="2000" u="sng">
                <a:latin typeface="Book Antiqua" panose="02040602050305030304" pitchFamily="18" charset="0"/>
              </a:rPr>
              <a:t>m</a:t>
            </a:r>
            <a:endParaRPr lang="en-AU" sz="2000">
              <a:latin typeface="Book Antiqua" panose="02040602050305030304" pitchFamily="18" charset="0"/>
            </a:endParaRPr>
          </a:p>
          <a:p>
            <a:r>
              <a:rPr lang="en-AU" sz="2000">
                <a:latin typeface="Book Antiqua" panose="02040602050305030304" pitchFamily="18" charset="0"/>
              </a:rPr>
              <a:t>                            *M</a:t>
            </a:r>
          </a:p>
          <a:p>
            <a:r>
              <a:rPr lang="en-AU" sz="2000">
                <a:latin typeface="Book Antiqua" panose="02040602050305030304" pitchFamily="18" charset="0"/>
              </a:rPr>
              <a:t>                       =  </a:t>
            </a:r>
            <a:r>
              <a:rPr lang="en-AU" sz="2000" u="sng">
                <a:latin typeface="Book Antiqua" panose="02040602050305030304" pitchFamily="18" charset="0"/>
              </a:rPr>
              <a:t>45,000</a:t>
            </a:r>
            <a:r>
              <a:rPr lang="en-AU" sz="2000">
                <a:latin typeface="Book Antiqua" panose="02040602050305030304" pitchFamily="18" charset="0"/>
              </a:rPr>
              <a:t>       (45kg)</a:t>
            </a:r>
          </a:p>
          <a:p>
            <a:r>
              <a:rPr lang="en-AU" sz="2000" b="1" i="1">
                <a:latin typeface="Book Antiqua" panose="02040602050305030304" pitchFamily="18" charset="0"/>
              </a:rPr>
              <a:t>                           </a:t>
            </a:r>
            <a:r>
              <a:rPr lang="en-AU" sz="2000">
                <a:latin typeface="Book Antiqua" panose="02040602050305030304" pitchFamily="18" charset="0"/>
              </a:rPr>
              <a:t>159.70</a:t>
            </a:r>
          </a:p>
          <a:p>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 n(Fe</a:t>
            </a:r>
            <a:r>
              <a:rPr lang="en-AU" sz="2000" baseline="-25000">
                <a:latin typeface="Book Antiqua" panose="02040602050305030304" pitchFamily="18" charset="0"/>
              </a:rPr>
              <a:t>2</a:t>
            </a:r>
            <a:r>
              <a:rPr lang="en-AU" sz="2000">
                <a:latin typeface="Book Antiqua" panose="02040602050305030304" pitchFamily="18" charset="0"/>
              </a:rPr>
              <a:t>O</a:t>
            </a:r>
            <a:r>
              <a:rPr lang="en-AU" sz="2000" baseline="-25000">
                <a:latin typeface="Book Antiqua" panose="02040602050305030304" pitchFamily="18" charset="0"/>
              </a:rPr>
              <a:t>3</a:t>
            </a:r>
            <a:r>
              <a:rPr lang="en-AU" sz="2000">
                <a:latin typeface="Book Antiqua" panose="02040602050305030304" pitchFamily="18" charset="0"/>
              </a:rPr>
              <a:t>)   =  281.8  mol </a:t>
            </a:r>
          </a:p>
          <a:p>
            <a:endParaRPr lang="en-AU" sz="1000">
              <a:latin typeface="Book Antiqua" panose="02040602050305030304" pitchFamily="18" charset="0"/>
            </a:endParaRPr>
          </a:p>
          <a:p>
            <a:r>
              <a:rPr lang="en-AU" sz="2000">
                <a:latin typeface="Book Antiqua" panose="02040602050305030304" pitchFamily="18" charset="0"/>
              </a:rPr>
              <a:t>(Specific quantity of the known)</a:t>
            </a:r>
            <a:endParaRPr lang="en-AU" sz="2000"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sp>
        <p:nvSpPr>
          <p:cNvPr id="105476" name="Text Box 4"/>
          <p:cNvSpPr txBox="1">
            <a:spLocks noChangeArrowheads="1"/>
          </p:cNvSpPr>
          <p:nvPr/>
        </p:nvSpPr>
        <p:spPr bwMode="auto">
          <a:xfrm>
            <a:off x="2087563" y="4432300"/>
            <a:ext cx="5943600" cy="17145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MOLE RELATIONSHIP (?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a:t>
            </a:r>
          </a:p>
          <a:p>
            <a:endParaRPr lang="en-AU" sz="1000">
              <a:latin typeface="Book Antiqua" panose="02040602050305030304" pitchFamily="18" charset="0"/>
            </a:endParaRPr>
          </a:p>
          <a:p>
            <a:r>
              <a:rPr lang="en-AU" sz="2000">
                <a:latin typeface="Book Antiqua" panose="02040602050305030304" pitchFamily="18" charset="0"/>
              </a:rPr>
              <a:t>      n(Fe)    =   </a:t>
            </a:r>
            <a:r>
              <a:rPr lang="en-AU" sz="2000">
                <a:latin typeface="Abadi MT Condensed" pitchFamily="34" charset="0"/>
              </a:rPr>
              <a:t>2 </a:t>
            </a:r>
            <a:r>
              <a:rPr lang="en-AU" sz="2000">
                <a:latin typeface="Book Antiqua" panose="02040602050305030304" pitchFamily="18" charset="0"/>
              </a:rPr>
              <a:t>  x  n(Fe</a:t>
            </a:r>
            <a:r>
              <a:rPr lang="en-AU" sz="2000" baseline="-25000">
                <a:latin typeface="Book Antiqua" panose="02040602050305030304" pitchFamily="18" charset="0"/>
              </a:rPr>
              <a:t>2</a:t>
            </a:r>
            <a:r>
              <a:rPr lang="en-AU" sz="2000">
                <a:latin typeface="Book Antiqua" panose="02040602050305030304" pitchFamily="18" charset="0"/>
              </a:rPr>
              <a:t>O</a:t>
            </a:r>
            <a:r>
              <a:rPr lang="en-AU" sz="2000" baseline="-25000">
                <a:latin typeface="Book Antiqua" panose="02040602050305030304" pitchFamily="18" charset="0"/>
              </a:rPr>
              <a:t>3</a:t>
            </a:r>
            <a:r>
              <a:rPr lang="en-AU" sz="2000">
                <a:latin typeface="Book Antiqua" panose="02040602050305030304" pitchFamily="18" charset="0"/>
              </a:rPr>
              <a:t>)   (General)</a:t>
            </a:r>
          </a:p>
          <a:p>
            <a:r>
              <a:rPr lang="en-AU" sz="2000">
                <a:latin typeface="Book Antiqua" panose="02040602050305030304" pitchFamily="18" charset="0"/>
              </a:rPr>
              <a:t>                   =   </a:t>
            </a:r>
            <a:r>
              <a:rPr lang="en-AU" sz="2000">
                <a:latin typeface="Abadi MT Condensed" pitchFamily="34" charset="0"/>
              </a:rPr>
              <a:t>2</a:t>
            </a:r>
            <a:r>
              <a:rPr lang="en-AU" sz="2000">
                <a:latin typeface="Book Antiqua" panose="02040602050305030304" pitchFamily="18" charset="0"/>
              </a:rPr>
              <a:t>   x  281.8      </a:t>
            </a:r>
            <a:r>
              <a:rPr lang="en-AU" sz="1800">
                <a:latin typeface="Book Antiqua" panose="02040602050305030304" pitchFamily="18" charset="0"/>
              </a:rPr>
              <a:t>(Insert Specific quantity)              </a:t>
            </a:r>
            <a:r>
              <a:rPr lang="en-AU" sz="2000" b="1">
                <a:latin typeface="Book Antiqua" panose="02040602050305030304" pitchFamily="18" charset="0"/>
                <a:sym typeface="Symbol" panose="05050102010706020507" pitchFamily="18" charset="2"/>
              </a:rPr>
              <a:t></a:t>
            </a:r>
            <a:r>
              <a:rPr lang="en-AU" sz="2000">
                <a:latin typeface="Book Antiqua" panose="02040602050305030304" pitchFamily="18" charset="0"/>
              </a:rPr>
              <a:t> n(Fe)     =   563.6  mol   </a:t>
            </a:r>
            <a:r>
              <a:rPr lang="en-AU" sz="1800">
                <a:latin typeface="Book Antiqua" panose="02040602050305030304" pitchFamily="18" charset="0"/>
              </a:rPr>
              <a:t>(Mole quantity of unknown)</a:t>
            </a:r>
            <a:endParaRPr lang="en-AU"/>
          </a:p>
        </p:txBody>
      </p:sp>
      <p:sp>
        <p:nvSpPr>
          <p:cNvPr id="105477" name="Text Box 5"/>
          <p:cNvSpPr txBox="1">
            <a:spLocks noChangeArrowheads="1"/>
          </p:cNvSpPr>
          <p:nvPr/>
        </p:nvSpPr>
        <p:spPr bwMode="auto">
          <a:xfrm>
            <a:off x="3687763" y="6146800"/>
            <a:ext cx="4343400" cy="2709863"/>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MOLES → MASS (? ):</a:t>
            </a:r>
          </a:p>
          <a:p>
            <a:endParaRPr lang="en-AU" sz="1000" b="1" i="1">
              <a:latin typeface="Book Antiqua" panose="02040602050305030304" pitchFamily="18" charset="0"/>
            </a:endParaRPr>
          </a:p>
          <a:p>
            <a:r>
              <a:rPr lang="en-AU" sz="2000">
                <a:latin typeface="Book Antiqua" panose="02040602050305030304" pitchFamily="18" charset="0"/>
              </a:rPr>
              <a:t>      m(Fe)     =  n(Fe)  x  M(Fe) </a:t>
            </a:r>
          </a:p>
          <a:p>
            <a:r>
              <a:rPr lang="en-AU" sz="2000">
                <a:latin typeface="Book Antiqua" panose="02040602050305030304" pitchFamily="18" charset="0"/>
              </a:rPr>
              <a:t>    </a:t>
            </a:r>
            <a:endParaRPr lang="en-AU" sz="2000" b="1" i="1">
              <a:latin typeface="Book Antiqua" panose="02040602050305030304" pitchFamily="18" charset="0"/>
            </a:endParaRPr>
          </a:p>
          <a:p>
            <a:r>
              <a:rPr lang="en-AU" sz="2000" b="1">
                <a:latin typeface="Book Antiqua" panose="02040602050305030304" pitchFamily="18" charset="0"/>
              </a:rPr>
              <a:t>                     </a:t>
            </a:r>
            <a:r>
              <a:rPr lang="en-AU" sz="2000">
                <a:latin typeface="Book Antiqua" panose="02040602050305030304" pitchFamily="18" charset="0"/>
              </a:rPr>
              <a:t>=  563.6   x   55.85 </a:t>
            </a:r>
          </a:p>
          <a:p>
            <a:r>
              <a:rPr lang="en-AU" sz="2000">
                <a:latin typeface="Book Antiqua" panose="02040602050305030304" pitchFamily="18" charset="0"/>
              </a:rPr>
              <a:t>  </a:t>
            </a:r>
            <a:r>
              <a:rPr lang="en-AU" sz="2000" b="1">
                <a:latin typeface="Book Antiqua" panose="02040602050305030304" pitchFamily="18" charset="0"/>
              </a:rPr>
              <a:t> </a:t>
            </a:r>
            <a:endParaRPr lang="en-AU" sz="1000" b="1">
              <a:latin typeface="Book Antiqua" panose="02040602050305030304" pitchFamily="18" charset="0"/>
            </a:endParaRP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a:latin typeface="Book Antiqua" panose="02040602050305030304" pitchFamily="18" charset="0"/>
              </a:rPr>
              <a:t>  m(Fe)    =   31,477g or </a:t>
            </a:r>
            <a:r>
              <a:rPr lang="en-AU" sz="2400">
                <a:latin typeface="Book Antiqua" panose="02040602050305030304" pitchFamily="18" charset="0"/>
              </a:rPr>
              <a:t>31,500g</a:t>
            </a:r>
            <a:r>
              <a:rPr lang="en-AU" sz="2000">
                <a:latin typeface="Book Antiqua" panose="02040602050305030304" pitchFamily="18" charset="0"/>
              </a:rPr>
              <a:t> </a:t>
            </a:r>
          </a:p>
          <a:p>
            <a:r>
              <a:rPr lang="en-AU" sz="2000">
                <a:latin typeface="Book Antiqua" panose="02040602050305030304" pitchFamily="18" charset="0"/>
              </a:rPr>
              <a:t>                                           (3S.F.)</a:t>
            </a:r>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a:p>
        </p:txBody>
      </p:sp>
      <p:pic>
        <p:nvPicPr>
          <p:cNvPr id="1054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63" y="1584325"/>
            <a:ext cx="1655762"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6121400"/>
            <a:ext cx="16192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WordArt 8"/>
          <p:cNvSpPr>
            <a:spLocks noChangeArrowheads="1" noChangeShapeType="1" noTextEdit="1"/>
          </p:cNvSpPr>
          <p:nvPr/>
        </p:nvSpPr>
        <p:spPr bwMode="auto">
          <a:xfrm rot="5400000">
            <a:off x="6085682" y="4067969"/>
            <a:ext cx="6769100" cy="10810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Wave4">
              <a:avLst>
                <a:gd name="adj1" fmla="val 13005"/>
                <a:gd name="adj2" fmla="val 0"/>
              </a:avLst>
            </a:prstTxWarp>
          </a:bodyPr>
          <a:lstStyle/>
          <a:p>
            <a:pPr algn="ctr" fontAlgn="auto"/>
            <a:r>
              <a:rPr lang="en-AU" sz="3600" kern="10">
                <a:gradFill rotWithShape="1">
                  <a:gsLst>
                    <a:gs pos="0">
                      <a:srgbClr val="00FF00"/>
                    </a:gs>
                    <a:gs pos="100000">
                      <a:srgbClr val="00CCFF"/>
                    </a:gs>
                  </a:gsLst>
                  <a:lin ang="0" scaled="1"/>
                </a:gradFill>
                <a:effectLst>
                  <a:outerShdw dist="99190" dir="7788334" algn="ctr" rotWithShape="0">
                    <a:srgbClr val="000080">
                      <a:alpha val="79999"/>
                    </a:srgbClr>
                  </a:outerShdw>
                </a:effectLst>
                <a:latin typeface="Arial Black" panose="020B0A04020102020204" pitchFamily="34" charset="0"/>
              </a:rPr>
              <a:t>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dissolve">
                                      <p:cBhvr>
                                        <p:cTn id="7" dur="500"/>
                                        <p:tgtEl>
                                          <p:spTgt spid="105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5475"/>
                                        </p:tgtEl>
                                        <p:attrNameLst>
                                          <p:attrName>style.visibility</p:attrName>
                                        </p:attrNameLst>
                                      </p:cBhvr>
                                      <p:to>
                                        <p:strVal val="visible"/>
                                      </p:to>
                                    </p:set>
                                    <p:animEffect transition="in" filter="dissolve">
                                      <p:cBhvr>
                                        <p:cTn id="12" dur="500"/>
                                        <p:tgtEl>
                                          <p:spTgt spid="105475"/>
                                        </p:tgtEl>
                                      </p:cBhvr>
                                    </p:animEffect>
                                  </p:childTnLst>
                                </p:cTn>
                              </p:par>
                              <p:par>
                                <p:cTn id="13" presetID="9" presetClass="entr" presetSubtype="0" fill="hold" nodeType="withEffect">
                                  <p:stCondLst>
                                    <p:cond delay="0"/>
                                  </p:stCondLst>
                                  <p:childTnLst>
                                    <p:set>
                                      <p:cBhvr>
                                        <p:cTn id="14" dur="1" fill="hold">
                                          <p:stCondLst>
                                            <p:cond delay="0"/>
                                          </p:stCondLst>
                                        </p:cTn>
                                        <p:tgtEl>
                                          <p:spTgt spid="105478"/>
                                        </p:tgtEl>
                                        <p:attrNameLst>
                                          <p:attrName>style.visibility</p:attrName>
                                        </p:attrNameLst>
                                      </p:cBhvr>
                                      <p:to>
                                        <p:strVal val="visible"/>
                                      </p:to>
                                    </p:set>
                                    <p:animEffect transition="in" filter="dissolve">
                                      <p:cBhvr>
                                        <p:cTn id="15" dur="500"/>
                                        <p:tgtEl>
                                          <p:spTgt spid="1054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5476"/>
                                        </p:tgtEl>
                                        <p:attrNameLst>
                                          <p:attrName>style.visibility</p:attrName>
                                        </p:attrNameLst>
                                      </p:cBhvr>
                                      <p:to>
                                        <p:strVal val="visible"/>
                                      </p:to>
                                    </p:set>
                                    <p:animEffect transition="in" filter="dissolve">
                                      <p:cBhvr>
                                        <p:cTn id="20" dur="500"/>
                                        <p:tgtEl>
                                          <p:spTgt spid="1054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5477"/>
                                        </p:tgtEl>
                                        <p:attrNameLst>
                                          <p:attrName>style.visibility</p:attrName>
                                        </p:attrNameLst>
                                      </p:cBhvr>
                                      <p:to>
                                        <p:strVal val="visible"/>
                                      </p:to>
                                    </p:set>
                                    <p:animEffect transition="in" filter="dissolve">
                                      <p:cBhvr>
                                        <p:cTn id="25" dur="500"/>
                                        <p:tgtEl>
                                          <p:spTgt spid="105477"/>
                                        </p:tgtEl>
                                      </p:cBhvr>
                                    </p:animEffect>
                                  </p:childTnLst>
                                </p:cTn>
                              </p:par>
                              <p:par>
                                <p:cTn id="26" presetID="9" presetClass="entr" presetSubtype="0" fill="hold" nodeType="withEffect">
                                  <p:stCondLst>
                                    <p:cond delay="0"/>
                                  </p:stCondLst>
                                  <p:childTnLst>
                                    <p:set>
                                      <p:cBhvr>
                                        <p:cTn id="27" dur="1" fill="hold">
                                          <p:stCondLst>
                                            <p:cond delay="0"/>
                                          </p:stCondLst>
                                        </p:cTn>
                                        <p:tgtEl>
                                          <p:spTgt spid="105479"/>
                                        </p:tgtEl>
                                        <p:attrNameLst>
                                          <p:attrName>style.visibility</p:attrName>
                                        </p:attrNameLst>
                                      </p:cBhvr>
                                      <p:to>
                                        <p:strVal val="visible"/>
                                      </p:to>
                                    </p:set>
                                    <p:animEffect transition="in" filter="dissolve">
                                      <p:cBhvr>
                                        <p:cTn id="28" dur="500"/>
                                        <p:tgtEl>
                                          <p:spTgt spid="105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nimBg="1"/>
      <p:bldP spid="105475" grpId="0" animBg="1"/>
      <p:bldP spid="105476" grpId="0" animBg="1"/>
      <p:bldP spid="1054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Rectangle 10"/>
          <p:cNvSpPr>
            <a:spLocks noChangeArrowheads="1"/>
          </p:cNvSpPr>
          <p:nvPr/>
        </p:nvSpPr>
        <p:spPr bwMode="auto">
          <a:xfrm>
            <a:off x="0" y="0"/>
            <a:ext cx="10801350" cy="9361488"/>
          </a:xfrm>
          <a:prstGeom prst="rect">
            <a:avLst/>
          </a:prstGeom>
          <a:solidFill>
            <a:schemeClr val="bg1"/>
          </a:solidFill>
          <a:ln w="9525" algn="ctr">
            <a:solidFill>
              <a:schemeClr val="tx1"/>
            </a:solidFill>
            <a:round/>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grpSp>
        <p:nvGrpSpPr>
          <p:cNvPr id="1038" name="Group 2"/>
          <p:cNvGrpSpPr>
            <a:grpSpLocks/>
          </p:cNvGrpSpPr>
          <p:nvPr/>
        </p:nvGrpSpPr>
        <p:grpSpPr bwMode="auto">
          <a:xfrm>
            <a:off x="1543050" y="1393825"/>
            <a:ext cx="7947025" cy="1928813"/>
            <a:chOff x="1440" y="6768"/>
            <a:chExt cx="9591" cy="1773"/>
          </a:xfrm>
        </p:grpSpPr>
        <p:graphicFrame>
          <p:nvGraphicFramePr>
            <p:cNvPr id="1032" name="Object 3"/>
            <p:cNvGraphicFramePr>
              <a:graphicFrameLocks noChangeAspect="1"/>
            </p:cNvGraphicFramePr>
            <p:nvPr/>
          </p:nvGraphicFramePr>
          <p:xfrm>
            <a:off x="1440" y="6768"/>
            <a:ext cx="1920" cy="765"/>
          </p:xfrm>
          <a:graphic>
            <a:graphicData uri="http://schemas.openxmlformats.org/presentationml/2006/ole">
              <mc:AlternateContent xmlns:mc="http://schemas.openxmlformats.org/markup-compatibility/2006">
                <mc:Choice xmlns:v="urn:schemas-microsoft-com:vml" Requires="v">
                  <p:oleObj spid="_x0000_s1085" name="Bitmap Image" r:id="rId3" imgW="1152381" imgH="419048" progId="Paint.Picture">
                    <p:embed/>
                  </p:oleObj>
                </mc:Choice>
                <mc:Fallback>
                  <p:oleObj name="Bitmap Image" r:id="rId3" imgW="1152381" imgH="419048"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6768"/>
                          <a:ext cx="1920"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3" name="Object 4"/>
            <p:cNvGraphicFramePr>
              <a:graphicFrameLocks noChangeAspect="1"/>
            </p:cNvGraphicFramePr>
            <p:nvPr/>
          </p:nvGraphicFramePr>
          <p:xfrm>
            <a:off x="1440" y="7776"/>
            <a:ext cx="1920" cy="765"/>
          </p:xfrm>
          <a:graphic>
            <a:graphicData uri="http://schemas.openxmlformats.org/presentationml/2006/ole">
              <mc:AlternateContent xmlns:mc="http://schemas.openxmlformats.org/markup-compatibility/2006">
                <mc:Choice xmlns:v="urn:schemas-microsoft-com:vml" Requires="v">
                  <p:oleObj spid="_x0000_s1086" name="Bitmap Image" r:id="rId5" imgW="1152381" imgH="419048" progId="Paint.Picture">
                    <p:embed/>
                  </p:oleObj>
                </mc:Choice>
                <mc:Fallback>
                  <p:oleObj name="Bitmap Image" r:id="rId5" imgW="1152381" imgH="41904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7776"/>
                          <a:ext cx="1920"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 name="Object 5"/>
            <p:cNvGraphicFramePr>
              <a:graphicFrameLocks noChangeAspect="1"/>
            </p:cNvGraphicFramePr>
            <p:nvPr/>
          </p:nvGraphicFramePr>
          <p:xfrm>
            <a:off x="4608" y="7200"/>
            <a:ext cx="810" cy="780"/>
          </p:xfrm>
          <a:graphic>
            <a:graphicData uri="http://schemas.openxmlformats.org/presentationml/2006/ole">
              <mc:AlternateContent xmlns:mc="http://schemas.openxmlformats.org/markup-compatibility/2006">
                <mc:Choice xmlns:v="urn:schemas-microsoft-com:vml" Requires="v">
                  <p:oleObj spid="_x0000_s1087" name="Bitmap Image" r:id="rId6" imgW="447856" imgH="428798" progId="Paint.Picture">
                    <p:embed/>
                  </p:oleObj>
                </mc:Choice>
                <mc:Fallback>
                  <p:oleObj name="Bitmap Image" r:id="rId6" imgW="447856" imgH="428798"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8" y="7200"/>
                          <a:ext cx="81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5" name="Object 6"/>
            <p:cNvGraphicFramePr>
              <a:graphicFrameLocks noChangeAspect="1"/>
            </p:cNvGraphicFramePr>
            <p:nvPr/>
          </p:nvGraphicFramePr>
          <p:xfrm>
            <a:off x="6480" y="6912"/>
            <a:ext cx="1770" cy="1515"/>
          </p:xfrm>
          <a:graphic>
            <a:graphicData uri="http://schemas.openxmlformats.org/presentationml/2006/ole">
              <mc:AlternateContent xmlns:mc="http://schemas.openxmlformats.org/markup-compatibility/2006">
                <mc:Choice xmlns:v="urn:schemas-microsoft-com:vml" Requires="v">
                  <p:oleObj spid="_x0000_s1088" name="Bitmap Image" r:id="rId8" imgW="1057423" imgH="895238" progId="Paint.Picture">
                    <p:embed/>
                  </p:oleObj>
                </mc:Choice>
                <mc:Fallback>
                  <p:oleObj name="Bitmap Image" r:id="rId8" imgW="1057423" imgH="895238" progId="Paint.Picture">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0" y="6912"/>
                          <a:ext cx="1770"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6" name="Object 7"/>
            <p:cNvGraphicFramePr>
              <a:graphicFrameLocks noChangeAspect="1"/>
            </p:cNvGraphicFramePr>
            <p:nvPr/>
          </p:nvGraphicFramePr>
          <p:xfrm>
            <a:off x="9216" y="7200"/>
            <a:ext cx="1815" cy="750"/>
          </p:xfrm>
          <a:graphic>
            <a:graphicData uri="http://schemas.openxmlformats.org/presentationml/2006/ole">
              <mc:AlternateContent xmlns:mc="http://schemas.openxmlformats.org/markup-compatibility/2006">
                <mc:Choice xmlns:v="urn:schemas-microsoft-com:vml" Requires="v">
                  <p:oleObj spid="_x0000_s1089" name="Bitmap Image" r:id="rId10" imgW="1085714" imgH="409632" progId="Paint.Picture">
                    <p:embed/>
                  </p:oleObj>
                </mc:Choice>
                <mc:Fallback>
                  <p:oleObj name="Bitmap Image" r:id="rId10" imgW="1085714" imgH="409632" progId="Paint.Picture">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16" y="7200"/>
                          <a:ext cx="1815"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9" name="Text Box 8"/>
            <p:cNvSpPr txBox="1">
              <a:spLocks noChangeArrowheads="1"/>
            </p:cNvSpPr>
            <p:nvPr/>
          </p:nvSpPr>
          <p:spPr bwMode="auto">
            <a:xfrm>
              <a:off x="5616" y="7056"/>
              <a:ext cx="1083" cy="735"/>
            </a:xfrm>
            <a:prstGeom prst="rect">
              <a:avLst/>
            </a:prstGeom>
            <a:solidFill>
              <a:srgbClr val="FFFFFF"/>
            </a:solidFill>
            <a:ln w="9525">
              <a:solidFill>
                <a:srgbClr val="FFFFFF"/>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Aft>
                  <a:spcPts val="1000"/>
                </a:spcAft>
              </a:pPr>
              <a:r>
                <a:rPr lang="en-AU" sz="2600" b="1" i="1">
                  <a:latin typeface="Book Antiqua" panose="02040602050305030304" pitchFamily="18" charset="0"/>
                </a:rPr>
                <a:t> </a:t>
              </a:r>
              <a:r>
                <a:rPr lang="en-AU" sz="2600" b="1" i="1">
                  <a:latin typeface="Book Antiqua" panose="02040602050305030304" pitchFamily="18" charset="0"/>
                  <a:sym typeface="Symbol" panose="05050102010706020507" pitchFamily="18" charset="2"/>
                </a:rPr>
                <a:t></a:t>
              </a:r>
              <a:endParaRPr lang="en-US"/>
            </a:p>
          </p:txBody>
        </p:sp>
        <p:sp>
          <p:nvSpPr>
            <p:cNvPr id="1050" name="Text Box 9"/>
            <p:cNvSpPr txBox="1">
              <a:spLocks noChangeArrowheads="1"/>
            </p:cNvSpPr>
            <p:nvPr/>
          </p:nvSpPr>
          <p:spPr bwMode="auto">
            <a:xfrm>
              <a:off x="3600" y="7200"/>
              <a:ext cx="939" cy="720"/>
            </a:xfrm>
            <a:prstGeom prst="rect">
              <a:avLst/>
            </a:prstGeom>
            <a:solidFill>
              <a:srgbClr val="FFFFFF"/>
            </a:solidFill>
            <a:ln w="9525">
              <a:solidFill>
                <a:srgbClr val="FFFFFF"/>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Aft>
                  <a:spcPts val="1000"/>
                </a:spcAft>
              </a:pPr>
              <a:r>
                <a:rPr lang="en-AU" sz="2600">
                  <a:latin typeface="Book Antiqua" panose="02040602050305030304" pitchFamily="18" charset="0"/>
                </a:rPr>
                <a:t> +</a:t>
              </a:r>
              <a:endParaRPr lang="en-US"/>
            </a:p>
          </p:txBody>
        </p:sp>
        <p:sp>
          <p:nvSpPr>
            <p:cNvPr id="1051" name="Text Box 10"/>
            <p:cNvSpPr txBox="1">
              <a:spLocks noChangeArrowheads="1"/>
            </p:cNvSpPr>
            <p:nvPr/>
          </p:nvSpPr>
          <p:spPr bwMode="auto">
            <a:xfrm>
              <a:off x="8208" y="7200"/>
              <a:ext cx="939" cy="720"/>
            </a:xfrm>
            <a:prstGeom prst="rect">
              <a:avLst/>
            </a:prstGeom>
            <a:solidFill>
              <a:srgbClr val="FFFFFF"/>
            </a:solidFill>
            <a:ln w="9525">
              <a:solidFill>
                <a:srgbClr val="FFFFFF"/>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Aft>
                  <a:spcPts val="1000"/>
                </a:spcAft>
              </a:pPr>
              <a:r>
                <a:rPr lang="en-AU" sz="2600">
                  <a:latin typeface="Book Antiqua" panose="02040602050305030304" pitchFamily="18" charset="0"/>
                </a:rPr>
                <a:t> +</a:t>
              </a:r>
              <a:endParaRPr lang="en-US"/>
            </a:p>
          </p:txBody>
        </p:sp>
      </p:grpSp>
      <p:grpSp>
        <p:nvGrpSpPr>
          <p:cNvPr id="1039" name="Group 11"/>
          <p:cNvGrpSpPr>
            <a:grpSpLocks/>
          </p:cNvGrpSpPr>
          <p:nvPr/>
        </p:nvGrpSpPr>
        <p:grpSpPr bwMode="auto">
          <a:xfrm>
            <a:off x="1185863" y="4108450"/>
            <a:ext cx="8474075" cy="3930650"/>
            <a:chOff x="1728" y="4206"/>
            <a:chExt cx="9585" cy="4752"/>
          </a:xfrm>
        </p:grpSpPr>
        <p:sp>
          <p:nvSpPr>
            <p:cNvPr id="1041" name="Text Box 12"/>
            <p:cNvSpPr txBox="1">
              <a:spLocks noChangeArrowheads="1"/>
            </p:cNvSpPr>
            <p:nvPr/>
          </p:nvSpPr>
          <p:spPr bwMode="auto">
            <a:xfrm>
              <a:off x="6192" y="5646"/>
              <a:ext cx="1083" cy="735"/>
            </a:xfrm>
            <a:prstGeom prst="rect">
              <a:avLst/>
            </a:prstGeom>
            <a:solidFill>
              <a:srgbClr val="FFFFFF"/>
            </a:solidFill>
            <a:ln w="9525">
              <a:solidFill>
                <a:srgbClr val="FFFFFF"/>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Aft>
                  <a:spcPts val="1000"/>
                </a:spcAft>
              </a:pPr>
              <a:r>
                <a:rPr lang="en-AU" sz="2600" b="1" i="1">
                  <a:latin typeface="Book Antiqua" panose="02040602050305030304" pitchFamily="18" charset="0"/>
                </a:rPr>
                <a:t> </a:t>
              </a:r>
              <a:r>
                <a:rPr lang="en-AU" sz="2600" b="1" i="1">
                  <a:latin typeface="Book Antiqua" panose="02040602050305030304" pitchFamily="18" charset="0"/>
                  <a:sym typeface="Symbol" panose="05050102010706020507" pitchFamily="18" charset="2"/>
                </a:rPr>
                <a:t></a:t>
              </a:r>
              <a:endParaRPr lang="en-US"/>
            </a:p>
          </p:txBody>
        </p:sp>
        <p:sp>
          <p:nvSpPr>
            <p:cNvPr id="1042" name="Line 13"/>
            <p:cNvSpPr>
              <a:spLocks noChangeShapeType="1"/>
            </p:cNvSpPr>
            <p:nvPr/>
          </p:nvSpPr>
          <p:spPr bwMode="auto">
            <a:xfrm>
              <a:off x="1809" y="4292"/>
              <a:ext cx="950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43" name="Line 14"/>
            <p:cNvSpPr>
              <a:spLocks noChangeShapeType="1"/>
            </p:cNvSpPr>
            <p:nvPr/>
          </p:nvSpPr>
          <p:spPr bwMode="auto">
            <a:xfrm>
              <a:off x="11232" y="4206"/>
              <a:ext cx="0" cy="47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44" name="Line 15"/>
            <p:cNvSpPr>
              <a:spLocks noChangeShapeType="1"/>
            </p:cNvSpPr>
            <p:nvPr/>
          </p:nvSpPr>
          <p:spPr bwMode="auto">
            <a:xfrm flipH="1">
              <a:off x="1728" y="8958"/>
              <a:ext cx="950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45" name="Line 16"/>
            <p:cNvSpPr>
              <a:spLocks noChangeShapeType="1"/>
            </p:cNvSpPr>
            <p:nvPr/>
          </p:nvSpPr>
          <p:spPr bwMode="auto">
            <a:xfrm flipV="1">
              <a:off x="1728" y="4206"/>
              <a:ext cx="0" cy="47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graphicFrame>
          <p:nvGraphicFramePr>
            <p:cNvPr id="1026" name="Object 17"/>
            <p:cNvGraphicFramePr>
              <a:graphicFrameLocks noChangeAspect="1"/>
            </p:cNvGraphicFramePr>
            <p:nvPr/>
          </p:nvGraphicFramePr>
          <p:xfrm>
            <a:off x="1872" y="5070"/>
            <a:ext cx="1980" cy="780"/>
          </p:xfrm>
          <a:graphic>
            <a:graphicData uri="http://schemas.openxmlformats.org/presentationml/2006/ole">
              <mc:AlternateContent xmlns:mc="http://schemas.openxmlformats.org/markup-compatibility/2006">
                <mc:Choice xmlns:v="urn:schemas-microsoft-com:vml" Requires="v">
                  <p:oleObj spid="_x0000_s1090" name="Bitmap Image" r:id="rId12" imgW="1190476" imgH="428798" progId="Paint.Picture">
                    <p:embed/>
                  </p:oleObj>
                </mc:Choice>
                <mc:Fallback>
                  <p:oleObj name="Bitmap Image" r:id="rId12" imgW="1190476" imgH="428798" progId="Paint.Picture">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72" y="5070"/>
                          <a:ext cx="198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Object 18"/>
            <p:cNvGraphicFramePr>
              <a:graphicFrameLocks noChangeAspect="1"/>
            </p:cNvGraphicFramePr>
            <p:nvPr/>
          </p:nvGraphicFramePr>
          <p:xfrm>
            <a:off x="1872" y="7230"/>
            <a:ext cx="1980" cy="780"/>
          </p:xfrm>
          <a:graphic>
            <a:graphicData uri="http://schemas.openxmlformats.org/presentationml/2006/ole">
              <mc:AlternateContent xmlns:mc="http://schemas.openxmlformats.org/markup-compatibility/2006">
                <mc:Choice xmlns:v="urn:schemas-microsoft-com:vml" Requires="v">
                  <p:oleObj spid="_x0000_s1091" name="Bitmap Image" r:id="rId14" imgW="1190476" imgH="428798" progId="Paint.Picture">
                    <p:embed/>
                  </p:oleObj>
                </mc:Choice>
                <mc:Fallback>
                  <p:oleObj name="Bitmap Image" r:id="rId14" imgW="1190476" imgH="428798" progId="Paint.Picture">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72" y="7230"/>
                          <a:ext cx="198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 name="Object 19"/>
            <p:cNvGraphicFramePr>
              <a:graphicFrameLocks noChangeAspect="1"/>
            </p:cNvGraphicFramePr>
            <p:nvPr/>
          </p:nvGraphicFramePr>
          <p:xfrm>
            <a:off x="4032" y="5358"/>
            <a:ext cx="2577" cy="2483"/>
          </p:xfrm>
          <a:graphic>
            <a:graphicData uri="http://schemas.openxmlformats.org/presentationml/2006/ole">
              <mc:AlternateContent xmlns:mc="http://schemas.openxmlformats.org/markup-compatibility/2006">
                <mc:Choice xmlns:v="urn:schemas-microsoft-com:vml" Requires="v">
                  <p:oleObj spid="_x0000_s1092" name="Bitmap Image" r:id="rId15" imgW="1752381" imgH="1685714" progId="Paint.Picture">
                    <p:embed/>
                  </p:oleObj>
                </mc:Choice>
                <mc:Fallback>
                  <p:oleObj name="Bitmap Image" r:id="rId15" imgW="1752381" imgH="1685714" progId="Paint.Picture">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2" y="5358"/>
                          <a:ext cx="2577" cy="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6" name="Text Box 20"/>
            <p:cNvSpPr txBox="1">
              <a:spLocks noChangeArrowheads="1"/>
            </p:cNvSpPr>
            <p:nvPr/>
          </p:nvSpPr>
          <p:spPr bwMode="auto">
            <a:xfrm>
              <a:off x="3600" y="6078"/>
              <a:ext cx="795" cy="610"/>
            </a:xfrm>
            <a:prstGeom prst="rect">
              <a:avLst/>
            </a:prstGeom>
            <a:solidFill>
              <a:srgbClr val="FFFFFF"/>
            </a:solidFill>
            <a:ln w="9525">
              <a:solidFill>
                <a:srgbClr val="FFFFFF"/>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Aft>
                  <a:spcPts val="1000"/>
                </a:spcAft>
              </a:pPr>
              <a:r>
                <a:rPr lang="en-AU" sz="2600">
                  <a:latin typeface="Book Antiqua" panose="02040602050305030304" pitchFamily="18" charset="0"/>
                </a:rPr>
                <a:t> +</a:t>
              </a:r>
              <a:endParaRPr lang="en-US"/>
            </a:p>
          </p:txBody>
        </p:sp>
        <p:graphicFrame>
          <p:nvGraphicFramePr>
            <p:cNvPr id="1029" name="Object 21"/>
            <p:cNvGraphicFramePr>
              <a:graphicFrameLocks noChangeAspect="1"/>
            </p:cNvGraphicFramePr>
            <p:nvPr/>
          </p:nvGraphicFramePr>
          <p:xfrm>
            <a:off x="8064" y="4350"/>
            <a:ext cx="2403" cy="1259"/>
          </p:xfrm>
          <a:graphic>
            <a:graphicData uri="http://schemas.openxmlformats.org/presentationml/2006/ole">
              <mc:AlternateContent xmlns:mc="http://schemas.openxmlformats.org/markup-compatibility/2006">
                <mc:Choice xmlns:v="urn:schemas-microsoft-com:vml" Requires="v">
                  <p:oleObj spid="_x0000_s1093" name="Bitmap Image" r:id="rId17" imgW="1733333" imgH="876190" progId="Paint.Picture">
                    <p:embed/>
                  </p:oleObj>
                </mc:Choice>
                <mc:Fallback>
                  <p:oleObj name="Bitmap Image" r:id="rId17" imgW="1733333" imgH="876190" progId="Paint.Picture">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64" y="4350"/>
                          <a:ext cx="2403" cy="1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7" name="Text Box 22"/>
            <p:cNvSpPr txBox="1">
              <a:spLocks noChangeArrowheads="1"/>
            </p:cNvSpPr>
            <p:nvPr/>
          </p:nvSpPr>
          <p:spPr bwMode="auto">
            <a:xfrm>
              <a:off x="7344" y="5502"/>
              <a:ext cx="795" cy="720"/>
            </a:xfrm>
            <a:prstGeom prst="rect">
              <a:avLst/>
            </a:prstGeom>
            <a:solidFill>
              <a:srgbClr val="FFFFFF"/>
            </a:solidFill>
            <a:ln w="9525">
              <a:solidFill>
                <a:srgbClr val="FFFFFF"/>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Aft>
                  <a:spcPts val="1000"/>
                </a:spcAft>
              </a:pPr>
              <a:r>
                <a:rPr lang="en-AU" sz="2600">
                  <a:latin typeface="Book Antiqua" panose="02040602050305030304" pitchFamily="18" charset="0"/>
                </a:rPr>
                <a:t> +</a:t>
              </a:r>
              <a:endParaRPr lang="en-US"/>
            </a:p>
          </p:txBody>
        </p:sp>
        <p:graphicFrame>
          <p:nvGraphicFramePr>
            <p:cNvPr id="1030" name="Object 23"/>
            <p:cNvGraphicFramePr>
              <a:graphicFrameLocks noChangeAspect="1"/>
            </p:cNvGraphicFramePr>
            <p:nvPr/>
          </p:nvGraphicFramePr>
          <p:xfrm>
            <a:off x="8064" y="5790"/>
            <a:ext cx="2601" cy="1407"/>
          </p:xfrm>
          <a:graphic>
            <a:graphicData uri="http://schemas.openxmlformats.org/presentationml/2006/ole">
              <mc:AlternateContent xmlns:mc="http://schemas.openxmlformats.org/markup-compatibility/2006">
                <mc:Choice xmlns:v="urn:schemas-microsoft-com:vml" Requires="v">
                  <p:oleObj spid="_x0000_s1094" name="Bitmap Image" r:id="rId19" imgW="1676634" imgH="876190" progId="Paint.Picture">
                    <p:embed/>
                  </p:oleObj>
                </mc:Choice>
                <mc:Fallback>
                  <p:oleObj name="Bitmap Image" r:id="rId19" imgW="1676634" imgH="876190" progId="Paint.Picture">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64" y="5790"/>
                          <a:ext cx="2601" cy="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1" name="Object 24"/>
            <p:cNvGraphicFramePr>
              <a:graphicFrameLocks noChangeAspect="1"/>
            </p:cNvGraphicFramePr>
            <p:nvPr/>
          </p:nvGraphicFramePr>
          <p:xfrm>
            <a:off x="7920" y="7374"/>
            <a:ext cx="2706" cy="1332"/>
          </p:xfrm>
          <a:graphic>
            <a:graphicData uri="http://schemas.openxmlformats.org/presentationml/2006/ole">
              <mc:AlternateContent xmlns:mc="http://schemas.openxmlformats.org/markup-compatibility/2006">
                <mc:Choice xmlns:v="urn:schemas-microsoft-com:vml" Requires="v">
                  <p:oleObj spid="_x0000_s1095" name="Bitmap Image" r:id="rId21" imgW="1790476" imgH="847843" progId="Paint.Picture">
                    <p:embed/>
                  </p:oleObj>
                </mc:Choice>
                <mc:Fallback>
                  <p:oleObj name="Bitmap Image" r:id="rId21" imgW="1790476" imgH="847843" progId="Paint.Picture">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20" y="7374"/>
                          <a:ext cx="2706" cy="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8" name="Text Box 25"/>
            <p:cNvSpPr txBox="1">
              <a:spLocks noChangeArrowheads="1"/>
            </p:cNvSpPr>
            <p:nvPr/>
          </p:nvSpPr>
          <p:spPr bwMode="auto">
            <a:xfrm>
              <a:off x="7344" y="7086"/>
              <a:ext cx="795" cy="720"/>
            </a:xfrm>
            <a:prstGeom prst="rect">
              <a:avLst/>
            </a:prstGeom>
            <a:solidFill>
              <a:srgbClr val="FFFFFF"/>
            </a:solidFill>
            <a:ln w="9525">
              <a:solidFill>
                <a:srgbClr val="FFFFFF"/>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Aft>
                  <a:spcPts val="1000"/>
                </a:spcAft>
              </a:pPr>
              <a:r>
                <a:rPr lang="en-AU" sz="2600">
                  <a:latin typeface="Book Antiqua" panose="02040602050305030304" pitchFamily="18" charset="0"/>
                </a:rPr>
                <a:t> +</a:t>
              </a:r>
              <a:endParaRPr lang="en-US"/>
            </a:p>
          </p:txBody>
        </p:sp>
      </p:grpSp>
      <p:sp>
        <p:nvSpPr>
          <p:cNvPr id="1040" name="TextBox 27"/>
          <p:cNvSpPr txBox="1">
            <a:spLocks noChangeArrowheads="1"/>
          </p:cNvSpPr>
          <p:nvPr/>
        </p:nvSpPr>
        <p:spPr bwMode="auto">
          <a:xfrm>
            <a:off x="1471613" y="465138"/>
            <a:ext cx="8858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r>
              <a:rPr lang="en-AU">
                <a:latin typeface="Elephant" panose="02020904090505020303" pitchFamily="18" charset="0"/>
              </a:rPr>
              <a:t>LAW of CONSERVATION of MATTER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160588" y="0"/>
            <a:ext cx="8137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latin typeface="Broadway" panose="04040905080B02020502" pitchFamily="82" charset="0"/>
              </a:rPr>
              <a:t>How should it look on your page?</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576263"/>
            <a:ext cx="8178800" cy="806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31800" y="2305050"/>
            <a:ext cx="9937750"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marL="457200" indent="-457200"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b="1"/>
              <a:t>    When salt solution is added to lead nitrate solution a white precipitate of lead chloride is formed according to the following molecular equation:</a:t>
            </a:r>
          </a:p>
          <a:p>
            <a:endParaRPr lang="en-AU" b="1"/>
          </a:p>
          <a:p>
            <a:r>
              <a:rPr lang="en-AU" b="1"/>
              <a:t>2NaCl(aq)   +  Pb(NO</a:t>
            </a:r>
            <a:r>
              <a:rPr lang="en-AU" b="1" baseline="-25000"/>
              <a:t>3</a:t>
            </a:r>
            <a:r>
              <a:rPr lang="en-AU" b="1"/>
              <a:t>)</a:t>
            </a:r>
            <a:r>
              <a:rPr lang="en-AU" b="1" baseline="-25000"/>
              <a:t>2</a:t>
            </a:r>
            <a:r>
              <a:rPr lang="en-AU" b="1"/>
              <a:t>(aq)   </a:t>
            </a:r>
            <a:r>
              <a:rPr lang="en-AU" b="1">
                <a:sym typeface="Symbol" panose="05050102010706020507" pitchFamily="18" charset="2"/>
              </a:rPr>
              <a:t></a:t>
            </a:r>
            <a:r>
              <a:rPr lang="en-AU" b="1"/>
              <a:t>    2NaNO</a:t>
            </a:r>
            <a:r>
              <a:rPr lang="en-AU" b="1" baseline="-25000"/>
              <a:t>3</a:t>
            </a:r>
            <a:r>
              <a:rPr lang="en-AU" b="1"/>
              <a:t>(aq)  +    PbCl</a:t>
            </a:r>
            <a:r>
              <a:rPr lang="en-AU" b="1" baseline="-25000"/>
              <a:t>2</a:t>
            </a:r>
            <a:r>
              <a:rPr lang="en-AU" b="1"/>
              <a:t>(s) </a:t>
            </a:r>
          </a:p>
          <a:p>
            <a:endParaRPr lang="en-US" b="1"/>
          </a:p>
          <a:p>
            <a:r>
              <a:rPr lang="en-US" b="1"/>
              <a:t>     If a solution containing 225 grams of NaCl is added to an EXCESS of Pb(NO</a:t>
            </a:r>
            <a:r>
              <a:rPr lang="en-US" b="1" baseline="-25000"/>
              <a:t>3</a:t>
            </a:r>
            <a:r>
              <a:rPr lang="en-US" b="1"/>
              <a:t>)</a:t>
            </a:r>
            <a:r>
              <a:rPr lang="en-US" b="1" baseline="-25000"/>
              <a:t>2</a:t>
            </a:r>
            <a:r>
              <a:rPr lang="en-US" b="1"/>
              <a:t> then what mass of lead chloride crystals could be filtered from the solution?</a:t>
            </a:r>
            <a:endParaRPr lang="en-AU" b="1"/>
          </a:p>
        </p:txBody>
      </p:sp>
      <p:sp>
        <p:nvSpPr>
          <p:cNvPr id="22531" name="Text Box 3"/>
          <p:cNvSpPr txBox="1">
            <a:spLocks noChangeArrowheads="1"/>
          </p:cNvSpPr>
          <p:nvPr/>
        </p:nvSpPr>
        <p:spPr bwMode="auto">
          <a:xfrm>
            <a:off x="431800" y="1439863"/>
            <a:ext cx="4897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QUESTION 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WordArt 8"/>
          <p:cNvSpPr>
            <a:spLocks noChangeArrowheads="1" noChangeShapeType="1" noTextEdit="1"/>
          </p:cNvSpPr>
          <p:nvPr/>
        </p:nvSpPr>
        <p:spPr bwMode="auto">
          <a:xfrm rot="5400000">
            <a:off x="6085682" y="4067969"/>
            <a:ext cx="6769100" cy="10810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Wave4">
              <a:avLst>
                <a:gd name="adj1" fmla="val 13005"/>
                <a:gd name="adj2" fmla="val 0"/>
              </a:avLst>
            </a:prstTxWarp>
          </a:bodyPr>
          <a:lstStyle/>
          <a:p>
            <a:pPr algn="ctr" fontAlgn="auto"/>
            <a:r>
              <a:rPr lang="en-AU" sz="3600" kern="10">
                <a:gradFill rotWithShape="1">
                  <a:gsLst>
                    <a:gs pos="0">
                      <a:srgbClr val="00FF00"/>
                    </a:gs>
                    <a:gs pos="100000">
                      <a:srgbClr val="00CCFF"/>
                    </a:gs>
                  </a:gsLst>
                  <a:lin ang="0" scaled="1"/>
                </a:gradFill>
                <a:effectLst>
                  <a:outerShdw dist="99190" dir="7788334" algn="ctr" rotWithShape="0">
                    <a:srgbClr val="000080">
                      <a:alpha val="79999"/>
                    </a:srgbClr>
                  </a:outerShdw>
                </a:effectLst>
                <a:latin typeface="Arial Black" panose="020B0A04020102020204" pitchFamily="34" charset="0"/>
              </a:rPr>
              <a:t>Solution</a:t>
            </a:r>
          </a:p>
        </p:txBody>
      </p:sp>
      <p:sp>
        <p:nvSpPr>
          <p:cNvPr id="78858" name="Text Box 10"/>
          <p:cNvSpPr txBox="1">
            <a:spLocks noChangeArrowheads="1"/>
          </p:cNvSpPr>
          <p:nvPr/>
        </p:nvSpPr>
        <p:spPr bwMode="auto">
          <a:xfrm>
            <a:off x="2160588" y="504825"/>
            <a:ext cx="5943600" cy="11430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EQUATION:</a:t>
            </a:r>
          </a:p>
          <a:p>
            <a:r>
              <a:rPr lang="en-AU" sz="2000" b="1" i="1">
                <a:latin typeface="Book Antiqua" panose="02040602050305030304" pitchFamily="18" charset="0"/>
              </a:rPr>
              <a:t>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r>
              <a:rPr lang="en-AU" sz="1600" b="1" i="1">
                <a:latin typeface="Book Antiqua" panose="02040602050305030304" pitchFamily="18" charset="0"/>
              </a:rPr>
              <a:t>                                                                                        </a:t>
            </a:r>
            <a:r>
              <a:rPr lang="en-AU" sz="2000" b="1" i="1">
                <a:latin typeface="Book Antiqua" panose="02040602050305030304" pitchFamily="18" charset="0"/>
              </a:rPr>
              <a:t> ?</a:t>
            </a:r>
            <a:endParaRPr lang="en-GB" sz="1600" b="1" i="1">
              <a:latin typeface="Book Antiqua" panose="02040602050305030304" pitchFamily="18" charset="0"/>
            </a:endParaRPr>
          </a:p>
          <a:p>
            <a:r>
              <a:rPr lang="en-AU" sz="2000" b="1" i="1">
                <a:latin typeface="Book Antiqua" panose="02040602050305030304" pitchFamily="18" charset="0"/>
              </a:rPr>
              <a:t>2NaCl(aq +Pb(NO</a:t>
            </a:r>
            <a:r>
              <a:rPr lang="en-AU" sz="2000" b="1" i="1" baseline="-25000">
                <a:latin typeface="Book Antiqua" panose="02040602050305030304" pitchFamily="18" charset="0"/>
              </a:rPr>
              <a:t>3</a:t>
            </a:r>
            <a:r>
              <a:rPr lang="en-AU" sz="2000" b="1" i="1">
                <a:latin typeface="Book Antiqua" panose="02040602050305030304" pitchFamily="18" charset="0"/>
              </a:rPr>
              <a:t>)</a:t>
            </a:r>
            <a:r>
              <a:rPr lang="en-AU" sz="2000" b="1" i="1" baseline="-25000">
                <a:latin typeface="Book Antiqua" panose="02040602050305030304" pitchFamily="18" charset="0"/>
              </a:rPr>
              <a:t>2</a:t>
            </a:r>
            <a:r>
              <a:rPr lang="en-AU" sz="2000" b="1" i="1">
                <a:latin typeface="Book Antiqua" panose="02040602050305030304" pitchFamily="18" charset="0"/>
              </a:rPr>
              <a:t>(aq)</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2NaNO</a:t>
            </a:r>
            <a:r>
              <a:rPr lang="en-AU" sz="2000" b="1" i="1" baseline="-25000">
                <a:latin typeface="Book Antiqua" panose="02040602050305030304" pitchFamily="18" charset="0"/>
              </a:rPr>
              <a:t>3</a:t>
            </a:r>
            <a:r>
              <a:rPr lang="en-AU" sz="2000" b="1" i="1">
                <a:latin typeface="Book Antiqua" panose="02040602050305030304" pitchFamily="18" charset="0"/>
              </a:rPr>
              <a:t>(aq) + PbCl</a:t>
            </a:r>
            <a:r>
              <a:rPr lang="en-AU" sz="2000" b="1" i="1" baseline="-25000">
                <a:latin typeface="Book Antiqua" panose="02040602050305030304" pitchFamily="18" charset="0"/>
              </a:rPr>
              <a:t>2</a:t>
            </a:r>
            <a:r>
              <a:rPr lang="en-AU" sz="2000" b="1" i="1">
                <a:latin typeface="Book Antiqua" panose="02040602050305030304" pitchFamily="18" charset="0"/>
              </a:rPr>
              <a:t>(s) </a:t>
            </a:r>
          </a:p>
          <a:p>
            <a:endParaRPr lang="en-AU"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78859" name="Text Box 11"/>
          <p:cNvSpPr txBox="1">
            <a:spLocks noChangeArrowheads="1"/>
          </p:cNvSpPr>
          <p:nvPr/>
        </p:nvSpPr>
        <p:spPr bwMode="auto">
          <a:xfrm>
            <a:off x="3725863" y="1670050"/>
            <a:ext cx="4343400" cy="2744788"/>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MASS → MOLES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p>
          <a:p>
            <a:endParaRPr lang="en-AU" sz="1000" b="1" i="1">
              <a:latin typeface="Book Antiqua" panose="02040602050305030304" pitchFamily="18" charset="0"/>
            </a:endParaRPr>
          </a:p>
          <a:p>
            <a:r>
              <a:rPr lang="en-AU" sz="2000">
                <a:latin typeface="Book Antiqua" panose="02040602050305030304" pitchFamily="18" charset="0"/>
              </a:rPr>
              <a:t>         n(NaCl) =    </a:t>
            </a:r>
            <a:r>
              <a:rPr lang="en-AU" sz="2000" u="sng">
                <a:latin typeface="Book Antiqua" panose="02040602050305030304" pitchFamily="18" charset="0"/>
              </a:rPr>
              <a:t>m</a:t>
            </a:r>
            <a:endParaRPr lang="en-AU" sz="2000">
              <a:latin typeface="Book Antiqua" panose="02040602050305030304" pitchFamily="18" charset="0"/>
            </a:endParaRPr>
          </a:p>
          <a:p>
            <a:r>
              <a:rPr lang="en-AU" sz="2000">
                <a:latin typeface="Book Antiqua" panose="02040602050305030304" pitchFamily="18" charset="0"/>
              </a:rPr>
              <a:t>                             *M</a:t>
            </a:r>
          </a:p>
          <a:p>
            <a:r>
              <a:rPr lang="en-AU" sz="2000">
                <a:latin typeface="Book Antiqua" panose="02040602050305030304" pitchFamily="18" charset="0"/>
              </a:rPr>
              <a:t>                         =   </a:t>
            </a:r>
            <a:r>
              <a:rPr lang="en-AU" sz="2000" u="sng">
                <a:latin typeface="Book Antiqua" panose="02040602050305030304" pitchFamily="18" charset="0"/>
              </a:rPr>
              <a:t>225</a:t>
            </a:r>
            <a:endParaRPr lang="en-AU" sz="2000">
              <a:latin typeface="Book Antiqua" panose="02040602050305030304" pitchFamily="18" charset="0"/>
            </a:endParaRPr>
          </a:p>
          <a:p>
            <a:r>
              <a:rPr lang="en-AU" sz="2000">
                <a:latin typeface="Book Antiqua" panose="02040602050305030304" pitchFamily="18" charset="0"/>
              </a:rPr>
              <a:t>                             58.44</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n(NaCl)   =   3.85 mol </a:t>
            </a:r>
          </a:p>
          <a:p>
            <a:endParaRPr lang="en-AU" sz="1000">
              <a:latin typeface="Book Antiqua" panose="02040602050305030304" pitchFamily="18" charset="0"/>
            </a:endParaRPr>
          </a:p>
          <a:p>
            <a:r>
              <a:rPr lang="en-AU" sz="2000">
                <a:latin typeface="Book Antiqua" panose="02040602050305030304" pitchFamily="18" charset="0"/>
              </a:rPr>
              <a:t>(Specific quantity of the known)</a:t>
            </a:r>
            <a:endParaRPr lang="en-AU" sz="2000"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sp>
        <p:nvSpPr>
          <p:cNvPr id="78860" name="Text Box 12"/>
          <p:cNvSpPr txBox="1">
            <a:spLocks noChangeArrowheads="1"/>
          </p:cNvSpPr>
          <p:nvPr/>
        </p:nvSpPr>
        <p:spPr bwMode="auto">
          <a:xfrm>
            <a:off x="2087563" y="4392613"/>
            <a:ext cx="5943600" cy="16002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MOLE RELATIONSHIP (?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a:t>
            </a:r>
          </a:p>
          <a:p>
            <a:endParaRPr lang="en-AU" sz="1000">
              <a:latin typeface="Book Antiqua" panose="02040602050305030304" pitchFamily="18" charset="0"/>
            </a:endParaRPr>
          </a:p>
          <a:p>
            <a:r>
              <a:rPr lang="de-DE" sz="2000">
                <a:latin typeface="Book Antiqua" panose="02040602050305030304" pitchFamily="18" charset="0"/>
              </a:rPr>
              <a:t>      n(PbCl</a:t>
            </a:r>
            <a:r>
              <a:rPr lang="de-DE" sz="2000" baseline="-25000">
                <a:latin typeface="Book Antiqua" panose="02040602050305030304" pitchFamily="18" charset="0"/>
              </a:rPr>
              <a:t>2</a:t>
            </a:r>
            <a:r>
              <a:rPr lang="de-DE" sz="2000">
                <a:latin typeface="Book Antiqua" panose="02040602050305030304" pitchFamily="18" charset="0"/>
              </a:rPr>
              <a:t>)  =  </a:t>
            </a:r>
            <a:r>
              <a:rPr lang="de-DE" sz="2000">
                <a:latin typeface="Abadi MT Condensed" pitchFamily="34" charset="0"/>
              </a:rPr>
              <a:t>½</a:t>
            </a:r>
            <a:r>
              <a:rPr lang="de-DE" sz="2000">
                <a:latin typeface="Book Antiqua" panose="02040602050305030304" pitchFamily="18" charset="0"/>
              </a:rPr>
              <a:t>  x  n(NaCl)   (General)</a:t>
            </a:r>
          </a:p>
          <a:p>
            <a:r>
              <a:rPr lang="de-DE" sz="2000">
                <a:latin typeface="Book Antiqua" panose="02040602050305030304" pitchFamily="18" charset="0"/>
              </a:rPr>
              <a:t>                       </a:t>
            </a:r>
            <a:r>
              <a:rPr lang="en-AU" sz="2000">
                <a:latin typeface="Book Antiqua" panose="02040602050305030304" pitchFamily="18" charset="0"/>
              </a:rPr>
              <a:t>=  </a:t>
            </a:r>
            <a:r>
              <a:rPr lang="en-AU" sz="2000">
                <a:latin typeface="Abadi MT Condensed" pitchFamily="34" charset="0"/>
              </a:rPr>
              <a:t>½</a:t>
            </a:r>
            <a:r>
              <a:rPr lang="en-AU" sz="2000">
                <a:latin typeface="Book Antiqua" panose="02040602050305030304" pitchFamily="18" charset="0"/>
              </a:rPr>
              <a:t>  x   3.85  </a:t>
            </a:r>
            <a:r>
              <a:rPr lang="en-AU" sz="1800">
                <a:latin typeface="Book Antiqua" panose="02040602050305030304" pitchFamily="18" charset="0"/>
              </a:rPr>
              <a:t>(Insert Specific quantity)              </a:t>
            </a:r>
            <a:r>
              <a:rPr lang="en-AU" sz="2000" b="1">
                <a:latin typeface="Book Antiqua" panose="02040602050305030304" pitchFamily="18" charset="0"/>
                <a:sym typeface="Symbol" panose="05050102010706020507" pitchFamily="18" charset="2"/>
              </a:rPr>
              <a:t></a:t>
            </a:r>
            <a:r>
              <a:rPr lang="en-AU" sz="2000">
                <a:latin typeface="Book Antiqua" panose="02040602050305030304" pitchFamily="18" charset="0"/>
              </a:rPr>
              <a:t> n(PbCl</a:t>
            </a:r>
            <a:r>
              <a:rPr lang="en-AU" sz="2000" baseline="-25000">
                <a:latin typeface="Book Antiqua" panose="02040602050305030304" pitchFamily="18" charset="0"/>
              </a:rPr>
              <a:t>2</a:t>
            </a:r>
            <a:r>
              <a:rPr lang="en-AU" sz="2000">
                <a:latin typeface="Book Antiqua" panose="02040602050305030304" pitchFamily="18" charset="0"/>
              </a:rPr>
              <a:t>)   =  1.925 mol </a:t>
            </a:r>
            <a:r>
              <a:rPr lang="en-AU" sz="1800">
                <a:latin typeface="Book Antiqua" panose="02040602050305030304" pitchFamily="18" charset="0"/>
              </a:rPr>
              <a:t>(Mole quantity of unknown)</a:t>
            </a:r>
            <a:endParaRPr lang="en-AU"/>
          </a:p>
        </p:txBody>
      </p:sp>
      <p:sp>
        <p:nvSpPr>
          <p:cNvPr id="78861" name="Text Box 13"/>
          <p:cNvSpPr txBox="1">
            <a:spLocks noChangeArrowheads="1"/>
          </p:cNvSpPr>
          <p:nvPr/>
        </p:nvSpPr>
        <p:spPr bwMode="auto">
          <a:xfrm>
            <a:off x="3816350" y="5976938"/>
            <a:ext cx="4229100" cy="27432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MOLES → MASS (? ):</a:t>
            </a:r>
          </a:p>
          <a:p>
            <a:endParaRPr lang="en-AU" sz="2000" b="1" i="1">
              <a:latin typeface="Book Antiqua" panose="02040602050305030304" pitchFamily="18" charset="0"/>
            </a:endParaRPr>
          </a:p>
          <a:p>
            <a:r>
              <a:rPr lang="en-AU" sz="2000">
                <a:latin typeface="Book Antiqua" panose="02040602050305030304" pitchFamily="18" charset="0"/>
              </a:rPr>
              <a:t> m(</a:t>
            </a:r>
            <a:r>
              <a:rPr lang="en-AU" sz="2000" i="1">
                <a:latin typeface="Book Antiqua" panose="02040602050305030304" pitchFamily="18" charset="0"/>
              </a:rPr>
              <a:t>PbCl</a:t>
            </a:r>
            <a:r>
              <a:rPr lang="en-AU" sz="2000" i="1" baseline="-25000">
                <a:latin typeface="Book Antiqua" panose="02040602050305030304" pitchFamily="18" charset="0"/>
              </a:rPr>
              <a:t>2</a:t>
            </a:r>
            <a:r>
              <a:rPr lang="en-AU" sz="2000">
                <a:latin typeface="Book Antiqua" panose="02040602050305030304" pitchFamily="18" charset="0"/>
              </a:rPr>
              <a:t>)   =  n(</a:t>
            </a:r>
            <a:r>
              <a:rPr lang="en-AU" sz="2000" i="1">
                <a:latin typeface="Book Antiqua" panose="02040602050305030304" pitchFamily="18" charset="0"/>
              </a:rPr>
              <a:t>PbCl</a:t>
            </a:r>
            <a:r>
              <a:rPr lang="en-AU" sz="2000" i="1" baseline="-25000">
                <a:latin typeface="Book Antiqua" panose="02040602050305030304" pitchFamily="18" charset="0"/>
              </a:rPr>
              <a:t>2</a:t>
            </a:r>
            <a:r>
              <a:rPr lang="en-AU" sz="2000">
                <a:latin typeface="Book Antiqua" panose="02040602050305030304" pitchFamily="18" charset="0"/>
              </a:rPr>
              <a:t>)  x  M(</a:t>
            </a:r>
            <a:r>
              <a:rPr lang="en-AU" sz="2000" i="1">
                <a:latin typeface="Book Antiqua" panose="02040602050305030304" pitchFamily="18" charset="0"/>
              </a:rPr>
              <a:t>PbCl</a:t>
            </a:r>
            <a:r>
              <a:rPr lang="en-AU" sz="2000" i="1" baseline="-25000">
                <a:latin typeface="Book Antiqua" panose="02040602050305030304" pitchFamily="18" charset="0"/>
              </a:rPr>
              <a:t>2</a:t>
            </a:r>
            <a:r>
              <a:rPr lang="en-AU" sz="2000">
                <a:latin typeface="Book Antiqua" panose="02040602050305030304" pitchFamily="18" charset="0"/>
              </a:rPr>
              <a:t>) </a:t>
            </a:r>
            <a:endParaRPr lang="en-AU" sz="2000" b="1" i="1">
              <a:latin typeface="Book Antiqua" panose="02040602050305030304" pitchFamily="18" charset="0"/>
            </a:endParaRPr>
          </a:p>
          <a:p>
            <a:r>
              <a:rPr lang="en-AU" sz="2000">
                <a:latin typeface="Book Antiqua" panose="02040602050305030304" pitchFamily="18" charset="0"/>
              </a:rPr>
              <a:t>    </a:t>
            </a:r>
            <a:endParaRPr lang="en-AU" sz="2000" b="1" i="1">
              <a:latin typeface="Book Antiqua" panose="02040602050305030304" pitchFamily="18" charset="0"/>
            </a:endParaRPr>
          </a:p>
          <a:p>
            <a:r>
              <a:rPr lang="en-AU" sz="2000" b="1">
                <a:latin typeface="Book Antiqua" panose="02040602050305030304" pitchFamily="18" charset="0"/>
              </a:rPr>
              <a:t>                     </a:t>
            </a:r>
            <a:r>
              <a:rPr lang="en-AU" sz="2000">
                <a:latin typeface="Book Antiqua" panose="02040602050305030304" pitchFamily="18" charset="0"/>
              </a:rPr>
              <a:t>=   1.925      x    278.10</a:t>
            </a:r>
          </a:p>
          <a:p>
            <a:r>
              <a:rPr lang="en-AU" sz="2000">
                <a:latin typeface="Book Antiqua" panose="02040602050305030304" pitchFamily="18" charset="0"/>
              </a:rPr>
              <a:t>  </a:t>
            </a:r>
            <a:r>
              <a:rPr lang="en-AU" sz="2000" b="1">
                <a:latin typeface="Book Antiqua" panose="02040602050305030304" pitchFamily="18" charset="0"/>
              </a:rPr>
              <a:t> </a:t>
            </a:r>
            <a:endParaRPr lang="en-AU" sz="1000" b="1">
              <a:latin typeface="Book Antiqua" panose="02040602050305030304" pitchFamily="18" charset="0"/>
            </a:endParaRP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a:latin typeface="Book Antiqua" panose="02040602050305030304" pitchFamily="18" charset="0"/>
              </a:rPr>
              <a:t>    m(?)    =   535 .3 g  </a:t>
            </a:r>
            <a:endParaRPr lang="en-AU" sz="2000" b="1" i="1">
              <a:latin typeface="Book Antiqua" panose="02040602050305030304" pitchFamily="18" charset="0"/>
            </a:endParaRPr>
          </a:p>
          <a:p>
            <a:r>
              <a:rPr lang="en-AU" sz="2000">
                <a:latin typeface="Book Antiqua" panose="02040602050305030304" pitchFamily="18" charset="0"/>
              </a:rPr>
              <a:t>                    =   </a:t>
            </a:r>
            <a:r>
              <a:rPr lang="en-AU" sz="2200">
                <a:latin typeface="Book Antiqua" panose="02040602050305030304" pitchFamily="18" charset="0"/>
              </a:rPr>
              <a:t>535g  (3 S.F)</a:t>
            </a:r>
            <a:endParaRPr lang="en-AU" sz="2000">
              <a:latin typeface="Book Antiqua" panose="02040602050305030304" pitchFamily="18" charset="0"/>
            </a:endParaRPr>
          </a:p>
          <a:p>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a:p>
        </p:txBody>
      </p:sp>
      <p:pic>
        <p:nvPicPr>
          <p:cNvPr id="7886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63" y="1655763"/>
            <a:ext cx="16192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7"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5976938"/>
            <a:ext cx="1728787"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8"/>
                                        </p:tgtEl>
                                        <p:attrNameLst>
                                          <p:attrName>style.visibility</p:attrName>
                                        </p:attrNameLst>
                                      </p:cBhvr>
                                      <p:to>
                                        <p:strVal val="visible"/>
                                      </p:to>
                                    </p:set>
                                    <p:animEffect transition="in" filter="dissolve">
                                      <p:cBhvr>
                                        <p:cTn id="7" dur="500"/>
                                        <p:tgtEl>
                                          <p:spTgt spid="78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859"/>
                                        </p:tgtEl>
                                        <p:attrNameLst>
                                          <p:attrName>style.visibility</p:attrName>
                                        </p:attrNameLst>
                                      </p:cBhvr>
                                      <p:to>
                                        <p:strVal val="visible"/>
                                      </p:to>
                                    </p:set>
                                    <p:animEffect transition="in" filter="dissolve">
                                      <p:cBhvr>
                                        <p:cTn id="12" dur="500"/>
                                        <p:tgtEl>
                                          <p:spTgt spid="78859"/>
                                        </p:tgtEl>
                                      </p:cBhvr>
                                    </p:animEffect>
                                  </p:childTnLst>
                                </p:cTn>
                              </p:par>
                              <p:par>
                                <p:cTn id="13" presetID="9" presetClass="entr" presetSubtype="0" fill="hold" nodeType="withEffect">
                                  <p:stCondLst>
                                    <p:cond delay="0"/>
                                  </p:stCondLst>
                                  <p:childTnLst>
                                    <p:set>
                                      <p:cBhvr>
                                        <p:cTn id="14" dur="1" fill="hold">
                                          <p:stCondLst>
                                            <p:cond delay="0"/>
                                          </p:stCondLst>
                                        </p:cTn>
                                        <p:tgtEl>
                                          <p:spTgt spid="78865"/>
                                        </p:tgtEl>
                                        <p:attrNameLst>
                                          <p:attrName>style.visibility</p:attrName>
                                        </p:attrNameLst>
                                      </p:cBhvr>
                                      <p:to>
                                        <p:strVal val="visible"/>
                                      </p:to>
                                    </p:set>
                                    <p:animEffect transition="in" filter="dissolve">
                                      <p:cBhvr>
                                        <p:cTn id="15" dur="500"/>
                                        <p:tgtEl>
                                          <p:spTgt spid="788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8860"/>
                                        </p:tgtEl>
                                        <p:attrNameLst>
                                          <p:attrName>style.visibility</p:attrName>
                                        </p:attrNameLst>
                                      </p:cBhvr>
                                      <p:to>
                                        <p:strVal val="visible"/>
                                      </p:to>
                                    </p:set>
                                    <p:animEffect transition="in" filter="dissolve">
                                      <p:cBhvr>
                                        <p:cTn id="20" dur="500"/>
                                        <p:tgtEl>
                                          <p:spTgt spid="788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8861"/>
                                        </p:tgtEl>
                                        <p:attrNameLst>
                                          <p:attrName>style.visibility</p:attrName>
                                        </p:attrNameLst>
                                      </p:cBhvr>
                                      <p:to>
                                        <p:strVal val="visible"/>
                                      </p:to>
                                    </p:set>
                                    <p:animEffect transition="in" filter="dissolve">
                                      <p:cBhvr>
                                        <p:cTn id="25" dur="500"/>
                                        <p:tgtEl>
                                          <p:spTgt spid="78861"/>
                                        </p:tgtEl>
                                      </p:cBhvr>
                                    </p:animEffect>
                                  </p:childTnLst>
                                </p:cTn>
                              </p:par>
                              <p:par>
                                <p:cTn id="26" presetID="9" presetClass="entr" presetSubtype="0" fill="hold" nodeType="withEffect">
                                  <p:stCondLst>
                                    <p:cond delay="0"/>
                                  </p:stCondLst>
                                  <p:childTnLst>
                                    <p:set>
                                      <p:cBhvr>
                                        <p:cTn id="27" dur="1" fill="hold">
                                          <p:stCondLst>
                                            <p:cond delay="0"/>
                                          </p:stCondLst>
                                        </p:cTn>
                                        <p:tgtEl>
                                          <p:spTgt spid="78867"/>
                                        </p:tgtEl>
                                        <p:attrNameLst>
                                          <p:attrName>style.visibility</p:attrName>
                                        </p:attrNameLst>
                                      </p:cBhvr>
                                      <p:to>
                                        <p:strVal val="visible"/>
                                      </p:to>
                                    </p:set>
                                    <p:animEffect transition="in" filter="dissolve">
                                      <p:cBhvr>
                                        <p:cTn id="28" dur="500"/>
                                        <p:tgtEl>
                                          <p:spTgt spid="78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8" grpId="0" animBg="1"/>
      <p:bldP spid="78859" grpId="0" animBg="1"/>
      <p:bldP spid="78860" grpId="0" animBg="1"/>
      <p:bldP spid="7886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8"/>
          <p:cNvSpPr txBox="1">
            <a:spLocks noChangeArrowheads="1"/>
          </p:cNvSpPr>
          <p:nvPr/>
        </p:nvSpPr>
        <p:spPr bwMode="auto">
          <a:xfrm>
            <a:off x="2160588" y="0"/>
            <a:ext cx="8137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latin typeface="Broadway" panose="04040905080B02020502" pitchFamily="82" charset="0"/>
              </a:rPr>
              <a:t>How should it look on your page?</a:t>
            </a:r>
          </a:p>
        </p:txBody>
      </p:sp>
      <p:pic>
        <p:nvPicPr>
          <p:cNvPr id="2457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647700"/>
            <a:ext cx="7526337" cy="835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39863" y="1439863"/>
            <a:ext cx="4321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endParaRPr lang="en-AU"/>
          </a:p>
        </p:txBody>
      </p:sp>
      <p:sp>
        <p:nvSpPr>
          <p:cNvPr id="25603" name="Text Box 3"/>
          <p:cNvSpPr txBox="1">
            <a:spLocks noChangeArrowheads="1"/>
          </p:cNvSpPr>
          <p:nvPr/>
        </p:nvSpPr>
        <p:spPr bwMode="auto">
          <a:xfrm>
            <a:off x="1871663" y="1223963"/>
            <a:ext cx="6985000" cy="2147887"/>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5400">
                <a:latin typeface="Elephant" panose="02020904090505020303" pitchFamily="18" charset="0"/>
              </a:rPr>
              <a:t>  </a:t>
            </a:r>
            <a:r>
              <a:rPr lang="en-AU" sz="5400" b="1">
                <a:solidFill>
                  <a:srgbClr val="9900CC"/>
                </a:solidFill>
                <a:latin typeface="Elephant" panose="02020904090505020303" pitchFamily="18" charset="0"/>
              </a:rPr>
              <a:t>TWO KNOWNS  </a:t>
            </a:r>
          </a:p>
          <a:p>
            <a:pPr>
              <a:spcBef>
                <a:spcPct val="50000"/>
              </a:spcBef>
            </a:pPr>
            <a:r>
              <a:rPr lang="en-AU" sz="5400" b="1">
                <a:solidFill>
                  <a:srgbClr val="9900CC"/>
                </a:solidFill>
                <a:latin typeface="Elephant" panose="02020904090505020303" pitchFamily="18" charset="0"/>
              </a:rPr>
              <a:t>ONE UNKNOWN</a:t>
            </a:r>
          </a:p>
        </p:txBody>
      </p:sp>
      <p:sp>
        <p:nvSpPr>
          <p:cNvPr id="83972" name="Text Box 4"/>
          <p:cNvSpPr txBox="1">
            <a:spLocks noChangeArrowheads="1"/>
          </p:cNvSpPr>
          <p:nvPr/>
        </p:nvSpPr>
        <p:spPr bwMode="auto">
          <a:xfrm>
            <a:off x="6264275" y="3816350"/>
            <a:ext cx="7921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9600">
                <a:solidFill>
                  <a:srgbClr val="9900CC"/>
                </a:solidFill>
              </a:rPr>
              <a:t>?</a:t>
            </a:r>
          </a:p>
        </p:txBody>
      </p:sp>
      <p:sp>
        <p:nvSpPr>
          <p:cNvPr id="83973" name="Text Box 5"/>
          <p:cNvSpPr txBox="1">
            <a:spLocks noChangeArrowheads="1"/>
          </p:cNvSpPr>
          <p:nvPr/>
        </p:nvSpPr>
        <p:spPr bwMode="auto">
          <a:xfrm>
            <a:off x="3168650" y="3889375"/>
            <a:ext cx="7921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9600">
                <a:solidFill>
                  <a:srgbClr val="9900CC"/>
                </a:solidFill>
                <a:cs typeface="Times New Roman" panose="02020603050405020304" pitchFamily="18" charset="0"/>
              </a:rPr>
              <a:t>√</a:t>
            </a:r>
          </a:p>
        </p:txBody>
      </p:sp>
      <p:sp>
        <p:nvSpPr>
          <p:cNvPr id="83974" name="Text Box 6"/>
          <p:cNvSpPr txBox="1">
            <a:spLocks noChangeArrowheads="1"/>
          </p:cNvSpPr>
          <p:nvPr/>
        </p:nvSpPr>
        <p:spPr bwMode="auto">
          <a:xfrm>
            <a:off x="4679950" y="3889375"/>
            <a:ext cx="7921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9600">
                <a:solidFill>
                  <a:srgbClr val="9900CC"/>
                </a:solidFill>
                <a:cs typeface="Times New Roman" panose="02020603050405020304" pitchFamily="18" charset="0"/>
              </a:rPr>
              <a:t>√</a:t>
            </a:r>
          </a:p>
        </p:txBody>
      </p:sp>
      <p:sp>
        <p:nvSpPr>
          <p:cNvPr id="25607" name="Text Box 7"/>
          <p:cNvSpPr txBox="1">
            <a:spLocks noChangeArrowheads="1"/>
          </p:cNvSpPr>
          <p:nvPr/>
        </p:nvSpPr>
        <p:spPr bwMode="auto">
          <a:xfrm>
            <a:off x="431800" y="5976938"/>
            <a:ext cx="10369550" cy="9144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5400">
                <a:latin typeface="Elephant" panose="02020904090505020303" pitchFamily="18" charset="0"/>
              </a:rPr>
              <a:t>  </a:t>
            </a:r>
            <a:r>
              <a:rPr lang="en-AU" sz="5400" b="1">
                <a:solidFill>
                  <a:srgbClr val="9900CC"/>
                </a:solidFill>
                <a:latin typeface="Elephant" panose="02020904090505020303" pitchFamily="18" charset="0"/>
              </a:rPr>
              <a:t>“LIMITING REACTANT”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afterEffect">
                                  <p:stCondLst>
                                    <p:cond delay="0"/>
                                  </p:stCondLst>
                                  <p:childTnLst>
                                    <p:animScale>
                                      <p:cBhvr>
                                        <p:cTn id="6" dur="1000" fill="hold"/>
                                        <p:tgtEl>
                                          <p:spTgt spid="83973"/>
                                        </p:tgtEl>
                                      </p:cBhvr>
                                      <p:by x="150000" y="150000"/>
                                    </p:animScale>
                                  </p:childTnLst>
                                </p:cTn>
                              </p:par>
                              <p:par>
                                <p:cTn id="7" presetID="6" presetClass="emph" presetSubtype="0" fill="hold" grpId="0" nodeType="withEffect">
                                  <p:stCondLst>
                                    <p:cond delay="0"/>
                                  </p:stCondLst>
                                  <p:childTnLst>
                                    <p:animScale>
                                      <p:cBhvr>
                                        <p:cTn id="8" dur="2000" fill="hold"/>
                                        <p:tgtEl>
                                          <p:spTgt spid="83974"/>
                                        </p:tgtEl>
                                      </p:cBhvr>
                                      <p:by x="150000" y="150000"/>
                                    </p:animScale>
                                  </p:childTnLst>
                                </p:cTn>
                              </p:par>
                              <p:par>
                                <p:cTn id="9" presetID="6" presetClass="emph" presetSubtype="0" fill="hold" grpId="0" nodeType="withEffect">
                                  <p:stCondLst>
                                    <p:cond delay="0"/>
                                  </p:stCondLst>
                                  <p:childTnLst>
                                    <p:animScale>
                                      <p:cBhvr>
                                        <p:cTn id="10" dur="2000" fill="hold"/>
                                        <p:tgtEl>
                                          <p:spTgt spid="8397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p:bldP spid="839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2305050"/>
            <a:ext cx="993775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marL="457200" indent="-457200"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GB" b="1"/>
              <a:t>	How many grams of potassium sulphide (K</a:t>
            </a:r>
            <a:r>
              <a:rPr lang="en-GB" b="1" baseline="-25000"/>
              <a:t>2</a:t>
            </a:r>
            <a:r>
              <a:rPr lang="en-GB" b="1"/>
              <a:t>S) can be produced if 205.27 grams of potassium metal are heated with 112.35 grams of sulphur according to the following equation?</a:t>
            </a:r>
          </a:p>
          <a:p>
            <a:endParaRPr lang="en-GB" sz="1000" b="1"/>
          </a:p>
          <a:p>
            <a:r>
              <a:rPr lang="en-GB" b="1"/>
              <a:t>	                       2K(s)   +   S(s)   </a:t>
            </a:r>
            <a:r>
              <a:rPr lang="en-GB" b="1">
                <a:sym typeface="Wingdings 3" panose="05040102010807070707" pitchFamily="18" charset="2"/>
              </a:rPr>
              <a:t></a:t>
            </a:r>
            <a:r>
              <a:rPr lang="en-GB" b="1"/>
              <a:t>   K</a:t>
            </a:r>
            <a:r>
              <a:rPr lang="en-GB" b="1" baseline="-25000"/>
              <a:t>2</a:t>
            </a:r>
            <a:r>
              <a:rPr lang="en-GB" b="1"/>
              <a:t>S(s)</a:t>
            </a:r>
            <a:endParaRPr lang="en-AU" b="1"/>
          </a:p>
        </p:txBody>
      </p:sp>
      <p:sp>
        <p:nvSpPr>
          <p:cNvPr id="26627" name="Text Box 3"/>
          <p:cNvSpPr txBox="1">
            <a:spLocks noChangeArrowheads="1"/>
          </p:cNvSpPr>
          <p:nvPr/>
        </p:nvSpPr>
        <p:spPr bwMode="auto">
          <a:xfrm>
            <a:off x="431800" y="1439863"/>
            <a:ext cx="4897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QUESTION 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64"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6951663"/>
            <a:ext cx="1944688"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1" name="Text Box 11"/>
          <p:cNvSpPr txBox="1">
            <a:spLocks noChangeArrowheads="1"/>
          </p:cNvSpPr>
          <p:nvPr/>
        </p:nvSpPr>
        <p:spPr bwMode="auto">
          <a:xfrm>
            <a:off x="1800225" y="0"/>
            <a:ext cx="6335713" cy="1008063"/>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EQUATION:</a:t>
            </a:r>
          </a:p>
          <a:p>
            <a:r>
              <a:rPr lang="en-AU" sz="2000" b="1" i="1">
                <a:latin typeface="Book Antiqua" panose="02040602050305030304" pitchFamily="18" charset="0"/>
              </a:rPr>
              <a:t>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r>
              <a:rPr lang="en-AU" sz="1600" b="1" i="1">
                <a:latin typeface="Book Antiqua" panose="02040602050305030304" pitchFamily="18" charset="0"/>
              </a:rPr>
              <a:t>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r>
              <a:rPr lang="en-AU" sz="1600" b="1" i="1">
                <a:latin typeface="Book Antiqua" panose="02040602050305030304" pitchFamily="18" charset="0"/>
              </a:rPr>
              <a:t>                   </a:t>
            </a:r>
            <a:r>
              <a:rPr lang="en-AU" sz="2000" b="1" i="1">
                <a:latin typeface="Book Antiqua" panose="02040602050305030304" pitchFamily="18" charset="0"/>
              </a:rPr>
              <a:t> ?</a:t>
            </a:r>
          </a:p>
          <a:p>
            <a:r>
              <a:rPr lang="en-GB" sz="2000" b="1" i="1">
                <a:latin typeface="Book Antiqua" panose="02040602050305030304" pitchFamily="18" charset="0"/>
              </a:rPr>
              <a:t>                  2K(s)   +   S(s)   </a:t>
            </a:r>
            <a:r>
              <a:rPr lang="en-GB" sz="2000" b="1" i="1">
                <a:latin typeface="Book Antiqua" panose="02040602050305030304" pitchFamily="18" charset="0"/>
                <a:sym typeface="Wingdings 3" panose="05040102010807070707" pitchFamily="18" charset="2"/>
              </a:rPr>
              <a:t></a:t>
            </a:r>
            <a:r>
              <a:rPr lang="en-GB" sz="2000" b="1" i="1">
                <a:latin typeface="Book Antiqua" panose="02040602050305030304" pitchFamily="18" charset="0"/>
              </a:rPr>
              <a:t>   K</a:t>
            </a:r>
            <a:r>
              <a:rPr lang="en-GB" sz="2000" b="1" i="1" baseline="-25000">
                <a:latin typeface="Book Antiqua" panose="02040602050305030304" pitchFamily="18" charset="0"/>
              </a:rPr>
              <a:t>2</a:t>
            </a:r>
            <a:r>
              <a:rPr lang="en-GB" sz="2000" b="1" i="1">
                <a:latin typeface="Book Antiqua" panose="02040602050305030304" pitchFamily="18" charset="0"/>
              </a:rPr>
              <a:t>S(s)</a:t>
            </a:r>
            <a:endParaRPr lang="en-AU" sz="20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87052" name="Text Box 12"/>
          <p:cNvSpPr txBox="1">
            <a:spLocks noChangeArrowheads="1"/>
          </p:cNvSpPr>
          <p:nvPr/>
        </p:nvSpPr>
        <p:spPr bwMode="auto">
          <a:xfrm>
            <a:off x="1512888" y="1008063"/>
            <a:ext cx="3743325" cy="2592387"/>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MASS → MOLES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1 ):</a:t>
            </a:r>
          </a:p>
          <a:p>
            <a:endParaRPr lang="en-AU" sz="1000" b="1" i="1">
              <a:latin typeface="Book Antiqua" panose="02040602050305030304" pitchFamily="18" charset="0"/>
            </a:endParaRPr>
          </a:p>
          <a:p>
            <a:r>
              <a:rPr lang="en-AU" sz="2000">
                <a:latin typeface="Book Antiqua" panose="02040602050305030304" pitchFamily="18" charset="0"/>
              </a:rPr>
              <a:t>           n(K)  =   </a:t>
            </a:r>
            <a:r>
              <a:rPr lang="en-AU" sz="2000" u="sng">
                <a:latin typeface="Book Antiqua" panose="02040602050305030304" pitchFamily="18" charset="0"/>
              </a:rPr>
              <a:t>m</a:t>
            </a:r>
            <a:endParaRPr lang="en-AU" sz="2000">
              <a:latin typeface="Book Antiqua" panose="02040602050305030304" pitchFamily="18" charset="0"/>
            </a:endParaRPr>
          </a:p>
          <a:p>
            <a:r>
              <a:rPr lang="en-AU" sz="2000">
                <a:latin typeface="Book Antiqua" panose="02040602050305030304" pitchFamily="18" charset="0"/>
              </a:rPr>
              <a:t>                         *M</a:t>
            </a:r>
          </a:p>
          <a:p>
            <a:r>
              <a:rPr lang="en-AU" sz="2000">
                <a:latin typeface="Book Antiqua" panose="02040602050305030304" pitchFamily="18" charset="0"/>
              </a:rPr>
              <a:t>                     =  </a:t>
            </a:r>
            <a:r>
              <a:rPr lang="en-AU" sz="2000" u="sng">
                <a:latin typeface="Book Antiqua" panose="02040602050305030304" pitchFamily="18" charset="0"/>
              </a:rPr>
              <a:t>205.27</a:t>
            </a:r>
            <a:endParaRPr lang="en-AU" sz="2000">
              <a:latin typeface="Book Antiqua" panose="02040602050305030304" pitchFamily="18" charset="0"/>
            </a:endParaRPr>
          </a:p>
          <a:p>
            <a:r>
              <a:rPr lang="en-AU" sz="2000">
                <a:latin typeface="Book Antiqua" panose="02040602050305030304" pitchFamily="18" charset="0"/>
              </a:rPr>
              <a:t>                           39.10</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 n(K)   = 5.25 mol </a:t>
            </a:r>
          </a:p>
          <a:p>
            <a:endParaRPr lang="en-AU" sz="1000">
              <a:latin typeface="Book Antiqua" panose="02040602050305030304" pitchFamily="18" charset="0"/>
            </a:endParaRPr>
          </a:p>
          <a:p>
            <a:r>
              <a:rPr lang="en-AU" sz="1600" b="1">
                <a:latin typeface="Book Antiqua" panose="02040602050305030304" pitchFamily="18" charset="0"/>
              </a:rPr>
              <a:t>(Specific quantity of the first known)</a:t>
            </a:r>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pic>
        <p:nvPicPr>
          <p:cNvPr id="8705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8063"/>
            <a:ext cx="150495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5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338" y="1008063"/>
            <a:ext cx="150495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5" name="Text Box 15"/>
          <p:cNvSpPr txBox="1">
            <a:spLocks noChangeArrowheads="1"/>
          </p:cNvSpPr>
          <p:nvPr/>
        </p:nvSpPr>
        <p:spPr bwMode="auto">
          <a:xfrm>
            <a:off x="6624638" y="1008063"/>
            <a:ext cx="4176712" cy="2608262"/>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MASS → MOLES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2 ):</a:t>
            </a:r>
          </a:p>
          <a:p>
            <a:endParaRPr lang="en-AU" sz="1000" b="1" i="1">
              <a:latin typeface="Book Antiqua" panose="02040602050305030304" pitchFamily="18" charset="0"/>
            </a:endParaRPr>
          </a:p>
          <a:p>
            <a:r>
              <a:rPr lang="en-AU" sz="2000">
                <a:latin typeface="Book Antiqua" panose="02040602050305030304" pitchFamily="18" charset="0"/>
              </a:rPr>
              <a:t>           n(S) =   </a:t>
            </a:r>
            <a:r>
              <a:rPr lang="en-AU" sz="2000" u="sng">
                <a:latin typeface="Book Antiqua" panose="02040602050305030304" pitchFamily="18" charset="0"/>
              </a:rPr>
              <a:t>m</a:t>
            </a:r>
            <a:endParaRPr lang="en-AU" sz="2000">
              <a:latin typeface="Book Antiqua" panose="02040602050305030304" pitchFamily="18" charset="0"/>
            </a:endParaRPr>
          </a:p>
          <a:p>
            <a:r>
              <a:rPr lang="en-AU" sz="2000">
                <a:latin typeface="Book Antiqua" panose="02040602050305030304" pitchFamily="18" charset="0"/>
              </a:rPr>
              <a:t>                       *M</a:t>
            </a:r>
          </a:p>
          <a:p>
            <a:r>
              <a:rPr lang="en-AU" sz="2000">
                <a:latin typeface="Book Antiqua" panose="02040602050305030304" pitchFamily="18" charset="0"/>
              </a:rPr>
              <a:t>                   = </a:t>
            </a:r>
            <a:r>
              <a:rPr lang="en-AU" sz="2000" u="sng">
                <a:latin typeface="Book Antiqua" panose="02040602050305030304" pitchFamily="18" charset="0"/>
              </a:rPr>
              <a:t>112.35</a:t>
            </a:r>
            <a:endParaRPr lang="en-AU" sz="2000">
              <a:latin typeface="Book Antiqua" panose="02040602050305030304" pitchFamily="18" charset="0"/>
            </a:endParaRPr>
          </a:p>
          <a:p>
            <a:r>
              <a:rPr lang="en-AU" sz="2000">
                <a:latin typeface="Book Antiqua" panose="02040602050305030304" pitchFamily="18" charset="0"/>
              </a:rPr>
              <a:t>                        32.06</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 n(S)   =  3.50 mol </a:t>
            </a:r>
          </a:p>
          <a:p>
            <a:endParaRPr lang="en-AU" sz="800">
              <a:latin typeface="Book Antiqua" panose="02040602050305030304" pitchFamily="18" charset="0"/>
            </a:endParaRPr>
          </a:p>
          <a:p>
            <a:r>
              <a:rPr lang="en-AU" sz="1600" b="1">
                <a:latin typeface="Book Antiqua" panose="02040602050305030304" pitchFamily="18" charset="0"/>
              </a:rPr>
              <a:t>(Specific quantity of the second known)</a:t>
            </a:r>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sp>
        <p:nvSpPr>
          <p:cNvPr id="87056" name="Text Box 16"/>
          <p:cNvSpPr txBox="1">
            <a:spLocks noChangeArrowheads="1"/>
          </p:cNvSpPr>
          <p:nvPr/>
        </p:nvSpPr>
        <p:spPr bwMode="auto">
          <a:xfrm>
            <a:off x="1584325" y="3600450"/>
            <a:ext cx="6858000" cy="2376488"/>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LIMITING REACTANT JUSTIFICATION:</a:t>
            </a:r>
          </a:p>
          <a:p>
            <a:endParaRPr lang="en-AU" sz="800" b="1" i="1">
              <a:latin typeface="Book Antiqua" panose="02040602050305030304" pitchFamily="18" charset="0"/>
            </a:endParaRPr>
          </a:p>
          <a:p>
            <a:r>
              <a:rPr lang="en-AU" sz="2000" b="1">
                <a:latin typeface="Book Antiqua" panose="02040602050305030304" pitchFamily="18" charset="0"/>
              </a:rPr>
              <a:t>                      IF  ALL  (K)  IS CONSUMED :</a:t>
            </a:r>
          </a:p>
          <a:p>
            <a:r>
              <a:rPr lang="en-AU" sz="2000">
                <a:latin typeface="Book Antiqua" panose="02040602050305030304" pitchFamily="18" charset="0"/>
              </a:rPr>
              <a:t>                      ♦     n(S)   =   ½   x  n(K)</a:t>
            </a:r>
          </a:p>
          <a:p>
            <a:r>
              <a:rPr lang="en-AU" sz="2000">
                <a:latin typeface="Book Antiqua" panose="02040602050305030304" pitchFamily="18" charset="0"/>
              </a:rPr>
              <a:t>                                       =   ½   x  5.25</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  n(S)  =  2.625 mol</a:t>
            </a:r>
            <a:endParaRPr lang="en-AU" sz="2000" b="1" i="1">
              <a:latin typeface="Book Antiqua" panose="02040602050305030304" pitchFamily="18" charset="0"/>
            </a:endParaRPr>
          </a:p>
          <a:p>
            <a:r>
              <a:rPr lang="en-AU" sz="2000" b="1" i="1">
                <a:latin typeface="Book Antiqua" panose="02040602050305030304" pitchFamily="18" charset="0"/>
              </a:rPr>
              <a:t>                 </a:t>
            </a:r>
            <a:r>
              <a:rPr lang="en-AU" sz="2400" b="1" i="1">
                <a:latin typeface="Book Antiqua" panose="02040602050305030304" pitchFamily="18" charset="0"/>
              </a:rPr>
              <a:t>We have more than enough Sulphur (S)!</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Potassium (K)  IS LIMITING!!</a:t>
            </a:r>
            <a:endParaRPr lang="en-AU" sz="2000"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sp>
        <p:nvSpPr>
          <p:cNvPr id="87060" name="Text Box 20"/>
          <p:cNvSpPr txBox="1">
            <a:spLocks noChangeArrowheads="1"/>
          </p:cNvSpPr>
          <p:nvPr/>
        </p:nvSpPr>
        <p:spPr bwMode="auto">
          <a:xfrm>
            <a:off x="1944688" y="5976938"/>
            <a:ext cx="6018212" cy="159385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MOLE RELATIONSHIP (?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a:t>
            </a:r>
          </a:p>
          <a:p>
            <a:endParaRPr lang="en-AU" sz="1000">
              <a:latin typeface="Book Antiqua" panose="02040602050305030304" pitchFamily="18" charset="0"/>
            </a:endParaRPr>
          </a:p>
          <a:p>
            <a:r>
              <a:rPr lang="en-AU" sz="2000">
                <a:latin typeface="Book Antiqua" panose="02040602050305030304" pitchFamily="18" charset="0"/>
              </a:rPr>
              <a:t>     n(K</a:t>
            </a:r>
            <a:r>
              <a:rPr lang="en-AU" sz="2000" baseline="-25000">
                <a:latin typeface="Book Antiqua" panose="02040602050305030304" pitchFamily="18" charset="0"/>
              </a:rPr>
              <a:t>2</a:t>
            </a:r>
            <a:r>
              <a:rPr lang="en-AU" sz="2000">
                <a:latin typeface="Book Antiqua" panose="02040602050305030304" pitchFamily="18" charset="0"/>
              </a:rPr>
              <a:t>S)   =   ½    x  n(K)   (General)</a:t>
            </a:r>
          </a:p>
          <a:p>
            <a:r>
              <a:rPr lang="en-AU" sz="2000">
                <a:latin typeface="Book Antiqua" panose="02040602050305030304" pitchFamily="18" charset="0"/>
              </a:rPr>
              <a:t>                   =    ½   x  5.25    </a:t>
            </a:r>
            <a:r>
              <a:rPr lang="en-AU" sz="1800">
                <a:latin typeface="Book Antiqua" panose="02040602050305030304" pitchFamily="18" charset="0"/>
              </a:rPr>
              <a:t>(Insert Specific quantity)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n(K</a:t>
            </a:r>
            <a:r>
              <a:rPr lang="en-AU" sz="2000" baseline="-25000">
                <a:latin typeface="Book Antiqua" panose="02040602050305030304" pitchFamily="18" charset="0"/>
              </a:rPr>
              <a:t>2</a:t>
            </a:r>
            <a:r>
              <a:rPr lang="en-AU" sz="2000">
                <a:latin typeface="Book Antiqua" panose="02040602050305030304" pitchFamily="18" charset="0"/>
              </a:rPr>
              <a:t>S) =   2.625 mol   </a:t>
            </a:r>
            <a:r>
              <a:rPr lang="en-AU" sz="1800">
                <a:latin typeface="Book Antiqua" panose="02040602050305030304" pitchFamily="18" charset="0"/>
              </a:rPr>
              <a:t>(Mole quantity of unknown)</a:t>
            </a:r>
            <a:endParaRPr lang="en-AU"/>
          </a:p>
        </p:txBody>
      </p:sp>
      <p:sp>
        <p:nvSpPr>
          <p:cNvPr id="87062" name="Text Box 22"/>
          <p:cNvSpPr txBox="1">
            <a:spLocks noChangeArrowheads="1"/>
          </p:cNvSpPr>
          <p:nvPr/>
        </p:nvSpPr>
        <p:spPr bwMode="auto">
          <a:xfrm>
            <a:off x="2376488" y="7561263"/>
            <a:ext cx="4824412" cy="1800225"/>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MOLES → MASS (? ):</a:t>
            </a:r>
          </a:p>
          <a:p>
            <a:endParaRPr lang="en-AU" sz="1000" b="1" i="1">
              <a:latin typeface="Book Antiqua" panose="02040602050305030304" pitchFamily="18" charset="0"/>
            </a:endParaRPr>
          </a:p>
          <a:p>
            <a:r>
              <a:rPr lang="en-AU" sz="2000">
                <a:latin typeface="Book Antiqua" panose="02040602050305030304" pitchFamily="18" charset="0"/>
              </a:rPr>
              <a:t>           m(K</a:t>
            </a:r>
            <a:r>
              <a:rPr lang="en-AU" sz="2000" baseline="-25000">
                <a:latin typeface="Book Antiqua" panose="02040602050305030304" pitchFamily="18" charset="0"/>
              </a:rPr>
              <a:t>2</a:t>
            </a:r>
            <a:r>
              <a:rPr lang="en-AU" sz="2000">
                <a:latin typeface="Book Antiqua" panose="02040602050305030304" pitchFamily="18" charset="0"/>
              </a:rPr>
              <a:t>S)  =  n(K</a:t>
            </a:r>
            <a:r>
              <a:rPr lang="en-AU" sz="2000" baseline="-25000">
                <a:latin typeface="Book Antiqua" panose="02040602050305030304" pitchFamily="18" charset="0"/>
              </a:rPr>
              <a:t>2</a:t>
            </a:r>
            <a:r>
              <a:rPr lang="en-AU" sz="2000">
                <a:latin typeface="Book Antiqua" panose="02040602050305030304" pitchFamily="18" charset="0"/>
              </a:rPr>
              <a:t>S)  x  M(K</a:t>
            </a:r>
            <a:r>
              <a:rPr lang="en-AU" sz="2000" baseline="-25000">
                <a:latin typeface="Book Antiqua" panose="02040602050305030304" pitchFamily="18" charset="0"/>
              </a:rPr>
              <a:t>2</a:t>
            </a:r>
            <a:r>
              <a:rPr lang="en-AU" sz="2000">
                <a:latin typeface="Book Antiqua" panose="02040602050305030304" pitchFamily="18" charset="0"/>
              </a:rPr>
              <a:t>S) </a:t>
            </a:r>
            <a:endParaRPr lang="en-AU" sz="2000" b="1" i="1">
              <a:latin typeface="Book Antiqua" panose="02040602050305030304" pitchFamily="18" charset="0"/>
            </a:endParaRPr>
          </a:p>
          <a:p>
            <a:r>
              <a:rPr lang="en-AU" sz="2000" b="1">
                <a:latin typeface="Book Antiqua" panose="02040602050305030304" pitchFamily="18" charset="0"/>
              </a:rPr>
              <a:t>                         </a:t>
            </a:r>
            <a:r>
              <a:rPr lang="en-AU" sz="2000">
                <a:latin typeface="Book Antiqua" panose="02040602050305030304" pitchFamily="18" charset="0"/>
              </a:rPr>
              <a:t>=  2.625     x  110.26  </a:t>
            </a:r>
            <a:endParaRPr lang="en-AU" sz="1000" b="1">
              <a:latin typeface="Book Antiqua" panose="02040602050305030304" pitchFamily="18" charset="0"/>
            </a:endParaRPr>
          </a:p>
          <a:p>
            <a:pPr lvl="1">
              <a:buFont typeface="Symbol" panose="05050102010706020507" pitchFamily="18" charset="2"/>
              <a:buChar char="\"/>
            </a:pPr>
            <a:r>
              <a:rPr lang="en-AU" sz="2000">
                <a:latin typeface="Book Antiqua" panose="02040602050305030304" pitchFamily="18" charset="0"/>
              </a:rPr>
              <a:t>m(K</a:t>
            </a:r>
            <a:r>
              <a:rPr lang="en-AU" sz="2000" baseline="-25000">
                <a:latin typeface="Book Antiqua" panose="02040602050305030304" pitchFamily="18" charset="0"/>
              </a:rPr>
              <a:t>2</a:t>
            </a:r>
            <a:r>
              <a:rPr lang="en-AU" sz="2000">
                <a:latin typeface="Book Antiqua" panose="02040602050305030304" pitchFamily="18" charset="0"/>
              </a:rPr>
              <a:t>S)  =  289.4 g  =  </a:t>
            </a:r>
            <a:r>
              <a:rPr lang="en-AU" sz="2400">
                <a:latin typeface="Book Antiqua" panose="02040602050305030304" pitchFamily="18" charset="0"/>
              </a:rPr>
              <a:t>289g </a:t>
            </a:r>
            <a:r>
              <a:rPr lang="en-AU" sz="2000">
                <a:latin typeface="Book Antiqua" panose="02040602050305030304" pitchFamily="18" charset="0"/>
              </a:rPr>
              <a:t>(3S.F.)</a:t>
            </a:r>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a:p>
        </p:txBody>
      </p:sp>
      <p:sp>
        <p:nvSpPr>
          <p:cNvPr id="27659" name="WordArt 23"/>
          <p:cNvSpPr>
            <a:spLocks noChangeArrowheads="1" noChangeShapeType="1" noTextEdit="1"/>
          </p:cNvSpPr>
          <p:nvPr/>
        </p:nvSpPr>
        <p:spPr bwMode="auto">
          <a:xfrm rot="5400000">
            <a:off x="7093744" y="6012657"/>
            <a:ext cx="4752975" cy="10810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Wave4">
              <a:avLst>
                <a:gd name="adj1" fmla="val 20644"/>
                <a:gd name="adj2" fmla="val 0"/>
              </a:avLst>
            </a:prstTxWarp>
          </a:bodyPr>
          <a:lstStyle/>
          <a:p>
            <a:pPr algn="ctr" fontAlgn="auto"/>
            <a:r>
              <a:rPr lang="en-AU" sz="3600" kern="10">
                <a:gradFill rotWithShape="1">
                  <a:gsLst>
                    <a:gs pos="0">
                      <a:srgbClr val="00FF00"/>
                    </a:gs>
                    <a:gs pos="100000">
                      <a:srgbClr val="00CCFF"/>
                    </a:gs>
                  </a:gsLst>
                  <a:lin ang="0" scaled="1"/>
                </a:gradFill>
                <a:effectLst>
                  <a:outerShdw dist="99190" dir="7788334" algn="ctr" rotWithShape="0">
                    <a:srgbClr val="000080">
                      <a:alpha val="79999"/>
                    </a:srgbClr>
                  </a:outerShdw>
                </a:effectLst>
                <a:latin typeface="Arial Black" panose="020B0A04020102020204" pitchFamily="34" charset="0"/>
              </a:rPr>
              <a:t>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51"/>
                                        </p:tgtEl>
                                        <p:attrNameLst>
                                          <p:attrName>style.visibility</p:attrName>
                                        </p:attrNameLst>
                                      </p:cBhvr>
                                      <p:to>
                                        <p:strVal val="visible"/>
                                      </p:to>
                                    </p:set>
                                    <p:animEffect transition="in" filter="dissolve">
                                      <p:cBhvr>
                                        <p:cTn id="7" dur="500"/>
                                        <p:tgtEl>
                                          <p:spTgt spid="87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7053"/>
                                        </p:tgtEl>
                                        <p:attrNameLst>
                                          <p:attrName>style.visibility</p:attrName>
                                        </p:attrNameLst>
                                      </p:cBhvr>
                                      <p:to>
                                        <p:strVal val="visible"/>
                                      </p:to>
                                    </p:set>
                                    <p:animEffect transition="in" filter="dissolve">
                                      <p:cBhvr>
                                        <p:cTn id="12" dur="500"/>
                                        <p:tgtEl>
                                          <p:spTgt spid="8705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7052"/>
                                        </p:tgtEl>
                                        <p:attrNameLst>
                                          <p:attrName>style.visibility</p:attrName>
                                        </p:attrNameLst>
                                      </p:cBhvr>
                                      <p:to>
                                        <p:strVal val="visible"/>
                                      </p:to>
                                    </p:set>
                                    <p:animEffect transition="in" filter="dissolve">
                                      <p:cBhvr>
                                        <p:cTn id="15" dur="500"/>
                                        <p:tgtEl>
                                          <p:spTgt spid="870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87054"/>
                                        </p:tgtEl>
                                        <p:attrNameLst>
                                          <p:attrName>style.visibility</p:attrName>
                                        </p:attrNameLst>
                                      </p:cBhvr>
                                      <p:to>
                                        <p:strVal val="visible"/>
                                      </p:to>
                                    </p:set>
                                    <p:animEffect transition="in" filter="dissolve">
                                      <p:cBhvr>
                                        <p:cTn id="20" dur="500"/>
                                        <p:tgtEl>
                                          <p:spTgt spid="8705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7055"/>
                                        </p:tgtEl>
                                        <p:attrNameLst>
                                          <p:attrName>style.visibility</p:attrName>
                                        </p:attrNameLst>
                                      </p:cBhvr>
                                      <p:to>
                                        <p:strVal val="visible"/>
                                      </p:to>
                                    </p:set>
                                    <p:animEffect transition="in" filter="dissolve">
                                      <p:cBhvr>
                                        <p:cTn id="23" dur="500"/>
                                        <p:tgtEl>
                                          <p:spTgt spid="870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7056"/>
                                        </p:tgtEl>
                                        <p:attrNameLst>
                                          <p:attrName>style.visibility</p:attrName>
                                        </p:attrNameLst>
                                      </p:cBhvr>
                                      <p:to>
                                        <p:strVal val="visible"/>
                                      </p:to>
                                    </p:set>
                                    <p:animEffect transition="in" filter="dissolve">
                                      <p:cBhvr>
                                        <p:cTn id="28" dur="500"/>
                                        <p:tgtEl>
                                          <p:spTgt spid="870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7060"/>
                                        </p:tgtEl>
                                        <p:attrNameLst>
                                          <p:attrName>style.visibility</p:attrName>
                                        </p:attrNameLst>
                                      </p:cBhvr>
                                      <p:to>
                                        <p:strVal val="visible"/>
                                      </p:to>
                                    </p:set>
                                    <p:animEffect transition="in" filter="dissolve">
                                      <p:cBhvr>
                                        <p:cTn id="33" dur="500"/>
                                        <p:tgtEl>
                                          <p:spTgt spid="8706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7062"/>
                                        </p:tgtEl>
                                        <p:attrNameLst>
                                          <p:attrName>style.visibility</p:attrName>
                                        </p:attrNameLst>
                                      </p:cBhvr>
                                      <p:to>
                                        <p:strVal val="visible"/>
                                      </p:to>
                                    </p:set>
                                    <p:animEffect transition="in" filter="dissolve">
                                      <p:cBhvr>
                                        <p:cTn id="38" dur="500"/>
                                        <p:tgtEl>
                                          <p:spTgt spid="87062"/>
                                        </p:tgtEl>
                                      </p:cBhvr>
                                    </p:animEffect>
                                  </p:childTnLst>
                                </p:cTn>
                              </p:par>
                              <p:par>
                                <p:cTn id="39" presetID="9" presetClass="entr" presetSubtype="0" fill="hold" nodeType="withEffect">
                                  <p:stCondLst>
                                    <p:cond delay="0"/>
                                  </p:stCondLst>
                                  <p:childTnLst>
                                    <p:set>
                                      <p:cBhvr>
                                        <p:cTn id="40" dur="1" fill="hold">
                                          <p:stCondLst>
                                            <p:cond delay="0"/>
                                          </p:stCondLst>
                                        </p:cTn>
                                        <p:tgtEl>
                                          <p:spTgt spid="87064"/>
                                        </p:tgtEl>
                                        <p:attrNameLst>
                                          <p:attrName>style.visibility</p:attrName>
                                        </p:attrNameLst>
                                      </p:cBhvr>
                                      <p:to>
                                        <p:strVal val="visible"/>
                                      </p:to>
                                    </p:set>
                                    <p:animEffect transition="in" filter="dissolve">
                                      <p:cBhvr>
                                        <p:cTn id="41" dur="500"/>
                                        <p:tgtEl>
                                          <p:spTgt spid="87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1" grpId="0" animBg="1"/>
      <p:bldP spid="87052" grpId="0" animBg="1"/>
      <p:bldP spid="87055" grpId="0" animBg="1"/>
      <p:bldP spid="87056" grpId="0" animBg="1"/>
      <p:bldP spid="87060" grpId="0" animBg="1"/>
      <p:bldP spid="870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8"/>
          <p:cNvSpPr txBox="1">
            <a:spLocks noChangeArrowheads="1"/>
          </p:cNvSpPr>
          <p:nvPr/>
        </p:nvSpPr>
        <p:spPr bwMode="auto">
          <a:xfrm>
            <a:off x="2160588" y="0"/>
            <a:ext cx="8137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latin typeface="Broadway" panose="04040905080B02020502" pitchFamily="82" charset="0"/>
              </a:rPr>
              <a:t>How should it look on your page?</a:t>
            </a:r>
          </a:p>
        </p:txBody>
      </p:sp>
      <p:pic>
        <p:nvPicPr>
          <p:cNvPr id="2867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647700"/>
            <a:ext cx="8281987" cy="835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31800" y="2592388"/>
            <a:ext cx="97932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marL="457200" indent="-457200"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US" b="1"/>
              <a:t>     Hydrochloric acid can be oxidised to chlorine (Cl</a:t>
            </a:r>
            <a:r>
              <a:rPr lang="en-US" b="1" baseline="-25000"/>
              <a:t>2</a:t>
            </a:r>
            <a:r>
              <a:rPr lang="en-US" b="1"/>
              <a:t>) by oxidising agents such as manganese (IV) oxide:</a:t>
            </a:r>
          </a:p>
          <a:p>
            <a:endParaRPr lang="en-US" b="1"/>
          </a:p>
          <a:p>
            <a:r>
              <a:rPr lang="en-US" b="1"/>
              <a:t>   MnO</a:t>
            </a:r>
            <a:r>
              <a:rPr lang="en-US" b="1" baseline="-25000"/>
              <a:t>2</a:t>
            </a:r>
            <a:r>
              <a:rPr lang="en-US" b="1"/>
              <a:t>(s)  +  4HCl(aq)  →  MnCl</a:t>
            </a:r>
            <a:r>
              <a:rPr lang="en-US" b="1" baseline="-25000"/>
              <a:t>2</a:t>
            </a:r>
            <a:r>
              <a:rPr lang="en-US" b="1"/>
              <a:t>(aq)  +  2H</a:t>
            </a:r>
            <a:r>
              <a:rPr lang="en-US" b="1" baseline="-25000"/>
              <a:t>2</a:t>
            </a:r>
            <a:r>
              <a:rPr lang="en-US" b="1"/>
              <a:t>O(l)  +  Cl</a:t>
            </a:r>
            <a:r>
              <a:rPr lang="en-US" b="1" baseline="-25000"/>
              <a:t>2</a:t>
            </a:r>
            <a:r>
              <a:rPr lang="en-US" b="1"/>
              <a:t>(g)</a:t>
            </a:r>
          </a:p>
          <a:p>
            <a:endParaRPr lang="en-US" b="1"/>
          </a:p>
          <a:p>
            <a:r>
              <a:rPr lang="en-US" b="1"/>
              <a:t>      If 183g of HCl is reacted with 58g of MnO</a:t>
            </a:r>
            <a:r>
              <a:rPr lang="en-US" b="1" baseline="-25000"/>
              <a:t>2</a:t>
            </a:r>
            <a:r>
              <a:rPr lang="en-US" b="1"/>
              <a:t>, what mass of Cl</a:t>
            </a:r>
            <a:r>
              <a:rPr lang="en-US" b="1" baseline="-25000"/>
              <a:t>2</a:t>
            </a:r>
            <a:r>
              <a:rPr lang="en-US" b="1"/>
              <a:t> will be produced?</a:t>
            </a:r>
            <a:endParaRPr lang="en-AU" b="1"/>
          </a:p>
        </p:txBody>
      </p:sp>
      <p:sp>
        <p:nvSpPr>
          <p:cNvPr id="29699" name="Text Box 3"/>
          <p:cNvSpPr txBox="1">
            <a:spLocks noChangeArrowheads="1"/>
          </p:cNvSpPr>
          <p:nvPr/>
        </p:nvSpPr>
        <p:spPr bwMode="auto">
          <a:xfrm>
            <a:off x="431800" y="1439863"/>
            <a:ext cx="4897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QUESTION 6</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32"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6961188"/>
            <a:ext cx="172878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WordArt 11"/>
          <p:cNvSpPr>
            <a:spLocks noChangeArrowheads="1" noChangeShapeType="1" noTextEdit="1"/>
          </p:cNvSpPr>
          <p:nvPr/>
        </p:nvSpPr>
        <p:spPr bwMode="auto">
          <a:xfrm rot="5400000">
            <a:off x="7093744" y="6012657"/>
            <a:ext cx="4752975" cy="10810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Wave4">
              <a:avLst>
                <a:gd name="adj1" fmla="val 20644"/>
                <a:gd name="adj2" fmla="val 0"/>
              </a:avLst>
            </a:prstTxWarp>
          </a:bodyPr>
          <a:lstStyle/>
          <a:p>
            <a:pPr algn="ctr" fontAlgn="auto"/>
            <a:r>
              <a:rPr lang="en-AU" sz="3600" kern="10">
                <a:gradFill rotWithShape="1">
                  <a:gsLst>
                    <a:gs pos="0">
                      <a:srgbClr val="00FF00"/>
                    </a:gs>
                    <a:gs pos="100000">
                      <a:srgbClr val="00CCFF"/>
                    </a:gs>
                  </a:gsLst>
                  <a:lin ang="0" scaled="1"/>
                </a:gradFill>
                <a:effectLst>
                  <a:outerShdw dist="99190" dir="7788334" algn="ctr" rotWithShape="0">
                    <a:srgbClr val="000080">
                      <a:alpha val="79999"/>
                    </a:srgbClr>
                  </a:outerShdw>
                </a:effectLst>
                <a:latin typeface="Arial Black" panose="020B0A04020102020204" pitchFamily="34" charset="0"/>
              </a:rPr>
              <a:t>Solution</a:t>
            </a:r>
          </a:p>
        </p:txBody>
      </p:sp>
      <p:sp>
        <p:nvSpPr>
          <p:cNvPr id="90124" name="Text Box 12"/>
          <p:cNvSpPr txBox="1">
            <a:spLocks noChangeArrowheads="1"/>
          </p:cNvSpPr>
          <p:nvPr/>
        </p:nvSpPr>
        <p:spPr bwMode="auto">
          <a:xfrm>
            <a:off x="1584325" y="0"/>
            <a:ext cx="7056438" cy="1008063"/>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EQUATION:</a:t>
            </a:r>
          </a:p>
          <a:p>
            <a:r>
              <a:rPr lang="en-AU" sz="2000" b="1" i="1">
                <a:latin typeface="Book Antiqua" panose="02040602050305030304" pitchFamily="18" charset="0"/>
              </a:rPr>
              <a:t>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r>
              <a:rPr lang="en-AU" sz="1600" b="1" i="1">
                <a:latin typeface="Book Antiqua" panose="02040602050305030304" pitchFamily="18" charset="0"/>
              </a:rPr>
              <a:t>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r>
              <a:rPr lang="en-AU" sz="1600" b="1" i="1">
                <a:latin typeface="Book Antiqua" panose="02040602050305030304" pitchFamily="18" charset="0"/>
              </a:rPr>
              <a:t>                                                                      </a:t>
            </a:r>
            <a:r>
              <a:rPr lang="en-AU" sz="2000" b="1" i="1">
                <a:latin typeface="Book Antiqua" panose="02040602050305030304" pitchFamily="18" charset="0"/>
              </a:rPr>
              <a:t>       ?</a:t>
            </a:r>
            <a:endParaRPr lang="en-GB" sz="1600" b="1" i="1">
              <a:latin typeface="Book Antiqua" panose="02040602050305030304" pitchFamily="18" charset="0"/>
            </a:endParaRPr>
          </a:p>
          <a:p>
            <a:r>
              <a:rPr lang="en-US" sz="2000" b="1" i="1">
                <a:latin typeface="Book Antiqua" panose="02040602050305030304" pitchFamily="18" charset="0"/>
              </a:rPr>
              <a:t> MnO</a:t>
            </a:r>
            <a:r>
              <a:rPr lang="en-US" sz="2000" b="1" i="1" baseline="-25000">
                <a:latin typeface="Book Antiqua" panose="02040602050305030304" pitchFamily="18" charset="0"/>
              </a:rPr>
              <a:t>2</a:t>
            </a:r>
            <a:r>
              <a:rPr lang="en-US" sz="2000" b="1" i="1">
                <a:latin typeface="Book Antiqua" panose="02040602050305030304" pitchFamily="18" charset="0"/>
              </a:rPr>
              <a:t>(s)  +  4HCl(aq)  →  MnCl</a:t>
            </a:r>
            <a:r>
              <a:rPr lang="en-US" sz="2000" b="1" i="1" baseline="-25000">
                <a:latin typeface="Book Antiqua" panose="02040602050305030304" pitchFamily="18" charset="0"/>
              </a:rPr>
              <a:t>2</a:t>
            </a:r>
            <a:r>
              <a:rPr lang="en-US" sz="2000" b="1" i="1">
                <a:latin typeface="Book Antiqua" panose="02040602050305030304" pitchFamily="18" charset="0"/>
              </a:rPr>
              <a:t>(aq)  +  2H</a:t>
            </a:r>
            <a:r>
              <a:rPr lang="en-US" sz="2000" b="1" i="1" baseline="-25000">
                <a:latin typeface="Book Antiqua" panose="02040602050305030304" pitchFamily="18" charset="0"/>
              </a:rPr>
              <a:t>2</a:t>
            </a:r>
            <a:r>
              <a:rPr lang="en-US" sz="2000" b="1" i="1">
                <a:latin typeface="Book Antiqua" panose="02040602050305030304" pitchFamily="18" charset="0"/>
              </a:rPr>
              <a:t>O(l)  +  Cl</a:t>
            </a:r>
            <a:r>
              <a:rPr lang="en-US" sz="2000" b="1" i="1" baseline="-25000">
                <a:latin typeface="Book Antiqua" panose="02040602050305030304" pitchFamily="18" charset="0"/>
              </a:rPr>
              <a:t>2</a:t>
            </a:r>
            <a:r>
              <a:rPr lang="en-US" sz="2000" b="1" i="1">
                <a:latin typeface="Book Antiqua" panose="02040602050305030304" pitchFamily="18" charset="0"/>
              </a:rPr>
              <a:t>(g)</a:t>
            </a:r>
          </a:p>
          <a:p>
            <a:endParaRPr lang="en-GB" sz="20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pic>
        <p:nvPicPr>
          <p:cNvPr id="901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8063"/>
            <a:ext cx="1655763"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6" name="Text Box 14"/>
          <p:cNvSpPr txBox="1">
            <a:spLocks noChangeArrowheads="1"/>
          </p:cNvSpPr>
          <p:nvPr/>
        </p:nvSpPr>
        <p:spPr bwMode="auto">
          <a:xfrm>
            <a:off x="1655763" y="1008063"/>
            <a:ext cx="3527425" cy="27305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MASS → MOLES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1 ):</a:t>
            </a:r>
          </a:p>
          <a:p>
            <a:endParaRPr lang="en-AU" sz="1000" b="1" i="1">
              <a:latin typeface="Book Antiqua" panose="02040602050305030304" pitchFamily="18" charset="0"/>
            </a:endParaRPr>
          </a:p>
          <a:p>
            <a:r>
              <a:rPr lang="en-AU" sz="2000">
                <a:latin typeface="Book Antiqua" panose="02040602050305030304" pitchFamily="18" charset="0"/>
              </a:rPr>
              <a:t>           n(</a:t>
            </a:r>
            <a:r>
              <a:rPr lang="en-US" sz="1800">
                <a:latin typeface="Book Antiqua" panose="02040602050305030304" pitchFamily="18" charset="0"/>
              </a:rPr>
              <a:t>MnO</a:t>
            </a:r>
            <a:r>
              <a:rPr lang="en-US" sz="1800" baseline="-25000">
                <a:latin typeface="Book Antiqua" panose="02040602050305030304" pitchFamily="18" charset="0"/>
              </a:rPr>
              <a:t>2</a:t>
            </a:r>
            <a:r>
              <a:rPr lang="en-AU" sz="2000">
                <a:latin typeface="Book Antiqua" panose="02040602050305030304" pitchFamily="18" charset="0"/>
              </a:rPr>
              <a:t>) =   </a:t>
            </a:r>
            <a:r>
              <a:rPr lang="en-AU" sz="2000" u="sng">
                <a:latin typeface="Book Antiqua" panose="02040602050305030304" pitchFamily="18" charset="0"/>
              </a:rPr>
              <a:t>m</a:t>
            </a:r>
            <a:endParaRPr lang="en-AU" sz="2000">
              <a:latin typeface="Book Antiqua" panose="02040602050305030304" pitchFamily="18" charset="0"/>
            </a:endParaRPr>
          </a:p>
          <a:p>
            <a:r>
              <a:rPr lang="en-AU" sz="2000">
                <a:latin typeface="Book Antiqua" panose="02040602050305030304" pitchFamily="18" charset="0"/>
              </a:rPr>
              <a:t>                               *M</a:t>
            </a:r>
          </a:p>
          <a:p>
            <a:r>
              <a:rPr lang="en-AU" sz="2000">
                <a:latin typeface="Book Antiqua" panose="02040602050305030304" pitchFamily="18" charset="0"/>
              </a:rPr>
              <a:t>                           =  </a:t>
            </a:r>
            <a:r>
              <a:rPr lang="en-AU" sz="2000" u="sng">
                <a:latin typeface="Book Antiqua" panose="02040602050305030304" pitchFamily="18" charset="0"/>
              </a:rPr>
              <a:t> 58</a:t>
            </a:r>
            <a:endParaRPr lang="en-AU" sz="2000">
              <a:latin typeface="Book Antiqua" panose="02040602050305030304" pitchFamily="18" charset="0"/>
            </a:endParaRPr>
          </a:p>
          <a:p>
            <a:r>
              <a:rPr lang="en-AU" sz="2000">
                <a:latin typeface="Book Antiqua" panose="02040602050305030304" pitchFamily="18" charset="0"/>
              </a:rPr>
              <a:t>                              86.94</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 n(</a:t>
            </a:r>
            <a:r>
              <a:rPr lang="en-US" sz="1800">
                <a:latin typeface="Book Antiqua" panose="02040602050305030304" pitchFamily="18" charset="0"/>
              </a:rPr>
              <a:t>MnO</a:t>
            </a:r>
            <a:r>
              <a:rPr lang="en-US" sz="1800" baseline="-25000">
                <a:latin typeface="Book Antiqua" panose="02040602050305030304" pitchFamily="18" charset="0"/>
              </a:rPr>
              <a:t>2</a:t>
            </a:r>
            <a:r>
              <a:rPr lang="en-AU" sz="2000">
                <a:latin typeface="Book Antiqua" panose="02040602050305030304" pitchFamily="18" charset="0"/>
              </a:rPr>
              <a:t>)   =  0.667 mol </a:t>
            </a:r>
          </a:p>
          <a:p>
            <a:endParaRPr lang="en-AU" sz="1600">
              <a:latin typeface="Book Antiqua" panose="02040602050305030304" pitchFamily="18" charset="0"/>
            </a:endParaRPr>
          </a:p>
          <a:p>
            <a:r>
              <a:rPr lang="en-AU" sz="1600">
                <a:latin typeface="Book Antiqua" panose="02040602050305030304" pitchFamily="18" charset="0"/>
              </a:rPr>
              <a:t>(Specific quantity of the first known)</a:t>
            </a:r>
            <a:endParaRPr lang="en-AU" sz="1600"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pic>
        <p:nvPicPr>
          <p:cNvPr id="9012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313" y="1008063"/>
            <a:ext cx="17287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8" name="Text Box 16"/>
          <p:cNvSpPr txBox="1">
            <a:spLocks noChangeArrowheads="1"/>
          </p:cNvSpPr>
          <p:nvPr/>
        </p:nvSpPr>
        <p:spPr bwMode="auto">
          <a:xfrm>
            <a:off x="6769100" y="1008063"/>
            <a:ext cx="4032250" cy="273685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MASS → MOLES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2 ):</a:t>
            </a:r>
          </a:p>
          <a:p>
            <a:endParaRPr lang="en-AU" sz="1000" b="1" i="1">
              <a:latin typeface="Book Antiqua" panose="02040602050305030304" pitchFamily="18" charset="0"/>
            </a:endParaRPr>
          </a:p>
          <a:p>
            <a:r>
              <a:rPr lang="en-AU" sz="2000">
                <a:latin typeface="Book Antiqua" panose="02040602050305030304" pitchFamily="18" charset="0"/>
              </a:rPr>
              <a:t>           n(</a:t>
            </a:r>
            <a:r>
              <a:rPr lang="en-US" sz="1800">
                <a:latin typeface="Book Antiqua" panose="02040602050305030304" pitchFamily="18" charset="0"/>
              </a:rPr>
              <a:t>HCl</a:t>
            </a:r>
            <a:r>
              <a:rPr lang="en-AU" sz="2000">
                <a:latin typeface="Book Antiqua" panose="02040602050305030304" pitchFamily="18" charset="0"/>
              </a:rPr>
              <a:t>) =   </a:t>
            </a:r>
            <a:r>
              <a:rPr lang="en-AU" sz="2000" u="sng">
                <a:latin typeface="Book Antiqua" panose="02040602050305030304" pitchFamily="18" charset="0"/>
              </a:rPr>
              <a:t>m</a:t>
            </a:r>
            <a:endParaRPr lang="en-AU" sz="2000">
              <a:latin typeface="Book Antiqua" panose="02040602050305030304" pitchFamily="18" charset="0"/>
            </a:endParaRPr>
          </a:p>
          <a:p>
            <a:r>
              <a:rPr lang="en-AU" sz="2000">
                <a:latin typeface="Book Antiqua" panose="02040602050305030304" pitchFamily="18" charset="0"/>
              </a:rPr>
              <a:t>                           *M</a:t>
            </a:r>
          </a:p>
          <a:p>
            <a:r>
              <a:rPr lang="en-AU" sz="2000">
                <a:latin typeface="Book Antiqua" panose="02040602050305030304" pitchFamily="18" charset="0"/>
              </a:rPr>
              <a:t>                        =   </a:t>
            </a:r>
            <a:r>
              <a:rPr lang="en-AU" sz="2000" u="sng">
                <a:latin typeface="Book Antiqua" panose="02040602050305030304" pitchFamily="18" charset="0"/>
              </a:rPr>
              <a:t>183</a:t>
            </a:r>
            <a:endParaRPr lang="en-AU" sz="2000">
              <a:latin typeface="Book Antiqua" panose="02040602050305030304" pitchFamily="18" charset="0"/>
            </a:endParaRPr>
          </a:p>
          <a:p>
            <a:r>
              <a:rPr lang="en-AU" sz="2000">
                <a:latin typeface="Book Antiqua" panose="02040602050305030304" pitchFamily="18" charset="0"/>
              </a:rPr>
              <a:t>                            36.458</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 n(</a:t>
            </a:r>
            <a:r>
              <a:rPr lang="en-US" sz="1800">
                <a:latin typeface="Book Antiqua" panose="02040602050305030304" pitchFamily="18" charset="0"/>
              </a:rPr>
              <a:t>HCl</a:t>
            </a:r>
            <a:r>
              <a:rPr lang="en-AU" sz="2000">
                <a:latin typeface="Book Antiqua" panose="02040602050305030304" pitchFamily="18" charset="0"/>
              </a:rPr>
              <a:t>)   =  5.019  mol </a:t>
            </a:r>
          </a:p>
          <a:p>
            <a:endParaRPr lang="en-AU" sz="800">
              <a:latin typeface="Book Antiqua" panose="02040602050305030304" pitchFamily="18" charset="0"/>
            </a:endParaRPr>
          </a:p>
          <a:p>
            <a:r>
              <a:rPr lang="en-AU" sz="1600">
                <a:latin typeface="Book Antiqua" panose="02040602050305030304" pitchFamily="18" charset="0"/>
              </a:rPr>
              <a:t>  (Specific quantity of the second known)</a:t>
            </a:r>
            <a:endParaRPr lang="en-AU" sz="1600"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sp>
        <p:nvSpPr>
          <p:cNvPr id="90129" name="Text Box 17"/>
          <p:cNvSpPr txBox="1">
            <a:spLocks noChangeArrowheads="1"/>
          </p:cNvSpPr>
          <p:nvPr/>
        </p:nvSpPr>
        <p:spPr bwMode="auto">
          <a:xfrm>
            <a:off x="1871663" y="3744913"/>
            <a:ext cx="6858000" cy="2447925"/>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LIMITING REACTANT JUSTIFICATION:</a:t>
            </a:r>
          </a:p>
          <a:p>
            <a:endParaRPr lang="en-AU" sz="800" b="1" i="1">
              <a:latin typeface="Book Antiqua" panose="02040602050305030304" pitchFamily="18" charset="0"/>
            </a:endParaRPr>
          </a:p>
          <a:p>
            <a:r>
              <a:rPr lang="en-AU" sz="1600" b="1">
                <a:latin typeface="Book Antiqua" panose="02040602050305030304" pitchFamily="18" charset="0"/>
              </a:rPr>
              <a:t>                          IF  ALL  (</a:t>
            </a:r>
            <a:r>
              <a:rPr lang="en-US" sz="1800">
                <a:latin typeface="Book Antiqua" panose="02040602050305030304" pitchFamily="18" charset="0"/>
              </a:rPr>
              <a:t>MnO</a:t>
            </a:r>
            <a:r>
              <a:rPr lang="en-US" sz="1800" baseline="-25000">
                <a:latin typeface="Book Antiqua" panose="02040602050305030304" pitchFamily="18" charset="0"/>
              </a:rPr>
              <a:t>2</a:t>
            </a:r>
            <a:r>
              <a:rPr lang="en-AU" sz="1600" b="1">
                <a:latin typeface="Book Antiqua" panose="02040602050305030304" pitchFamily="18" charset="0"/>
              </a:rPr>
              <a:t>)  IS CONSUMED :</a:t>
            </a:r>
          </a:p>
          <a:p>
            <a:r>
              <a:rPr lang="en-AU" sz="2000">
                <a:latin typeface="Book Antiqua" panose="02040602050305030304" pitchFamily="18" charset="0"/>
              </a:rPr>
              <a:t>                      ♦   n(</a:t>
            </a:r>
            <a:r>
              <a:rPr lang="en-US" sz="1800">
                <a:latin typeface="Book Antiqua" panose="02040602050305030304" pitchFamily="18" charset="0"/>
              </a:rPr>
              <a:t>HCl</a:t>
            </a:r>
            <a:r>
              <a:rPr lang="en-AU" sz="2000">
                <a:latin typeface="Book Antiqua" panose="02040602050305030304" pitchFamily="18" charset="0"/>
              </a:rPr>
              <a:t>)   =  4   x  n(</a:t>
            </a:r>
            <a:r>
              <a:rPr lang="en-US" sz="1800">
                <a:latin typeface="Book Antiqua" panose="02040602050305030304" pitchFamily="18" charset="0"/>
              </a:rPr>
              <a:t>MnO</a:t>
            </a:r>
            <a:r>
              <a:rPr lang="en-US" sz="1800" baseline="-25000">
                <a:latin typeface="Book Antiqua" panose="02040602050305030304" pitchFamily="18" charset="0"/>
              </a:rPr>
              <a:t>2</a:t>
            </a:r>
            <a:r>
              <a:rPr lang="en-AU" sz="2000">
                <a:latin typeface="Book Antiqua" panose="02040602050305030304" pitchFamily="18" charset="0"/>
              </a:rPr>
              <a:t>)</a:t>
            </a:r>
          </a:p>
          <a:p>
            <a:r>
              <a:rPr lang="en-AU" sz="2000">
                <a:latin typeface="Book Antiqua" panose="02040602050305030304" pitchFamily="18" charset="0"/>
              </a:rPr>
              <a:t>                                         =   4   x  0.667</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 n(</a:t>
            </a:r>
            <a:r>
              <a:rPr lang="en-US" sz="1800">
                <a:latin typeface="Book Antiqua" panose="02040602050305030304" pitchFamily="18" charset="0"/>
              </a:rPr>
              <a:t>HCl</a:t>
            </a:r>
            <a:r>
              <a:rPr lang="en-AU" sz="2000">
                <a:latin typeface="Book Antiqua" panose="02040602050305030304" pitchFamily="18" charset="0"/>
              </a:rPr>
              <a:t>)  =  2.668 mol</a:t>
            </a:r>
            <a:endParaRPr lang="en-AU" sz="2000" b="1" i="1">
              <a:latin typeface="Book Antiqua" panose="02040602050305030304" pitchFamily="18" charset="0"/>
            </a:endParaRPr>
          </a:p>
          <a:p>
            <a:r>
              <a:rPr lang="en-AU" sz="2400" b="1" i="1">
                <a:latin typeface="Book Antiqua" panose="02040602050305030304" pitchFamily="18" charset="0"/>
              </a:rPr>
              <a:t>         We have more than enough </a:t>
            </a:r>
            <a:r>
              <a:rPr lang="en-US" sz="2400" b="1" i="1">
                <a:latin typeface="Book Antiqua" panose="02040602050305030304" pitchFamily="18" charset="0"/>
              </a:rPr>
              <a:t>HCl</a:t>
            </a:r>
            <a:r>
              <a:rPr lang="en-AU" sz="2400" b="1" i="1">
                <a:latin typeface="Book Antiqua" panose="02040602050305030304" pitchFamily="18" charset="0"/>
              </a:rPr>
              <a:t>   </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US" sz="2000" b="1">
                <a:latin typeface="Book Antiqua" panose="02040602050305030304" pitchFamily="18" charset="0"/>
              </a:rPr>
              <a:t>MnO</a:t>
            </a:r>
            <a:r>
              <a:rPr lang="en-US" sz="2000" b="1" baseline="-25000">
                <a:latin typeface="Book Antiqua" panose="02040602050305030304" pitchFamily="18" charset="0"/>
              </a:rPr>
              <a:t>2</a:t>
            </a:r>
            <a:r>
              <a:rPr lang="en-AU" sz="2000" b="1">
                <a:latin typeface="Book Antiqua" panose="02040602050305030304" pitchFamily="18" charset="0"/>
              </a:rPr>
              <a:t> IS LIMITING</a:t>
            </a:r>
            <a:endParaRPr lang="en-AU" sz="2000"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sp>
        <p:nvSpPr>
          <p:cNvPr id="90130" name="Text Box 18"/>
          <p:cNvSpPr txBox="1">
            <a:spLocks noChangeArrowheads="1"/>
          </p:cNvSpPr>
          <p:nvPr/>
        </p:nvSpPr>
        <p:spPr bwMode="auto">
          <a:xfrm>
            <a:off x="2305050" y="6192838"/>
            <a:ext cx="6018213" cy="1439862"/>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MOLE RELATIONSHIP (?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a:t>
            </a:r>
            <a:endParaRPr lang="en-AU" sz="2000">
              <a:latin typeface="Book Antiqua" panose="02040602050305030304" pitchFamily="18" charset="0"/>
            </a:endParaRPr>
          </a:p>
          <a:p>
            <a:r>
              <a:rPr lang="en-AU" sz="2000">
                <a:latin typeface="Book Antiqua" panose="02040602050305030304" pitchFamily="18" charset="0"/>
              </a:rPr>
              <a:t>          n(</a:t>
            </a:r>
            <a:r>
              <a:rPr lang="en-AU" sz="1800">
                <a:latin typeface="Book Antiqua" panose="02040602050305030304" pitchFamily="18" charset="0"/>
              </a:rPr>
              <a:t>Cl</a:t>
            </a:r>
            <a:r>
              <a:rPr lang="en-AU" sz="1800" baseline="-25000">
                <a:latin typeface="Book Antiqua" panose="02040602050305030304" pitchFamily="18" charset="0"/>
              </a:rPr>
              <a:t>2</a:t>
            </a:r>
            <a:r>
              <a:rPr lang="en-AU" sz="2000">
                <a:latin typeface="Book Antiqua" panose="02040602050305030304" pitchFamily="18" charset="0"/>
              </a:rPr>
              <a:t>)  =   n(</a:t>
            </a:r>
            <a:r>
              <a:rPr lang="en-US" sz="1800">
                <a:latin typeface="Book Antiqua" panose="02040602050305030304" pitchFamily="18" charset="0"/>
              </a:rPr>
              <a:t>MnO</a:t>
            </a:r>
            <a:r>
              <a:rPr lang="en-US" sz="1800" baseline="-25000">
                <a:latin typeface="Book Antiqua" panose="02040602050305030304" pitchFamily="18" charset="0"/>
              </a:rPr>
              <a:t>2</a:t>
            </a:r>
            <a:r>
              <a:rPr lang="en-AU" sz="2000">
                <a:latin typeface="Book Antiqua" panose="02040602050305030304" pitchFamily="18" charset="0"/>
              </a:rPr>
              <a:t>)   (General)</a:t>
            </a:r>
          </a:p>
          <a:p>
            <a:r>
              <a:rPr lang="en-AU" sz="2000">
                <a:latin typeface="Book Antiqua" panose="02040602050305030304" pitchFamily="18" charset="0"/>
              </a:rPr>
              <a:t>                      =  0.667       </a:t>
            </a:r>
            <a:r>
              <a:rPr lang="en-AU" sz="1800">
                <a:latin typeface="Book Antiqua" panose="02040602050305030304" pitchFamily="18" charset="0"/>
              </a:rPr>
              <a:t>(Insert Specific quantity)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n(</a:t>
            </a:r>
            <a:r>
              <a:rPr lang="en-US" sz="1800">
                <a:latin typeface="Book Antiqua" panose="02040602050305030304" pitchFamily="18" charset="0"/>
              </a:rPr>
              <a:t>Cl</a:t>
            </a:r>
            <a:r>
              <a:rPr lang="en-US" sz="1800" baseline="-25000">
                <a:latin typeface="Book Antiqua" panose="02040602050305030304" pitchFamily="18" charset="0"/>
              </a:rPr>
              <a:t>2</a:t>
            </a:r>
            <a:r>
              <a:rPr lang="en-AU" sz="2000">
                <a:latin typeface="Book Antiqua" panose="02040602050305030304" pitchFamily="18" charset="0"/>
              </a:rPr>
              <a:t>)  =  0.667  mol  </a:t>
            </a:r>
            <a:r>
              <a:rPr lang="en-AU" sz="1800">
                <a:latin typeface="Book Antiqua" panose="02040602050305030304" pitchFamily="18" charset="0"/>
              </a:rPr>
              <a:t>(Mole quantity of unknown)</a:t>
            </a:r>
            <a:endParaRPr lang="en-AU"/>
          </a:p>
        </p:txBody>
      </p:sp>
      <p:sp>
        <p:nvSpPr>
          <p:cNvPr id="90131" name="Text Box 19"/>
          <p:cNvSpPr txBox="1">
            <a:spLocks noChangeArrowheads="1"/>
          </p:cNvSpPr>
          <p:nvPr/>
        </p:nvSpPr>
        <p:spPr bwMode="auto">
          <a:xfrm>
            <a:off x="2736850" y="7632700"/>
            <a:ext cx="5256213" cy="1728788"/>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MOLES → MASS (? ):</a:t>
            </a:r>
          </a:p>
          <a:p>
            <a:endParaRPr lang="en-AU" sz="500" b="1" i="1">
              <a:latin typeface="Book Antiqua" panose="02040602050305030304" pitchFamily="18" charset="0"/>
            </a:endParaRPr>
          </a:p>
          <a:p>
            <a:r>
              <a:rPr lang="de-DE" sz="2000">
                <a:latin typeface="Book Antiqua" panose="02040602050305030304" pitchFamily="18" charset="0"/>
              </a:rPr>
              <a:t>        m(</a:t>
            </a:r>
            <a:r>
              <a:rPr lang="de-DE" sz="1800">
                <a:latin typeface="Book Antiqua" panose="02040602050305030304" pitchFamily="18" charset="0"/>
              </a:rPr>
              <a:t>Cl</a:t>
            </a:r>
            <a:r>
              <a:rPr lang="de-DE" sz="1800" baseline="-25000">
                <a:latin typeface="Book Antiqua" panose="02040602050305030304" pitchFamily="18" charset="0"/>
              </a:rPr>
              <a:t>2</a:t>
            </a:r>
            <a:r>
              <a:rPr lang="de-DE" sz="1800">
                <a:latin typeface="Book Antiqua" panose="02040602050305030304" pitchFamily="18" charset="0"/>
              </a:rPr>
              <a:t>)</a:t>
            </a:r>
            <a:r>
              <a:rPr lang="de-DE" sz="2000">
                <a:latin typeface="Book Antiqua" panose="02040602050305030304" pitchFamily="18" charset="0"/>
              </a:rPr>
              <a:t>   =     n        x  *M </a:t>
            </a:r>
            <a:endParaRPr lang="de-DE" sz="2000" b="1" i="1">
              <a:latin typeface="Book Antiqua" panose="02040602050305030304" pitchFamily="18" charset="0"/>
            </a:endParaRPr>
          </a:p>
          <a:p>
            <a:r>
              <a:rPr lang="de-DE" sz="2000" b="1">
                <a:latin typeface="Book Antiqua" panose="02040602050305030304" pitchFamily="18" charset="0"/>
              </a:rPr>
              <a:t>                      </a:t>
            </a:r>
            <a:r>
              <a:rPr lang="de-DE" sz="2000">
                <a:latin typeface="Book Antiqua" panose="02040602050305030304" pitchFamily="18" charset="0"/>
              </a:rPr>
              <a:t>=   0.667   x  70.90   </a:t>
            </a:r>
            <a:endParaRPr lang="de-DE" sz="1000" b="1">
              <a:latin typeface="Book Antiqua" panose="02040602050305030304" pitchFamily="18" charset="0"/>
            </a:endParaRPr>
          </a:p>
          <a:p>
            <a:r>
              <a:rPr lang="de-DE"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de-DE" sz="2000">
                <a:latin typeface="Book Antiqua" panose="02040602050305030304" pitchFamily="18" charset="0"/>
              </a:rPr>
              <a:t>    m(</a:t>
            </a:r>
            <a:r>
              <a:rPr lang="de-DE" sz="1800">
                <a:latin typeface="Book Antiqua" panose="02040602050305030304" pitchFamily="18" charset="0"/>
              </a:rPr>
              <a:t>Cl</a:t>
            </a:r>
            <a:r>
              <a:rPr lang="de-DE" sz="1800" baseline="-25000">
                <a:latin typeface="Book Antiqua" panose="02040602050305030304" pitchFamily="18" charset="0"/>
              </a:rPr>
              <a:t>2</a:t>
            </a:r>
            <a:r>
              <a:rPr lang="de-DE" sz="2000">
                <a:latin typeface="Book Antiqua" panose="02040602050305030304" pitchFamily="18" charset="0"/>
              </a:rPr>
              <a:t>)  =   47.29 g   =  </a:t>
            </a:r>
            <a:r>
              <a:rPr lang="de-DE" sz="2400">
                <a:latin typeface="Book Antiqua" panose="02040602050305030304" pitchFamily="18" charset="0"/>
              </a:rPr>
              <a:t>47.3 g</a:t>
            </a:r>
            <a:r>
              <a:rPr lang="de-DE" sz="2000">
                <a:latin typeface="Book Antiqua" panose="02040602050305030304" pitchFamily="18" charset="0"/>
              </a:rPr>
              <a:t>   (3 S.F.)</a:t>
            </a:r>
            <a:endParaRPr lang="de-DE" sz="2000" b="1" i="1">
              <a:latin typeface="Book Antiqua" panose="02040602050305030304" pitchFamily="18" charset="0"/>
            </a:endParaRPr>
          </a:p>
          <a:p>
            <a:endParaRPr lang="de-DE" sz="2000" b="1" i="1">
              <a:latin typeface="Book Antiqua" panose="02040602050305030304" pitchFamily="18" charset="0"/>
            </a:endParaRPr>
          </a:p>
          <a:p>
            <a:endParaRPr lang="de-DE" sz="2000" b="1" i="1">
              <a:latin typeface="Book Antiqua" panose="02040602050305030304" pitchFamily="18" charset="0"/>
            </a:endParaRPr>
          </a:p>
          <a:p>
            <a:endParaRPr lang="de-DE" sz="2000" b="1" i="1">
              <a:latin typeface="Book Antiqua" panose="02040602050305030304" pitchFamily="18" charset="0"/>
            </a:endParaRPr>
          </a:p>
          <a:p>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24"/>
                                        </p:tgtEl>
                                        <p:attrNameLst>
                                          <p:attrName>style.visibility</p:attrName>
                                        </p:attrNameLst>
                                      </p:cBhvr>
                                      <p:to>
                                        <p:strVal val="visible"/>
                                      </p:to>
                                    </p:set>
                                    <p:animEffect transition="in" filter="dissolve">
                                      <p:cBhvr>
                                        <p:cTn id="7" dur="500"/>
                                        <p:tgtEl>
                                          <p:spTgt spid="90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0125"/>
                                        </p:tgtEl>
                                        <p:attrNameLst>
                                          <p:attrName>style.visibility</p:attrName>
                                        </p:attrNameLst>
                                      </p:cBhvr>
                                      <p:to>
                                        <p:strVal val="visible"/>
                                      </p:to>
                                    </p:set>
                                    <p:animEffect transition="in" filter="dissolve">
                                      <p:cBhvr>
                                        <p:cTn id="12" dur="500"/>
                                        <p:tgtEl>
                                          <p:spTgt spid="90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0126"/>
                                        </p:tgtEl>
                                        <p:attrNameLst>
                                          <p:attrName>style.visibility</p:attrName>
                                        </p:attrNameLst>
                                      </p:cBhvr>
                                      <p:to>
                                        <p:strVal val="visible"/>
                                      </p:to>
                                    </p:set>
                                    <p:animEffect transition="in" filter="dissolve">
                                      <p:cBhvr>
                                        <p:cTn id="15" dur="500"/>
                                        <p:tgtEl>
                                          <p:spTgt spid="901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90127"/>
                                        </p:tgtEl>
                                        <p:attrNameLst>
                                          <p:attrName>style.visibility</p:attrName>
                                        </p:attrNameLst>
                                      </p:cBhvr>
                                      <p:to>
                                        <p:strVal val="visible"/>
                                      </p:to>
                                    </p:set>
                                    <p:animEffect transition="in" filter="dissolve">
                                      <p:cBhvr>
                                        <p:cTn id="20" dur="500"/>
                                        <p:tgtEl>
                                          <p:spTgt spid="9012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0128"/>
                                        </p:tgtEl>
                                        <p:attrNameLst>
                                          <p:attrName>style.visibility</p:attrName>
                                        </p:attrNameLst>
                                      </p:cBhvr>
                                      <p:to>
                                        <p:strVal val="visible"/>
                                      </p:to>
                                    </p:set>
                                    <p:animEffect transition="in" filter="dissolve">
                                      <p:cBhvr>
                                        <p:cTn id="23" dur="500"/>
                                        <p:tgtEl>
                                          <p:spTgt spid="901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0129"/>
                                        </p:tgtEl>
                                        <p:attrNameLst>
                                          <p:attrName>style.visibility</p:attrName>
                                        </p:attrNameLst>
                                      </p:cBhvr>
                                      <p:to>
                                        <p:strVal val="visible"/>
                                      </p:to>
                                    </p:set>
                                    <p:animEffect transition="in" filter="dissolve">
                                      <p:cBhvr>
                                        <p:cTn id="28" dur="500"/>
                                        <p:tgtEl>
                                          <p:spTgt spid="9012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0130"/>
                                        </p:tgtEl>
                                        <p:attrNameLst>
                                          <p:attrName>style.visibility</p:attrName>
                                        </p:attrNameLst>
                                      </p:cBhvr>
                                      <p:to>
                                        <p:strVal val="visible"/>
                                      </p:to>
                                    </p:set>
                                    <p:animEffect transition="in" filter="dissolve">
                                      <p:cBhvr>
                                        <p:cTn id="33" dur="500"/>
                                        <p:tgtEl>
                                          <p:spTgt spid="901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0131"/>
                                        </p:tgtEl>
                                        <p:attrNameLst>
                                          <p:attrName>style.visibility</p:attrName>
                                        </p:attrNameLst>
                                      </p:cBhvr>
                                      <p:to>
                                        <p:strVal val="visible"/>
                                      </p:to>
                                    </p:set>
                                    <p:animEffect transition="in" filter="dissolve">
                                      <p:cBhvr>
                                        <p:cTn id="38" dur="500"/>
                                        <p:tgtEl>
                                          <p:spTgt spid="90131"/>
                                        </p:tgtEl>
                                      </p:cBhvr>
                                    </p:animEffect>
                                  </p:childTnLst>
                                </p:cTn>
                              </p:par>
                              <p:par>
                                <p:cTn id="39" presetID="9" presetClass="entr" presetSubtype="0" fill="hold" nodeType="withEffect">
                                  <p:stCondLst>
                                    <p:cond delay="0"/>
                                  </p:stCondLst>
                                  <p:childTnLst>
                                    <p:set>
                                      <p:cBhvr>
                                        <p:cTn id="40" dur="1" fill="hold">
                                          <p:stCondLst>
                                            <p:cond delay="0"/>
                                          </p:stCondLst>
                                        </p:cTn>
                                        <p:tgtEl>
                                          <p:spTgt spid="90132"/>
                                        </p:tgtEl>
                                        <p:attrNameLst>
                                          <p:attrName>style.visibility</p:attrName>
                                        </p:attrNameLst>
                                      </p:cBhvr>
                                      <p:to>
                                        <p:strVal val="visible"/>
                                      </p:to>
                                    </p:set>
                                    <p:animEffect transition="in" filter="dissolve">
                                      <p:cBhvr>
                                        <p:cTn id="41" dur="500"/>
                                        <p:tgtEl>
                                          <p:spTgt spid="90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4" grpId="0" animBg="1"/>
      <p:bldP spid="90126" grpId="0" animBg="1"/>
      <p:bldP spid="90128" grpId="0" animBg="1"/>
      <p:bldP spid="90129" grpId="0" animBg="1"/>
      <p:bldP spid="90130" grpId="0" animBg="1"/>
      <p:bldP spid="901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10801350" cy="9361488"/>
          </a:xfrm>
          <a:prstGeom prst="rect">
            <a:avLst/>
          </a:prstGeom>
          <a:solidFill>
            <a:schemeClr val="bg1"/>
          </a:solidFill>
          <a:ln w="9525" algn="ctr">
            <a:solidFill>
              <a:schemeClr val="tx1"/>
            </a:solidFill>
            <a:round/>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pic>
        <p:nvPicPr>
          <p:cNvPr id="4099" name="Picture 2" descr="Conservation of M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3965575"/>
            <a:ext cx="91440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Box 3"/>
          <p:cNvSpPr txBox="1">
            <a:spLocks noChangeArrowheads="1"/>
          </p:cNvSpPr>
          <p:nvPr/>
        </p:nvSpPr>
        <p:spPr bwMode="auto">
          <a:xfrm>
            <a:off x="1471613" y="465138"/>
            <a:ext cx="8858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r>
              <a:rPr lang="en-AU">
                <a:latin typeface="Elephant" panose="02020904090505020303" pitchFamily="18" charset="0"/>
              </a:rPr>
              <a:t>LAW of CONSERVATION of MATTER</a:t>
            </a:r>
          </a:p>
        </p:txBody>
      </p:sp>
      <p:sp>
        <p:nvSpPr>
          <p:cNvPr id="4101" name="Text Box 3"/>
          <p:cNvSpPr txBox="1">
            <a:spLocks noChangeArrowheads="1"/>
          </p:cNvSpPr>
          <p:nvPr/>
        </p:nvSpPr>
        <p:spPr bwMode="auto">
          <a:xfrm>
            <a:off x="0" y="1250950"/>
            <a:ext cx="10801350" cy="2422525"/>
          </a:xfrm>
          <a:prstGeom prst="rect">
            <a:avLst/>
          </a:prstGeom>
          <a:solidFill>
            <a:srgbClr val="FFFFFF"/>
          </a:solidFill>
          <a:ln w="0">
            <a:solidFill>
              <a:srgbClr val="000000"/>
            </a:solidFill>
            <a:miter lim="800000"/>
            <a:headEnd/>
            <a:tailEnd/>
          </a:ln>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ts val="475"/>
              </a:spcBef>
              <a:spcAft>
                <a:spcPts val="600"/>
              </a:spcAft>
            </a:pPr>
            <a:endParaRPr lang="en-US" sz="500">
              <a:solidFill>
                <a:srgbClr val="000000"/>
              </a:solidFill>
              <a:latin typeface="Book Antiqua" panose="02040602050305030304" pitchFamily="18" charset="0"/>
            </a:endParaRPr>
          </a:p>
          <a:p>
            <a:pPr>
              <a:spcBef>
                <a:spcPts val="475"/>
              </a:spcBef>
              <a:spcAft>
                <a:spcPts val="600"/>
              </a:spcAft>
            </a:pPr>
            <a:r>
              <a:rPr lang="en-US" sz="2800">
                <a:solidFill>
                  <a:srgbClr val="000000"/>
                </a:solidFill>
                <a:latin typeface="Book Antiqua" panose="02040602050305030304" pitchFamily="18" charset="0"/>
              </a:rPr>
              <a:t>► </a:t>
            </a:r>
            <a:r>
              <a:rPr lang="en-US" sz="2000">
                <a:latin typeface="Book Antiqua" panose="02040602050305030304" pitchFamily="18" charset="0"/>
              </a:rPr>
              <a:t>The law of conservation of mass/matter, also known as law of mass/matter conservation , states that the </a:t>
            </a:r>
            <a:r>
              <a:rPr lang="en-US" sz="2000" b="1">
                <a:latin typeface="Book Antiqua" panose="02040602050305030304" pitchFamily="18" charset="0"/>
              </a:rPr>
              <a:t>MASS </a:t>
            </a:r>
            <a:r>
              <a:rPr lang="en-US" sz="2000">
                <a:latin typeface="Book Antiqua" panose="02040602050305030304" pitchFamily="18" charset="0"/>
              </a:rPr>
              <a:t>of a CLOSED SYSTEM will remain constant, regardless of the processes acting inside the system. An equivalent statement is that  matter cannot be </a:t>
            </a:r>
            <a:r>
              <a:rPr lang="en-US" sz="2000" b="1">
                <a:latin typeface="Book Antiqua" panose="02040602050305030304" pitchFamily="18" charset="0"/>
              </a:rPr>
              <a:t>CREATED NOR DESTROYED, </a:t>
            </a:r>
            <a:r>
              <a:rPr lang="en-US" sz="2000">
                <a:latin typeface="Book Antiqua" panose="02040602050305030304" pitchFamily="18" charset="0"/>
              </a:rPr>
              <a:t>although it may be rearranged. This implies that for any chemical process in a closed system, the mass of the reactants must equal the mass of the products.</a:t>
            </a:r>
          </a:p>
          <a:p>
            <a:pPr>
              <a:spcBef>
                <a:spcPts val="475"/>
              </a:spcBef>
              <a:spcAft>
                <a:spcPts val="600"/>
              </a:spcAft>
            </a:pPr>
            <a:endParaRPr lang="en-US" sz="2000">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888" y="576263"/>
            <a:ext cx="7559675" cy="950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2"/>
          <p:cNvSpPr txBox="1">
            <a:spLocks noChangeArrowheads="1"/>
          </p:cNvSpPr>
          <p:nvPr/>
        </p:nvSpPr>
        <p:spPr bwMode="auto">
          <a:xfrm>
            <a:off x="2160588" y="0"/>
            <a:ext cx="8137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latin typeface="Broadway" panose="04040905080B02020502" pitchFamily="82" charset="0"/>
              </a:rPr>
              <a:t>How should it look on your page?</a:t>
            </a:r>
          </a:p>
        </p:txBody>
      </p:sp>
      <p:sp>
        <p:nvSpPr>
          <p:cNvPr id="31748" name="Rectangle 7"/>
          <p:cNvSpPr>
            <a:spLocks noChangeArrowheads="1"/>
          </p:cNvSpPr>
          <p:nvPr/>
        </p:nvSpPr>
        <p:spPr bwMode="auto">
          <a:xfrm>
            <a:off x="1152525" y="8929688"/>
            <a:ext cx="8856663" cy="143986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439863" y="1439863"/>
            <a:ext cx="4321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endParaRPr lang="en-AU"/>
          </a:p>
        </p:txBody>
      </p:sp>
      <p:sp>
        <p:nvSpPr>
          <p:cNvPr id="32771" name="Text Box 3"/>
          <p:cNvSpPr txBox="1">
            <a:spLocks noChangeArrowheads="1"/>
          </p:cNvSpPr>
          <p:nvPr/>
        </p:nvSpPr>
        <p:spPr bwMode="auto">
          <a:xfrm>
            <a:off x="1871663" y="936625"/>
            <a:ext cx="6985000" cy="21478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5400">
                <a:latin typeface="Elephant" panose="02020904090505020303" pitchFamily="18" charset="0"/>
              </a:rPr>
              <a:t>   </a:t>
            </a:r>
            <a:r>
              <a:rPr lang="en-AU" sz="5400" b="1">
                <a:solidFill>
                  <a:srgbClr val="9900CC"/>
                </a:solidFill>
                <a:latin typeface="Elephant" panose="02020904090505020303" pitchFamily="18" charset="0"/>
              </a:rPr>
              <a:t>ONE KNOWN  </a:t>
            </a:r>
          </a:p>
          <a:p>
            <a:pPr>
              <a:spcBef>
                <a:spcPct val="50000"/>
              </a:spcBef>
            </a:pPr>
            <a:r>
              <a:rPr lang="en-AU" sz="5400" b="1">
                <a:solidFill>
                  <a:srgbClr val="9900CC"/>
                </a:solidFill>
                <a:latin typeface="Elephant" panose="02020904090505020303" pitchFamily="18" charset="0"/>
              </a:rPr>
              <a:t>ONE UNKNOWN</a:t>
            </a:r>
          </a:p>
        </p:txBody>
      </p:sp>
      <p:sp>
        <p:nvSpPr>
          <p:cNvPr id="92164" name="Text Box 4"/>
          <p:cNvSpPr txBox="1">
            <a:spLocks noChangeArrowheads="1"/>
          </p:cNvSpPr>
          <p:nvPr/>
        </p:nvSpPr>
        <p:spPr bwMode="auto">
          <a:xfrm>
            <a:off x="6264275" y="3816350"/>
            <a:ext cx="7921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9600">
                <a:solidFill>
                  <a:srgbClr val="9900CC"/>
                </a:solidFill>
              </a:rPr>
              <a:t>?</a:t>
            </a:r>
          </a:p>
        </p:txBody>
      </p:sp>
      <p:sp>
        <p:nvSpPr>
          <p:cNvPr id="92165" name="Text Box 5"/>
          <p:cNvSpPr txBox="1">
            <a:spLocks noChangeArrowheads="1"/>
          </p:cNvSpPr>
          <p:nvPr/>
        </p:nvSpPr>
        <p:spPr bwMode="auto">
          <a:xfrm>
            <a:off x="3168650" y="3889375"/>
            <a:ext cx="7921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9600">
                <a:solidFill>
                  <a:srgbClr val="9900CC"/>
                </a:solidFill>
                <a:cs typeface="Times New Roman" panose="02020603050405020304" pitchFamily="18" charset="0"/>
              </a:rPr>
              <a:t>√</a:t>
            </a:r>
          </a:p>
        </p:txBody>
      </p:sp>
      <p:sp>
        <p:nvSpPr>
          <p:cNvPr id="32774" name="Text Box 7"/>
          <p:cNvSpPr txBox="1">
            <a:spLocks noChangeArrowheads="1"/>
          </p:cNvSpPr>
          <p:nvPr/>
        </p:nvSpPr>
        <p:spPr bwMode="auto">
          <a:xfrm>
            <a:off x="431800" y="5976938"/>
            <a:ext cx="10369550" cy="9144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5400">
                <a:latin typeface="Elephant" panose="02020904090505020303" pitchFamily="18" charset="0"/>
              </a:rPr>
              <a:t>  </a:t>
            </a:r>
            <a:r>
              <a:rPr lang="en-AU" sz="5400" b="1">
                <a:solidFill>
                  <a:srgbClr val="9900CC"/>
                </a:solidFill>
                <a:latin typeface="Elephant" panose="02020904090505020303" pitchFamily="18" charset="0"/>
              </a:rPr>
              <a:t>“SERIAL EQUATIONS”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afterEffect">
                                  <p:stCondLst>
                                    <p:cond delay="0"/>
                                  </p:stCondLst>
                                  <p:childTnLst>
                                    <p:animScale>
                                      <p:cBhvr>
                                        <p:cTn id="6" dur="1000" fill="hold"/>
                                        <p:tgtEl>
                                          <p:spTgt spid="92165"/>
                                        </p:tgtEl>
                                      </p:cBhvr>
                                      <p:by x="150000" y="150000"/>
                                    </p:animScale>
                                  </p:childTnLst>
                                </p:cTn>
                              </p:par>
                              <p:par>
                                <p:cTn id="7" presetID="6" presetClass="emph" presetSubtype="0" fill="hold" grpId="0" nodeType="withEffect">
                                  <p:stCondLst>
                                    <p:cond delay="0"/>
                                  </p:stCondLst>
                                  <p:childTnLst>
                                    <p:animScale>
                                      <p:cBhvr>
                                        <p:cTn id="8" dur="2000" fill="hold"/>
                                        <p:tgtEl>
                                          <p:spTgt spid="9216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6"/>
          <p:cNvSpPr txBox="1">
            <a:spLocks noChangeArrowheads="1"/>
          </p:cNvSpPr>
          <p:nvPr/>
        </p:nvSpPr>
        <p:spPr bwMode="auto">
          <a:xfrm>
            <a:off x="1944688" y="360363"/>
            <a:ext cx="741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000">
                <a:solidFill>
                  <a:srgbClr val="9900CC"/>
                </a:solidFill>
                <a:latin typeface="Arial Black" panose="020B0A04020102020204" pitchFamily="34" charset="0"/>
              </a:rPr>
              <a:t>“SERIAL EQUATIONS”</a:t>
            </a:r>
          </a:p>
        </p:txBody>
      </p:sp>
      <p:sp>
        <p:nvSpPr>
          <p:cNvPr id="60423" name="Text Box 7"/>
          <p:cNvSpPr txBox="1">
            <a:spLocks noChangeArrowheads="1"/>
          </p:cNvSpPr>
          <p:nvPr/>
        </p:nvSpPr>
        <p:spPr bwMode="auto">
          <a:xfrm>
            <a:off x="504825" y="1008063"/>
            <a:ext cx="102965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These examples concern situations where several stages of reaction are required in a synthesis to produce the desired product.</a:t>
            </a:r>
          </a:p>
        </p:txBody>
      </p:sp>
      <p:sp>
        <p:nvSpPr>
          <p:cNvPr id="60424" name="Text Box 8"/>
          <p:cNvSpPr txBox="1">
            <a:spLocks noChangeArrowheads="1"/>
          </p:cNvSpPr>
          <p:nvPr/>
        </p:nvSpPr>
        <p:spPr bwMode="auto">
          <a:xfrm>
            <a:off x="504825" y="2663825"/>
            <a:ext cx="10296525"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Mole relationships cannot be constructed directly as coefficients in one equation have no bearing on those of completely different reactions. </a:t>
            </a:r>
            <a:r>
              <a:rPr lang="en-AU" sz="3200">
                <a:solidFill>
                  <a:srgbClr val="FF3300"/>
                </a:solidFill>
                <a:latin typeface="Arial Black" panose="020B0A04020102020204" pitchFamily="34" charset="0"/>
              </a:rPr>
              <a:t>Linking compounds</a:t>
            </a:r>
            <a:r>
              <a:rPr lang="en-AU" sz="3200">
                <a:solidFill>
                  <a:srgbClr val="9900CC"/>
                </a:solidFill>
                <a:latin typeface="Arial Black" panose="020B0A04020102020204" pitchFamily="34" charset="0"/>
              </a:rPr>
              <a:t> must be established and the relationship tracked.</a:t>
            </a:r>
          </a:p>
        </p:txBody>
      </p:sp>
      <p:grpSp>
        <p:nvGrpSpPr>
          <p:cNvPr id="2" name="Group 13"/>
          <p:cNvGrpSpPr>
            <a:grpSpLocks/>
          </p:cNvGrpSpPr>
          <p:nvPr/>
        </p:nvGrpSpPr>
        <p:grpSpPr bwMode="auto">
          <a:xfrm>
            <a:off x="431800" y="5113338"/>
            <a:ext cx="10369550" cy="3530600"/>
            <a:chOff x="272" y="3221"/>
            <a:chExt cx="6532" cy="2224"/>
          </a:xfrm>
        </p:grpSpPr>
        <p:sp>
          <p:nvSpPr>
            <p:cNvPr id="33798" name="Text Box 2"/>
            <p:cNvSpPr txBox="1">
              <a:spLocks noChangeArrowheads="1"/>
            </p:cNvSpPr>
            <p:nvPr/>
          </p:nvSpPr>
          <p:spPr bwMode="auto">
            <a:xfrm>
              <a:off x="272" y="3584"/>
              <a:ext cx="61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solidFill>
                    <a:srgbClr val="0066FF"/>
                  </a:solidFill>
                </a:rPr>
                <a:t>4NH</a:t>
              </a:r>
              <a:r>
                <a:rPr lang="en-GB" sz="3200" b="1" baseline="-25000">
                  <a:solidFill>
                    <a:srgbClr val="0066FF"/>
                  </a:solidFill>
                </a:rPr>
                <a:t>3</a:t>
              </a:r>
              <a:r>
                <a:rPr lang="en-GB" sz="3200" b="1">
                  <a:solidFill>
                    <a:srgbClr val="0066FF"/>
                  </a:solidFill>
                </a:rPr>
                <a:t>(g)</a:t>
              </a:r>
              <a:r>
                <a:rPr lang="en-GB" sz="3200" b="1"/>
                <a:t>     +    5O</a:t>
              </a:r>
              <a:r>
                <a:rPr lang="en-GB" sz="3200" b="1" baseline="-25000"/>
                <a:t>2</a:t>
              </a:r>
              <a:r>
                <a:rPr lang="en-GB" sz="3200" b="1"/>
                <a:t>(g)	</a:t>
              </a:r>
              <a:r>
                <a:rPr lang="en-GB" sz="3200" b="1">
                  <a:sym typeface="Wingdings 3" panose="05040102010807070707" pitchFamily="18" charset="2"/>
                </a:rPr>
                <a:t></a:t>
              </a:r>
              <a:r>
                <a:rPr lang="en-GB" sz="3200" b="1"/>
                <a:t>    </a:t>
              </a:r>
              <a:r>
                <a:rPr lang="en-GB" sz="3200" b="1">
                  <a:solidFill>
                    <a:srgbClr val="FF3300"/>
                  </a:solidFill>
                </a:rPr>
                <a:t>4NO(g)</a:t>
              </a:r>
              <a:r>
                <a:rPr lang="en-GB" sz="3200" b="1"/>
                <a:t>     +    6H</a:t>
              </a:r>
              <a:r>
                <a:rPr lang="en-GB" sz="3200" b="1" baseline="-25000"/>
                <a:t>2</a:t>
              </a:r>
              <a:r>
                <a:rPr lang="en-GB" sz="3200" b="1"/>
                <a:t>O(g)</a:t>
              </a:r>
              <a:endParaRPr lang="en-AU" sz="3200" b="1"/>
            </a:p>
          </p:txBody>
        </p:sp>
        <p:sp>
          <p:nvSpPr>
            <p:cNvPr id="33799" name="Text Box 3"/>
            <p:cNvSpPr txBox="1">
              <a:spLocks noChangeArrowheads="1"/>
            </p:cNvSpPr>
            <p:nvPr/>
          </p:nvSpPr>
          <p:spPr bwMode="auto">
            <a:xfrm>
              <a:off x="408" y="4265"/>
              <a:ext cx="6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solidFill>
                    <a:srgbClr val="FF3300"/>
                  </a:solidFill>
                </a:rPr>
                <a:t>2NO(g)</a:t>
              </a:r>
              <a:r>
                <a:rPr lang="en-GB" sz="3200" b="1"/>
                <a:t>    +    O</a:t>
              </a:r>
              <a:r>
                <a:rPr lang="en-GB" sz="3200" b="1" baseline="-25000"/>
                <a:t>2</a:t>
              </a:r>
              <a:r>
                <a:rPr lang="en-GB" sz="3200" b="1"/>
                <a:t>(g)          </a:t>
              </a:r>
              <a:r>
                <a:rPr lang="en-GB" sz="3200" b="1">
                  <a:sym typeface="Wingdings 3" panose="05040102010807070707" pitchFamily="18" charset="2"/>
                </a:rPr>
                <a:t></a:t>
              </a:r>
              <a:r>
                <a:rPr lang="en-GB" sz="3200" b="1"/>
                <a:t>    </a:t>
              </a:r>
              <a:r>
                <a:rPr lang="en-GB" sz="3200" b="1">
                  <a:solidFill>
                    <a:srgbClr val="FF3300"/>
                  </a:solidFill>
                </a:rPr>
                <a:t>2NO</a:t>
              </a:r>
              <a:r>
                <a:rPr lang="en-GB" sz="3200" b="1" baseline="-25000">
                  <a:solidFill>
                    <a:srgbClr val="FF3300"/>
                  </a:solidFill>
                </a:rPr>
                <a:t>2</a:t>
              </a:r>
              <a:r>
                <a:rPr lang="en-GB" sz="3200" b="1">
                  <a:solidFill>
                    <a:srgbClr val="FF3300"/>
                  </a:solidFill>
                </a:rPr>
                <a:t>(g)</a:t>
              </a:r>
              <a:endParaRPr lang="en-AU" sz="3200" b="1">
                <a:solidFill>
                  <a:srgbClr val="FF3300"/>
                </a:solidFill>
              </a:endParaRPr>
            </a:p>
          </p:txBody>
        </p:sp>
        <p:sp>
          <p:nvSpPr>
            <p:cNvPr id="33800" name="Text Box 4"/>
            <p:cNvSpPr txBox="1">
              <a:spLocks noChangeArrowheads="1"/>
            </p:cNvSpPr>
            <p:nvPr/>
          </p:nvSpPr>
          <p:spPr bwMode="auto">
            <a:xfrm>
              <a:off x="272" y="5080"/>
              <a:ext cx="61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solidFill>
                    <a:srgbClr val="FF3300"/>
                  </a:solidFill>
                </a:rPr>
                <a:t>3NO</a:t>
              </a:r>
              <a:r>
                <a:rPr lang="en-GB" sz="3200" b="1" baseline="-25000">
                  <a:solidFill>
                    <a:srgbClr val="FF3300"/>
                  </a:solidFill>
                </a:rPr>
                <a:t>2</a:t>
              </a:r>
              <a:r>
                <a:rPr lang="en-GB" sz="3200" b="1">
                  <a:solidFill>
                    <a:srgbClr val="FF3300"/>
                  </a:solidFill>
                </a:rPr>
                <a:t>(g)</a:t>
              </a:r>
              <a:r>
                <a:rPr lang="en-GB" sz="3200" b="1"/>
                <a:t>    +    H</a:t>
              </a:r>
              <a:r>
                <a:rPr lang="en-GB" sz="3200" b="1" baseline="-25000"/>
                <a:t>2</a:t>
              </a:r>
              <a:r>
                <a:rPr lang="en-GB" sz="3200" b="1"/>
                <a:t>O(l)	</a:t>
              </a:r>
              <a:r>
                <a:rPr lang="en-GB" sz="3200" b="1">
                  <a:sym typeface="Wingdings 3" panose="05040102010807070707" pitchFamily="18" charset="2"/>
                </a:rPr>
                <a:t></a:t>
              </a:r>
              <a:r>
                <a:rPr lang="en-GB" sz="3200" b="1"/>
                <a:t>     </a:t>
              </a:r>
              <a:r>
                <a:rPr lang="en-GB" sz="3200" b="1">
                  <a:solidFill>
                    <a:srgbClr val="0066FF"/>
                  </a:solidFill>
                </a:rPr>
                <a:t>2HNO</a:t>
              </a:r>
              <a:r>
                <a:rPr lang="en-GB" sz="3200" b="1" baseline="-25000">
                  <a:solidFill>
                    <a:srgbClr val="0066FF"/>
                  </a:solidFill>
                </a:rPr>
                <a:t>3</a:t>
              </a:r>
              <a:r>
                <a:rPr lang="en-GB" sz="3200" b="1">
                  <a:solidFill>
                    <a:srgbClr val="0066FF"/>
                  </a:solidFill>
                </a:rPr>
                <a:t>(aq)</a:t>
              </a:r>
              <a:r>
                <a:rPr lang="en-GB" sz="3200" b="1"/>
                <a:t>   +   NO(g)</a:t>
              </a:r>
              <a:endParaRPr lang="en-AU" sz="3200" b="1"/>
            </a:p>
          </p:txBody>
        </p:sp>
        <p:sp>
          <p:nvSpPr>
            <p:cNvPr id="33801" name="Text Box 10"/>
            <p:cNvSpPr txBox="1">
              <a:spLocks noChangeArrowheads="1"/>
            </p:cNvSpPr>
            <p:nvPr/>
          </p:nvSpPr>
          <p:spPr bwMode="auto">
            <a:xfrm>
              <a:off x="3720" y="4672"/>
              <a:ext cx="771"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solidFill>
                    <a:srgbClr val="FF3300"/>
                  </a:solidFill>
                </a:rPr>
                <a:t>   ?</a:t>
              </a:r>
              <a:r>
                <a:rPr lang="en-AU" sz="4000" b="1"/>
                <a:t>       </a:t>
              </a:r>
              <a:endParaRPr lang="en-AU" sz="4000" b="1">
                <a:cs typeface="Times New Roman" panose="02020603050405020304" pitchFamily="18" charset="0"/>
              </a:endParaRPr>
            </a:p>
          </p:txBody>
        </p:sp>
        <p:sp>
          <p:nvSpPr>
            <p:cNvPr id="33802" name="Text Box 11"/>
            <p:cNvSpPr txBox="1">
              <a:spLocks noChangeArrowheads="1"/>
            </p:cNvSpPr>
            <p:nvPr/>
          </p:nvSpPr>
          <p:spPr bwMode="auto">
            <a:xfrm>
              <a:off x="363" y="3221"/>
              <a:ext cx="771"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solidFill>
                    <a:srgbClr val="FF3300"/>
                  </a:solidFill>
                </a:rPr>
                <a:t>   </a:t>
              </a:r>
              <a:r>
                <a:rPr lang="en-AU" sz="4000" b="1">
                  <a:solidFill>
                    <a:srgbClr val="FF3300"/>
                  </a:solidFill>
                  <a:sym typeface="Symbol" panose="05050102010706020507" pitchFamily="18" charset="2"/>
                </a:rPr>
                <a:t></a:t>
              </a:r>
              <a:r>
                <a:rPr lang="en-AU" sz="4000" b="1"/>
                <a:t>       </a:t>
              </a:r>
              <a:endParaRPr lang="en-AU" sz="4000" b="1">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23"/>
                                        </p:tgtEl>
                                        <p:attrNameLst>
                                          <p:attrName>style.visibility</p:attrName>
                                        </p:attrNameLst>
                                      </p:cBhvr>
                                      <p:to>
                                        <p:strVal val="visible"/>
                                      </p:to>
                                    </p:set>
                                    <p:animEffect transition="in" filter="dissolve">
                                      <p:cBhvr>
                                        <p:cTn id="7" dur="500"/>
                                        <p:tgtEl>
                                          <p:spTgt spid="604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24"/>
                                        </p:tgtEl>
                                        <p:attrNameLst>
                                          <p:attrName>style.visibility</p:attrName>
                                        </p:attrNameLst>
                                      </p:cBhvr>
                                      <p:to>
                                        <p:strVal val="visible"/>
                                      </p:to>
                                    </p:set>
                                    <p:animEffect transition="in" filter="dissolve">
                                      <p:cBhvr>
                                        <p:cTn id="12" dur="500"/>
                                        <p:tgtEl>
                                          <p:spTgt spid="604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p:bldP spid="604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431800" y="3384550"/>
            <a:ext cx="979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solidFill>
                  <a:srgbClr val="0066FF"/>
                </a:solidFill>
              </a:rPr>
              <a:t>4NH</a:t>
            </a:r>
            <a:r>
              <a:rPr lang="en-GB" sz="3200" b="1" baseline="-25000">
                <a:solidFill>
                  <a:srgbClr val="0066FF"/>
                </a:solidFill>
              </a:rPr>
              <a:t>3</a:t>
            </a:r>
            <a:r>
              <a:rPr lang="en-GB" sz="3200" b="1">
                <a:solidFill>
                  <a:srgbClr val="0066FF"/>
                </a:solidFill>
              </a:rPr>
              <a:t>(g)</a:t>
            </a:r>
            <a:r>
              <a:rPr lang="en-GB" sz="3200" b="1"/>
              <a:t>     +    5O</a:t>
            </a:r>
            <a:r>
              <a:rPr lang="en-GB" sz="3200" b="1" baseline="-25000"/>
              <a:t>2</a:t>
            </a:r>
            <a:r>
              <a:rPr lang="en-GB" sz="3200" b="1"/>
              <a:t>(g)	</a:t>
            </a:r>
            <a:r>
              <a:rPr lang="en-GB" sz="3200" b="1">
                <a:sym typeface="Wingdings 3" panose="05040102010807070707" pitchFamily="18" charset="2"/>
              </a:rPr>
              <a:t></a:t>
            </a:r>
            <a:r>
              <a:rPr lang="en-GB" sz="3200" b="1"/>
              <a:t>    </a:t>
            </a:r>
            <a:r>
              <a:rPr lang="en-GB" sz="3200" b="1">
                <a:solidFill>
                  <a:srgbClr val="FF3300"/>
                </a:solidFill>
              </a:rPr>
              <a:t>4NO(g)</a:t>
            </a:r>
            <a:r>
              <a:rPr lang="en-GB" sz="3200" b="1"/>
              <a:t>     +    6H</a:t>
            </a:r>
            <a:r>
              <a:rPr lang="en-GB" sz="3200" b="1" baseline="-25000"/>
              <a:t>2</a:t>
            </a:r>
            <a:r>
              <a:rPr lang="en-GB" sz="3200" b="1"/>
              <a:t>O(g)</a:t>
            </a:r>
            <a:endParaRPr lang="en-AU" sz="3200" b="1"/>
          </a:p>
        </p:txBody>
      </p:sp>
      <p:sp>
        <p:nvSpPr>
          <p:cNvPr id="34819" name="Text Box 5"/>
          <p:cNvSpPr txBox="1">
            <a:spLocks noChangeArrowheads="1"/>
          </p:cNvSpPr>
          <p:nvPr/>
        </p:nvSpPr>
        <p:spPr bwMode="auto">
          <a:xfrm>
            <a:off x="647700" y="5472113"/>
            <a:ext cx="9001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solidFill>
                  <a:srgbClr val="FF3300"/>
                </a:solidFill>
              </a:rPr>
              <a:t>2NO(g)</a:t>
            </a:r>
            <a:r>
              <a:rPr lang="en-GB" sz="3200" b="1"/>
              <a:t>    +    O</a:t>
            </a:r>
            <a:r>
              <a:rPr lang="en-GB" sz="3200" b="1" baseline="-25000"/>
              <a:t>2</a:t>
            </a:r>
            <a:r>
              <a:rPr lang="en-GB" sz="3200" b="1"/>
              <a:t>(g)          </a:t>
            </a:r>
            <a:r>
              <a:rPr lang="en-GB" sz="3200" b="1">
                <a:sym typeface="Wingdings 3" panose="05040102010807070707" pitchFamily="18" charset="2"/>
              </a:rPr>
              <a:t></a:t>
            </a:r>
            <a:r>
              <a:rPr lang="en-GB" sz="3200" b="1"/>
              <a:t>    </a:t>
            </a:r>
            <a:r>
              <a:rPr lang="en-GB" sz="3200" b="1">
                <a:solidFill>
                  <a:srgbClr val="FF3300"/>
                </a:solidFill>
              </a:rPr>
              <a:t>2NO</a:t>
            </a:r>
            <a:r>
              <a:rPr lang="en-GB" sz="3200" b="1" baseline="-25000">
                <a:solidFill>
                  <a:srgbClr val="FF3300"/>
                </a:solidFill>
              </a:rPr>
              <a:t>2</a:t>
            </a:r>
            <a:r>
              <a:rPr lang="en-GB" sz="3200" b="1">
                <a:solidFill>
                  <a:srgbClr val="FF3300"/>
                </a:solidFill>
              </a:rPr>
              <a:t>(g)</a:t>
            </a:r>
            <a:endParaRPr lang="en-AU" sz="3200" b="1">
              <a:solidFill>
                <a:srgbClr val="FF3300"/>
              </a:solidFill>
            </a:endParaRPr>
          </a:p>
        </p:txBody>
      </p:sp>
      <p:sp>
        <p:nvSpPr>
          <p:cNvPr id="34820" name="Text Box 6"/>
          <p:cNvSpPr txBox="1">
            <a:spLocks noChangeArrowheads="1"/>
          </p:cNvSpPr>
          <p:nvPr/>
        </p:nvSpPr>
        <p:spPr bwMode="auto">
          <a:xfrm>
            <a:off x="647700" y="7416800"/>
            <a:ext cx="9793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solidFill>
                  <a:srgbClr val="FF3300"/>
                </a:solidFill>
              </a:rPr>
              <a:t>3NO</a:t>
            </a:r>
            <a:r>
              <a:rPr lang="en-GB" sz="3200" b="1" baseline="-25000">
                <a:solidFill>
                  <a:srgbClr val="FF3300"/>
                </a:solidFill>
              </a:rPr>
              <a:t>2</a:t>
            </a:r>
            <a:r>
              <a:rPr lang="en-GB" sz="3200" b="1">
                <a:solidFill>
                  <a:srgbClr val="FF3300"/>
                </a:solidFill>
              </a:rPr>
              <a:t>(g)</a:t>
            </a:r>
            <a:r>
              <a:rPr lang="en-GB" sz="3200" b="1"/>
              <a:t>    +    H</a:t>
            </a:r>
            <a:r>
              <a:rPr lang="en-GB" sz="3200" b="1" baseline="-25000"/>
              <a:t>2</a:t>
            </a:r>
            <a:r>
              <a:rPr lang="en-GB" sz="3200" b="1"/>
              <a:t>O(l)       </a:t>
            </a:r>
            <a:r>
              <a:rPr lang="en-GB" sz="3200" b="1">
                <a:sym typeface="Wingdings 3" panose="05040102010807070707" pitchFamily="18" charset="2"/>
              </a:rPr>
              <a:t></a:t>
            </a:r>
            <a:r>
              <a:rPr lang="en-GB" sz="3200" b="1"/>
              <a:t>     </a:t>
            </a:r>
            <a:r>
              <a:rPr lang="en-GB" sz="3200" b="1">
                <a:solidFill>
                  <a:srgbClr val="0066FF"/>
                </a:solidFill>
              </a:rPr>
              <a:t>2HNO</a:t>
            </a:r>
            <a:r>
              <a:rPr lang="en-GB" sz="3200" b="1" baseline="-25000">
                <a:solidFill>
                  <a:srgbClr val="0066FF"/>
                </a:solidFill>
              </a:rPr>
              <a:t>3</a:t>
            </a:r>
            <a:r>
              <a:rPr lang="en-GB" sz="3200" b="1">
                <a:solidFill>
                  <a:srgbClr val="0066FF"/>
                </a:solidFill>
              </a:rPr>
              <a:t>(aq)</a:t>
            </a:r>
            <a:r>
              <a:rPr lang="en-GB" sz="3200" b="1"/>
              <a:t>   +   NO(g)</a:t>
            </a:r>
            <a:endParaRPr lang="en-AU" sz="3200" b="1"/>
          </a:p>
        </p:txBody>
      </p:sp>
      <p:sp>
        <p:nvSpPr>
          <p:cNvPr id="34821" name="Text Box 7"/>
          <p:cNvSpPr txBox="1">
            <a:spLocks noChangeArrowheads="1"/>
          </p:cNvSpPr>
          <p:nvPr/>
        </p:nvSpPr>
        <p:spPr bwMode="auto">
          <a:xfrm>
            <a:off x="5905500" y="6840538"/>
            <a:ext cx="12239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solidFill>
                  <a:srgbClr val="FF3300"/>
                </a:solidFill>
              </a:rPr>
              <a:t>   ?</a:t>
            </a:r>
            <a:r>
              <a:rPr lang="en-AU" sz="4000" b="1"/>
              <a:t>       </a:t>
            </a:r>
            <a:endParaRPr lang="en-AU" sz="4000" b="1">
              <a:cs typeface="Times New Roman" panose="02020603050405020304" pitchFamily="18" charset="0"/>
            </a:endParaRPr>
          </a:p>
        </p:txBody>
      </p:sp>
      <p:sp>
        <p:nvSpPr>
          <p:cNvPr id="34822" name="Text Box 8"/>
          <p:cNvSpPr txBox="1">
            <a:spLocks noChangeArrowheads="1"/>
          </p:cNvSpPr>
          <p:nvPr/>
        </p:nvSpPr>
        <p:spPr bwMode="auto">
          <a:xfrm>
            <a:off x="431800" y="2881313"/>
            <a:ext cx="12239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solidFill>
                  <a:srgbClr val="FF3300"/>
                </a:solidFill>
              </a:rPr>
              <a:t>   </a:t>
            </a:r>
            <a:r>
              <a:rPr lang="en-AU" sz="4000" b="1">
                <a:solidFill>
                  <a:srgbClr val="FF3300"/>
                </a:solidFill>
                <a:sym typeface="Symbol" panose="05050102010706020507" pitchFamily="18" charset="2"/>
              </a:rPr>
              <a:t></a:t>
            </a:r>
            <a:r>
              <a:rPr lang="en-AU" sz="4000" b="1"/>
              <a:t>       </a:t>
            </a:r>
            <a:endParaRPr lang="en-AU" sz="4000" b="1">
              <a:cs typeface="Times New Roman" panose="02020603050405020304" pitchFamily="18" charset="0"/>
            </a:endParaRPr>
          </a:p>
        </p:txBody>
      </p:sp>
      <p:sp>
        <p:nvSpPr>
          <p:cNvPr id="98313" name="Text Box 9"/>
          <p:cNvSpPr txBox="1">
            <a:spLocks noChangeArrowheads="1"/>
          </p:cNvSpPr>
          <p:nvPr/>
        </p:nvSpPr>
        <p:spPr bwMode="auto">
          <a:xfrm>
            <a:off x="504825" y="576263"/>
            <a:ext cx="98647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000">
                <a:solidFill>
                  <a:srgbClr val="9900CC"/>
                </a:solidFill>
                <a:latin typeface="Arial Black" panose="020B0A04020102020204" pitchFamily="34" charset="0"/>
              </a:rPr>
              <a:t>METHOD: </a:t>
            </a:r>
            <a:r>
              <a:rPr lang="en-AU" sz="2000">
                <a:solidFill>
                  <a:srgbClr val="9900CC"/>
                </a:solidFill>
                <a:latin typeface="Arial Black" panose="020B0A04020102020204" pitchFamily="34" charset="0"/>
              </a:rPr>
              <a:t>Assume that you have ONE mole of the known and determine the relative amount of the unknown. This ratio will always apply and can be used for any specific amount given in a question.</a:t>
            </a:r>
            <a:endParaRPr lang="en-AU" sz="2000">
              <a:solidFill>
                <a:srgbClr val="9900CC"/>
              </a:solidFill>
              <a:latin typeface="Arial Black" panose="020B0A04020102020204" pitchFamily="34" charset="0"/>
              <a:sym typeface="Symbol" panose="05050102010706020507" pitchFamily="18" charset="2"/>
            </a:endParaRPr>
          </a:p>
        </p:txBody>
      </p:sp>
      <p:sp>
        <p:nvSpPr>
          <p:cNvPr id="98315" name="Text Box 11"/>
          <p:cNvSpPr txBox="1">
            <a:spLocks noChangeArrowheads="1"/>
          </p:cNvSpPr>
          <p:nvPr/>
        </p:nvSpPr>
        <p:spPr bwMode="auto">
          <a:xfrm>
            <a:off x="720725" y="4032250"/>
            <a:ext cx="649288" cy="71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lgn="ctr">
              <a:spcBef>
                <a:spcPct val="50000"/>
              </a:spcBef>
            </a:pPr>
            <a:r>
              <a:rPr lang="en-AU" sz="4000" b="1"/>
              <a:t>1</a:t>
            </a:r>
          </a:p>
        </p:txBody>
      </p:sp>
      <p:sp>
        <p:nvSpPr>
          <p:cNvPr id="98316" name="Text Box 12"/>
          <p:cNvSpPr txBox="1">
            <a:spLocks noChangeArrowheads="1"/>
          </p:cNvSpPr>
          <p:nvPr/>
        </p:nvSpPr>
        <p:spPr bwMode="auto">
          <a:xfrm>
            <a:off x="5976938" y="4032250"/>
            <a:ext cx="649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lgn="ctr">
              <a:spcBef>
                <a:spcPct val="50000"/>
              </a:spcBef>
            </a:pPr>
            <a:r>
              <a:rPr lang="en-AU" sz="4000" b="1"/>
              <a:t>1</a:t>
            </a:r>
          </a:p>
        </p:txBody>
      </p:sp>
      <p:sp>
        <p:nvSpPr>
          <p:cNvPr id="98317" name="Text Box 13"/>
          <p:cNvSpPr txBox="1">
            <a:spLocks noChangeArrowheads="1"/>
          </p:cNvSpPr>
          <p:nvPr/>
        </p:nvSpPr>
        <p:spPr bwMode="auto">
          <a:xfrm>
            <a:off x="1871663" y="4105275"/>
            <a:ext cx="3097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b="1"/>
              <a:t>n(NO) = n(NH</a:t>
            </a:r>
            <a:r>
              <a:rPr lang="en-AU" sz="3200" b="1" baseline="-25000"/>
              <a:t>3</a:t>
            </a:r>
            <a:r>
              <a:rPr lang="en-AU" sz="3200" b="1"/>
              <a:t>)</a:t>
            </a:r>
          </a:p>
        </p:txBody>
      </p:sp>
      <p:sp>
        <p:nvSpPr>
          <p:cNvPr id="98318" name="Line 14"/>
          <p:cNvSpPr>
            <a:spLocks noChangeShapeType="1"/>
          </p:cNvSpPr>
          <p:nvPr/>
        </p:nvSpPr>
        <p:spPr bwMode="auto">
          <a:xfrm>
            <a:off x="4895850" y="4392613"/>
            <a:ext cx="100965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8319" name="Text Box 15"/>
          <p:cNvSpPr txBox="1">
            <a:spLocks noChangeArrowheads="1"/>
          </p:cNvSpPr>
          <p:nvPr/>
        </p:nvSpPr>
        <p:spPr bwMode="auto">
          <a:xfrm>
            <a:off x="1944688" y="6192838"/>
            <a:ext cx="3097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b="1"/>
              <a:t>n(NO</a:t>
            </a:r>
            <a:r>
              <a:rPr lang="en-AU" sz="3200" b="1" baseline="-25000"/>
              <a:t>2</a:t>
            </a:r>
            <a:r>
              <a:rPr lang="en-AU" sz="3200" b="1"/>
              <a:t>) = n(NO)</a:t>
            </a:r>
          </a:p>
        </p:txBody>
      </p:sp>
      <p:sp>
        <p:nvSpPr>
          <p:cNvPr id="98320" name="Line 16"/>
          <p:cNvSpPr>
            <a:spLocks noChangeShapeType="1"/>
          </p:cNvSpPr>
          <p:nvPr/>
        </p:nvSpPr>
        <p:spPr bwMode="auto">
          <a:xfrm>
            <a:off x="4968875" y="6480175"/>
            <a:ext cx="100965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8321" name="Text Box 17"/>
          <p:cNvSpPr txBox="1">
            <a:spLocks noChangeArrowheads="1"/>
          </p:cNvSpPr>
          <p:nvPr/>
        </p:nvSpPr>
        <p:spPr bwMode="auto">
          <a:xfrm>
            <a:off x="6048375" y="6048375"/>
            <a:ext cx="649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lgn="ctr">
              <a:spcBef>
                <a:spcPct val="50000"/>
              </a:spcBef>
            </a:pPr>
            <a:r>
              <a:rPr lang="en-AU" sz="4000" b="1"/>
              <a:t>1</a:t>
            </a:r>
          </a:p>
        </p:txBody>
      </p:sp>
      <p:sp>
        <p:nvSpPr>
          <p:cNvPr id="98322" name="Text Box 18"/>
          <p:cNvSpPr txBox="1">
            <a:spLocks noChangeArrowheads="1"/>
          </p:cNvSpPr>
          <p:nvPr/>
        </p:nvSpPr>
        <p:spPr bwMode="auto">
          <a:xfrm>
            <a:off x="6121400" y="4032250"/>
            <a:ext cx="649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lgn="ctr">
              <a:spcBef>
                <a:spcPct val="50000"/>
              </a:spcBef>
            </a:pPr>
            <a:r>
              <a:rPr lang="en-AU" sz="4000" b="1"/>
              <a:t>1</a:t>
            </a:r>
          </a:p>
        </p:txBody>
      </p:sp>
      <p:sp>
        <p:nvSpPr>
          <p:cNvPr id="98323" name="Text Box 19"/>
          <p:cNvSpPr txBox="1">
            <a:spLocks noChangeArrowheads="1"/>
          </p:cNvSpPr>
          <p:nvPr/>
        </p:nvSpPr>
        <p:spPr bwMode="auto">
          <a:xfrm>
            <a:off x="1368425" y="8137525"/>
            <a:ext cx="4681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b="1"/>
              <a:t>n(HNO</a:t>
            </a:r>
            <a:r>
              <a:rPr lang="en-AU" sz="3200" b="1" baseline="-25000"/>
              <a:t>3</a:t>
            </a:r>
            <a:r>
              <a:rPr lang="en-AU" sz="3200" b="1"/>
              <a:t>) = </a:t>
            </a:r>
            <a:r>
              <a:rPr lang="en-US" sz="4000" b="1">
                <a:cs typeface="Times New Roman" panose="02020603050405020304" pitchFamily="18" charset="0"/>
              </a:rPr>
              <a:t>²</a:t>
            </a:r>
            <a:r>
              <a:rPr lang="en-US" sz="2400" b="1">
                <a:cs typeface="Times New Roman" panose="02020603050405020304" pitchFamily="18" charset="0"/>
              </a:rPr>
              <a:t>/ 3  x </a:t>
            </a:r>
            <a:r>
              <a:rPr lang="en-US" sz="1400" b="1">
                <a:cs typeface="Times New Roman" panose="02020603050405020304" pitchFamily="18" charset="0"/>
              </a:rPr>
              <a:t>   </a:t>
            </a:r>
            <a:r>
              <a:rPr lang="en-AU" sz="3200" b="1"/>
              <a:t>n(NO</a:t>
            </a:r>
            <a:r>
              <a:rPr lang="en-AU" sz="3200" b="1" baseline="-25000"/>
              <a:t>2</a:t>
            </a:r>
            <a:r>
              <a:rPr lang="en-AU" sz="3200" b="1"/>
              <a:t>)</a:t>
            </a:r>
          </a:p>
        </p:txBody>
      </p:sp>
      <p:sp>
        <p:nvSpPr>
          <p:cNvPr id="98325" name="Line 21"/>
          <p:cNvSpPr>
            <a:spLocks noChangeShapeType="1"/>
          </p:cNvSpPr>
          <p:nvPr/>
        </p:nvSpPr>
        <p:spPr bwMode="auto">
          <a:xfrm>
            <a:off x="5905500" y="8569325"/>
            <a:ext cx="50323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8326" name="Text Box 22"/>
          <p:cNvSpPr txBox="1">
            <a:spLocks noChangeArrowheads="1"/>
          </p:cNvSpPr>
          <p:nvPr/>
        </p:nvSpPr>
        <p:spPr bwMode="auto">
          <a:xfrm>
            <a:off x="6121400" y="8064500"/>
            <a:ext cx="1152525" cy="833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lgn="ctr">
              <a:spcBef>
                <a:spcPct val="50000"/>
              </a:spcBef>
            </a:pPr>
            <a:r>
              <a:rPr lang="en-US" sz="4800" b="1"/>
              <a:t>²</a:t>
            </a:r>
            <a:r>
              <a:rPr lang="en-US" sz="4000" b="1"/>
              <a:t>/ </a:t>
            </a:r>
            <a:r>
              <a:rPr lang="en-US" b="1"/>
              <a:t>3</a:t>
            </a:r>
            <a:endParaRPr lang="en-AU" b="1"/>
          </a:p>
        </p:txBody>
      </p:sp>
      <p:sp>
        <p:nvSpPr>
          <p:cNvPr id="98327" name="Text Box 23"/>
          <p:cNvSpPr txBox="1">
            <a:spLocks noChangeArrowheads="1"/>
          </p:cNvSpPr>
          <p:nvPr/>
        </p:nvSpPr>
        <p:spPr bwMode="auto">
          <a:xfrm>
            <a:off x="6048375" y="6121400"/>
            <a:ext cx="649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lgn="ctr">
              <a:spcBef>
                <a:spcPct val="50000"/>
              </a:spcBef>
            </a:pPr>
            <a:r>
              <a:rPr lang="en-AU" sz="4000" b="1"/>
              <a:t>1</a:t>
            </a:r>
          </a:p>
        </p:txBody>
      </p:sp>
      <p:sp>
        <p:nvSpPr>
          <p:cNvPr id="98328" name="Text Box 24"/>
          <p:cNvSpPr txBox="1">
            <a:spLocks noChangeArrowheads="1"/>
          </p:cNvSpPr>
          <p:nvPr/>
        </p:nvSpPr>
        <p:spPr bwMode="auto">
          <a:xfrm>
            <a:off x="988635" y="1628776"/>
            <a:ext cx="8640763"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5400" b="1" dirty="0">
                <a:solidFill>
                  <a:srgbClr val="FF3300"/>
                </a:solidFill>
              </a:rPr>
              <a:t>n(HNO</a:t>
            </a:r>
            <a:r>
              <a:rPr lang="en-AU" sz="5400" b="1" baseline="-25000" dirty="0">
                <a:solidFill>
                  <a:srgbClr val="FF3300"/>
                </a:solidFill>
              </a:rPr>
              <a:t>3</a:t>
            </a:r>
            <a:r>
              <a:rPr lang="en-AU" sz="5400" b="1" dirty="0">
                <a:solidFill>
                  <a:srgbClr val="FF3300"/>
                </a:solidFill>
              </a:rPr>
              <a:t>)</a:t>
            </a:r>
            <a:r>
              <a:rPr lang="en-AU" sz="5400" dirty="0">
                <a:solidFill>
                  <a:srgbClr val="FF3300"/>
                </a:solidFill>
              </a:rPr>
              <a:t>  =  </a:t>
            </a:r>
            <a:r>
              <a:rPr lang="en-US" sz="8800" b="1" dirty="0">
                <a:solidFill>
                  <a:srgbClr val="FF3300"/>
                </a:solidFill>
              </a:rPr>
              <a:t>²</a:t>
            </a:r>
            <a:r>
              <a:rPr lang="en-US" sz="5400" b="1" dirty="0">
                <a:solidFill>
                  <a:srgbClr val="FF3300"/>
                </a:solidFill>
              </a:rPr>
              <a:t>/ 3 x  n(NH</a:t>
            </a:r>
            <a:r>
              <a:rPr lang="en-US" sz="5400" b="1" baseline="-25000" dirty="0">
                <a:solidFill>
                  <a:srgbClr val="FF3300"/>
                </a:solidFill>
              </a:rPr>
              <a:t>3</a:t>
            </a:r>
            <a:r>
              <a:rPr lang="en-US" sz="5400" b="1" dirty="0">
                <a:solidFill>
                  <a:srgbClr val="FF3300"/>
                </a:solidFill>
              </a:rPr>
              <a:t>)</a:t>
            </a:r>
            <a:endParaRPr lang="en-AU" sz="5400"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15"/>
                                        </p:tgtEl>
                                        <p:attrNameLst>
                                          <p:attrName>style.visibility</p:attrName>
                                        </p:attrNameLst>
                                      </p:cBhvr>
                                      <p:to>
                                        <p:strVal val="visible"/>
                                      </p:to>
                                    </p:set>
                                    <p:animEffect transition="in" filter="dissolve">
                                      <p:cBhvr>
                                        <p:cTn id="7" dur="500"/>
                                        <p:tgtEl>
                                          <p:spTgt spid="98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317"/>
                                        </p:tgtEl>
                                        <p:attrNameLst>
                                          <p:attrName>style.visibility</p:attrName>
                                        </p:attrNameLst>
                                      </p:cBhvr>
                                      <p:to>
                                        <p:strVal val="visible"/>
                                      </p:to>
                                    </p:set>
                                    <p:animEffect transition="in" filter="dissolve">
                                      <p:cBhvr>
                                        <p:cTn id="12" dur="500"/>
                                        <p:tgtEl>
                                          <p:spTgt spid="9831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8318"/>
                                        </p:tgtEl>
                                        <p:attrNameLst>
                                          <p:attrName>style.visibility</p:attrName>
                                        </p:attrNameLst>
                                      </p:cBhvr>
                                      <p:to>
                                        <p:strVal val="visible"/>
                                      </p:to>
                                    </p:set>
                                    <p:animEffect transition="in" filter="dissolve">
                                      <p:cBhvr>
                                        <p:cTn id="15" dur="500"/>
                                        <p:tgtEl>
                                          <p:spTgt spid="983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8316"/>
                                        </p:tgtEl>
                                        <p:attrNameLst>
                                          <p:attrName>style.visibility</p:attrName>
                                        </p:attrNameLst>
                                      </p:cBhvr>
                                      <p:to>
                                        <p:strVal val="visible"/>
                                      </p:to>
                                    </p:set>
                                    <p:animEffect transition="in" filter="dissolve">
                                      <p:cBhvr>
                                        <p:cTn id="20" dur="500"/>
                                        <p:tgtEl>
                                          <p:spTgt spid="983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xit" presetSubtype="0" fill="hold" grpId="1" nodeType="clickEffect">
                                  <p:stCondLst>
                                    <p:cond delay="0"/>
                                  </p:stCondLst>
                                  <p:childTnLst>
                                    <p:animEffect transition="out" filter="dissolve">
                                      <p:cBhvr>
                                        <p:cTn id="24" dur="500"/>
                                        <p:tgtEl>
                                          <p:spTgt spid="98317"/>
                                        </p:tgtEl>
                                      </p:cBhvr>
                                    </p:animEffect>
                                    <p:set>
                                      <p:cBhvr>
                                        <p:cTn id="25" dur="1" fill="hold">
                                          <p:stCondLst>
                                            <p:cond delay="499"/>
                                          </p:stCondLst>
                                        </p:cTn>
                                        <p:tgtEl>
                                          <p:spTgt spid="98317"/>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98318"/>
                                        </p:tgtEl>
                                      </p:cBhvr>
                                    </p:animEffect>
                                    <p:set>
                                      <p:cBhvr>
                                        <p:cTn id="28" dur="1" fill="hold">
                                          <p:stCondLst>
                                            <p:cond delay="499"/>
                                          </p:stCondLst>
                                        </p:cTn>
                                        <p:tgtEl>
                                          <p:spTgt spid="9831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accel="50000" decel="50000" fill="hold" grpId="1" nodeType="clickEffect">
                                  <p:stCondLst>
                                    <p:cond delay="0"/>
                                  </p:stCondLst>
                                  <p:childTnLst>
                                    <p:animMotion origin="layout" path="M -6.48434E-7 7.13073E-7 L -0.4836 0.21664 " pathEditMode="relative" rAng="0" ptsTypes="AA">
                                      <p:cBhvr>
                                        <p:cTn id="32" dur="2000" fill="hold"/>
                                        <p:tgtEl>
                                          <p:spTgt spid="98316"/>
                                        </p:tgtEl>
                                        <p:attrNameLst>
                                          <p:attrName>ppt_x</p:attrName>
                                          <p:attrName>ppt_y</p:attrName>
                                        </p:attrNameLst>
                                      </p:cBhvr>
                                      <p:rCtr x="-24188" y="10832"/>
                                    </p:animMotion>
                                  </p:childTnLst>
                                </p:cTn>
                              </p:par>
                              <p:par>
                                <p:cTn id="33" presetID="9" presetClass="entr" presetSubtype="0" fill="hold" grpId="0" nodeType="withEffect">
                                  <p:stCondLst>
                                    <p:cond delay="0"/>
                                  </p:stCondLst>
                                  <p:childTnLst>
                                    <p:set>
                                      <p:cBhvr>
                                        <p:cTn id="34" dur="1" fill="hold">
                                          <p:stCondLst>
                                            <p:cond delay="0"/>
                                          </p:stCondLst>
                                        </p:cTn>
                                        <p:tgtEl>
                                          <p:spTgt spid="98322"/>
                                        </p:tgtEl>
                                        <p:attrNameLst>
                                          <p:attrName>style.visibility</p:attrName>
                                        </p:attrNameLst>
                                      </p:cBhvr>
                                      <p:to>
                                        <p:strVal val="visible"/>
                                      </p:to>
                                    </p:set>
                                    <p:animEffect transition="in" filter="dissolve">
                                      <p:cBhvr>
                                        <p:cTn id="35" dur="500"/>
                                        <p:tgtEl>
                                          <p:spTgt spid="983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8319"/>
                                        </p:tgtEl>
                                        <p:attrNameLst>
                                          <p:attrName>style.visibility</p:attrName>
                                        </p:attrNameLst>
                                      </p:cBhvr>
                                      <p:to>
                                        <p:strVal val="visible"/>
                                      </p:to>
                                    </p:set>
                                    <p:animEffect transition="in" filter="dissolve">
                                      <p:cBhvr>
                                        <p:cTn id="40" dur="500"/>
                                        <p:tgtEl>
                                          <p:spTgt spid="983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98320"/>
                                        </p:tgtEl>
                                        <p:attrNameLst>
                                          <p:attrName>style.visibility</p:attrName>
                                        </p:attrNameLst>
                                      </p:cBhvr>
                                      <p:to>
                                        <p:strVal val="visible"/>
                                      </p:to>
                                    </p:set>
                                    <p:animEffect transition="in" filter="dissolve">
                                      <p:cBhvr>
                                        <p:cTn id="43" dur="500"/>
                                        <p:tgtEl>
                                          <p:spTgt spid="983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8321"/>
                                        </p:tgtEl>
                                        <p:attrNameLst>
                                          <p:attrName>style.visibility</p:attrName>
                                        </p:attrNameLst>
                                      </p:cBhvr>
                                      <p:to>
                                        <p:strVal val="visible"/>
                                      </p:to>
                                    </p:set>
                                    <p:animEffect transition="in" filter="dissolve">
                                      <p:cBhvr>
                                        <p:cTn id="48" dur="500"/>
                                        <p:tgtEl>
                                          <p:spTgt spid="9832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xit" presetSubtype="0" fill="hold" nodeType="clickEffect">
                                  <p:stCondLst>
                                    <p:cond delay="0"/>
                                  </p:stCondLst>
                                  <p:childTnLst>
                                    <p:animEffect transition="out" filter="dissolve">
                                      <p:cBhvr>
                                        <p:cTn id="52" dur="500"/>
                                        <p:tgtEl>
                                          <p:spTgt spid="98319"/>
                                        </p:tgtEl>
                                      </p:cBhvr>
                                    </p:animEffect>
                                    <p:set>
                                      <p:cBhvr>
                                        <p:cTn id="53" dur="1" fill="hold">
                                          <p:stCondLst>
                                            <p:cond delay="499"/>
                                          </p:stCondLst>
                                        </p:cTn>
                                        <p:tgtEl>
                                          <p:spTgt spid="98319"/>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98320"/>
                                        </p:tgtEl>
                                      </p:cBhvr>
                                    </p:animEffect>
                                    <p:set>
                                      <p:cBhvr>
                                        <p:cTn id="56" dur="1" fill="hold">
                                          <p:stCondLst>
                                            <p:cond delay="499"/>
                                          </p:stCondLst>
                                        </p:cTn>
                                        <p:tgtEl>
                                          <p:spTgt spid="98320"/>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0" presetClass="path" presetSubtype="0" accel="50000" decel="50000" fill="hold" grpId="1" nodeType="clickEffect">
                                  <p:stCondLst>
                                    <p:cond delay="0"/>
                                  </p:stCondLst>
                                  <p:childTnLst>
                                    <p:animMotion origin="layout" path="M 2.67755E-6 -3.05603E-7 L -0.49022 0.22445 " pathEditMode="relative" rAng="0" ptsTypes="AA">
                                      <p:cBhvr>
                                        <p:cTn id="60" dur="2000" fill="hold"/>
                                        <p:tgtEl>
                                          <p:spTgt spid="98321"/>
                                        </p:tgtEl>
                                        <p:attrNameLst>
                                          <p:attrName>ppt_x</p:attrName>
                                          <p:attrName>ppt_y</p:attrName>
                                        </p:attrNameLst>
                                      </p:cBhvr>
                                      <p:rCtr x="-24511" y="11222"/>
                                    </p:animMotion>
                                  </p:childTnLst>
                                </p:cTn>
                              </p:par>
                              <p:par>
                                <p:cTn id="61" presetID="9" presetClass="entr" presetSubtype="0" fill="hold" grpId="0" nodeType="withEffect">
                                  <p:stCondLst>
                                    <p:cond delay="0"/>
                                  </p:stCondLst>
                                  <p:childTnLst>
                                    <p:set>
                                      <p:cBhvr>
                                        <p:cTn id="62" dur="1" fill="hold">
                                          <p:stCondLst>
                                            <p:cond delay="0"/>
                                          </p:stCondLst>
                                        </p:cTn>
                                        <p:tgtEl>
                                          <p:spTgt spid="98327"/>
                                        </p:tgtEl>
                                        <p:attrNameLst>
                                          <p:attrName>style.visibility</p:attrName>
                                        </p:attrNameLst>
                                      </p:cBhvr>
                                      <p:to>
                                        <p:strVal val="visible"/>
                                      </p:to>
                                    </p:set>
                                    <p:animEffect transition="in" filter="dissolve">
                                      <p:cBhvr>
                                        <p:cTn id="63" dur="500"/>
                                        <p:tgtEl>
                                          <p:spTgt spid="9832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98323"/>
                                        </p:tgtEl>
                                        <p:attrNameLst>
                                          <p:attrName>style.visibility</p:attrName>
                                        </p:attrNameLst>
                                      </p:cBhvr>
                                      <p:to>
                                        <p:strVal val="visible"/>
                                      </p:to>
                                    </p:set>
                                    <p:animEffect transition="in" filter="dissolve">
                                      <p:cBhvr>
                                        <p:cTn id="68" dur="500"/>
                                        <p:tgtEl>
                                          <p:spTgt spid="983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98325"/>
                                        </p:tgtEl>
                                        <p:attrNameLst>
                                          <p:attrName>style.visibility</p:attrName>
                                        </p:attrNameLst>
                                      </p:cBhvr>
                                      <p:to>
                                        <p:strVal val="visible"/>
                                      </p:to>
                                    </p:set>
                                    <p:animEffect transition="in" filter="dissolve">
                                      <p:cBhvr>
                                        <p:cTn id="71" dur="500"/>
                                        <p:tgtEl>
                                          <p:spTgt spid="9832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98326"/>
                                        </p:tgtEl>
                                        <p:attrNameLst>
                                          <p:attrName>style.visibility</p:attrName>
                                        </p:attrNameLst>
                                      </p:cBhvr>
                                      <p:to>
                                        <p:strVal val="visible"/>
                                      </p:to>
                                    </p:set>
                                    <p:animEffect transition="in" filter="dissolve">
                                      <p:cBhvr>
                                        <p:cTn id="76" dur="500"/>
                                        <p:tgtEl>
                                          <p:spTgt spid="9832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xit" presetSubtype="0" fill="hold" nodeType="clickEffect">
                                  <p:stCondLst>
                                    <p:cond delay="0"/>
                                  </p:stCondLst>
                                  <p:childTnLst>
                                    <p:animEffect transition="out" filter="dissolve">
                                      <p:cBhvr>
                                        <p:cTn id="80" dur="500"/>
                                        <p:tgtEl>
                                          <p:spTgt spid="98323"/>
                                        </p:tgtEl>
                                      </p:cBhvr>
                                    </p:animEffect>
                                    <p:set>
                                      <p:cBhvr>
                                        <p:cTn id="81" dur="1" fill="hold">
                                          <p:stCondLst>
                                            <p:cond delay="499"/>
                                          </p:stCondLst>
                                        </p:cTn>
                                        <p:tgtEl>
                                          <p:spTgt spid="98323"/>
                                        </p:tgtEl>
                                        <p:attrNameLst>
                                          <p:attrName>style.visibility</p:attrName>
                                        </p:attrNameLst>
                                      </p:cBhvr>
                                      <p:to>
                                        <p:strVal val="hidden"/>
                                      </p:to>
                                    </p:set>
                                  </p:childTnLst>
                                </p:cTn>
                              </p:par>
                              <p:par>
                                <p:cTn id="82" presetID="9" presetClass="exit" presetSubtype="0" fill="hold" grpId="1" nodeType="withEffect">
                                  <p:stCondLst>
                                    <p:cond delay="0"/>
                                  </p:stCondLst>
                                  <p:childTnLst>
                                    <p:animEffect transition="out" filter="dissolve">
                                      <p:cBhvr>
                                        <p:cTn id="83" dur="500"/>
                                        <p:tgtEl>
                                          <p:spTgt spid="98325"/>
                                        </p:tgtEl>
                                      </p:cBhvr>
                                    </p:animEffect>
                                    <p:set>
                                      <p:cBhvr>
                                        <p:cTn id="84" dur="1" fill="hold">
                                          <p:stCondLst>
                                            <p:cond delay="499"/>
                                          </p:stCondLst>
                                        </p:cTn>
                                        <p:tgtEl>
                                          <p:spTgt spid="98325"/>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xit" presetSubtype="0" fill="hold" grpId="0" nodeType="clickEffect">
                                  <p:stCondLst>
                                    <p:cond delay="0"/>
                                  </p:stCondLst>
                                  <p:childTnLst>
                                    <p:animEffect transition="out" filter="dissolve">
                                      <p:cBhvr>
                                        <p:cTn id="88" dur="500"/>
                                        <p:tgtEl>
                                          <p:spTgt spid="98313"/>
                                        </p:tgtEl>
                                      </p:cBhvr>
                                    </p:animEffect>
                                    <p:set>
                                      <p:cBhvr>
                                        <p:cTn id="89" dur="1" fill="hold">
                                          <p:stCondLst>
                                            <p:cond delay="499"/>
                                          </p:stCondLst>
                                        </p:cTn>
                                        <p:tgtEl>
                                          <p:spTgt spid="98313"/>
                                        </p:tgtEl>
                                        <p:attrNameLst>
                                          <p:attrName>style.visibility</p:attrName>
                                        </p:attrNameLst>
                                      </p:cBhvr>
                                      <p:to>
                                        <p:strVal val="hidden"/>
                                      </p:to>
                                    </p:set>
                                  </p:childTnLst>
                                </p:cTn>
                              </p:par>
                              <p:par>
                                <p:cTn id="90" presetID="9" presetClass="entr" presetSubtype="0" fill="hold" grpId="0" nodeType="withEffect">
                                  <p:stCondLst>
                                    <p:cond delay="0"/>
                                  </p:stCondLst>
                                  <p:childTnLst>
                                    <p:set>
                                      <p:cBhvr>
                                        <p:cTn id="91" dur="1" fill="hold">
                                          <p:stCondLst>
                                            <p:cond delay="0"/>
                                          </p:stCondLst>
                                        </p:cTn>
                                        <p:tgtEl>
                                          <p:spTgt spid="98328"/>
                                        </p:tgtEl>
                                        <p:attrNameLst>
                                          <p:attrName>style.visibility</p:attrName>
                                        </p:attrNameLst>
                                      </p:cBhvr>
                                      <p:to>
                                        <p:strVal val="visible"/>
                                      </p:to>
                                    </p:set>
                                    <p:animEffect transition="in" filter="dissolve">
                                      <p:cBhvr>
                                        <p:cTn id="92" dur="500"/>
                                        <p:tgtEl>
                                          <p:spTgt spid="98328"/>
                                        </p:tgtEl>
                                      </p:cBhvr>
                                    </p:animEffect>
                                  </p:childTnLst>
                                </p:cTn>
                              </p:par>
                            </p:childTnLst>
                          </p:cTn>
                        </p:par>
                        <p:par>
                          <p:cTn id="93" fill="hold" nodeType="afterGroup">
                            <p:stCondLst>
                              <p:cond delay="500"/>
                            </p:stCondLst>
                            <p:childTnLst>
                              <p:par>
                                <p:cTn id="94" presetID="26" presetClass="emph" presetSubtype="0" fill="hold" grpId="1" nodeType="afterEffect">
                                  <p:stCondLst>
                                    <p:cond delay="0"/>
                                  </p:stCondLst>
                                  <p:childTnLst>
                                    <p:animEffect transition="out" filter="fade">
                                      <p:cBhvr>
                                        <p:cTn id="95" dur="2000" tmFilter="0, 0; .2, .5; .8, .5; 1, 0"/>
                                        <p:tgtEl>
                                          <p:spTgt spid="98328"/>
                                        </p:tgtEl>
                                      </p:cBhvr>
                                    </p:animEffect>
                                    <p:animScale>
                                      <p:cBhvr>
                                        <p:cTn id="96" dur="1000" autoRev="1" fill="hold"/>
                                        <p:tgtEl>
                                          <p:spTgt spid="983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3" grpId="0"/>
      <p:bldP spid="98315" grpId="0" animBg="1"/>
      <p:bldP spid="98316" grpId="0"/>
      <p:bldP spid="98316" grpId="1"/>
      <p:bldP spid="98317" grpId="0"/>
      <p:bldP spid="98317" grpId="1"/>
      <p:bldP spid="98318" grpId="0" animBg="1"/>
      <p:bldP spid="98318" grpId="1" animBg="1"/>
      <p:bldP spid="98319" grpId="0"/>
      <p:bldP spid="98320" grpId="0" animBg="1"/>
      <p:bldP spid="98320" grpId="1" animBg="1"/>
      <p:bldP spid="98321" grpId="0"/>
      <p:bldP spid="98321" grpId="1"/>
      <p:bldP spid="98322" grpId="0"/>
      <p:bldP spid="98323" grpId="0"/>
      <p:bldP spid="98325" grpId="0" animBg="1"/>
      <p:bldP spid="98325" grpId="1" animBg="1"/>
      <p:bldP spid="98326" grpId="0" animBg="1"/>
      <p:bldP spid="98327" grpId="0"/>
      <p:bldP spid="98328" grpId="0"/>
      <p:bldP spid="98328"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04825" y="1512888"/>
            <a:ext cx="10296525"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Serial equation questions are very similar to a one known(</a:t>
            </a:r>
            <a:r>
              <a:rPr lang="en-AU" sz="3200">
                <a:solidFill>
                  <a:srgbClr val="9900CC"/>
                </a:solidFill>
                <a:latin typeface="Arial Black" panose="020B0A04020102020204" pitchFamily="34" charset="0"/>
                <a:sym typeface="Symbol" panose="05050102010706020507" pitchFamily="18" charset="2"/>
              </a:rPr>
              <a:t>) one unknown(?) question. The only difference is that the mole relationship must be tracked through several stages. </a:t>
            </a:r>
          </a:p>
        </p:txBody>
      </p:sp>
      <p:sp>
        <p:nvSpPr>
          <p:cNvPr id="96259" name="Text Box 3"/>
          <p:cNvSpPr txBox="1">
            <a:spLocks noChangeArrowheads="1"/>
          </p:cNvSpPr>
          <p:nvPr/>
        </p:nvSpPr>
        <p:spPr bwMode="auto">
          <a:xfrm>
            <a:off x="504825" y="4681538"/>
            <a:ext cx="1029652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It is time consuming to copy all the stages of a synthesis and so this will not be required in your working. The synthesis should be used to track the mole relationship and this will appear in the solution to the question.</a:t>
            </a:r>
            <a:endParaRPr lang="en-AU" sz="3200">
              <a:solidFill>
                <a:srgbClr val="9900CC"/>
              </a:solidFill>
              <a:latin typeface="Arial Black" panose="020B0A040201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dissolve">
                                      <p:cBhvr>
                                        <p:cTn id="7" dur="500"/>
                                        <p:tgtEl>
                                          <p:spTgt spid="96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259"/>
                                        </p:tgtEl>
                                        <p:attrNameLst>
                                          <p:attrName>style.visibility</p:attrName>
                                        </p:attrNameLst>
                                      </p:cBhvr>
                                      <p:to>
                                        <p:strVal val="visible"/>
                                      </p:to>
                                    </p:set>
                                    <p:animEffect transition="in" filter="dissolve">
                                      <p:cBhvr>
                                        <p:cTn id="12" dur="5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5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31800" y="2305050"/>
            <a:ext cx="1080135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GB" b="1"/>
              <a:t>Calculate the mass of Nitric acid that can be manufactured from </a:t>
            </a:r>
          </a:p>
          <a:p>
            <a:r>
              <a:rPr lang="en-GB" b="1"/>
              <a:t>20 tonnes of ammonia in the following synthesis:</a:t>
            </a:r>
          </a:p>
          <a:p>
            <a:endParaRPr lang="en-GB" b="1"/>
          </a:p>
          <a:p>
            <a:endParaRPr lang="en-GB" b="1"/>
          </a:p>
          <a:p>
            <a:endParaRPr lang="en-GB" b="1"/>
          </a:p>
          <a:p>
            <a:endParaRPr lang="en-AU" b="1"/>
          </a:p>
        </p:txBody>
      </p:sp>
      <p:sp>
        <p:nvSpPr>
          <p:cNvPr id="36867" name="Text Box 3"/>
          <p:cNvSpPr txBox="1">
            <a:spLocks noChangeArrowheads="1"/>
          </p:cNvSpPr>
          <p:nvPr/>
        </p:nvSpPr>
        <p:spPr bwMode="auto">
          <a:xfrm>
            <a:off x="431800" y="1439863"/>
            <a:ext cx="4897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QUESTION 7</a:t>
            </a:r>
          </a:p>
        </p:txBody>
      </p:sp>
      <p:grpSp>
        <p:nvGrpSpPr>
          <p:cNvPr id="36868" name="Group 4"/>
          <p:cNvGrpSpPr>
            <a:grpSpLocks/>
          </p:cNvGrpSpPr>
          <p:nvPr/>
        </p:nvGrpSpPr>
        <p:grpSpPr bwMode="auto">
          <a:xfrm>
            <a:off x="431800" y="3529013"/>
            <a:ext cx="9937750" cy="2235200"/>
            <a:chOff x="272" y="2132"/>
            <a:chExt cx="6260" cy="1408"/>
          </a:xfrm>
        </p:grpSpPr>
        <p:sp>
          <p:nvSpPr>
            <p:cNvPr id="36869" name="Text Box 5"/>
            <p:cNvSpPr txBox="1">
              <a:spLocks noChangeArrowheads="1"/>
            </p:cNvSpPr>
            <p:nvPr/>
          </p:nvSpPr>
          <p:spPr bwMode="auto">
            <a:xfrm>
              <a:off x="272" y="2132"/>
              <a:ext cx="61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t>4NH</a:t>
              </a:r>
              <a:r>
                <a:rPr lang="en-GB" sz="3200" b="1" baseline="-25000"/>
                <a:t>3</a:t>
              </a:r>
              <a:r>
                <a:rPr lang="en-GB" sz="3200" b="1"/>
                <a:t>(g)     +    5O</a:t>
              </a:r>
              <a:r>
                <a:rPr lang="en-GB" sz="3200" b="1" baseline="-25000"/>
                <a:t>2</a:t>
              </a:r>
              <a:r>
                <a:rPr lang="en-GB" sz="3200" b="1"/>
                <a:t>(g)	</a:t>
              </a:r>
              <a:r>
                <a:rPr lang="en-GB" sz="3200" b="1">
                  <a:sym typeface="Wingdings 3" panose="05040102010807070707" pitchFamily="18" charset="2"/>
                </a:rPr>
                <a:t></a:t>
              </a:r>
              <a:r>
                <a:rPr lang="en-GB" sz="3200" b="1"/>
                <a:t>    4NO(g)     +    6H</a:t>
              </a:r>
              <a:r>
                <a:rPr lang="en-GB" sz="3200" b="1" baseline="-25000"/>
                <a:t>2</a:t>
              </a:r>
              <a:r>
                <a:rPr lang="en-GB" sz="3200" b="1"/>
                <a:t>O(g)</a:t>
              </a:r>
              <a:endParaRPr lang="en-AU" sz="3200" b="1"/>
            </a:p>
          </p:txBody>
        </p:sp>
        <p:sp>
          <p:nvSpPr>
            <p:cNvPr id="36870" name="Text Box 6"/>
            <p:cNvSpPr txBox="1">
              <a:spLocks noChangeArrowheads="1"/>
            </p:cNvSpPr>
            <p:nvPr/>
          </p:nvSpPr>
          <p:spPr bwMode="auto">
            <a:xfrm>
              <a:off x="408" y="2631"/>
              <a:ext cx="56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t>2NO(g)    +    O</a:t>
              </a:r>
              <a:r>
                <a:rPr lang="en-GB" sz="3200" b="1" baseline="-25000"/>
                <a:t>2</a:t>
              </a:r>
              <a:r>
                <a:rPr lang="en-GB" sz="3200" b="1"/>
                <a:t>(g)          </a:t>
              </a:r>
              <a:r>
                <a:rPr lang="en-GB" sz="3200" b="1">
                  <a:sym typeface="Wingdings 3" panose="05040102010807070707" pitchFamily="18" charset="2"/>
                </a:rPr>
                <a:t></a:t>
              </a:r>
              <a:r>
                <a:rPr lang="en-GB" sz="3200" b="1"/>
                <a:t>    2NO</a:t>
              </a:r>
              <a:r>
                <a:rPr lang="en-GB" sz="3200" b="1" baseline="-25000"/>
                <a:t>2</a:t>
              </a:r>
              <a:r>
                <a:rPr lang="en-GB" sz="3200" b="1"/>
                <a:t>(g)</a:t>
              </a:r>
              <a:endParaRPr lang="en-AU" sz="3200" b="1"/>
            </a:p>
          </p:txBody>
        </p:sp>
        <p:sp>
          <p:nvSpPr>
            <p:cNvPr id="36871" name="Text Box 7"/>
            <p:cNvSpPr txBox="1">
              <a:spLocks noChangeArrowheads="1"/>
            </p:cNvSpPr>
            <p:nvPr/>
          </p:nvSpPr>
          <p:spPr bwMode="auto">
            <a:xfrm>
              <a:off x="363" y="3175"/>
              <a:ext cx="61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t>3NO</a:t>
              </a:r>
              <a:r>
                <a:rPr lang="en-GB" sz="3200" b="1" baseline="-25000"/>
                <a:t>2</a:t>
              </a:r>
              <a:r>
                <a:rPr lang="en-GB" sz="3200" b="1"/>
                <a:t>(g)    +    H</a:t>
              </a:r>
              <a:r>
                <a:rPr lang="en-GB" sz="3200" b="1" baseline="-25000"/>
                <a:t>2</a:t>
              </a:r>
              <a:r>
                <a:rPr lang="en-GB" sz="3200" b="1"/>
                <a:t>O(l)       </a:t>
              </a:r>
              <a:r>
                <a:rPr lang="en-GB" sz="3200" b="1">
                  <a:sym typeface="Wingdings 3" panose="05040102010807070707" pitchFamily="18" charset="2"/>
                </a:rPr>
                <a:t></a:t>
              </a:r>
              <a:r>
                <a:rPr lang="en-GB" sz="3200" b="1"/>
                <a:t>     2HNO</a:t>
              </a:r>
              <a:r>
                <a:rPr lang="en-GB" sz="3200" b="1" baseline="-25000"/>
                <a:t>3</a:t>
              </a:r>
              <a:r>
                <a:rPr lang="en-GB" sz="3200" b="1"/>
                <a:t>(aq)   +   NO(g)</a:t>
              </a:r>
              <a:endParaRPr lang="en-AU" sz="3200" b="1"/>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792163" y="1223963"/>
            <a:ext cx="10009187" cy="4540250"/>
            <a:chOff x="272" y="1724"/>
            <a:chExt cx="6305" cy="2860"/>
          </a:xfrm>
        </p:grpSpPr>
        <p:sp>
          <p:nvSpPr>
            <p:cNvPr id="37895" name="Text Box 3"/>
            <p:cNvSpPr txBox="1">
              <a:spLocks noChangeArrowheads="1"/>
            </p:cNvSpPr>
            <p:nvPr/>
          </p:nvSpPr>
          <p:spPr bwMode="auto">
            <a:xfrm>
              <a:off x="272" y="2132"/>
              <a:ext cx="61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t>4NH</a:t>
              </a:r>
              <a:r>
                <a:rPr lang="en-GB" sz="3200" b="1" baseline="-25000"/>
                <a:t>3</a:t>
              </a:r>
              <a:r>
                <a:rPr lang="en-GB" sz="3200" b="1"/>
                <a:t>(g)     +    5O</a:t>
              </a:r>
              <a:r>
                <a:rPr lang="en-GB" sz="3200" b="1" baseline="-25000"/>
                <a:t>2</a:t>
              </a:r>
              <a:r>
                <a:rPr lang="en-GB" sz="3200" b="1"/>
                <a:t>(g)	</a:t>
              </a:r>
              <a:r>
                <a:rPr lang="en-GB" sz="3200" b="1">
                  <a:sym typeface="Wingdings 3" panose="05040102010807070707" pitchFamily="18" charset="2"/>
                </a:rPr>
                <a:t></a:t>
              </a:r>
              <a:r>
                <a:rPr lang="en-GB" sz="3200" b="1"/>
                <a:t>    4NO(g)     +    6H</a:t>
              </a:r>
              <a:r>
                <a:rPr lang="en-GB" sz="3200" b="1" baseline="-25000"/>
                <a:t>2</a:t>
              </a:r>
              <a:r>
                <a:rPr lang="en-GB" sz="3200" b="1"/>
                <a:t>O(g)</a:t>
              </a:r>
              <a:endParaRPr lang="en-AU" sz="3200" b="1"/>
            </a:p>
          </p:txBody>
        </p:sp>
        <p:sp>
          <p:nvSpPr>
            <p:cNvPr id="37896" name="Text Box 4"/>
            <p:cNvSpPr txBox="1">
              <a:spLocks noChangeArrowheads="1"/>
            </p:cNvSpPr>
            <p:nvPr/>
          </p:nvSpPr>
          <p:spPr bwMode="auto">
            <a:xfrm>
              <a:off x="408" y="3130"/>
              <a:ext cx="56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t>2NO(g)    +    O</a:t>
              </a:r>
              <a:r>
                <a:rPr lang="en-GB" sz="3200" b="1" baseline="-25000"/>
                <a:t>2</a:t>
              </a:r>
              <a:r>
                <a:rPr lang="en-GB" sz="3200" b="1"/>
                <a:t>(g)          </a:t>
              </a:r>
              <a:r>
                <a:rPr lang="en-GB" sz="3200" b="1">
                  <a:sym typeface="Wingdings 3" panose="05040102010807070707" pitchFamily="18" charset="2"/>
                </a:rPr>
                <a:t></a:t>
              </a:r>
              <a:r>
                <a:rPr lang="en-GB" sz="3200" b="1"/>
                <a:t>    2NO</a:t>
              </a:r>
              <a:r>
                <a:rPr lang="en-GB" sz="3200" b="1" baseline="-25000"/>
                <a:t>2</a:t>
              </a:r>
              <a:r>
                <a:rPr lang="en-GB" sz="3200" b="1"/>
                <a:t>(g)</a:t>
              </a:r>
              <a:endParaRPr lang="en-AU" sz="3200" b="1"/>
            </a:p>
          </p:txBody>
        </p:sp>
        <p:sp>
          <p:nvSpPr>
            <p:cNvPr id="37897" name="Text Box 5"/>
            <p:cNvSpPr txBox="1">
              <a:spLocks noChangeArrowheads="1"/>
            </p:cNvSpPr>
            <p:nvPr/>
          </p:nvSpPr>
          <p:spPr bwMode="auto">
            <a:xfrm>
              <a:off x="408" y="4219"/>
              <a:ext cx="61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GB" sz="3200" b="1"/>
                <a:t>3NO</a:t>
              </a:r>
              <a:r>
                <a:rPr lang="en-GB" sz="3200" b="1" baseline="-25000"/>
                <a:t>2</a:t>
              </a:r>
              <a:r>
                <a:rPr lang="en-GB" sz="3200" b="1"/>
                <a:t>(g)    +    H</a:t>
              </a:r>
              <a:r>
                <a:rPr lang="en-GB" sz="3200" b="1" baseline="-25000"/>
                <a:t>2</a:t>
              </a:r>
              <a:r>
                <a:rPr lang="en-GB" sz="3200" b="1"/>
                <a:t>O(l)       </a:t>
              </a:r>
              <a:r>
                <a:rPr lang="en-GB" sz="3200" b="1">
                  <a:sym typeface="Wingdings 3" panose="05040102010807070707" pitchFamily="18" charset="2"/>
                </a:rPr>
                <a:t></a:t>
              </a:r>
              <a:r>
                <a:rPr lang="en-GB" sz="3200" b="1"/>
                <a:t>     2HNO</a:t>
              </a:r>
              <a:r>
                <a:rPr lang="en-GB" sz="3200" b="1" baseline="-25000"/>
                <a:t>3</a:t>
              </a:r>
              <a:r>
                <a:rPr lang="en-GB" sz="3200" b="1"/>
                <a:t>(aq)   +   NO(g)</a:t>
              </a:r>
              <a:endParaRPr lang="en-AU" sz="3200" b="1"/>
            </a:p>
          </p:txBody>
        </p:sp>
        <p:sp>
          <p:nvSpPr>
            <p:cNvPr id="37898" name="Text Box 6"/>
            <p:cNvSpPr txBox="1">
              <a:spLocks noChangeArrowheads="1"/>
            </p:cNvSpPr>
            <p:nvPr/>
          </p:nvSpPr>
          <p:spPr bwMode="auto">
            <a:xfrm>
              <a:off x="3946" y="3765"/>
              <a:ext cx="771"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solidFill>
                    <a:srgbClr val="FF3300"/>
                  </a:solidFill>
                </a:rPr>
                <a:t>   </a:t>
              </a:r>
              <a:r>
                <a:rPr lang="en-AU" sz="4000" b="1"/>
                <a:t>?       </a:t>
              </a:r>
              <a:endParaRPr lang="en-AU" sz="4000" b="1">
                <a:cs typeface="Times New Roman" panose="02020603050405020304" pitchFamily="18" charset="0"/>
              </a:endParaRPr>
            </a:p>
          </p:txBody>
        </p:sp>
        <p:sp>
          <p:nvSpPr>
            <p:cNvPr id="37899" name="Text Box 7"/>
            <p:cNvSpPr txBox="1">
              <a:spLocks noChangeArrowheads="1"/>
            </p:cNvSpPr>
            <p:nvPr/>
          </p:nvSpPr>
          <p:spPr bwMode="auto">
            <a:xfrm>
              <a:off x="363" y="1724"/>
              <a:ext cx="771"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t>   </a:t>
              </a:r>
              <a:r>
                <a:rPr lang="en-AU" sz="4000" b="1">
                  <a:sym typeface="Symbol" panose="05050102010706020507" pitchFamily="18" charset="2"/>
                </a:rPr>
                <a:t></a:t>
              </a:r>
              <a:r>
                <a:rPr lang="en-AU" sz="4000" b="1"/>
                <a:t>       </a:t>
              </a:r>
              <a:endParaRPr lang="en-AU" sz="4000" b="1">
                <a:cs typeface="Times New Roman" panose="02020603050405020304" pitchFamily="18" charset="0"/>
              </a:endParaRPr>
            </a:p>
          </p:txBody>
        </p:sp>
      </p:grpSp>
      <p:sp>
        <p:nvSpPr>
          <p:cNvPr id="37891" name="Text Box 8"/>
          <p:cNvSpPr txBox="1">
            <a:spLocks noChangeArrowheads="1"/>
          </p:cNvSpPr>
          <p:nvPr/>
        </p:nvSpPr>
        <p:spPr bwMode="auto">
          <a:xfrm>
            <a:off x="1152525" y="2592388"/>
            <a:ext cx="7921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800" b="1"/>
              <a:t>1</a:t>
            </a:r>
          </a:p>
        </p:txBody>
      </p:sp>
      <p:sp>
        <p:nvSpPr>
          <p:cNvPr id="37892" name="Text Box 9"/>
          <p:cNvSpPr txBox="1">
            <a:spLocks noChangeArrowheads="1"/>
          </p:cNvSpPr>
          <p:nvPr/>
        </p:nvSpPr>
        <p:spPr bwMode="auto">
          <a:xfrm>
            <a:off x="6408738" y="5832475"/>
            <a:ext cx="1152525" cy="833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lgn="ctr">
              <a:spcBef>
                <a:spcPct val="50000"/>
              </a:spcBef>
            </a:pPr>
            <a:r>
              <a:rPr lang="en-US" sz="4800" b="1"/>
              <a:t>²</a:t>
            </a:r>
            <a:r>
              <a:rPr lang="en-US" sz="4000" b="1"/>
              <a:t>/ </a:t>
            </a:r>
            <a:r>
              <a:rPr lang="en-US" b="1"/>
              <a:t>3</a:t>
            </a:r>
            <a:endParaRPr lang="en-AU" b="1"/>
          </a:p>
        </p:txBody>
      </p:sp>
      <p:sp>
        <p:nvSpPr>
          <p:cNvPr id="37893" name="Text Box 10"/>
          <p:cNvSpPr txBox="1">
            <a:spLocks noChangeArrowheads="1"/>
          </p:cNvSpPr>
          <p:nvPr/>
        </p:nvSpPr>
        <p:spPr bwMode="auto">
          <a:xfrm>
            <a:off x="1008063" y="431800"/>
            <a:ext cx="74882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600" b="1"/>
              <a:t>As previously established :</a:t>
            </a:r>
          </a:p>
        </p:txBody>
      </p:sp>
      <p:sp>
        <p:nvSpPr>
          <p:cNvPr id="95243" name="Text Box 11"/>
          <p:cNvSpPr txBox="1">
            <a:spLocks noChangeArrowheads="1"/>
          </p:cNvSpPr>
          <p:nvPr/>
        </p:nvSpPr>
        <p:spPr bwMode="auto">
          <a:xfrm>
            <a:off x="720725" y="6048375"/>
            <a:ext cx="4608513" cy="3149600"/>
          </a:xfrm>
          <a:prstGeom prst="rect">
            <a:avLst/>
          </a:prstGeom>
          <a:solidFill>
            <a:srgbClr val="00FFFF"/>
          </a:solidFill>
          <a:ln w="9525">
            <a:solidFill>
              <a:schemeClr val="tx1"/>
            </a:solidFill>
            <a:miter lim="800000"/>
            <a:headEnd/>
            <a:tailEnd/>
          </a:ln>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lgn="ctr">
              <a:spcBef>
                <a:spcPct val="50000"/>
              </a:spcBef>
            </a:pPr>
            <a:r>
              <a:rPr lang="en-AU" sz="4000" b="1"/>
              <a:t>20 tonnes</a:t>
            </a:r>
          </a:p>
          <a:p>
            <a:pPr algn="ctr">
              <a:spcBef>
                <a:spcPct val="50000"/>
              </a:spcBef>
            </a:pPr>
            <a:r>
              <a:rPr lang="en-AU" sz="4000" b="1"/>
              <a:t>     = 20 x 1,000 kg                                                                              =  20,000 kg</a:t>
            </a:r>
          </a:p>
          <a:p>
            <a:pPr algn="ctr">
              <a:spcBef>
                <a:spcPct val="50000"/>
              </a:spcBef>
            </a:pPr>
            <a:r>
              <a:rPr lang="en-AU" sz="4000" b="1"/>
              <a:t>    = 20,000,000 g</a:t>
            </a:r>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43"/>
                                        </p:tgtEl>
                                        <p:attrNameLst>
                                          <p:attrName>style.visibility</p:attrName>
                                        </p:attrNameLst>
                                      </p:cBhvr>
                                      <p:to>
                                        <p:strVal val="visible"/>
                                      </p:to>
                                    </p:set>
                                    <p:animEffect transition="in" filter="dissolve">
                                      <p:cBhvr>
                                        <p:cTn id="7" dur="500"/>
                                        <p:tgtEl>
                                          <p:spTgt spid="95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WordArt 2"/>
          <p:cNvSpPr>
            <a:spLocks noChangeArrowheads="1" noChangeShapeType="1" noTextEdit="1"/>
          </p:cNvSpPr>
          <p:nvPr/>
        </p:nvSpPr>
        <p:spPr bwMode="auto">
          <a:xfrm rot="5400000">
            <a:off x="6085682" y="4067969"/>
            <a:ext cx="6769100" cy="10810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Wave4">
              <a:avLst>
                <a:gd name="adj1" fmla="val 13005"/>
                <a:gd name="adj2" fmla="val 0"/>
              </a:avLst>
            </a:prstTxWarp>
          </a:bodyPr>
          <a:lstStyle/>
          <a:p>
            <a:pPr algn="ctr" fontAlgn="auto"/>
            <a:r>
              <a:rPr lang="en-AU" sz="3600" kern="10">
                <a:gradFill rotWithShape="1">
                  <a:gsLst>
                    <a:gs pos="0">
                      <a:srgbClr val="00FF00"/>
                    </a:gs>
                    <a:gs pos="100000">
                      <a:srgbClr val="00CCFF"/>
                    </a:gs>
                  </a:gsLst>
                  <a:lin ang="0" scaled="1"/>
                </a:gradFill>
                <a:effectLst>
                  <a:outerShdw dist="99190" dir="7788334" algn="ctr" rotWithShape="0">
                    <a:srgbClr val="000080">
                      <a:alpha val="79999"/>
                    </a:srgbClr>
                  </a:outerShdw>
                </a:effectLst>
                <a:latin typeface="Arial Black" panose="020B0A04020102020204" pitchFamily="34" charset="0"/>
              </a:rPr>
              <a:t>Solution</a:t>
            </a:r>
          </a:p>
        </p:txBody>
      </p:sp>
      <p:sp>
        <p:nvSpPr>
          <p:cNvPr id="102410" name="Text Box 10"/>
          <p:cNvSpPr txBox="1">
            <a:spLocks noChangeArrowheads="1"/>
          </p:cNvSpPr>
          <p:nvPr/>
        </p:nvSpPr>
        <p:spPr bwMode="auto">
          <a:xfrm>
            <a:off x="3529013" y="1081088"/>
            <a:ext cx="4343400" cy="27432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MASS → MOLES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  ):</a:t>
            </a:r>
          </a:p>
          <a:p>
            <a:endParaRPr lang="en-AU" sz="1000" b="1" i="1">
              <a:latin typeface="Book Antiqua" panose="02040602050305030304" pitchFamily="18" charset="0"/>
            </a:endParaRPr>
          </a:p>
          <a:p>
            <a:r>
              <a:rPr lang="en-AU" sz="2000">
                <a:latin typeface="Book Antiqua" panose="02040602050305030304" pitchFamily="18" charset="0"/>
              </a:rPr>
              <a:t>       n(NH</a:t>
            </a:r>
            <a:r>
              <a:rPr lang="en-AU" sz="2000" baseline="-25000">
                <a:latin typeface="Book Antiqua" panose="02040602050305030304" pitchFamily="18" charset="0"/>
              </a:rPr>
              <a:t>3</a:t>
            </a:r>
            <a:r>
              <a:rPr lang="en-AU" sz="2000">
                <a:latin typeface="Book Antiqua" panose="02040602050305030304" pitchFamily="18" charset="0"/>
              </a:rPr>
              <a:t> )   =     </a:t>
            </a:r>
            <a:r>
              <a:rPr lang="en-AU" sz="2000" u="sng">
                <a:latin typeface="Book Antiqua" panose="02040602050305030304" pitchFamily="18" charset="0"/>
              </a:rPr>
              <a:t>m</a:t>
            </a:r>
            <a:endParaRPr lang="en-AU" sz="2000">
              <a:latin typeface="Book Antiqua" panose="02040602050305030304" pitchFamily="18" charset="0"/>
            </a:endParaRPr>
          </a:p>
          <a:p>
            <a:r>
              <a:rPr lang="en-AU" sz="2000">
                <a:latin typeface="Book Antiqua" panose="02040602050305030304" pitchFamily="18" charset="0"/>
              </a:rPr>
              <a:t>                               *M</a:t>
            </a:r>
          </a:p>
          <a:p>
            <a:r>
              <a:rPr lang="en-AU" sz="2000">
                <a:latin typeface="Book Antiqua" panose="02040602050305030304" pitchFamily="18" charset="0"/>
              </a:rPr>
              <a:t>                         =  </a:t>
            </a:r>
            <a:r>
              <a:rPr lang="en-AU" sz="2000" u="sng">
                <a:latin typeface="Book Antiqua" panose="02040602050305030304" pitchFamily="18" charset="0"/>
              </a:rPr>
              <a:t>20,000,000</a:t>
            </a:r>
            <a:endParaRPr lang="en-AU" sz="2000">
              <a:latin typeface="Book Antiqua" panose="02040602050305030304" pitchFamily="18" charset="0"/>
            </a:endParaRPr>
          </a:p>
          <a:p>
            <a:r>
              <a:rPr lang="en-AU" sz="2000">
                <a:latin typeface="Book Antiqua" panose="02040602050305030304" pitchFamily="18" charset="0"/>
              </a:rPr>
              <a:t>                                17.034</a:t>
            </a: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b="1">
                <a:latin typeface="Book Antiqua" panose="02040602050305030304" pitchFamily="18" charset="0"/>
              </a:rPr>
              <a:t> </a:t>
            </a:r>
            <a:r>
              <a:rPr lang="en-AU" sz="2000">
                <a:latin typeface="Book Antiqua" panose="02040602050305030304" pitchFamily="18" charset="0"/>
              </a:rPr>
              <a:t>n(NH</a:t>
            </a:r>
            <a:r>
              <a:rPr lang="en-AU" sz="2000" baseline="-25000">
                <a:latin typeface="Book Antiqua" panose="02040602050305030304" pitchFamily="18" charset="0"/>
              </a:rPr>
              <a:t>3</a:t>
            </a:r>
            <a:r>
              <a:rPr lang="en-AU" sz="2000">
                <a:latin typeface="Book Antiqua" panose="02040602050305030304" pitchFamily="18" charset="0"/>
              </a:rPr>
              <a:t>)     = 1,174,122  mol </a:t>
            </a:r>
          </a:p>
          <a:p>
            <a:endParaRPr lang="en-AU" sz="1000">
              <a:latin typeface="Book Antiqua" panose="02040602050305030304" pitchFamily="18" charset="0"/>
            </a:endParaRPr>
          </a:p>
          <a:p>
            <a:r>
              <a:rPr lang="en-AU" sz="2000">
                <a:latin typeface="Book Antiqua" panose="02040602050305030304" pitchFamily="18" charset="0"/>
              </a:rPr>
              <a:t>(Specific quantity of the known)</a:t>
            </a:r>
            <a:endParaRPr lang="en-AU" sz="2000" i="1">
              <a:latin typeface="Book Antiqua" panose="02040602050305030304" pitchFamily="18" charset="0"/>
            </a:endParaRPr>
          </a:p>
          <a:p>
            <a:endParaRPr lang="en-AU" sz="1600" b="1" i="1">
              <a:latin typeface="Book Antiqua" panose="02040602050305030304" pitchFamily="18" charset="0"/>
            </a:endParaRPr>
          </a:p>
          <a:p>
            <a:endParaRPr lang="en-AU" sz="1600" b="1" i="1">
              <a:latin typeface="Book Antiqua" panose="02040602050305030304" pitchFamily="18" charset="0"/>
            </a:endParaRPr>
          </a:p>
          <a:p>
            <a:endParaRPr lang="en-AU"/>
          </a:p>
        </p:txBody>
      </p:sp>
      <p:sp>
        <p:nvSpPr>
          <p:cNvPr id="102411" name="Text Box 11"/>
          <p:cNvSpPr txBox="1">
            <a:spLocks noChangeArrowheads="1"/>
          </p:cNvSpPr>
          <p:nvPr/>
        </p:nvSpPr>
        <p:spPr bwMode="auto">
          <a:xfrm>
            <a:off x="1944688" y="3816350"/>
            <a:ext cx="5943600" cy="16002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  MOLE RELATIONSHIP (? →</a:t>
            </a:r>
            <a:r>
              <a:rPr lang="en-AU" sz="2000" b="1" i="1">
                <a:latin typeface="Book Antiqua" panose="02040602050305030304" pitchFamily="18" charset="0"/>
                <a:sym typeface="Symbol" panose="05050102010706020507" pitchFamily="18" charset="2"/>
              </a:rPr>
              <a:t></a:t>
            </a:r>
            <a:r>
              <a:rPr lang="en-AU" sz="2000" b="1" i="1">
                <a:latin typeface="Book Antiqua" panose="02040602050305030304" pitchFamily="18" charset="0"/>
              </a:rPr>
              <a:t>):</a:t>
            </a:r>
          </a:p>
          <a:p>
            <a:endParaRPr lang="en-AU" sz="1000">
              <a:latin typeface="Book Antiqua" panose="02040602050305030304" pitchFamily="18" charset="0"/>
            </a:endParaRPr>
          </a:p>
          <a:p>
            <a:r>
              <a:rPr lang="en-AU" sz="2000">
                <a:latin typeface="Book Antiqua" panose="02040602050305030304" pitchFamily="18" charset="0"/>
              </a:rPr>
              <a:t> n(HNO</a:t>
            </a:r>
            <a:r>
              <a:rPr lang="en-AU" sz="2000" baseline="-25000">
                <a:latin typeface="Book Antiqua" panose="02040602050305030304" pitchFamily="18" charset="0"/>
              </a:rPr>
              <a:t>3</a:t>
            </a:r>
            <a:r>
              <a:rPr lang="en-AU" sz="2000">
                <a:latin typeface="Book Antiqua" panose="02040602050305030304" pitchFamily="18" charset="0"/>
              </a:rPr>
              <a:t> )   =  2/3  x   n(NH</a:t>
            </a:r>
            <a:r>
              <a:rPr lang="en-AU" sz="2000" baseline="-25000">
                <a:latin typeface="Book Antiqua" panose="02040602050305030304" pitchFamily="18" charset="0"/>
              </a:rPr>
              <a:t>3</a:t>
            </a:r>
            <a:r>
              <a:rPr lang="en-AU" sz="1600">
                <a:latin typeface="Book Antiqua" panose="02040602050305030304" pitchFamily="18" charset="0"/>
              </a:rPr>
              <a:t>)  (General)</a:t>
            </a:r>
            <a:endParaRPr lang="en-AU" sz="2000">
              <a:latin typeface="Book Antiqua" panose="02040602050305030304" pitchFamily="18" charset="0"/>
            </a:endParaRPr>
          </a:p>
          <a:p>
            <a:r>
              <a:rPr lang="en-AU" sz="2000">
                <a:latin typeface="Book Antiqua" panose="02040602050305030304" pitchFamily="18" charset="0"/>
              </a:rPr>
              <a:t>                     =  2/3  x 1,174,122  </a:t>
            </a:r>
            <a:r>
              <a:rPr lang="en-AU" sz="1600">
                <a:latin typeface="Book Antiqua" panose="02040602050305030304" pitchFamily="18" charset="0"/>
              </a:rPr>
              <a:t>(Insert Specific quantity)</a:t>
            </a:r>
            <a:r>
              <a:rPr lang="en-AU" sz="1800">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a:latin typeface="Book Antiqua" panose="02040602050305030304" pitchFamily="18" charset="0"/>
              </a:rPr>
              <a:t>n(HNO</a:t>
            </a:r>
            <a:r>
              <a:rPr lang="en-AU" sz="2000" baseline="-25000">
                <a:latin typeface="Book Antiqua" panose="02040602050305030304" pitchFamily="18" charset="0"/>
              </a:rPr>
              <a:t>3</a:t>
            </a:r>
            <a:r>
              <a:rPr lang="en-AU" sz="2000">
                <a:latin typeface="Book Antiqua" panose="02040602050305030304" pitchFamily="18" charset="0"/>
              </a:rPr>
              <a:t> ) = 781,965 mol </a:t>
            </a:r>
            <a:r>
              <a:rPr lang="en-AU" sz="1600">
                <a:latin typeface="Book Antiqua" panose="02040602050305030304" pitchFamily="18" charset="0"/>
              </a:rPr>
              <a:t>(Mole quantity of</a:t>
            </a:r>
            <a:r>
              <a:rPr lang="en-AU" sz="1800">
                <a:latin typeface="Book Antiqua" panose="02040602050305030304" pitchFamily="18" charset="0"/>
              </a:rPr>
              <a:t> </a:t>
            </a:r>
            <a:r>
              <a:rPr lang="en-AU" sz="1600">
                <a:latin typeface="Book Antiqua" panose="02040602050305030304" pitchFamily="18" charset="0"/>
              </a:rPr>
              <a:t>unknown)</a:t>
            </a:r>
            <a:endParaRPr lang="en-AU"/>
          </a:p>
        </p:txBody>
      </p:sp>
      <p:sp>
        <p:nvSpPr>
          <p:cNvPr id="102413" name="Text Box 13"/>
          <p:cNvSpPr txBox="1">
            <a:spLocks noChangeArrowheads="1"/>
          </p:cNvSpPr>
          <p:nvPr/>
        </p:nvSpPr>
        <p:spPr bwMode="auto">
          <a:xfrm>
            <a:off x="3600450" y="5400675"/>
            <a:ext cx="4321175" cy="2743200"/>
          </a:xfrm>
          <a:prstGeom prst="rect">
            <a:avLst/>
          </a:prstGeom>
          <a:solidFill>
            <a:srgbClr val="33CCCC"/>
          </a:solidFill>
          <a:ln w="9525">
            <a:solidFill>
              <a:srgbClr val="000000"/>
            </a:solidFill>
            <a:miter lim="800000"/>
            <a:headEnd/>
            <a:tailEnd/>
          </a:ln>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2000" b="1" i="1">
                <a:latin typeface="Book Antiqua" panose="02040602050305030304" pitchFamily="18" charset="0"/>
              </a:rPr>
              <a:t>MOLES → MASS (? ):</a:t>
            </a:r>
          </a:p>
          <a:p>
            <a:endParaRPr lang="en-AU" sz="1000" b="1" i="1">
              <a:latin typeface="Book Antiqua" panose="02040602050305030304" pitchFamily="18" charset="0"/>
            </a:endParaRPr>
          </a:p>
          <a:p>
            <a:r>
              <a:rPr lang="en-AU" sz="2000">
                <a:latin typeface="Book Antiqua" panose="02040602050305030304" pitchFamily="18" charset="0"/>
              </a:rPr>
              <a:t>    m(HNO</a:t>
            </a:r>
            <a:r>
              <a:rPr lang="en-AU" sz="2000" baseline="-25000">
                <a:latin typeface="Book Antiqua" panose="02040602050305030304" pitchFamily="18" charset="0"/>
              </a:rPr>
              <a:t>3</a:t>
            </a:r>
            <a:r>
              <a:rPr lang="en-AU" sz="2000">
                <a:latin typeface="Book Antiqua" panose="02040602050305030304" pitchFamily="18" charset="0"/>
              </a:rPr>
              <a:t>)   =   n   x   *M</a:t>
            </a:r>
          </a:p>
          <a:p>
            <a:r>
              <a:rPr lang="en-AU" sz="2000">
                <a:latin typeface="Book Antiqua" panose="02040602050305030304" pitchFamily="18" charset="0"/>
              </a:rPr>
              <a:t>    </a:t>
            </a:r>
            <a:endParaRPr lang="en-AU" sz="2000" b="1" i="1">
              <a:latin typeface="Book Antiqua" panose="02040602050305030304" pitchFamily="18" charset="0"/>
            </a:endParaRPr>
          </a:p>
          <a:p>
            <a:r>
              <a:rPr lang="en-AU" sz="2000" b="1">
                <a:latin typeface="Book Antiqua" panose="02040602050305030304" pitchFamily="18" charset="0"/>
              </a:rPr>
              <a:t>                        </a:t>
            </a:r>
            <a:r>
              <a:rPr lang="en-AU" sz="2000">
                <a:latin typeface="Book Antiqua" panose="02040602050305030304" pitchFamily="18" charset="0"/>
              </a:rPr>
              <a:t>= 781,965  x  63.018   </a:t>
            </a:r>
          </a:p>
          <a:p>
            <a:r>
              <a:rPr lang="en-AU" sz="2000">
                <a:latin typeface="Book Antiqua" panose="02040602050305030304" pitchFamily="18" charset="0"/>
              </a:rPr>
              <a:t>  </a:t>
            </a:r>
            <a:r>
              <a:rPr lang="en-AU" sz="2000" b="1">
                <a:latin typeface="Book Antiqua" panose="02040602050305030304" pitchFamily="18" charset="0"/>
              </a:rPr>
              <a:t> </a:t>
            </a:r>
            <a:endParaRPr lang="en-AU" sz="1000" b="1">
              <a:latin typeface="Book Antiqua" panose="02040602050305030304" pitchFamily="18" charset="0"/>
            </a:endParaRPr>
          </a:p>
          <a:p>
            <a:r>
              <a:rPr lang="en-AU" sz="2000" b="1">
                <a:latin typeface="Book Antiqua" panose="02040602050305030304" pitchFamily="18" charset="0"/>
              </a:rPr>
              <a:t> </a:t>
            </a:r>
            <a:r>
              <a:rPr lang="en-AU" sz="2000" b="1">
                <a:latin typeface="Book Antiqua" panose="02040602050305030304" pitchFamily="18" charset="0"/>
                <a:sym typeface="Symbol" panose="05050102010706020507" pitchFamily="18" charset="2"/>
              </a:rPr>
              <a:t></a:t>
            </a:r>
            <a:r>
              <a:rPr lang="en-AU" sz="2000">
                <a:latin typeface="Book Antiqua" panose="02040602050305030304" pitchFamily="18" charset="0"/>
              </a:rPr>
              <a:t> m(HNO</a:t>
            </a:r>
            <a:r>
              <a:rPr lang="en-AU" sz="2000" baseline="-25000">
                <a:latin typeface="Book Antiqua" panose="02040602050305030304" pitchFamily="18" charset="0"/>
              </a:rPr>
              <a:t>3</a:t>
            </a:r>
            <a:r>
              <a:rPr lang="en-AU" sz="2000">
                <a:latin typeface="Book Antiqua" panose="02040602050305030304" pitchFamily="18" charset="0"/>
              </a:rPr>
              <a:t>)  = 49,277,900g  </a:t>
            </a:r>
          </a:p>
          <a:p>
            <a:r>
              <a:rPr lang="en-AU" sz="2000">
                <a:latin typeface="Book Antiqua" panose="02040602050305030304" pitchFamily="18" charset="0"/>
              </a:rPr>
              <a:t>                         =  49,300,000g (3 S.F.)</a:t>
            </a:r>
            <a:endParaRPr lang="en-AU" sz="2000" b="1" i="1">
              <a:latin typeface="Book Antiqua" panose="02040602050305030304" pitchFamily="18" charset="0"/>
            </a:endParaRPr>
          </a:p>
          <a:p>
            <a:r>
              <a:rPr lang="en-AU" sz="2000">
                <a:latin typeface="Book Antiqua" panose="02040602050305030304" pitchFamily="18" charset="0"/>
              </a:rPr>
              <a:t>                         = 49.3 t</a:t>
            </a:r>
          </a:p>
          <a:p>
            <a:endParaRPr lang="en-AU" sz="2000" b="1" i="1">
              <a:latin typeface="Book Antiqua" panose="02040602050305030304" pitchFamily="18" charset="0"/>
            </a:endParaRPr>
          </a:p>
          <a:p>
            <a:endParaRPr lang="en-AU" sz="2000" b="1" i="1">
              <a:latin typeface="Book Antiqua" panose="02040602050305030304" pitchFamily="18" charset="0"/>
            </a:endParaRPr>
          </a:p>
          <a:p>
            <a:endParaRPr lang="en-AU"/>
          </a:p>
        </p:txBody>
      </p:sp>
      <p:pic>
        <p:nvPicPr>
          <p:cNvPr id="10241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1081088"/>
            <a:ext cx="16192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1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88" y="5400675"/>
            <a:ext cx="1655762"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14"/>
                                        </p:tgtEl>
                                        <p:attrNameLst>
                                          <p:attrName>style.visibility</p:attrName>
                                        </p:attrNameLst>
                                      </p:cBhvr>
                                      <p:to>
                                        <p:strVal val="visible"/>
                                      </p:to>
                                    </p:set>
                                    <p:animEffect transition="in" filter="dissolve">
                                      <p:cBhvr>
                                        <p:cTn id="7" dur="500"/>
                                        <p:tgtEl>
                                          <p:spTgt spid="10241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10"/>
                                        </p:tgtEl>
                                        <p:attrNameLst>
                                          <p:attrName>style.visibility</p:attrName>
                                        </p:attrNameLst>
                                      </p:cBhvr>
                                      <p:to>
                                        <p:strVal val="visible"/>
                                      </p:to>
                                    </p:set>
                                    <p:animEffect transition="in" filter="dissolve">
                                      <p:cBhvr>
                                        <p:cTn id="10" dur="500"/>
                                        <p:tgtEl>
                                          <p:spTgt spid="1024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2411"/>
                                        </p:tgtEl>
                                        <p:attrNameLst>
                                          <p:attrName>style.visibility</p:attrName>
                                        </p:attrNameLst>
                                      </p:cBhvr>
                                      <p:to>
                                        <p:strVal val="visible"/>
                                      </p:to>
                                    </p:set>
                                    <p:animEffect transition="in" filter="dissolve">
                                      <p:cBhvr>
                                        <p:cTn id="15" dur="500"/>
                                        <p:tgtEl>
                                          <p:spTgt spid="1024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02415"/>
                                        </p:tgtEl>
                                        <p:attrNameLst>
                                          <p:attrName>style.visibility</p:attrName>
                                        </p:attrNameLst>
                                      </p:cBhvr>
                                      <p:to>
                                        <p:strVal val="visible"/>
                                      </p:to>
                                    </p:set>
                                    <p:animEffect transition="in" filter="dissolve">
                                      <p:cBhvr>
                                        <p:cTn id="20" dur="500"/>
                                        <p:tgtEl>
                                          <p:spTgt spid="10241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2413"/>
                                        </p:tgtEl>
                                        <p:attrNameLst>
                                          <p:attrName>style.visibility</p:attrName>
                                        </p:attrNameLst>
                                      </p:cBhvr>
                                      <p:to>
                                        <p:strVal val="visible"/>
                                      </p:to>
                                    </p:set>
                                    <p:animEffect transition="in" filter="dissolve">
                                      <p:cBhvr>
                                        <p:cTn id="23" dur="500"/>
                                        <p:tgtEl>
                                          <p:spTgt spid="102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0" grpId="0" animBg="1"/>
      <p:bldP spid="102411" grpId="0" animBg="1"/>
      <p:bldP spid="1024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ChangeArrowheads="1"/>
          </p:cNvSpPr>
          <p:nvPr/>
        </p:nvSpPr>
        <p:spPr bwMode="auto">
          <a:xfrm>
            <a:off x="2232025" y="3240088"/>
            <a:ext cx="6481763" cy="515937"/>
          </a:xfrm>
          <a:prstGeom prst="rect">
            <a:avLst/>
          </a:prstGeom>
          <a:solidFill>
            <a:schemeClr val="bg1"/>
          </a:solidFill>
          <a:ln w="9525">
            <a:solidFill>
              <a:schemeClr val="bg1"/>
            </a:solidFill>
            <a:miter lim="800000"/>
            <a:headEnd/>
            <a:tailEnd/>
          </a:ln>
        </p:spPr>
        <p:txBody>
          <a:bodyPr wrap="none" anchor="ct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sp>
        <p:nvSpPr>
          <p:cNvPr id="39939" name="Text Box 2"/>
          <p:cNvSpPr txBox="1">
            <a:spLocks noChangeArrowheads="1"/>
          </p:cNvSpPr>
          <p:nvPr/>
        </p:nvSpPr>
        <p:spPr bwMode="auto">
          <a:xfrm>
            <a:off x="2160588" y="0"/>
            <a:ext cx="8137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latin typeface="Broadway" panose="04040905080B02020502" pitchFamily="82" charset="0"/>
              </a:rPr>
              <a:t>How should it look on your page?</a:t>
            </a:r>
          </a:p>
        </p:txBody>
      </p:sp>
      <p:pic>
        <p:nvPicPr>
          <p:cNvPr id="399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025" y="3744913"/>
            <a:ext cx="6481763" cy="637381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99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025" y="647700"/>
            <a:ext cx="6481763" cy="25765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9942" name="Rectangle 8"/>
          <p:cNvSpPr>
            <a:spLocks noChangeArrowheads="1"/>
          </p:cNvSpPr>
          <p:nvPr/>
        </p:nvSpPr>
        <p:spPr bwMode="auto">
          <a:xfrm>
            <a:off x="2016125" y="9361488"/>
            <a:ext cx="7056438" cy="936625"/>
          </a:xfrm>
          <a:prstGeom prst="rect">
            <a:avLst/>
          </a:prstGeom>
          <a:solidFill>
            <a:srgbClr val="33CCCC"/>
          </a:solidFill>
          <a:ln w="9525">
            <a:solidFill>
              <a:srgbClr val="33CCCC"/>
            </a:solidFill>
            <a:miter lim="800000"/>
            <a:headEnd/>
            <a:tailEnd/>
          </a:ln>
        </p:spPr>
        <p:txBody>
          <a:bodyPr wrap="none" anchor="ct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sp>
        <p:nvSpPr>
          <p:cNvPr id="39943" name="Text Box 9"/>
          <p:cNvSpPr txBox="1">
            <a:spLocks noChangeArrowheads="1"/>
          </p:cNvSpPr>
          <p:nvPr/>
        </p:nvSpPr>
        <p:spPr bwMode="auto">
          <a:xfrm>
            <a:off x="2520950" y="1368425"/>
            <a:ext cx="576263" cy="542925"/>
          </a:xfrm>
          <a:prstGeom prst="rect">
            <a:avLst/>
          </a:prstGeom>
          <a:solidFill>
            <a:schemeClr val="bg1"/>
          </a:solidFill>
          <a:ln w="9525">
            <a:solidFill>
              <a:schemeClr val="tx1"/>
            </a:solidFill>
            <a:miter lim="800000"/>
            <a:headEnd/>
            <a:tailEnd/>
          </a:ln>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t>1</a:t>
            </a:r>
          </a:p>
        </p:txBody>
      </p:sp>
      <p:sp>
        <p:nvSpPr>
          <p:cNvPr id="39944" name="Text Box 10"/>
          <p:cNvSpPr txBox="1">
            <a:spLocks noChangeArrowheads="1"/>
          </p:cNvSpPr>
          <p:nvPr/>
        </p:nvSpPr>
        <p:spPr bwMode="auto">
          <a:xfrm>
            <a:off x="5832475" y="1296988"/>
            <a:ext cx="576263"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t>1</a:t>
            </a:r>
          </a:p>
        </p:txBody>
      </p:sp>
      <p:sp>
        <p:nvSpPr>
          <p:cNvPr id="39945" name="Text Box 11"/>
          <p:cNvSpPr txBox="1">
            <a:spLocks noChangeArrowheads="1"/>
          </p:cNvSpPr>
          <p:nvPr/>
        </p:nvSpPr>
        <p:spPr bwMode="auto">
          <a:xfrm>
            <a:off x="2592388" y="2305050"/>
            <a:ext cx="576262"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t>1</a:t>
            </a:r>
          </a:p>
        </p:txBody>
      </p:sp>
      <p:sp>
        <p:nvSpPr>
          <p:cNvPr id="39946" name="Text Box 12"/>
          <p:cNvSpPr txBox="1">
            <a:spLocks noChangeArrowheads="1"/>
          </p:cNvSpPr>
          <p:nvPr/>
        </p:nvSpPr>
        <p:spPr bwMode="auto">
          <a:xfrm>
            <a:off x="5761038" y="2232025"/>
            <a:ext cx="503237"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t> 1</a:t>
            </a:r>
          </a:p>
        </p:txBody>
      </p:sp>
      <p:sp>
        <p:nvSpPr>
          <p:cNvPr id="39947" name="Text Box 13"/>
          <p:cNvSpPr txBox="1">
            <a:spLocks noChangeArrowheads="1"/>
          </p:cNvSpPr>
          <p:nvPr/>
        </p:nvSpPr>
        <p:spPr bwMode="auto">
          <a:xfrm>
            <a:off x="2592388" y="3168650"/>
            <a:ext cx="576262"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a:t>1</a:t>
            </a:r>
          </a:p>
        </p:txBody>
      </p:sp>
      <p:pic>
        <p:nvPicPr>
          <p:cNvPr id="3994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75" y="3240088"/>
            <a:ext cx="373063" cy="57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1439863" y="1439863"/>
            <a:ext cx="4321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endParaRPr lang="en-AU"/>
          </a:p>
        </p:txBody>
      </p:sp>
      <p:sp>
        <p:nvSpPr>
          <p:cNvPr id="5123" name="Text Box 5"/>
          <p:cNvSpPr txBox="1">
            <a:spLocks noChangeArrowheads="1"/>
          </p:cNvSpPr>
          <p:nvPr/>
        </p:nvSpPr>
        <p:spPr bwMode="auto">
          <a:xfrm>
            <a:off x="2016125" y="2447925"/>
            <a:ext cx="6985000" cy="21478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5400">
                <a:latin typeface="Elephant" panose="02020904090505020303" pitchFamily="18" charset="0"/>
              </a:rPr>
              <a:t>  </a:t>
            </a:r>
            <a:r>
              <a:rPr lang="en-AU" sz="5400" b="1">
                <a:solidFill>
                  <a:srgbClr val="9900CC"/>
                </a:solidFill>
                <a:latin typeface="Elephant" panose="02020904090505020303" pitchFamily="18" charset="0"/>
              </a:rPr>
              <a:t>ONE KNOWN  </a:t>
            </a:r>
          </a:p>
          <a:p>
            <a:pPr>
              <a:spcBef>
                <a:spcPct val="50000"/>
              </a:spcBef>
            </a:pPr>
            <a:r>
              <a:rPr lang="en-AU" sz="5400" b="1">
                <a:solidFill>
                  <a:srgbClr val="9900CC"/>
                </a:solidFill>
                <a:latin typeface="Elephant" panose="02020904090505020303" pitchFamily="18" charset="0"/>
              </a:rPr>
              <a:t>ONE UNKNOWN</a:t>
            </a:r>
          </a:p>
        </p:txBody>
      </p:sp>
      <p:sp>
        <p:nvSpPr>
          <p:cNvPr id="82950" name="Text Box 6"/>
          <p:cNvSpPr txBox="1">
            <a:spLocks noChangeArrowheads="1"/>
          </p:cNvSpPr>
          <p:nvPr/>
        </p:nvSpPr>
        <p:spPr bwMode="auto">
          <a:xfrm>
            <a:off x="6048375" y="5113338"/>
            <a:ext cx="7921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9600">
                <a:solidFill>
                  <a:srgbClr val="9900CC"/>
                </a:solidFill>
              </a:rPr>
              <a:t>?</a:t>
            </a:r>
          </a:p>
        </p:txBody>
      </p:sp>
      <p:sp>
        <p:nvSpPr>
          <p:cNvPr id="82951" name="Text Box 7"/>
          <p:cNvSpPr txBox="1">
            <a:spLocks noChangeArrowheads="1"/>
          </p:cNvSpPr>
          <p:nvPr/>
        </p:nvSpPr>
        <p:spPr bwMode="auto">
          <a:xfrm>
            <a:off x="3168650" y="5184775"/>
            <a:ext cx="7921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9600">
                <a:solidFill>
                  <a:srgbClr val="9900CC"/>
                </a:solidFill>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afterEffect">
                                  <p:stCondLst>
                                    <p:cond delay="0"/>
                                  </p:stCondLst>
                                  <p:childTnLst>
                                    <p:animScale>
                                      <p:cBhvr>
                                        <p:cTn id="6" dur="1000" fill="hold"/>
                                        <p:tgtEl>
                                          <p:spTgt spid="82951"/>
                                        </p:tgtEl>
                                      </p:cBhvr>
                                      <p:by x="150000" y="150000"/>
                                    </p:animScale>
                                  </p:childTnLst>
                                </p:cTn>
                              </p:par>
                              <p:par>
                                <p:cTn id="7" presetID="6" presetClass="emph" presetSubtype="0" fill="hold" grpId="0" nodeType="withEffect">
                                  <p:stCondLst>
                                    <p:cond delay="0"/>
                                  </p:stCondLst>
                                  <p:childTnLst>
                                    <p:animScale>
                                      <p:cBhvr>
                                        <p:cTn id="8" dur="2000" fill="hold"/>
                                        <p:tgtEl>
                                          <p:spTgt spid="8295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60363" y="576263"/>
            <a:ext cx="10009187"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GB" sz="3200" b="1">
                <a:latin typeface="Book Antiqua" panose="02040602050305030304" pitchFamily="18" charset="0"/>
              </a:rPr>
              <a:t>►</a:t>
            </a:r>
            <a:r>
              <a:rPr lang="en-GB" sz="3200" b="1"/>
              <a:t>Chemical equations are very like ‘cooking recipes’.  </a:t>
            </a:r>
          </a:p>
          <a:p>
            <a:r>
              <a:rPr lang="en-GB" sz="3200" b="1"/>
              <a:t>A recipe tells you the quantity of INGREDIENTS that are necessary to make something such as a cake.  You may use the recipe to make one cake, two cakes or any number you wish.  You will have to vary the quantity of ingredients depending on how many cakes you wish to make but the SAME recipe is used to give you the RATIO of ingredients necessary.</a:t>
            </a:r>
            <a:endParaRPr lang="en-AU" sz="3200" b="1"/>
          </a:p>
        </p:txBody>
      </p:sp>
      <p:sp>
        <p:nvSpPr>
          <p:cNvPr id="6147" name="Text Box 3"/>
          <p:cNvSpPr txBox="1">
            <a:spLocks noChangeArrowheads="1"/>
          </p:cNvSpPr>
          <p:nvPr/>
        </p:nvSpPr>
        <p:spPr bwMode="auto">
          <a:xfrm>
            <a:off x="792163" y="5689600"/>
            <a:ext cx="48974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CAKE RECIPE:</a:t>
            </a:r>
          </a:p>
        </p:txBody>
      </p:sp>
      <p:sp>
        <p:nvSpPr>
          <p:cNvPr id="6148" name="Text Box 4"/>
          <p:cNvSpPr txBox="1">
            <a:spLocks noChangeArrowheads="1"/>
          </p:cNvSpPr>
          <p:nvPr/>
        </p:nvSpPr>
        <p:spPr bwMode="auto">
          <a:xfrm>
            <a:off x="863600" y="6840538"/>
            <a:ext cx="86407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t>1 kg  FLOUR + 10 EGGS  </a:t>
            </a:r>
            <a:r>
              <a:rPr lang="en-AU" sz="4000" b="1">
                <a:cs typeface="Times New Roman" panose="02020603050405020304" pitchFamily="18" charset="0"/>
              </a:rPr>
              <a:t>→ 1 CAKE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792163" y="576263"/>
            <a:ext cx="10009187"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a:t>We are asked to cater for two parties.  -Mr POPULAR  and Mr NOMATES. </a:t>
            </a:r>
          </a:p>
        </p:txBody>
      </p:sp>
      <p:sp>
        <p:nvSpPr>
          <p:cNvPr id="7171" name="Text Box 3"/>
          <p:cNvSpPr txBox="1">
            <a:spLocks noChangeArrowheads="1"/>
          </p:cNvSpPr>
          <p:nvPr/>
        </p:nvSpPr>
        <p:spPr bwMode="auto">
          <a:xfrm>
            <a:off x="792163" y="4176713"/>
            <a:ext cx="48974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CAKE RECIPE:</a:t>
            </a:r>
          </a:p>
        </p:txBody>
      </p:sp>
      <p:sp>
        <p:nvSpPr>
          <p:cNvPr id="7172" name="Text Box 4"/>
          <p:cNvSpPr txBox="1">
            <a:spLocks noChangeArrowheads="1"/>
          </p:cNvSpPr>
          <p:nvPr/>
        </p:nvSpPr>
        <p:spPr bwMode="auto">
          <a:xfrm>
            <a:off x="863600" y="4897438"/>
            <a:ext cx="86407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t>1 kg  FLOUR + 10 EGGS  </a:t>
            </a:r>
            <a:r>
              <a:rPr lang="en-AU" sz="4000" b="1">
                <a:cs typeface="Times New Roman" panose="02020603050405020304" pitchFamily="18" charset="0"/>
              </a:rPr>
              <a:t>→ 1 CAKE</a:t>
            </a:r>
          </a:p>
        </p:txBody>
      </p:sp>
      <p:sp>
        <p:nvSpPr>
          <p:cNvPr id="7173" name="Text Box 5"/>
          <p:cNvSpPr txBox="1">
            <a:spLocks noChangeArrowheads="1"/>
          </p:cNvSpPr>
          <p:nvPr/>
        </p:nvSpPr>
        <p:spPr bwMode="auto">
          <a:xfrm>
            <a:off x="792163" y="1944688"/>
            <a:ext cx="10009187"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a:t>Can we use the SAME recipe????</a:t>
            </a:r>
          </a:p>
        </p:txBody>
      </p:sp>
      <p:sp>
        <p:nvSpPr>
          <p:cNvPr id="7174" name="Text Box 6"/>
          <p:cNvSpPr txBox="1">
            <a:spLocks noChangeArrowheads="1"/>
          </p:cNvSpPr>
          <p:nvPr/>
        </p:nvSpPr>
        <p:spPr bwMode="auto">
          <a:xfrm>
            <a:off x="792163" y="2881313"/>
            <a:ext cx="10009187"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a:t>MR POPULAR requires 10 CAKES for his party. </a:t>
            </a:r>
          </a:p>
          <a:p>
            <a:r>
              <a:rPr lang="en-AU" sz="3200" b="1"/>
              <a:t>How much ingredients??</a:t>
            </a:r>
          </a:p>
        </p:txBody>
      </p:sp>
      <p:sp>
        <p:nvSpPr>
          <p:cNvPr id="66567" name="Text Box 7"/>
          <p:cNvSpPr txBox="1">
            <a:spLocks noChangeArrowheads="1"/>
          </p:cNvSpPr>
          <p:nvPr/>
        </p:nvSpPr>
        <p:spPr bwMode="auto">
          <a:xfrm>
            <a:off x="1368425" y="5761038"/>
            <a:ext cx="12239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a:t>
            </a:r>
            <a:r>
              <a:rPr lang="en-AU" sz="4000" b="1"/>
              <a:t>       </a:t>
            </a:r>
            <a:endParaRPr lang="en-AU" sz="4000" b="1">
              <a:cs typeface="Times New Roman" panose="02020603050405020304" pitchFamily="18" charset="0"/>
            </a:endParaRPr>
          </a:p>
        </p:txBody>
      </p:sp>
      <p:sp>
        <p:nvSpPr>
          <p:cNvPr id="66568" name="Text Box 8"/>
          <p:cNvSpPr txBox="1">
            <a:spLocks noChangeArrowheads="1"/>
          </p:cNvSpPr>
          <p:nvPr/>
        </p:nvSpPr>
        <p:spPr bwMode="auto">
          <a:xfrm>
            <a:off x="4752975" y="5689600"/>
            <a:ext cx="12239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a:t>
            </a:r>
            <a:r>
              <a:rPr lang="en-AU" sz="4000" b="1"/>
              <a:t>       </a:t>
            </a:r>
            <a:endParaRPr lang="en-AU" sz="4000" b="1">
              <a:cs typeface="Times New Roman" panose="02020603050405020304" pitchFamily="18" charset="0"/>
            </a:endParaRPr>
          </a:p>
        </p:txBody>
      </p:sp>
      <p:sp>
        <p:nvSpPr>
          <p:cNvPr id="66569" name="Text Box 9"/>
          <p:cNvSpPr txBox="1">
            <a:spLocks noChangeArrowheads="1"/>
          </p:cNvSpPr>
          <p:nvPr/>
        </p:nvSpPr>
        <p:spPr bwMode="auto">
          <a:xfrm>
            <a:off x="7272338" y="5616575"/>
            <a:ext cx="237648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10</a:t>
            </a:r>
            <a:r>
              <a:rPr lang="en-AU" sz="4000" b="1"/>
              <a:t>       </a:t>
            </a:r>
            <a:endParaRPr lang="en-AU" sz="4000" b="1">
              <a:cs typeface="Times New Roman" panose="02020603050405020304" pitchFamily="18" charset="0"/>
            </a:endParaRPr>
          </a:p>
        </p:txBody>
      </p:sp>
      <p:sp>
        <p:nvSpPr>
          <p:cNvPr id="66570" name="Text Box 10"/>
          <p:cNvSpPr txBox="1">
            <a:spLocks noChangeArrowheads="1"/>
          </p:cNvSpPr>
          <p:nvPr/>
        </p:nvSpPr>
        <p:spPr bwMode="auto">
          <a:xfrm>
            <a:off x="576263" y="6769100"/>
            <a:ext cx="29527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10 kg FLOUR</a:t>
            </a:r>
            <a:endParaRPr lang="en-AU" sz="4000" b="1">
              <a:cs typeface="Times New Roman" panose="02020603050405020304" pitchFamily="18" charset="0"/>
            </a:endParaRPr>
          </a:p>
        </p:txBody>
      </p:sp>
      <p:sp>
        <p:nvSpPr>
          <p:cNvPr id="66571" name="Text Box 11"/>
          <p:cNvSpPr txBox="1">
            <a:spLocks noChangeArrowheads="1"/>
          </p:cNvSpPr>
          <p:nvPr/>
        </p:nvSpPr>
        <p:spPr bwMode="auto">
          <a:xfrm>
            <a:off x="4248150" y="6769100"/>
            <a:ext cx="2303463"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100     EGGS</a:t>
            </a:r>
            <a:endParaRPr lang="en-AU" sz="4000" b="1">
              <a:cs typeface="Times New Roman" panose="02020603050405020304" pitchFamily="18" charset="0"/>
            </a:endParaRPr>
          </a:p>
        </p:txBody>
      </p:sp>
      <p:sp>
        <p:nvSpPr>
          <p:cNvPr id="66572" name="Text Box 12"/>
          <p:cNvSpPr txBox="1">
            <a:spLocks noChangeArrowheads="1"/>
          </p:cNvSpPr>
          <p:nvPr/>
        </p:nvSpPr>
        <p:spPr bwMode="auto">
          <a:xfrm>
            <a:off x="7056438" y="6840538"/>
            <a:ext cx="2665412"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10    CAKES</a:t>
            </a:r>
            <a:endParaRPr lang="en-AU" sz="4000" b="1">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dissolve">
                                      <p:cBhvr>
                                        <p:cTn id="7" dur="500"/>
                                        <p:tgtEl>
                                          <p:spTgt spid="6656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6568"/>
                                        </p:tgtEl>
                                        <p:attrNameLst>
                                          <p:attrName>style.visibility</p:attrName>
                                        </p:attrNameLst>
                                      </p:cBhvr>
                                      <p:to>
                                        <p:strVal val="visible"/>
                                      </p:to>
                                    </p:set>
                                    <p:animEffect transition="in" filter="dissolve">
                                      <p:cBhvr>
                                        <p:cTn id="11" dur="1000"/>
                                        <p:tgtEl>
                                          <p:spTgt spid="66568"/>
                                        </p:tgtEl>
                                      </p:cBhvr>
                                    </p:animEffect>
                                  </p:childTnLst>
                                </p:cTn>
                              </p:par>
                            </p:childTnLst>
                          </p:cTn>
                        </p:par>
                        <p:par>
                          <p:cTn id="12" fill="hold" nodeType="afterGroup">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66569"/>
                                        </p:tgtEl>
                                        <p:attrNameLst>
                                          <p:attrName>style.visibility</p:attrName>
                                        </p:attrNameLst>
                                      </p:cBhvr>
                                      <p:to>
                                        <p:strVal val="visible"/>
                                      </p:to>
                                    </p:set>
                                    <p:animEffect transition="in" filter="dissolve">
                                      <p:cBhvr>
                                        <p:cTn id="15" dur="1000"/>
                                        <p:tgtEl>
                                          <p:spTgt spid="665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6570"/>
                                        </p:tgtEl>
                                        <p:attrNameLst>
                                          <p:attrName>style.visibility</p:attrName>
                                        </p:attrNameLst>
                                      </p:cBhvr>
                                      <p:to>
                                        <p:strVal val="visible"/>
                                      </p:to>
                                    </p:set>
                                    <p:animEffect transition="in" filter="dissolve">
                                      <p:cBhvr>
                                        <p:cTn id="20" dur="500"/>
                                        <p:tgtEl>
                                          <p:spTgt spid="665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6571"/>
                                        </p:tgtEl>
                                        <p:attrNameLst>
                                          <p:attrName>style.visibility</p:attrName>
                                        </p:attrNameLst>
                                      </p:cBhvr>
                                      <p:to>
                                        <p:strVal val="visible"/>
                                      </p:to>
                                    </p:set>
                                    <p:animEffect transition="in" filter="dissolve">
                                      <p:cBhvr>
                                        <p:cTn id="25" dur="500"/>
                                        <p:tgtEl>
                                          <p:spTgt spid="6657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6572"/>
                                        </p:tgtEl>
                                        <p:attrNameLst>
                                          <p:attrName>style.visibility</p:attrName>
                                        </p:attrNameLst>
                                      </p:cBhvr>
                                      <p:to>
                                        <p:strVal val="visible"/>
                                      </p:to>
                                    </p:set>
                                    <p:animEffect transition="in" filter="dissolve">
                                      <p:cBhvr>
                                        <p:cTn id="28" dur="500"/>
                                        <p:tgtEl>
                                          <p:spTgt spid="6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p:bldP spid="66568" grpId="0"/>
      <p:bldP spid="66569" grpId="0"/>
      <p:bldP spid="66570" grpId="0"/>
      <p:bldP spid="66571" grpId="0"/>
      <p:bldP spid="665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792163" y="3168650"/>
            <a:ext cx="48974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latin typeface="Broadway" panose="04040905080B02020502" pitchFamily="82" charset="0"/>
              </a:rPr>
              <a:t>CAKE RECIPE:</a:t>
            </a:r>
          </a:p>
        </p:txBody>
      </p:sp>
      <p:sp>
        <p:nvSpPr>
          <p:cNvPr id="8195" name="Text Box 4"/>
          <p:cNvSpPr txBox="1">
            <a:spLocks noChangeArrowheads="1"/>
          </p:cNvSpPr>
          <p:nvPr/>
        </p:nvSpPr>
        <p:spPr bwMode="auto">
          <a:xfrm>
            <a:off x="863600" y="3889375"/>
            <a:ext cx="86407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4000" b="1"/>
              <a:t>1 kg  FLOUR + 10 EGGS  </a:t>
            </a:r>
            <a:r>
              <a:rPr lang="en-AU" sz="4000" b="1">
                <a:cs typeface="Times New Roman" panose="02020603050405020304" pitchFamily="18" charset="0"/>
              </a:rPr>
              <a:t>→ 1 CAKE</a:t>
            </a:r>
          </a:p>
        </p:txBody>
      </p:sp>
      <p:sp>
        <p:nvSpPr>
          <p:cNvPr id="8196" name="Text Box 6"/>
          <p:cNvSpPr txBox="1">
            <a:spLocks noChangeArrowheads="1"/>
          </p:cNvSpPr>
          <p:nvPr/>
        </p:nvSpPr>
        <p:spPr bwMode="auto">
          <a:xfrm>
            <a:off x="792163" y="576263"/>
            <a:ext cx="10009187"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a:t>MR NOMATES will hold his party in a phone booth and unless he is very hungry, HALF a cake should be heaps!! </a:t>
            </a:r>
          </a:p>
        </p:txBody>
      </p:sp>
      <p:sp>
        <p:nvSpPr>
          <p:cNvPr id="67591" name="Text Box 7"/>
          <p:cNvSpPr txBox="1">
            <a:spLocks noChangeArrowheads="1"/>
          </p:cNvSpPr>
          <p:nvPr/>
        </p:nvSpPr>
        <p:spPr bwMode="auto">
          <a:xfrm>
            <a:off x="1439863" y="4897438"/>
            <a:ext cx="12239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a:t>
            </a:r>
            <a:r>
              <a:rPr lang="en-AU" sz="4000" b="1"/>
              <a:t>       </a:t>
            </a:r>
            <a:endParaRPr lang="en-AU" sz="4000" b="1">
              <a:cs typeface="Times New Roman" panose="02020603050405020304" pitchFamily="18" charset="0"/>
            </a:endParaRPr>
          </a:p>
        </p:txBody>
      </p:sp>
      <p:sp>
        <p:nvSpPr>
          <p:cNvPr id="67592" name="Text Box 8"/>
          <p:cNvSpPr txBox="1">
            <a:spLocks noChangeArrowheads="1"/>
          </p:cNvSpPr>
          <p:nvPr/>
        </p:nvSpPr>
        <p:spPr bwMode="auto">
          <a:xfrm>
            <a:off x="4752975" y="4824413"/>
            <a:ext cx="12239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a:t>
            </a:r>
            <a:r>
              <a:rPr lang="en-AU" sz="4000" b="1"/>
              <a:t>       </a:t>
            </a:r>
            <a:endParaRPr lang="en-AU" sz="4000" b="1">
              <a:cs typeface="Times New Roman" panose="02020603050405020304" pitchFamily="18" charset="0"/>
            </a:endParaRPr>
          </a:p>
        </p:txBody>
      </p:sp>
      <p:sp>
        <p:nvSpPr>
          <p:cNvPr id="67593" name="Text Box 9"/>
          <p:cNvSpPr txBox="1">
            <a:spLocks noChangeArrowheads="1"/>
          </p:cNvSpPr>
          <p:nvPr/>
        </p:nvSpPr>
        <p:spPr bwMode="auto">
          <a:xfrm>
            <a:off x="7200900" y="4824413"/>
            <a:ext cx="237648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0.5</a:t>
            </a:r>
            <a:r>
              <a:rPr lang="en-AU" sz="4000" b="1"/>
              <a:t>     </a:t>
            </a:r>
            <a:endParaRPr lang="en-AU" sz="4000" b="1">
              <a:cs typeface="Times New Roman" panose="02020603050405020304" pitchFamily="18" charset="0"/>
            </a:endParaRPr>
          </a:p>
        </p:txBody>
      </p:sp>
      <p:sp>
        <p:nvSpPr>
          <p:cNvPr id="67594" name="Text Box 10"/>
          <p:cNvSpPr txBox="1">
            <a:spLocks noChangeArrowheads="1"/>
          </p:cNvSpPr>
          <p:nvPr/>
        </p:nvSpPr>
        <p:spPr bwMode="auto">
          <a:xfrm>
            <a:off x="792163" y="6121400"/>
            <a:ext cx="29527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0.5 kg FLOUR</a:t>
            </a:r>
            <a:endParaRPr lang="en-AU" sz="4000" b="1">
              <a:cs typeface="Times New Roman" panose="02020603050405020304" pitchFamily="18" charset="0"/>
            </a:endParaRPr>
          </a:p>
        </p:txBody>
      </p:sp>
      <p:sp>
        <p:nvSpPr>
          <p:cNvPr id="67595" name="Text Box 11"/>
          <p:cNvSpPr txBox="1">
            <a:spLocks noChangeArrowheads="1"/>
          </p:cNvSpPr>
          <p:nvPr/>
        </p:nvSpPr>
        <p:spPr bwMode="auto">
          <a:xfrm>
            <a:off x="4537075" y="6121400"/>
            <a:ext cx="2303463"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5     EGGS</a:t>
            </a:r>
            <a:endParaRPr lang="en-AU" sz="4000" b="1">
              <a:cs typeface="Times New Roman" panose="02020603050405020304" pitchFamily="18" charset="0"/>
            </a:endParaRPr>
          </a:p>
        </p:txBody>
      </p:sp>
      <p:sp>
        <p:nvSpPr>
          <p:cNvPr id="67596" name="Text Box 12"/>
          <p:cNvSpPr txBox="1">
            <a:spLocks noChangeArrowheads="1"/>
          </p:cNvSpPr>
          <p:nvPr/>
        </p:nvSpPr>
        <p:spPr bwMode="auto">
          <a:xfrm>
            <a:off x="7056438" y="6121400"/>
            <a:ext cx="2665412"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5400" b="1">
                <a:solidFill>
                  <a:srgbClr val="FF3300"/>
                </a:solidFill>
              </a:rPr>
              <a:t>    0.5   CAKES</a:t>
            </a:r>
            <a:endParaRPr lang="en-AU" sz="4000" b="1">
              <a:cs typeface="Times New Roman" panose="02020603050405020304" pitchFamily="18" charset="0"/>
            </a:endParaRPr>
          </a:p>
        </p:txBody>
      </p:sp>
      <p:sp>
        <p:nvSpPr>
          <p:cNvPr id="8203" name="Text Box 13"/>
          <p:cNvSpPr txBox="1">
            <a:spLocks noChangeArrowheads="1"/>
          </p:cNvSpPr>
          <p:nvPr/>
        </p:nvSpPr>
        <p:spPr bwMode="auto">
          <a:xfrm>
            <a:off x="792163" y="2160588"/>
            <a:ext cx="10009187"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566" tIns="55783" rIns="111566" bIns="55783">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a:t>Can we use the SAME recipe????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dissolve">
                                      <p:cBhvr>
                                        <p:cTn id="7" dur="500"/>
                                        <p:tgtEl>
                                          <p:spTgt spid="6759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7592"/>
                                        </p:tgtEl>
                                        <p:attrNameLst>
                                          <p:attrName>style.visibility</p:attrName>
                                        </p:attrNameLst>
                                      </p:cBhvr>
                                      <p:to>
                                        <p:strVal val="visible"/>
                                      </p:to>
                                    </p:set>
                                    <p:animEffect transition="in" filter="dissolve">
                                      <p:cBhvr>
                                        <p:cTn id="11" dur="1000"/>
                                        <p:tgtEl>
                                          <p:spTgt spid="67592"/>
                                        </p:tgtEl>
                                      </p:cBhvr>
                                    </p:animEffect>
                                  </p:childTnLst>
                                </p:cTn>
                              </p:par>
                            </p:childTnLst>
                          </p:cTn>
                        </p:par>
                        <p:par>
                          <p:cTn id="12" fill="hold" nodeType="afterGroup">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67593"/>
                                        </p:tgtEl>
                                        <p:attrNameLst>
                                          <p:attrName>style.visibility</p:attrName>
                                        </p:attrNameLst>
                                      </p:cBhvr>
                                      <p:to>
                                        <p:strVal val="visible"/>
                                      </p:to>
                                    </p:set>
                                    <p:animEffect transition="in" filter="dissolve">
                                      <p:cBhvr>
                                        <p:cTn id="15" dur="1000"/>
                                        <p:tgtEl>
                                          <p:spTgt spid="6759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7594"/>
                                        </p:tgtEl>
                                        <p:attrNameLst>
                                          <p:attrName>style.visibility</p:attrName>
                                        </p:attrNameLst>
                                      </p:cBhvr>
                                      <p:to>
                                        <p:strVal val="visible"/>
                                      </p:to>
                                    </p:set>
                                    <p:animEffect transition="in" filter="dissolve">
                                      <p:cBhvr>
                                        <p:cTn id="20" dur="500"/>
                                        <p:tgtEl>
                                          <p:spTgt spid="6759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7595"/>
                                        </p:tgtEl>
                                        <p:attrNameLst>
                                          <p:attrName>style.visibility</p:attrName>
                                        </p:attrNameLst>
                                      </p:cBhvr>
                                      <p:to>
                                        <p:strVal val="visible"/>
                                      </p:to>
                                    </p:set>
                                    <p:animEffect transition="in" filter="dissolve">
                                      <p:cBhvr>
                                        <p:cTn id="25" dur="500"/>
                                        <p:tgtEl>
                                          <p:spTgt spid="6759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7596"/>
                                        </p:tgtEl>
                                        <p:attrNameLst>
                                          <p:attrName>style.visibility</p:attrName>
                                        </p:attrNameLst>
                                      </p:cBhvr>
                                      <p:to>
                                        <p:strVal val="visible"/>
                                      </p:to>
                                    </p:set>
                                    <p:animEffect transition="in" filter="dissolve">
                                      <p:cBhvr>
                                        <p:cTn id="28" dur="500"/>
                                        <p:tgtEl>
                                          <p:spTgt spid="6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p:bldP spid="67592" grpId="0"/>
      <p:bldP spid="67593" grpId="0"/>
      <p:bldP spid="67594" grpId="0"/>
      <p:bldP spid="67595" grpId="0"/>
      <p:bldP spid="675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504825" y="720725"/>
            <a:ext cx="986472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Chemical Equations are like Cake Recipes. They give the ratio of ingredients (REACTANTS) used to make a certain amount of Cake (PRODUCTS). </a:t>
            </a:r>
          </a:p>
        </p:txBody>
      </p:sp>
      <p:sp>
        <p:nvSpPr>
          <p:cNvPr id="68612" name="Text Box 4"/>
          <p:cNvSpPr txBox="1">
            <a:spLocks noChangeArrowheads="1"/>
          </p:cNvSpPr>
          <p:nvPr/>
        </p:nvSpPr>
        <p:spPr bwMode="auto">
          <a:xfrm>
            <a:off x="504825" y="3240088"/>
            <a:ext cx="108727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They give GENERAL relationships between MOLES of REACTANTS and MOLES of PRODUCTS. </a:t>
            </a:r>
          </a:p>
          <a:p>
            <a:pPr>
              <a:spcBef>
                <a:spcPct val="50000"/>
              </a:spcBef>
            </a:pPr>
            <a:r>
              <a:rPr lang="en-AU" sz="3200">
                <a:solidFill>
                  <a:srgbClr val="9900CC"/>
                </a:solidFill>
                <a:latin typeface="Arial Black" panose="020B0A04020102020204" pitchFamily="34" charset="0"/>
              </a:rPr>
              <a:t>►The ratios DO NOT work for gram masses!</a:t>
            </a:r>
          </a:p>
        </p:txBody>
      </p:sp>
      <p:sp>
        <p:nvSpPr>
          <p:cNvPr id="68613" name="Text Box 5"/>
          <p:cNvSpPr txBox="1">
            <a:spLocks noChangeArrowheads="1"/>
          </p:cNvSpPr>
          <p:nvPr/>
        </p:nvSpPr>
        <p:spPr bwMode="auto">
          <a:xfrm>
            <a:off x="576263" y="6264275"/>
            <a:ext cx="10872787"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We will call these GENERAL ratios:</a:t>
            </a:r>
          </a:p>
          <a:p>
            <a:pPr>
              <a:spcBef>
                <a:spcPct val="50000"/>
              </a:spcBef>
            </a:pPr>
            <a:r>
              <a:rPr lang="en-AU" sz="4000">
                <a:solidFill>
                  <a:srgbClr val="9900CC"/>
                </a:solidFill>
                <a:latin typeface="Arial Black" panose="020B0A04020102020204" pitchFamily="34" charset="0"/>
              </a:rPr>
              <a:t>       “MOLE RELATIONSHIPS”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dissolve">
                                      <p:cBhvr>
                                        <p:cTn id="7" dur="500"/>
                                        <p:tgtEl>
                                          <p:spTgt spid="68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dissolve">
                                      <p:cBhvr>
                                        <p:cTn id="12" dur="500"/>
                                        <p:tgtEl>
                                          <p:spTgt spid="68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8613"/>
                                        </p:tgtEl>
                                        <p:attrNameLst>
                                          <p:attrName>style.visibility</p:attrName>
                                        </p:attrNameLst>
                                      </p:cBhvr>
                                      <p:to>
                                        <p:strVal val="visible"/>
                                      </p:to>
                                    </p:set>
                                    <p:animEffect transition="in" filter="dissolve">
                                      <p:cBhvr>
                                        <p:cTn id="17"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68612" grpId="0"/>
      <p:bldP spid="686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655763" y="360363"/>
            <a:ext cx="741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000">
                <a:solidFill>
                  <a:srgbClr val="9900CC"/>
                </a:solidFill>
                <a:latin typeface="Arial Black" panose="020B0A04020102020204" pitchFamily="34" charset="0"/>
              </a:rPr>
              <a:t>“MOLE RELATIONSHIPS”</a:t>
            </a:r>
          </a:p>
        </p:txBody>
      </p:sp>
      <p:sp>
        <p:nvSpPr>
          <p:cNvPr id="94211" name="Text Box 3"/>
          <p:cNvSpPr txBox="1">
            <a:spLocks noChangeArrowheads="1"/>
          </p:cNvSpPr>
          <p:nvPr/>
        </p:nvSpPr>
        <p:spPr bwMode="auto">
          <a:xfrm>
            <a:off x="792163" y="5040313"/>
            <a:ext cx="9072562" cy="11430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i="1">
                <a:latin typeface="Book Antiqua" panose="02040602050305030304" pitchFamily="18" charset="0"/>
                <a:sym typeface="Symbol" panose="05050102010706020507" pitchFamily="18" charset="2"/>
              </a:rPr>
              <a:t>           </a:t>
            </a:r>
            <a:r>
              <a:rPr lang="en-AU" sz="3200" b="1" i="1">
                <a:latin typeface="Book Antiqua" panose="02040602050305030304" pitchFamily="18" charset="0"/>
              </a:rPr>
              <a:t>              ?</a:t>
            </a:r>
          </a:p>
          <a:p>
            <a:r>
              <a:rPr lang="en-GB" sz="3200" b="1" i="1">
                <a:latin typeface="Book Antiqua" panose="02040602050305030304" pitchFamily="18" charset="0"/>
              </a:rPr>
              <a:t>        </a:t>
            </a:r>
            <a:r>
              <a:rPr lang="en-AU" sz="3200" b="1" i="1">
                <a:latin typeface="Book Antiqua" panose="02040602050305030304" pitchFamily="18" charset="0"/>
              </a:rPr>
              <a:t>Zn</a:t>
            </a:r>
            <a:r>
              <a:rPr lang="en-AU" sz="3200" b="1" i="1" baseline="-25000">
                <a:latin typeface="Book Antiqua" panose="02040602050305030304" pitchFamily="18" charset="0"/>
              </a:rPr>
              <a:t>(s)</a:t>
            </a:r>
            <a:r>
              <a:rPr lang="en-AU" sz="3200" b="1" i="1">
                <a:latin typeface="Book Antiqua" panose="02040602050305030304" pitchFamily="18" charset="0"/>
              </a:rPr>
              <a:t>  +  2HCl</a:t>
            </a:r>
            <a:r>
              <a:rPr lang="en-AU" sz="3200" b="1" i="1" baseline="-25000">
                <a:latin typeface="Book Antiqua" panose="02040602050305030304" pitchFamily="18" charset="0"/>
              </a:rPr>
              <a:t>(aq)</a:t>
            </a:r>
            <a:r>
              <a:rPr lang="en-AU" sz="3200" b="1" i="1">
                <a:latin typeface="Book Antiqua" panose="02040602050305030304" pitchFamily="18" charset="0"/>
              </a:rPr>
              <a:t>  →  ZnCl</a:t>
            </a:r>
            <a:r>
              <a:rPr lang="en-AU" sz="3200" b="1" i="1" baseline="-25000">
                <a:latin typeface="Book Antiqua" panose="02040602050305030304" pitchFamily="18" charset="0"/>
              </a:rPr>
              <a:t>2(aq)</a:t>
            </a:r>
            <a:r>
              <a:rPr lang="en-AU" sz="3200" b="1" i="1">
                <a:latin typeface="Book Antiqua" panose="02040602050305030304" pitchFamily="18" charset="0"/>
              </a:rPr>
              <a:t>  +  H</a:t>
            </a:r>
            <a:r>
              <a:rPr lang="en-AU" sz="3200" b="1" i="1" baseline="-25000">
                <a:latin typeface="Book Antiqua" panose="02040602050305030304" pitchFamily="18" charset="0"/>
              </a:rPr>
              <a:t>2(g)</a:t>
            </a:r>
            <a:endParaRPr lang="en-GB" sz="3200" b="1" i="1">
              <a:latin typeface="Book Antiqua" panose="02040602050305030304" pitchFamily="18" charset="0"/>
            </a:endParaRPr>
          </a:p>
          <a:p>
            <a:endParaRPr lang="en-GB" sz="32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GB" sz="1600" b="1" i="1">
              <a:latin typeface="Book Antiqua" panose="02040602050305030304" pitchFamily="18" charset="0"/>
            </a:endParaRPr>
          </a:p>
          <a:p>
            <a:endParaRPr lang="en-AU"/>
          </a:p>
        </p:txBody>
      </p:sp>
      <p:sp>
        <p:nvSpPr>
          <p:cNvPr id="94212" name="Text Box 4"/>
          <p:cNvSpPr txBox="1">
            <a:spLocks noChangeArrowheads="1"/>
          </p:cNvSpPr>
          <p:nvPr/>
        </p:nvSpPr>
        <p:spPr bwMode="auto">
          <a:xfrm>
            <a:off x="431800" y="1008063"/>
            <a:ext cx="98647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A STOICHIOMETRIC ratio must always be established between the UNKNOWN chemical and the KNOWN chemical.</a:t>
            </a:r>
          </a:p>
        </p:txBody>
      </p:sp>
      <p:sp>
        <p:nvSpPr>
          <p:cNvPr id="94214" name="Text Box 6"/>
          <p:cNvSpPr txBox="1">
            <a:spLocks noChangeArrowheads="1"/>
          </p:cNvSpPr>
          <p:nvPr/>
        </p:nvSpPr>
        <p:spPr bwMode="auto">
          <a:xfrm>
            <a:off x="431800" y="2736850"/>
            <a:ext cx="9864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3200">
                <a:solidFill>
                  <a:srgbClr val="9900CC"/>
                </a:solidFill>
                <a:latin typeface="Book Antiqua" panose="02040602050305030304" pitchFamily="18" charset="0"/>
              </a:rPr>
              <a:t>► </a:t>
            </a:r>
            <a:r>
              <a:rPr lang="en-AU" sz="3200">
                <a:solidFill>
                  <a:srgbClr val="9900CC"/>
                </a:solidFill>
                <a:latin typeface="Arial Black" panose="020B0A04020102020204" pitchFamily="34" charset="0"/>
              </a:rPr>
              <a:t>The unknown must appear on the left hand side of the algebraic expression.</a:t>
            </a:r>
          </a:p>
        </p:txBody>
      </p:sp>
      <p:sp>
        <p:nvSpPr>
          <p:cNvPr id="94215" name="Text Box 7"/>
          <p:cNvSpPr txBox="1">
            <a:spLocks noChangeArrowheads="1"/>
          </p:cNvSpPr>
          <p:nvPr/>
        </p:nvSpPr>
        <p:spPr bwMode="auto">
          <a:xfrm>
            <a:off x="431800" y="3960813"/>
            <a:ext cx="98647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sz="4000">
                <a:solidFill>
                  <a:srgbClr val="9900CC"/>
                </a:solidFill>
                <a:latin typeface="Arial Black" panose="020B0A04020102020204" pitchFamily="34" charset="0"/>
              </a:rPr>
              <a:t>EXAMPLE: </a:t>
            </a:r>
            <a:r>
              <a:rPr lang="en-AU" sz="2000">
                <a:solidFill>
                  <a:srgbClr val="9900CC"/>
                </a:solidFill>
                <a:latin typeface="Arial Black" panose="020B0A04020102020204" pitchFamily="34" charset="0"/>
              </a:rPr>
              <a:t>Assume that information is given about the chemical with the </a:t>
            </a:r>
            <a:r>
              <a:rPr lang="en-AU" sz="2000">
                <a:solidFill>
                  <a:srgbClr val="9900CC"/>
                </a:solidFill>
                <a:latin typeface="Arial Black" panose="020B0A04020102020204" pitchFamily="34" charset="0"/>
                <a:sym typeface="Symbol" panose="05050102010706020507" pitchFamily="18" charset="2"/>
              </a:rPr>
              <a:t> and asked about the one with the ?.</a:t>
            </a:r>
          </a:p>
        </p:txBody>
      </p:sp>
      <p:sp>
        <p:nvSpPr>
          <p:cNvPr id="94216" name="Text Box 8"/>
          <p:cNvSpPr txBox="1">
            <a:spLocks noChangeArrowheads="1"/>
          </p:cNvSpPr>
          <p:nvPr/>
        </p:nvSpPr>
        <p:spPr bwMode="auto">
          <a:xfrm>
            <a:off x="720725" y="6264275"/>
            <a:ext cx="9145588"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pPr>
              <a:spcBef>
                <a:spcPct val="50000"/>
              </a:spcBef>
            </a:pPr>
            <a:r>
              <a:rPr lang="en-AU" b="1" i="1">
                <a:latin typeface="Book Antiqua" panose="02040602050305030304" pitchFamily="18" charset="0"/>
              </a:rPr>
              <a:t>The amount of HCl is MORE than the amount of Zn as it has a bigger COEFFICIENT (balancing number) in front of it! It is TWICE as much.</a:t>
            </a:r>
          </a:p>
        </p:txBody>
      </p:sp>
      <p:sp>
        <p:nvSpPr>
          <p:cNvPr id="94218" name="Text Box 10"/>
          <p:cNvSpPr txBox="1">
            <a:spLocks noChangeArrowheads="1"/>
          </p:cNvSpPr>
          <p:nvPr/>
        </p:nvSpPr>
        <p:spPr bwMode="auto">
          <a:xfrm>
            <a:off x="1728788" y="7561063"/>
            <a:ext cx="9072562" cy="1071761"/>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116013">
              <a:defRPr sz="2900">
                <a:solidFill>
                  <a:schemeClr val="tx1"/>
                </a:solidFill>
                <a:latin typeface="Times New Roman" panose="02020603050405020304" pitchFamily="18" charset="0"/>
              </a:defRPr>
            </a:lvl1pPr>
            <a:lvl2pPr marL="742950" indent="-285750" defTabSz="1116013">
              <a:defRPr sz="2900">
                <a:solidFill>
                  <a:schemeClr val="tx1"/>
                </a:solidFill>
                <a:latin typeface="Times New Roman" panose="02020603050405020304" pitchFamily="18" charset="0"/>
              </a:defRPr>
            </a:lvl2pPr>
            <a:lvl3pPr marL="1143000" indent="-228600" defTabSz="1116013">
              <a:defRPr sz="2900">
                <a:solidFill>
                  <a:schemeClr val="tx1"/>
                </a:solidFill>
                <a:latin typeface="Times New Roman" panose="02020603050405020304" pitchFamily="18" charset="0"/>
              </a:defRPr>
            </a:lvl3pPr>
            <a:lvl4pPr marL="1600200" indent="-228600" defTabSz="1116013">
              <a:defRPr sz="2900">
                <a:solidFill>
                  <a:schemeClr val="tx1"/>
                </a:solidFill>
                <a:latin typeface="Times New Roman" panose="02020603050405020304" pitchFamily="18" charset="0"/>
              </a:defRPr>
            </a:lvl4pPr>
            <a:lvl5pPr marL="2057400" indent="-228600" defTabSz="1116013">
              <a:defRPr sz="2900">
                <a:solidFill>
                  <a:schemeClr val="tx1"/>
                </a:solidFill>
                <a:latin typeface="Times New Roman" panose="02020603050405020304" pitchFamily="18" charset="0"/>
              </a:defRPr>
            </a:lvl5pPr>
            <a:lvl6pPr marL="2514600" indent="-228600" defTabSz="1116013"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defTabSz="1116013"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defTabSz="1116013"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defTabSz="1116013" eaLnBrk="0" fontAlgn="base" hangingPunct="0">
              <a:spcBef>
                <a:spcPct val="0"/>
              </a:spcBef>
              <a:spcAft>
                <a:spcPct val="0"/>
              </a:spcAft>
              <a:defRPr sz="2900">
                <a:solidFill>
                  <a:schemeClr val="tx1"/>
                </a:solidFill>
                <a:latin typeface="Times New Roman" panose="02020603050405020304" pitchFamily="18" charset="0"/>
              </a:defRPr>
            </a:lvl9pPr>
          </a:lstStyle>
          <a:p>
            <a:r>
              <a:rPr lang="en-AU" sz="3200" b="1" i="1" dirty="0">
                <a:latin typeface="Book Antiqua" panose="02040602050305030304" pitchFamily="18" charset="0"/>
                <a:sym typeface="Symbol" panose="05050102010706020507" pitchFamily="18" charset="2"/>
              </a:rPr>
              <a:t>                </a:t>
            </a:r>
            <a:r>
              <a:rPr lang="en-AU" sz="3200" b="1" i="1" dirty="0">
                <a:latin typeface="Book Antiqua" panose="02040602050305030304" pitchFamily="18" charset="0"/>
              </a:rPr>
              <a:t>?                             </a:t>
            </a:r>
            <a:r>
              <a:rPr lang="en-AU" b="1" i="1" dirty="0">
                <a:sym typeface="Symbol" panose="05050102010706020507" pitchFamily="18" charset="2"/>
              </a:rPr>
              <a:t></a:t>
            </a:r>
            <a:r>
              <a:rPr lang="en-AU" dirty="0">
                <a:sym typeface="Symbol" panose="05050102010706020507" pitchFamily="18" charset="2"/>
              </a:rPr>
              <a:t> </a:t>
            </a:r>
            <a:endParaRPr lang="en-AU" sz="3200" b="1" i="1" dirty="0">
              <a:latin typeface="Book Antiqua" panose="02040602050305030304" pitchFamily="18" charset="0"/>
            </a:endParaRPr>
          </a:p>
          <a:p>
            <a:r>
              <a:rPr lang="en-GB" sz="3200" b="1" i="1" dirty="0">
                <a:latin typeface="Book Antiqua" panose="02040602050305030304" pitchFamily="18" charset="0"/>
              </a:rPr>
              <a:t>        </a:t>
            </a:r>
            <a:r>
              <a:rPr lang="en-AU" sz="4000" b="1" dirty="0">
                <a:solidFill>
                  <a:srgbClr val="FF3300"/>
                </a:solidFill>
                <a:latin typeface="Book Antiqua" panose="02040602050305030304" pitchFamily="18" charset="0"/>
              </a:rPr>
              <a:t>n(</a:t>
            </a:r>
            <a:r>
              <a:rPr lang="en-AU" sz="4000" b="1" dirty="0" err="1">
                <a:solidFill>
                  <a:srgbClr val="FF3300"/>
                </a:solidFill>
                <a:latin typeface="Book Antiqua" panose="02040602050305030304" pitchFamily="18" charset="0"/>
              </a:rPr>
              <a:t>HCl</a:t>
            </a:r>
            <a:r>
              <a:rPr lang="en-AU" sz="4000" b="1" dirty="0">
                <a:solidFill>
                  <a:srgbClr val="FF3300"/>
                </a:solidFill>
                <a:latin typeface="Book Antiqua" panose="02040602050305030304" pitchFamily="18" charset="0"/>
              </a:rPr>
              <a:t>)  =  2  x  n(Zn)</a:t>
            </a:r>
            <a:endParaRPr lang="en-GB" sz="4000" b="1" dirty="0">
              <a:solidFill>
                <a:srgbClr val="FF3300"/>
              </a:solidFill>
              <a:latin typeface="Book Antiqua" panose="02040602050305030304" pitchFamily="18" charset="0"/>
            </a:endParaRPr>
          </a:p>
          <a:p>
            <a:endParaRPr lang="en-GB" sz="4000" b="1" dirty="0">
              <a:solidFill>
                <a:srgbClr val="FF3300"/>
              </a:solidFill>
              <a:latin typeface="Book Antiqua" panose="02040602050305030304" pitchFamily="18" charset="0"/>
            </a:endParaRPr>
          </a:p>
          <a:p>
            <a:endParaRPr lang="en-GB" sz="1600" b="1" i="1" dirty="0">
              <a:latin typeface="Book Antiqua" panose="02040602050305030304" pitchFamily="18" charset="0"/>
            </a:endParaRPr>
          </a:p>
          <a:p>
            <a:endParaRPr lang="en-GB" sz="1600" b="1" i="1" dirty="0">
              <a:latin typeface="Book Antiqua" panose="02040602050305030304" pitchFamily="18" charset="0"/>
            </a:endParaRPr>
          </a:p>
          <a:p>
            <a:endParaRPr lang="en-GB" sz="1600" b="1" i="1" dirty="0">
              <a:latin typeface="Book Antiqua" panose="02040602050305030304" pitchFamily="18" charset="0"/>
            </a:endParaRPr>
          </a:p>
          <a:p>
            <a:endParaRPr lang="en-GB" sz="1600" b="1" i="1" dirty="0">
              <a:latin typeface="Book Antiqua" panose="02040602050305030304" pitchFamily="18" charset="0"/>
            </a:endParaRPr>
          </a:p>
          <a:p>
            <a:endParaRPr lang="en-GB" sz="1600" b="1" i="1" dirty="0">
              <a:latin typeface="Book Antiqua" panose="02040602050305030304" pitchFamily="18" charset="0"/>
            </a:endParaRPr>
          </a:p>
          <a:p>
            <a:endParaRPr lang="en-GB" sz="1600" b="1" i="1" dirty="0">
              <a:latin typeface="Book Antiqua" panose="02040602050305030304" pitchFamily="18" charset="0"/>
            </a:endParaRPr>
          </a:p>
          <a:p>
            <a:endParaRPr lang="en-GB" sz="1600" b="1" i="1" dirty="0">
              <a:latin typeface="Book Antiqua" panose="02040602050305030304" pitchFamily="18" charset="0"/>
            </a:endParaRPr>
          </a:p>
          <a:p>
            <a:endParaRPr lang="en-AU" dirty="0"/>
          </a:p>
        </p:txBody>
      </p:sp>
      <p:sp>
        <p:nvSpPr>
          <p:cNvPr id="94217" name="AutoShape 9"/>
          <p:cNvSpPr>
            <a:spLocks noChangeArrowheads="1"/>
          </p:cNvSpPr>
          <p:nvPr/>
        </p:nvSpPr>
        <p:spPr bwMode="auto">
          <a:xfrm>
            <a:off x="504825" y="7993063"/>
            <a:ext cx="1727200" cy="576262"/>
          </a:xfrm>
          <a:prstGeom prst="rightArrow">
            <a:avLst>
              <a:gd name="adj1" fmla="val 50000"/>
              <a:gd name="adj2" fmla="val 74931"/>
            </a:avLst>
          </a:prstGeom>
          <a:solidFill>
            <a:srgbClr val="FF3300"/>
          </a:solidFill>
          <a:ln w="9525">
            <a:solidFill>
              <a:schemeClr val="tx1"/>
            </a:solidFill>
            <a:miter lim="800000"/>
            <a:headEnd/>
            <a:tailEnd/>
          </a:ln>
        </p:spPr>
        <p:txBody>
          <a:bodyPr wrap="none" anchor="ctr"/>
          <a:lstStyle>
            <a:lvl1pPr>
              <a:defRPr sz="2900">
                <a:solidFill>
                  <a:schemeClr val="tx1"/>
                </a:solidFill>
                <a:latin typeface="Times New Roman" panose="02020603050405020304" pitchFamily="18" charset="0"/>
              </a:defRPr>
            </a:lvl1pPr>
            <a:lvl2pPr marL="742950" indent="-285750">
              <a:defRPr sz="2900">
                <a:solidFill>
                  <a:schemeClr val="tx1"/>
                </a:solidFill>
                <a:latin typeface="Times New Roman" panose="02020603050405020304" pitchFamily="18" charset="0"/>
              </a:defRPr>
            </a:lvl2pPr>
            <a:lvl3pPr marL="1143000" indent="-228600">
              <a:defRPr sz="2900">
                <a:solidFill>
                  <a:schemeClr val="tx1"/>
                </a:solidFill>
                <a:latin typeface="Times New Roman" panose="02020603050405020304" pitchFamily="18" charset="0"/>
              </a:defRPr>
            </a:lvl3pPr>
            <a:lvl4pPr marL="1600200" indent="-228600">
              <a:defRPr sz="2900">
                <a:solidFill>
                  <a:schemeClr val="tx1"/>
                </a:solidFill>
                <a:latin typeface="Times New Roman" panose="02020603050405020304" pitchFamily="18" charset="0"/>
              </a:defRPr>
            </a:lvl4pPr>
            <a:lvl5pPr marL="2057400" indent="-228600">
              <a:defRPr sz="2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900">
                <a:solidFill>
                  <a:schemeClr val="tx1"/>
                </a:solidFill>
                <a:latin typeface="Times New Roman" panose="02020603050405020304" pitchFamily="18" charset="0"/>
              </a:defRPr>
            </a:lvl9p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dissolve">
                                      <p:cBhvr>
                                        <p:cTn id="7" dur="500"/>
                                        <p:tgtEl>
                                          <p:spTgt spid="94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14"/>
                                        </p:tgtEl>
                                        <p:attrNameLst>
                                          <p:attrName>style.visibility</p:attrName>
                                        </p:attrNameLst>
                                      </p:cBhvr>
                                      <p:to>
                                        <p:strVal val="visible"/>
                                      </p:to>
                                    </p:set>
                                    <p:animEffect transition="in" filter="dissolve">
                                      <p:cBhvr>
                                        <p:cTn id="12" dur="500"/>
                                        <p:tgtEl>
                                          <p:spTgt spid="942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215"/>
                                        </p:tgtEl>
                                        <p:attrNameLst>
                                          <p:attrName>style.visibility</p:attrName>
                                        </p:attrNameLst>
                                      </p:cBhvr>
                                      <p:to>
                                        <p:strVal val="visible"/>
                                      </p:to>
                                    </p:set>
                                    <p:animEffect transition="in" filter="dissolve">
                                      <p:cBhvr>
                                        <p:cTn id="17" dur="500"/>
                                        <p:tgtEl>
                                          <p:spTgt spid="94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4211"/>
                                        </p:tgtEl>
                                        <p:attrNameLst>
                                          <p:attrName>style.visibility</p:attrName>
                                        </p:attrNameLst>
                                      </p:cBhvr>
                                      <p:to>
                                        <p:strVal val="visible"/>
                                      </p:to>
                                    </p:set>
                                    <p:animEffect transition="in" filter="dissolve">
                                      <p:cBhvr>
                                        <p:cTn id="22" dur="500"/>
                                        <p:tgtEl>
                                          <p:spTgt spid="942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4216"/>
                                        </p:tgtEl>
                                        <p:attrNameLst>
                                          <p:attrName>style.visibility</p:attrName>
                                        </p:attrNameLst>
                                      </p:cBhvr>
                                      <p:to>
                                        <p:strVal val="visible"/>
                                      </p:to>
                                    </p:set>
                                    <p:animEffect transition="in" filter="dissolve">
                                      <p:cBhvr>
                                        <p:cTn id="27" dur="500"/>
                                        <p:tgtEl>
                                          <p:spTgt spid="942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4217"/>
                                        </p:tgtEl>
                                        <p:attrNameLst>
                                          <p:attrName>style.visibility</p:attrName>
                                        </p:attrNameLst>
                                      </p:cBhvr>
                                      <p:to>
                                        <p:strVal val="visible"/>
                                      </p:to>
                                    </p:set>
                                    <p:anim calcmode="lin" valueType="num">
                                      <p:cBhvr additive="base">
                                        <p:cTn id="32" dur="2000" fill="hold"/>
                                        <p:tgtEl>
                                          <p:spTgt spid="94217"/>
                                        </p:tgtEl>
                                        <p:attrNameLst>
                                          <p:attrName>ppt_x</p:attrName>
                                        </p:attrNameLst>
                                      </p:cBhvr>
                                      <p:tavLst>
                                        <p:tav tm="0">
                                          <p:val>
                                            <p:strVal val="0-#ppt_w/2"/>
                                          </p:val>
                                        </p:tav>
                                        <p:tav tm="100000">
                                          <p:val>
                                            <p:strVal val="#ppt_x"/>
                                          </p:val>
                                        </p:tav>
                                      </p:tavLst>
                                    </p:anim>
                                    <p:anim calcmode="lin" valueType="num">
                                      <p:cBhvr additive="base">
                                        <p:cTn id="33" dur="2000" fill="hold"/>
                                        <p:tgtEl>
                                          <p:spTgt spid="94217"/>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94218"/>
                                        </p:tgtEl>
                                        <p:attrNameLst>
                                          <p:attrName>style.visibility</p:attrName>
                                        </p:attrNameLst>
                                      </p:cBhvr>
                                      <p:to>
                                        <p:strVal val="visible"/>
                                      </p:to>
                                    </p:set>
                                    <p:anim calcmode="lin" valueType="num">
                                      <p:cBhvr additive="base">
                                        <p:cTn id="36" dur="2000" fill="hold"/>
                                        <p:tgtEl>
                                          <p:spTgt spid="94218"/>
                                        </p:tgtEl>
                                        <p:attrNameLst>
                                          <p:attrName>ppt_x</p:attrName>
                                        </p:attrNameLst>
                                      </p:cBhvr>
                                      <p:tavLst>
                                        <p:tav tm="0">
                                          <p:val>
                                            <p:strVal val="0-#ppt_w/2"/>
                                          </p:val>
                                        </p:tav>
                                        <p:tav tm="100000">
                                          <p:val>
                                            <p:strVal val="#ppt_x"/>
                                          </p:val>
                                        </p:tav>
                                      </p:tavLst>
                                    </p:anim>
                                    <p:anim calcmode="lin" valueType="num">
                                      <p:cBhvr additive="base">
                                        <p:cTn id="37" dur="2000" fill="hold"/>
                                        <p:tgtEl>
                                          <p:spTgt spid="94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1"/>
      <p:bldP spid="94212" grpId="0"/>
      <p:bldP spid="94214" grpId="0"/>
      <p:bldP spid="94215" grpId="0"/>
      <p:bldP spid="94216" grpId="0"/>
      <p:bldP spid="94218" grpId="0" animBg="1"/>
      <p:bldP spid="9421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116013" rtl="0" eaLnBrk="0" fontAlgn="base" latinLnBrk="0" hangingPunct="0">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116013" rtl="0" eaLnBrk="0" fontAlgn="base" latinLnBrk="0" hangingPunct="0">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AFDDB7E-3BFB-427B-A6DA-B35B6F8CD2F1}"/>
</file>

<file path=customXml/itemProps2.xml><?xml version="1.0" encoding="utf-8"?>
<ds:datastoreItem xmlns:ds="http://schemas.openxmlformats.org/officeDocument/2006/customXml" ds:itemID="{A3823E64-C4FB-42CF-B486-C3614A316972}"/>
</file>

<file path=customXml/itemProps3.xml><?xml version="1.0" encoding="utf-8"?>
<ds:datastoreItem xmlns:ds="http://schemas.openxmlformats.org/officeDocument/2006/customXml" ds:itemID="{12958852-4D10-4CF7-B522-399F2889D878}"/>
</file>

<file path=docProps/app.xml><?xml version="1.0" encoding="utf-8"?>
<Properties xmlns="http://schemas.openxmlformats.org/officeDocument/2006/extended-properties" xmlns:vt="http://schemas.openxmlformats.org/officeDocument/2006/docPropsVTypes">
  <Template>C:\Program Files\Microsoft Office\Templates\Presentation Designs\high voltage.pot</Template>
  <TotalTime>1808</TotalTime>
  <Words>2422</Words>
  <Application>Microsoft Office PowerPoint</Application>
  <PresentationFormat>Custom</PresentationFormat>
  <Paragraphs>506</Paragraphs>
  <Slides>38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9" baseType="lpstr">
      <vt:lpstr>Abadi MT Condensed</vt:lpstr>
      <vt:lpstr>Arial Black</vt:lpstr>
      <vt:lpstr>Book Antiqua</vt:lpstr>
      <vt:lpstr>Broadway</vt:lpstr>
      <vt:lpstr>Elephant</vt:lpstr>
      <vt:lpstr>Glowworm</vt:lpstr>
      <vt:lpstr>Symbol</vt:lpstr>
      <vt:lpstr>Times New Roman</vt:lpstr>
      <vt:lpstr>Wingdings 3</vt:lpstr>
      <vt:lpstr>Default Design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Alastair Hay</dc:creator>
  <cp:lastModifiedBy>Nick Marston</cp:lastModifiedBy>
  <cp:revision>127</cp:revision>
  <dcterms:created xsi:type="dcterms:W3CDTF">1996-09-30T18:28:10Z</dcterms:created>
  <dcterms:modified xsi:type="dcterms:W3CDTF">2015-09-21T03:28:55Z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ies>
</file>