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70" r:id="rId5"/>
    <p:sldId id="271" r:id="rId6"/>
    <p:sldId id="304" r:id="rId7"/>
    <p:sldId id="306" r:id="rId8"/>
    <p:sldId id="287" r:id="rId9"/>
    <p:sldId id="307" r:id="rId10"/>
    <p:sldId id="288" r:id="rId11"/>
    <p:sldId id="305" r:id="rId12"/>
    <p:sldId id="293" r:id="rId13"/>
    <p:sldId id="308" r:id="rId14"/>
    <p:sldId id="309" r:id="rId15"/>
    <p:sldId id="291" r:id="rId16"/>
    <p:sldId id="290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99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08B02-52A0-899A-2AC7-8B07C795ABA1}" v="2" dt="2021-11-08T02:09:04.944"/>
    <p1510:client id="{F1FAF6D4-9F9F-E68D-2C57-45849B026134}" v="29" dt="2021-11-08T02:11:04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2" autoAdjust="0"/>
    <p:restoredTop sz="93702" autoAdjust="0"/>
  </p:normalViewPr>
  <p:slideViewPr>
    <p:cSldViewPr>
      <p:cViewPr varScale="1">
        <p:scale>
          <a:sx n="117" d="100"/>
          <a:sy n="117" d="100"/>
        </p:scale>
        <p:origin x="236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90"/>
    </p:cViewPr>
  </p:sorterViewPr>
  <p:notesViewPr>
    <p:cSldViewPr>
      <p:cViewPr varScale="1">
        <p:scale>
          <a:sx n="83" d="100"/>
          <a:sy n="83" d="100"/>
        </p:scale>
        <p:origin x="-26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Marston" userId="S::marston.nick@trinity.wa.edu.au::37aaf328-63dc-48ea-95e7-25737e615455" providerId="AD" clId="Web-{3FA08B02-52A0-899A-2AC7-8B07C795ABA1}"/>
    <pc:docChg chg="delSld">
      <pc:chgData name="Nick Marston" userId="S::marston.nick@trinity.wa.edu.au::37aaf328-63dc-48ea-95e7-25737e615455" providerId="AD" clId="Web-{3FA08B02-52A0-899A-2AC7-8B07C795ABA1}" dt="2021-11-08T02:09:04.944" v="1"/>
      <pc:docMkLst>
        <pc:docMk/>
      </pc:docMkLst>
      <pc:sldChg chg="del">
        <pc:chgData name="Nick Marston" userId="S::marston.nick@trinity.wa.edu.au::37aaf328-63dc-48ea-95e7-25737e615455" providerId="AD" clId="Web-{3FA08B02-52A0-899A-2AC7-8B07C795ABA1}" dt="2021-11-08T02:09:01.741" v="0"/>
        <pc:sldMkLst>
          <pc:docMk/>
          <pc:sldMk cId="0" sldId="256"/>
        </pc:sldMkLst>
      </pc:sldChg>
      <pc:sldChg chg="del">
        <pc:chgData name="Nick Marston" userId="S::marston.nick@trinity.wa.edu.au::37aaf328-63dc-48ea-95e7-25737e615455" providerId="AD" clId="Web-{3FA08B02-52A0-899A-2AC7-8B07C795ABA1}" dt="2021-11-08T02:09:04.944" v="1"/>
        <pc:sldMkLst>
          <pc:docMk/>
          <pc:sldMk cId="0" sldId="273"/>
        </pc:sldMkLst>
      </pc:sldChg>
    </pc:docChg>
  </pc:docChgLst>
  <pc:docChgLst>
    <pc:chgData name="Nick Marston" userId="37aaf328-63dc-48ea-95e7-25737e615455" providerId="ADAL" clId="{7AA8534B-BC81-4027-B51B-CFB5C4359BFF}"/>
    <pc:docChg chg="modSld sldOrd">
      <pc:chgData name="Nick Marston" userId="37aaf328-63dc-48ea-95e7-25737e615455" providerId="ADAL" clId="{7AA8534B-BC81-4027-B51B-CFB5C4359BFF}" dt="2020-06-17T00:39:58.220" v="1"/>
      <pc:docMkLst>
        <pc:docMk/>
      </pc:docMkLst>
      <pc:sldChg chg="ord">
        <pc:chgData name="Nick Marston" userId="37aaf328-63dc-48ea-95e7-25737e615455" providerId="ADAL" clId="{7AA8534B-BC81-4027-B51B-CFB5C4359BFF}" dt="2020-06-17T00:39:58.220" v="1"/>
        <pc:sldMkLst>
          <pc:docMk/>
          <pc:sldMk cId="0" sldId="307"/>
        </pc:sldMkLst>
      </pc:sldChg>
    </pc:docChg>
  </pc:docChgLst>
  <pc:docChgLst>
    <pc:chgData name="Nick Marston" userId="S::marston.nick@trinity.wa.edu.au::37aaf328-63dc-48ea-95e7-25737e615455" providerId="AD" clId="Web-{F1FAF6D4-9F9F-E68D-2C57-45849B026134}"/>
    <pc:docChg chg="delSld">
      <pc:chgData name="Nick Marston" userId="S::marston.nick@trinity.wa.edu.au::37aaf328-63dc-48ea-95e7-25737e615455" providerId="AD" clId="Web-{F1FAF6D4-9F9F-E68D-2C57-45849B026134}" dt="2021-11-08T02:11:04.900" v="28"/>
      <pc:docMkLst>
        <pc:docMk/>
      </pc:docMkLst>
      <pc:sldChg chg="del">
        <pc:chgData name="Nick Marston" userId="S::marston.nick@trinity.wa.edu.au::37aaf328-63dc-48ea-95e7-25737e615455" providerId="AD" clId="Web-{F1FAF6D4-9F9F-E68D-2C57-45849B026134}" dt="2021-11-08T02:09:50.398" v="0"/>
        <pc:sldMkLst>
          <pc:docMk/>
          <pc:sldMk cId="0" sldId="264"/>
        </pc:sldMkLst>
      </pc:sldChg>
      <pc:sldChg chg="del">
        <pc:chgData name="Nick Marston" userId="S::marston.nick@trinity.wa.edu.au::37aaf328-63dc-48ea-95e7-25737e615455" providerId="AD" clId="Web-{F1FAF6D4-9F9F-E68D-2C57-45849B026134}" dt="2021-11-08T02:09:53.038" v="1"/>
        <pc:sldMkLst>
          <pc:docMk/>
          <pc:sldMk cId="0" sldId="265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0:01.742" v="4"/>
        <pc:sldMkLst>
          <pc:docMk/>
          <pc:sldMk cId="0" sldId="266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0:15.336" v="10"/>
        <pc:sldMkLst>
          <pc:docMk/>
          <pc:sldMk cId="0" sldId="267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0:20.149" v="12"/>
        <pc:sldMkLst>
          <pc:docMk/>
          <pc:sldMk cId="0" sldId="268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0:30.883" v="16"/>
        <pc:sldMkLst>
          <pc:docMk/>
          <pc:sldMk cId="0" sldId="269"/>
        </pc:sldMkLst>
      </pc:sldChg>
      <pc:sldChg chg="del">
        <pc:chgData name="Nick Marston" userId="S::marston.nick@trinity.wa.edu.au::37aaf328-63dc-48ea-95e7-25737e615455" providerId="AD" clId="Web-{F1FAF6D4-9F9F-E68D-2C57-45849B026134}" dt="2021-11-08T02:09:55.320" v="2"/>
        <pc:sldMkLst>
          <pc:docMk/>
          <pc:sldMk cId="0" sldId="272"/>
        </pc:sldMkLst>
      </pc:sldChg>
      <pc:sldChg chg="del">
        <pc:chgData name="Nick Marston" userId="S::marston.nick@trinity.wa.edu.au::37aaf328-63dc-48ea-95e7-25737e615455" providerId="AD" clId="Web-{F1FAF6D4-9F9F-E68D-2C57-45849B026134}" dt="2021-11-08T02:09:59.367" v="3"/>
        <pc:sldMkLst>
          <pc:docMk/>
          <pc:sldMk cId="0" sldId="274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0:03.664" v="5"/>
        <pc:sldMkLst>
          <pc:docMk/>
          <pc:sldMk cId="0" sldId="275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0:05.523" v="6"/>
        <pc:sldMkLst>
          <pc:docMk/>
          <pc:sldMk cId="0" sldId="276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0:12.539" v="9"/>
        <pc:sldMkLst>
          <pc:docMk/>
          <pc:sldMk cId="0" sldId="277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0:25.992" v="14"/>
        <pc:sldMkLst>
          <pc:docMk/>
          <pc:sldMk cId="0" sldId="278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0:37.696" v="17"/>
        <pc:sldMkLst>
          <pc:docMk/>
          <pc:sldMk cId="0" sldId="280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0:50.165" v="22"/>
        <pc:sldMkLst>
          <pc:docMk/>
          <pc:sldMk cId="0" sldId="281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0:51.962" v="23"/>
        <pc:sldMkLst>
          <pc:docMk/>
          <pc:sldMk cId="0" sldId="282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0:59.071" v="25"/>
        <pc:sldMkLst>
          <pc:docMk/>
          <pc:sldMk cId="0" sldId="284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1:02.790" v="27"/>
        <pc:sldMkLst>
          <pc:docMk/>
          <pc:sldMk cId="0" sldId="285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0:07.742" v="7"/>
        <pc:sldMkLst>
          <pc:docMk/>
          <pc:sldMk cId="0" sldId="295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0:09.914" v="8"/>
        <pc:sldMkLst>
          <pc:docMk/>
          <pc:sldMk cId="0" sldId="296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0:17.211" v="11"/>
        <pc:sldMkLst>
          <pc:docMk/>
          <pc:sldMk cId="0" sldId="298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0:23.664" v="13"/>
        <pc:sldMkLst>
          <pc:docMk/>
          <pc:sldMk cId="0" sldId="299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0:28.383" v="15"/>
        <pc:sldMkLst>
          <pc:docMk/>
          <pc:sldMk cId="0" sldId="300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0:43.477" v="19"/>
        <pc:sldMkLst>
          <pc:docMk/>
          <pc:sldMk cId="0" sldId="301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0:48.399" v="21"/>
        <pc:sldMkLst>
          <pc:docMk/>
          <pc:sldMk cId="0" sldId="302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1:04.900" v="28"/>
        <pc:sldMkLst>
          <pc:docMk/>
          <pc:sldMk cId="0" sldId="303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0:39.962" v="18"/>
        <pc:sldMkLst>
          <pc:docMk/>
          <pc:sldMk cId="0" sldId="310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0:46.368" v="20"/>
        <pc:sldMkLst>
          <pc:docMk/>
          <pc:sldMk cId="0" sldId="311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0:56.759" v="24"/>
        <pc:sldMkLst>
          <pc:docMk/>
          <pc:sldMk cId="0" sldId="312"/>
        </pc:sldMkLst>
      </pc:sldChg>
      <pc:sldChg chg="del">
        <pc:chgData name="Nick Marston" userId="S::marston.nick@trinity.wa.edu.au::37aaf328-63dc-48ea-95e7-25737e615455" providerId="AD" clId="Web-{F1FAF6D4-9F9F-E68D-2C57-45849B026134}" dt="2021-11-08T02:11:01.071" v="26"/>
        <pc:sldMkLst>
          <pc:docMk/>
          <pc:sldMk cId="0" sldId="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B6C08A-16E8-430A-8D27-6368673F4B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C4D51-108D-4864-9B1C-8A9EF52695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88A781F-8CD7-493F-B013-200325A2ED71}" type="datetimeFigureOut">
              <a:rPr lang="en-US" altLang="en-US"/>
              <a:pPr>
                <a:defRPr/>
              </a:pPr>
              <a:t>11/7/2021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DF52F-80DE-4063-8D7F-DE9476E506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05387-8906-47E4-AEA3-C79151D8D3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4163338-153C-44AE-95A4-FADCBE0EC7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8EAD12-5343-4632-A757-0A600452A9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AEB65-C550-432E-B379-6C8FE206880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C5FAACE5-09B2-4579-BA45-4B3902C8D84F}" type="datetimeFigureOut">
              <a:rPr lang="en-US" altLang="en-US"/>
              <a:pPr>
                <a:defRPr/>
              </a:pPr>
              <a:t>11/7/2021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C5BFFA7-67D9-47A3-BBD3-9F82931A1F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DFA5042-4B87-4797-B436-B9EF3519F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49A13-C675-4276-A677-87B5A338AF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C9551-A08A-41FA-8D85-0AB55DDFF8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BC66A53-A86C-45D7-AA96-405A333701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9631750D-9B17-433E-8012-EA5E1C6431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F95D3F54-1595-402E-B8FF-2E677C5410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BDA5ED45-3C83-4EC0-BEA1-69F112E10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C71228-7307-40FC-B110-54963EF41B2E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>
            <a:extLst>
              <a:ext uri="{FF2B5EF4-FFF2-40B4-BE49-F238E27FC236}">
                <a16:creationId xmlns:a16="http://schemas.microsoft.com/office/drawing/2014/main" id="{669F5B17-ED96-4567-8E3C-11781939AF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0825" cy="6856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EF12EEF0-1634-4F91-9580-7BF9A2C29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>
            <a:extLst>
              <a:ext uri="{FF2B5EF4-FFF2-40B4-BE49-F238E27FC236}">
                <a16:creationId xmlns:a16="http://schemas.microsoft.com/office/drawing/2014/main" id="{7E129498-52F2-4087-8CDE-2B4AD632F6D0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20040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Line 15">
            <a:extLst>
              <a:ext uri="{FF2B5EF4-FFF2-40B4-BE49-F238E27FC236}">
                <a16:creationId xmlns:a16="http://schemas.microsoft.com/office/drawing/2014/main" id="{58502E15-FB44-41E4-832D-0B570897175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3200400"/>
            <a:ext cx="9144000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F3F838B5-2D7E-4315-B4AC-7531CC1AA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9" name="Picture 31" descr="CL_Logo_RGB_PNG">
            <a:extLst>
              <a:ext uri="{FF2B5EF4-FFF2-40B4-BE49-F238E27FC236}">
                <a16:creationId xmlns:a16="http://schemas.microsoft.com/office/drawing/2014/main" id="{243D1450-D865-4A82-8242-F1F6DF3E5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13450" y="5002213"/>
            <a:ext cx="2697163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" y="3365500"/>
            <a:ext cx="8229600" cy="304800"/>
          </a:xfrm>
          <a:solidFill>
            <a:schemeClr val="accent1"/>
          </a:solidFill>
        </p:spPr>
        <p:txBody>
          <a:bodyPr/>
          <a:lstStyle>
            <a:lvl1pPr>
              <a:spcBef>
                <a:spcPct val="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1828800"/>
          </a:xfrm>
        </p:spPr>
        <p:txBody>
          <a:bodyPr anchor="b"/>
          <a:lstStyle>
            <a:lvl1pPr>
              <a:lnSpc>
                <a:spcPts val="42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432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3E72A5-76BA-4FA5-B844-3D2F1402A7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325EC-A107-421D-820E-E034664588BC}" type="datetimeFigureOut">
              <a:rPr lang="en-US" altLang="en-US"/>
              <a:pPr>
                <a:defRPr/>
              </a:pPr>
              <a:t>11/7/2021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978E0E-4577-4D19-96FA-1FA407AD13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74756-BBEF-4B7E-8DAD-8DAF911FED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78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2813"/>
            <a:ext cx="2057400" cy="4878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2813"/>
            <a:ext cx="6019800" cy="4878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13D8DA-793D-4D38-AC81-3C0B69FA3E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A53AC-A55B-4C8C-8E9B-86F3395B0A9F}" type="datetimeFigureOut">
              <a:rPr lang="en-US" altLang="en-US"/>
              <a:pPr>
                <a:defRPr/>
              </a:pPr>
              <a:t>11/7/2021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8A87F00-71EE-437B-B9D9-00AC90EE55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D52C6-0E9F-405C-AFB8-AEA62755B2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174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2813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76400"/>
            <a:ext cx="82296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EDFC78-1C5C-423E-8607-23150EE6FB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9DDBB-1633-416A-A44E-F2788F32D268}" type="datetimeFigureOut">
              <a:rPr lang="en-US" altLang="en-US"/>
              <a:pPr>
                <a:defRPr/>
              </a:pPr>
              <a:t>11/7/2021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433B9A0-08F7-4660-B580-C55FD681A1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D4F2-68AE-41BA-B291-11C1D2167A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49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76C668-E26D-430D-A26F-153CB1C21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4A64B-0139-4C01-BC23-468BA99D651D}" type="datetimeFigureOut">
              <a:rPr lang="en-US" altLang="en-US"/>
              <a:pPr>
                <a:defRPr/>
              </a:pPr>
              <a:t>11/7/2021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33EA49C-F478-4CCE-8E8C-6765DEAD9F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59734-E8D9-427C-BC75-4A199B474A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75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21E7EA-A502-42D6-8665-11B7793332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D0F06-BDDF-4875-9D98-6E34CE128651}" type="datetimeFigureOut">
              <a:rPr lang="en-US" altLang="en-US"/>
              <a:pPr>
                <a:defRPr/>
              </a:pPr>
              <a:t>11/7/2021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83BD31-B6C9-4398-8C3D-2D781D2417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22358-5F0F-4273-8743-7973A1B19B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3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55D8A4-5F5E-422F-927C-F4753FD7C7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A1A59-FF94-404A-A1E9-9C2E021633E2}" type="datetimeFigureOut">
              <a:rPr lang="en-US" altLang="en-US"/>
              <a:pPr>
                <a:defRPr/>
              </a:pPr>
              <a:t>11/7/2021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526F85-9F7F-401E-B385-806E95C024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5AD07-8DCF-4DC2-A32D-FDFC7E94F5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94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D2CFD41-3EE1-48AC-B8D8-4B6BDBFEDA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E7AF3-DF9B-4BE6-8C9F-E106C3F359AC}" type="datetimeFigureOut">
              <a:rPr lang="en-US" altLang="en-US"/>
              <a:pPr>
                <a:defRPr/>
              </a:pPr>
              <a:t>11/7/2021</a:t>
            </a:fld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61A785E-A8C9-4328-8B6D-D99F123ED5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707BE-92FA-408C-817A-04E8116E6D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13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5BF32C3-B9BD-4F83-8A34-FD8525388D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F626E-AB7B-48C8-A410-AE33A40D2A64}" type="datetimeFigureOut">
              <a:rPr lang="en-US" altLang="en-US"/>
              <a:pPr>
                <a:defRPr/>
              </a:pPr>
              <a:t>11/7/2021</a:t>
            </a:fld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ED878AA-EA51-40CE-A6E3-B26046409C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79ED6-CFDE-4487-9993-E57996721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74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951A88-3614-4523-B094-A0B44D385F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049BB-3FFF-4F6E-96B1-0471D8C00127}" type="datetimeFigureOut">
              <a:rPr lang="en-US" altLang="en-US"/>
              <a:pPr>
                <a:defRPr/>
              </a:pPr>
              <a:t>11/7/2021</a:t>
            </a:fld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678B876-0CF9-42E0-8A5B-39CE27D9E7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B7BF7-85FA-41CC-A515-955AF42BB7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49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D28E70-C91D-439A-88A6-F40F7151F9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D7738-55E4-4B33-A340-811C349A2E3E}" type="datetimeFigureOut">
              <a:rPr lang="en-US" altLang="en-US"/>
              <a:pPr>
                <a:defRPr/>
              </a:pPr>
              <a:t>11/7/2021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27EC47-2BE3-45F0-98E5-EA153E2CE1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6A241-8F8E-40CA-BDC8-9A2A4A1217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54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55BBB2-3E58-4A12-89EE-66013943B7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7E69E-4D43-41BC-8EBB-A7EB1EF15869}" type="datetimeFigureOut">
              <a:rPr lang="en-US" altLang="en-US"/>
              <a:pPr>
                <a:defRPr/>
              </a:pPr>
              <a:t>11/7/2021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553361-7D7D-4E02-AC3C-EC19D45D20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E8E6E-7E85-43BD-9647-DA2BCC9C96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22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5">
            <a:extLst>
              <a:ext uri="{FF2B5EF4-FFF2-40B4-BE49-F238E27FC236}">
                <a16:creationId xmlns:a16="http://schemas.microsoft.com/office/drawing/2014/main" id="{2AA60960-9CA1-434B-8E63-31CED7A3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90" b="52380"/>
          <a:stretch>
            <a:fillRect/>
          </a:stretch>
        </p:blipFill>
        <p:spPr bwMode="gray">
          <a:xfrm>
            <a:off x="0" y="0"/>
            <a:ext cx="91455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1">
            <a:extLst>
              <a:ext uri="{FF2B5EF4-FFF2-40B4-BE49-F238E27FC236}">
                <a16:creationId xmlns:a16="http://schemas.microsoft.com/office/drawing/2014/main" id="{C3FA1DF0-42A3-4705-A3D3-59F20B4753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84213"/>
            <a:ext cx="9144000" cy="1095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17BB767-B22C-4CB8-B73A-903E03771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84CA8B9-92A4-46AC-8184-024FDDCF1CB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57800" y="64262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4448B74-6926-43D6-8645-F16DAB0590AA}" type="datetimeFigureOut">
              <a:rPr lang="en-US" altLang="en-US"/>
              <a:pPr>
                <a:defRPr/>
              </a:pPr>
              <a:t>11/7/2021</a:t>
            </a:fld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3EBFDE-4E71-40BB-A6B4-BF1C9D10DB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262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pPr>
              <a:defRPr/>
            </a:pPr>
            <a:fld id="{05985612-6D56-40DE-B025-E7E13720BE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F6E12F94-6113-47B9-A36C-0B5C48DD6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91281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18">
            <a:extLst>
              <a:ext uri="{FF2B5EF4-FFF2-40B4-BE49-F238E27FC236}">
                <a16:creationId xmlns:a16="http://schemas.microsoft.com/office/drawing/2014/main" id="{E607C8E3-D550-4CDC-8F70-7D196B0020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721475"/>
            <a:ext cx="9144000" cy="136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1033" name="Picture 29" descr="CL_Logo_RGB_PNG">
            <a:extLst>
              <a:ext uri="{FF2B5EF4-FFF2-40B4-BE49-F238E27FC236}">
                <a16:creationId xmlns:a16="http://schemas.microsoft.com/office/drawing/2014/main" id="{17F3A898-0AEC-4FA5-B3DA-DA20398210B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6035675"/>
            <a:ext cx="15446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</p:sldLayoutIdLst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7013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449263" indent="-219075" algn="l" rtl="0" eaLnBrk="0" fontAlgn="base" hangingPunct="0">
        <a:lnSpc>
          <a:spcPts val="18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600">
          <a:solidFill>
            <a:schemeClr val="tx1"/>
          </a:solidFill>
          <a:latin typeface="+mn-lt"/>
        </a:defRPr>
      </a:lvl3pPr>
      <a:lvl4pPr marL="682625" indent="-231775" algn="l" rtl="0" eaLnBrk="0" fontAlgn="base" hangingPunct="0">
        <a:lnSpc>
          <a:spcPts val="18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600">
          <a:solidFill>
            <a:schemeClr val="tx1"/>
          </a:solidFill>
          <a:latin typeface="+mn-lt"/>
        </a:defRPr>
      </a:lvl4pPr>
      <a:lvl5pPr marL="915988" indent="-231775" algn="l" rtl="0" eaLnBrk="0" fontAlgn="base" hangingPunct="0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5pPr>
      <a:lvl6pPr marL="13731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6pPr>
      <a:lvl7pPr marL="18303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7pPr>
      <a:lvl8pPr marL="22875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8pPr>
      <a:lvl9pPr marL="27447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4E134BDD-BEB2-44BB-B052-779FBCE0F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76200"/>
            <a:ext cx="8229600" cy="685800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  <a:cs typeface="Arial" panose="020B0604020202020204" pitchFamily="34" charset="0"/>
              </a:rPr>
              <a:t>Hydrocarbons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D50E7261-DA6E-423D-9401-0BCA668026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534400" cy="45720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Tx/>
              <a:buChar char="•"/>
            </a:pPr>
            <a:r>
              <a:rPr lang="en-AU" altLang="en-US" sz="2800">
                <a:solidFill>
                  <a:schemeClr val="accent2"/>
                </a:solidFill>
              </a:rPr>
              <a:t>organic molecules that contain only hydrogen and carbon</a:t>
            </a:r>
          </a:p>
          <a:p>
            <a:pPr marL="457200" indent="-457200">
              <a:lnSpc>
                <a:spcPct val="100000"/>
              </a:lnSpc>
              <a:buFontTx/>
              <a:buChar char="•"/>
            </a:pPr>
            <a:r>
              <a:rPr lang="en-AU" altLang="en-US" sz="2800">
                <a:solidFill>
                  <a:schemeClr val="accent2"/>
                </a:solidFill>
              </a:rPr>
              <a:t>alkanes are the simplest hydrocarbons</a:t>
            </a:r>
          </a:p>
          <a:p>
            <a:pPr marL="457200" indent="-457200">
              <a:lnSpc>
                <a:spcPct val="100000"/>
              </a:lnSpc>
              <a:buFontTx/>
              <a:buChar char="•"/>
            </a:pPr>
            <a:r>
              <a:rPr lang="en-AU" altLang="en-US" sz="2800">
                <a:solidFill>
                  <a:schemeClr val="accent2"/>
                </a:solidFill>
              </a:rPr>
              <a:t>covalent molecular structures </a:t>
            </a:r>
          </a:p>
          <a:p>
            <a:pPr marL="457200" indent="-457200">
              <a:lnSpc>
                <a:spcPct val="100000"/>
              </a:lnSpc>
              <a:buFontTx/>
              <a:buChar char="•"/>
            </a:pPr>
            <a:r>
              <a:rPr lang="en-AU" altLang="en-US" sz="2800">
                <a:solidFill>
                  <a:schemeClr val="accent2"/>
                </a:solidFill>
              </a:rPr>
              <a:t>low melting and boiling points</a:t>
            </a:r>
          </a:p>
          <a:p>
            <a:pPr marL="457200" indent="-457200">
              <a:lnSpc>
                <a:spcPct val="100000"/>
              </a:lnSpc>
              <a:buFontTx/>
              <a:buChar char="•"/>
            </a:pPr>
            <a:r>
              <a:rPr lang="en-AU" altLang="en-US" sz="2800">
                <a:solidFill>
                  <a:schemeClr val="accent2"/>
                </a:solidFill>
              </a:rPr>
              <a:t>non-conductors</a:t>
            </a:r>
          </a:p>
          <a:p>
            <a:pPr marL="457200" indent="-457200">
              <a:lnSpc>
                <a:spcPct val="100000"/>
              </a:lnSpc>
              <a:buFontTx/>
              <a:buChar char="•"/>
            </a:pPr>
            <a:r>
              <a:rPr lang="en-AU" altLang="en-US" sz="2800">
                <a:solidFill>
                  <a:schemeClr val="accent2"/>
                </a:solidFill>
              </a:rPr>
              <a:t>solid examples are soft and malleable </a:t>
            </a:r>
          </a:p>
          <a:p>
            <a:pPr marL="457200" indent="-457200">
              <a:lnSpc>
                <a:spcPct val="100000"/>
              </a:lnSpc>
              <a:buFontTx/>
              <a:buChar char="•"/>
            </a:pPr>
            <a:r>
              <a:rPr lang="en-AU" altLang="en-US" sz="2800">
                <a:solidFill>
                  <a:schemeClr val="accent2"/>
                </a:solidFill>
              </a:rPr>
              <a:t>insoluble in water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B3955F3C-3B11-4103-8E53-01BCBC1DC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br>
              <a:rPr lang="en-AU" altLang="en-US" sz="3200" b="1">
                <a:solidFill>
                  <a:schemeClr val="bg1"/>
                </a:solidFill>
              </a:rPr>
            </a:br>
            <a:r>
              <a:rPr lang="en-AU" altLang="en-US" sz="3200" b="1">
                <a:solidFill>
                  <a:schemeClr val="bg1"/>
                </a:solidFill>
              </a:rPr>
              <a:t>Addition reactions</a:t>
            </a:r>
            <a:br>
              <a:rPr lang="en-AU" altLang="en-US" sz="3200" b="1">
                <a:solidFill>
                  <a:schemeClr val="bg1"/>
                </a:solidFill>
              </a:rPr>
            </a:br>
            <a:endParaRPr lang="en-AU" altLang="en-US" sz="3200" b="1">
              <a:solidFill>
                <a:schemeClr val="bg1"/>
              </a:solidFill>
            </a:endParaRP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42FAF7A5-ECDE-4E34-9C7E-347F51BB9A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46482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AU" altLang="en-US" sz="3200">
                <a:solidFill>
                  <a:schemeClr val="accent2"/>
                </a:solidFill>
              </a:rPr>
              <a:t>Reaction with hydrogen</a:t>
            </a:r>
          </a:p>
          <a:p>
            <a:pPr algn="ctr">
              <a:lnSpc>
                <a:spcPct val="100000"/>
              </a:lnSpc>
            </a:pPr>
            <a:r>
              <a:rPr lang="en-AU" altLang="en-US" sz="2800">
                <a:solidFill>
                  <a:schemeClr val="accent2"/>
                </a:solidFill>
              </a:rPr>
              <a:t>CH</a:t>
            </a:r>
            <a:r>
              <a:rPr lang="en-AU" altLang="en-US" sz="2800" baseline="-25000">
                <a:solidFill>
                  <a:schemeClr val="accent2"/>
                </a:solidFill>
              </a:rPr>
              <a:t>2</a:t>
            </a:r>
            <a:r>
              <a:rPr lang="en-AU" altLang="en-US" sz="2800">
                <a:solidFill>
                  <a:schemeClr val="accent2"/>
                </a:solidFill>
              </a:rPr>
              <a:t>=CH</a:t>
            </a:r>
            <a:r>
              <a:rPr lang="en-AU" altLang="en-US" sz="2800" baseline="-25000">
                <a:solidFill>
                  <a:schemeClr val="accent2"/>
                </a:solidFill>
              </a:rPr>
              <a:t>2</a:t>
            </a:r>
            <a:r>
              <a:rPr lang="en-AU" altLang="en-US" sz="2800">
                <a:solidFill>
                  <a:schemeClr val="accent2"/>
                </a:solidFill>
              </a:rPr>
              <a:t>(g) + H</a:t>
            </a:r>
            <a:r>
              <a:rPr lang="en-AU" altLang="en-US" sz="2800" baseline="-25000">
                <a:solidFill>
                  <a:schemeClr val="accent2"/>
                </a:solidFill>
              </a:rPr>
              <a:t>2</a:t>
            </a:r>
            <a:r>
              <a:rPr lang="en-AU" altLang="en-US" sz="2800">
                <a:solidFill>
                  <a:schemeClr val="accent2"/>
                </a:solidFill>
              </a:rPr>
              <a:t>(g) </a:t>
            </a:r>
            <a:r>
              <a:rPr lang="en-AU" altLang="en-US" sz="2800">
                <a:solidFill>
                  <a:schemeClr val="accent2"/>
                </a:solidFill>
                <a:sym typeface="Wingdings" panose="05000000000000000000" pitchFamily="2" charset="2"/>
              </a:rPr>
              <a:t> CH</a:t>
            </a:r>
            <a:r>
              <a:rPr lang="en-AU" altLang="en-US" sz="2800" baseline="-25000">
                <a:solidFill>
                  <a:schemeClr val="accent2"/>
                </a:solidFill>
                <a:sym typeface="Wingdings" panose="05000000000000000000" pitchFamily="2" charset="2"/>
              </a:rPr>
              <a:t>3</a:t>
            </a:r>
            <a:r>
              <a:rPr lang="en-AU" altLang="en-US" sz="2800">
                <a:solidFill>
                  <a:schemeClr val="accent2"/>
                </a:solidFill>
                <a:sym typeface="Wingdings" panose="05000000000000000000" pitchFamily="2" charset="2"/>
              </a:rPr>
              <a:t>CH</a:t>
            </a:r>
            <a:r>
              <a:rPr lang="en-AU" altLang="en-US" sz="2800" baseline="-25000">
                <a:solidFill>
                  <a:schemeClr val="accent2"/>
                </a:solidFill>
                <a:sym typeface="Wingdings" panose="05000000000000000000" pitchFamily="2" charset="2"/>
              </a:rPr>
              <a:t>3</a:t>
            </a:r>
            <a:r>
              <a:rPr lang="en-AU" altLang="en-US" sz="2800">
                <a:solidFill>
                  <a:schemeClr val="accent2"/>
                </a:solidFill>
                <a:sym typeface="Wingdings" panose="05000000000000000000" pitchFamily="2" charset="2"/>
              </a:rPr>
              <a:t>(g)</a:t>
            </a:r>
            <a:endParaRPr lang="en-AU" altLang="en-US" sz="28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3200">
                <a:solidFill>
                  <a:schemeClr val="accent2"/>
                </a:solidFill>
              </a:rPr>
              <a:t>Reaction with a halogen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CH</a:t>
            </a:r>
            <a:r>
              <a:rPr lang="en-AU" altLang="en-US" sz="2800" baseline="-25000">
                <a:solidFill>
                  <a:schemeClr val="accent2"/>
                </a:solidFill>
              </a:rPr>
              <a:t>3</a:t>
            </a:r>
            <a:r>
              <a:rPr lang="en-AU" altLang="en-US" sz="2800">
                <a:solidFill>
                  <a:schemeClr val="accent2"/>
                </a:solidFill>
              </a:rPr>
              <a:t>CH=CH</a:t>
            </a:r>
            <a:r>
              <a:rPr lang="en-AU" altLang="en-US" sz="2800" baseline="-25000">
                <a:solidFill>
                  <a:schemeClr val="accent2"/>
                </a:solidFill>
              </a:rPr>
              <a:t>2</a:t>
            </a:r>
            <a:r>
              <a:rPr lang="en-AU" altLang="en-US" sz="2800">
                <a:solidFill>
                  <a:schemeClr val="accent2"/>
                </a:solidFill>
              </a:rPr>
              <a:t>(g) + Cl</a:t>
            </a:r>
            <a:r>
              <a:rPr lang="en-AU" altLang="en-US" sz="2800" baseline="-25000">
                <a:solidFill>
                  <a:schemeClr val="accent2"/>
                </a:solidFill>
              </a:rPr>
              <a:t>2</a:t>
            </a:r>
            <a:r>
              <a:rPr lang="en-AU" altLang="en-US" sz="2800">
                <a:solidFill>
                  <a:schemeClr val="accent2"/>
                </a:solidFill>
              </a:rPr>
              <a:t>(g) </a:t>
            </a:r>
            <a:r>
              <a:rPr lang="en-AU" altLang="en-US" sz="2800">
                <a:solidFill>
                  <a:schemeClr val="accent2"/>
                </a:solidFill>
                <a:sym typeface="Wingdings" panose="05000000000000000000" pitchFamily="2" charset="2"/>
              </a:rPr>
              <a:t> CH</a:t>
            </a:r>
            <a:r>
              <a:rPr lang="en-AU" altLang="en-US" sz="2800" baseline="-25000">
                <a:solidFill>
                  <a:schemeClr val="accent2"/>
                </a:solidFill>
                <a:sym typeface="Wingdings" panose="05000000000000000000" pitchFamily="2" charset="2"/>
              </a:rPr>
              <a:t>3</a:t>
            </a:r>
            <a:r>
              <a:rPr lang="en-AU" altLang="en-US" sz="2800">
                <a:solidFill>
                  <a:schemeClr val="accent2"/>
                </a:solidFill>
                <a:sym typeface="Wingdings" panose="05000000000000000000" pitchFamily="2" charset="2"/>
              </a:rPr>
              <a:t>CHClCH</a:t>
            </a:r>
            <a:r>
              <a:rPr lang="en-AU" altLang="en-US" sz="2800" baseline="-25000">
                <a:solidFill>
                  <a:schemeClr val="accent2"/>
                </a:solidFill>
                <a:sym typeface="Wingdings" panose="05000000000000000000" pitchFamily="2" charset="2"/>
              </a:rPr>
              <a:t>2</a:t>
            </a:r>
            <a:r>
              <a:rPr lang="en-AU" altLang="en-US" sz="2800">
                <a:solidFill>
                  <a:schemeClr val="accent2"/>
                </a:solidFill>
                <a:sym typeface="Wingdings" panose="05000000000000000000" pitchFamily="2" charset="2"/>
              </a:rPr>
              <a:t>Cl(g)</a:t>
            </a:r>
          </a:p>
          <a:p>
            <a:pPr algn="ctr">
              <a:lnSpc>
                <a:spcPct val="100000"/>
              </a:lnSpc>
            </a:pPr>
            <a:r>
              <a:rPr lang="en-AU" altLang="en-US" sz="2800">
                <a:solidFill>
                  <a:schemeClr val="accent2"/>
                </a:solidFill>
              </a:rPr>
              <a:t>Reaction with water</a:t>
            </a:r>
          </a:p>
          <a:p>
            <a:pPr algn="ctr">
              <a:lnSpc>
                <a:spcPct val="100000"/>
              </a:lnSpc>
            </a:pPr>
            <a:r>
              <a:rPr lang="en-AU" altLang="en-US" sz="2800">
                <a:solidFill>
                  <a:schemeClr val="accent2"/>
                </a:solidFill>
              </a:rPr>
              <a:t>CH</a:t>
            </a:r>
            <a:r>
              <a:rPr lang="en-AU" altLang="en-US" sz="2800" baseline="-25000">
                <a:solidFill>
                  <a:schemeClr val="accent2"/>
                </a:solidFill>
              </a:rPr>
              <a:t>2</a:t>
            </a:r>
            <a:r>
              <a:rPr lang="en-AU" altLang="en-US" sz="2800">
                <a:solidFill>
                  <a:schemeClr val="accent2"/>
                </a:solidFill>
              </a:rPr>
              <a:t>=CH</a:t>
            </a:r>
            <a:r>
              <a:rPr lang="en-AU" altLang="en-US" sz="2800" baseline="-25000">
                <a:solidFill>
                  <a:schemeClr val="accent2"/>
                </a:solidFill>
              </a:rPr>
              <a:t>2</a:t>
            </a:r>
            <a:r>
              <a:rPr lang="en-AU" altLang="en-US" sz="2800">
                <a:solidFill>
                  <a:schemeClr val="accent2"/>
                </a:solidFill>
              </a:rPr>
              <a:t>(g) + H</a:t>
            </a:r>
            <a:r>
              <a:rPr lang="en-AU" altLang="en-US" sz="2800" baseline="-25000">
                <a:solidFill>
                  <a:schemeClr val="accent2"/>
                </a:solidFill>
              </a:rPr>
              <a:t>2</a:t>
            </a:r>
            <a:r>
              <a:rPr lang="en-AU" altLang="en-US" sz="2800">
                <a:solidFill>
                  <a:schemeClr val="accent2"/>
                </a:solidFill>
              </a:rPr>
              <a:t>O(g) </a:t>
            </a:r>
            <a:r>
              <a:rPr lang="en-AU" altLang="en-US" sz="2800">
                <a:solidFill>
                  <a:schemeClr val="accent2"/>
                </a:solidFill>
                <a:sym typeface="Wingdings" panose="05000000000000000000" pitchFamily="2" charset="2"/>
              </a:rPr>
              <a:t> CH</a:t>
            </a:r>
            <a:r>
              <a:rPr lang="en-AU" altLang="en-US" sz="2800" baseline="-25000">
                <a:solidFill>
                  <a:schemeClr val="accent2"/>
                </a:solidFill>
                <a:sym typeface="Wingdings" panose="05000000000000000000" pitchFamily="2" charset="2"/>
              </a:rPr>
              <a:t>3</a:t>
            </a:r>
            <a:r>
              <a:rPr lang="en-AU" altLang="en-US" sz="2800">
                <a:solidFill>
                  <a:schemeClr val="accent2"/>
                </a:solidFill>
                <a:sym typeface="Wingdings" panose="05000000000000000000" pitchFamily="2" charset="2"/>
              </a:rPr>
              <a:t>CH</a:t>
            </a:r>
            <a:r>
              <a:rPr lang="en-AU" altLang="en-US" sz="2800" baseline="-25000">
                <a:solidFill>
                  <a:schemeClr val="accent2"/>
                </a:solidFill>
                <a:sym typeface="Wingdings" panose="05000000000000000000" pitchFamily="2" charset="2"/>
              </a:rPr>
              <a:t>2</a:t>
            </a:r>
            <a:r>
              <a:rPr lang="en-AU" altLang="en-US" sz="2800">
                <a:solidFill>
                  <a:schemeClr val="accent2"/>
                </a:solidFill>
                <a:sym typeface="Wingdings" panose="05000000000000000000" pitchFamily="2" charset="2"/>
              </a:rPr>
              <a:t>OH(g)</a:t>
            </a:r>
          </a:p>
          <a:p>
            <a:pPr algn="ctr">
              <a:lnSpc>
                <a:spcPct val="100000"/>
              </a:lnSpc>
            </a:pPr>
            <a:r>
              <a:rPr lang="en-AU" altLang="en-US" sz="3200">
                <a:solidFill>
                  <a:schemeClr val="accent2"/>
                </a:solidFill>
              </a:rPr>
              <a:t>Polymerisation</a:t>
            </a:r>
          </a:p>
          <a:p>
            <a:pPr algn="ctr">
              <a:lnSpc>
                <a:spcPct val="100000"/>
              </a:lnSpc>
            </a:pPr>
            <a:r>
              <a:rPr lang="en-AU" altLang="en-US" sz="2800">
                <a:solidFill>
                  <a:schemeClr val="accent2"/>
                </a:solidFill>
              </a:rPr>
              <a:t>In the correct conditions long chains – polymers can form.</a:t>
            </a:r>
          </a:p>
          <a:p>
            <a:pPr algn="ctr">
              <a:lnSpc>
                <a:spcPct val="100000"/>
              </a:lnSpc>
            </a:pPr>
            <a:endParaRPr lang="en-AU" altLang="en-US" sz="280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algn="ctr">
              <a:lnSpc>
                <a:spcPct val="100000"/>
              </a:lnSpc>
            </a:pPr>
            <a:endParaRPr lang="en-AU" altLang="en-US" sz="280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algn="ctr">
              <a:lnSpc>
                <a:spcPct val="100000"/>
              </a:lnSpc>
            </a:pPr>
            <a:endParaRPr lang="en-AU" altLang="en-US" sz="28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8AFFF95B-87D6-48DC-82D4-5CCD4BA6A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4025" y="76200"/>
            <a:ext cx="8229600" cy="685800"/>
          </a:xfrm>
        </p:spPr>
        <p:txBody>
          <a:bodyPr/>
          <a:lstStyle/>
          <a:p>
            <a:br>
              <a:rPr lang="en-AU" altLang="en-US" sz="3200" b="1">
                <a:solidFill>
                  <a:schemeClr val="bg1"/>
                </a:solidFill>
              </a:rPr>
            </a:br>
            <a:r>
              <a:rPr lang="en-AU" altLang="en-US" sz="3200" b="1">
                <a:solidFill>
                  <a:schemeClr val="bg1"/>
                </a:solidFill>
              </a:rPr>
              <a:t>Addition reactions</a:t>
            </a:r>
            <a:br>
              <a:rPr lang="en-AU" altLang="en-US" sz="3200" b="1">
                <a:solidFill>
                  <a:schemeClr val="bg1"/>
                </a:solidFill>
              </a:rPr>
            </a:br>
            <a:endParaRPr lang="en-AU" altLang="en-US" sz="3200" b="1">
              <a:solidFill>
                <a:schemeClr val="bg1"/>
              </a:solidFill>
            </a:endParaRP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2C484C6C-6FE1-40C1-B839-DC299826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648200"/>
          </a:xfrm>
        </p:spPr>
        <p:txBody>
          <a:bodyPr/>
          <a:lstStyle/>
          <a:p>
            <a:pPr marL="0" indent="0">
              <a:lnSpc>
                <a:spcPct val="100000"/>
              </a:lnSpc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When a symmetrical reagent; e.g. H</a:t>
            </a:r>
            <a:r>
              <a:rPr lang="en-AU" altLang="en-US" sz="2800" baseline="-25000" dirty="0">
                <a:solidFill>
                  <a:schemeClr val="accent2"/>
                </a:solidFill>
              </a:rPr>
              <a:t>2</a:t>
            </a:r>
            <a:r>
              <a:rPr lang="en-AU" altLang="en-US" sz="2800" dirty="0">
                <a:solidFill>
                  <a:schemeClr val="accent2"/>
                </a:solidFill>
              </a:rPr>
              <a:t> is added the product of the reaction has the same group added to each carbon.</a:t>
            </a:r>
          </a:p>
          <a:p>
            <a:pPr marL="0" indent="0">
              <a:lnSpc>
                <a:spcPct val="100000"/>
              </a:lnSpc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When an asymmetrical reagent; e.g. water, is added to a symmetrical alkene there is only on possible product.</a:t>
            </a:r>
          </a:p>
          <a:p>
            <a:pPr marL="0" indent="0">
              <a:lnSpc>
                <a:spcPct val="100000"/>
              </a:lnSpc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When an asymmetrical reagent; e.g. water is added to an asymmetrical alkene the are two possible products-generally H will go to the carbon with greater number of hydrogens.</a:t>
            </a:r>
          </a:p>
          <a:p>
            <a:pPr algn="ctr">
              <a:lnSpc>
                <a:spcPct val="100000"/>
              </a:lnSpc>
              <a:defRPr/>
            </a:pPr>
            <a:endParaRPr lang="en-AU" alt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06F132FA-4540-4CF7-A1C1-E77FBF763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5650"/>
            <a:ext cx="8915400" cy="41148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aromatic hydrocarbon ‘strong smell’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colourless liquid with a molecular formula C</a:t>
            </a:r>
            <a:r>
              <a:rPr lang="en-AU" altLang="en-US" sz="2800" baseline="-25000" dirty="0">
                <a:solidFill>
                  <a:schemeClr val="accent2"/>
                </a:solidFill>
              </a:rPr>
              <a:t>6</a:t>
            </a:r>
            <a:r>
              <a:rPr lang="en-AU" altLang="en-US" sz="2800" dirty="0">
                <a:solidFill>
                  <a:schemeClr val="accent2"/>
                </a:solidFill>
              </a:rPr>
              <a:t>H</a:t>
            </a:r>
            <a:r>
              <a:rPr lang="en-AU" altLang="en-US" sz="2800" baseline="-25000" dirty="0">
                <a:solidFill>
                  <a:schemeClr val="accent2"/>
                </a:solidFill>
              </a:rPr>
              <a:t>6</a:t>
            </a:r>
            <a:r>
              <a:rPr lang="en-AU" altLang="en-US" sz="2800" dirty="0">
                <a:solidFill>
                  <a:schemeClr val="accent2"/>
                </a:solidFill>
              </a:rPr>
              <a:t> 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unsaturated molecule </a:t>
            </a:r>
          </a:p>
          <a:p>
            <a:pPr algn="ctr">
              <a:lnSpc>
                <a:spcPct val="100000"/>
              </a:lnSpc>
              <a:defRPr/>
            </a:pPr>
            <a:endParaRPr lang="en-AU" altLang="en-US" sz="2800" dirty="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defRPr/>
            </a:pPr>
            <a:endParaRPr lang="en-AU" altLang="en-US" sz="2800" dirty="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defRPr/>
            </a:pPr>
            <a:endParaRPr lang="en-AU" altLang="en-US" sz="28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Carbons in a regular hexagon - a six-sided flat ring,</a:t>
            </a: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one hydrogen atom is attached to each carbon and a</a:t>
            </a: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cloud of delocalised electrons above and below the ring.</a:t>
            </a:r>
          </a:p>
        </p:txBody>
      </p:sp>
      <p:sp>
        <p:nvSpPr>
          <p:cNvPr id="55299" name="Title 1">
            <a:extLst>
              <a:ext uri="{FF2B5EF4-FFF2-40B4-BE49-F238E27FC236}">
                <a16:creationId xmlns:a16="http://schemas.microsoft.com/office/drawing/2014/main" id="{B741EB57-C884-46EB-942D-E23DD61F9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985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Benzene</a:t>
            </a:r>
          </a:p>
        </p:txBody>
      </p:sp>
      <p:pic>
        <p:nvPicPr>
          <p:cNvPr id="55300" name="Picture 2">
            <a:extLst>
              <a:ext uri="{FF2B5EF4-FFF2-40B4-BE49-F238E27FC236}">
                <a16:creationId xmlns:a16="http://schemas.microsoft.com/office/drawing/2014/main" id="{63D64C2E-EFCE-44CF-9DE4-E28713065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2533650"/>
            <a:ext cx="3051175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3">
            <a:extLst>
              <a:ext uri="{FF2B5EF4-FFF2-40B4-BE49-F238E27FC236}">
                <a16:creationId xmlns:a16="http://schemas.microsoft.com/office/drawing/2014/main" id="{A84702B2-4A71-40BE-88E5-AF8A72E9D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5600"/>
            <a:ext cx="2205038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133A9E4F-B445-421C-A2BE-8E2DC4D52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Chemical reactivity of benzene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74426E68-3399-4821-9EA1-0345DDAA2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4088"/>
            <a:ext cx="8458200" cy="49530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The cyclic delocalisation of electrons makes benzene extremely stable.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Undergoes </a:t>
            </a:r>
            <a:r>
              <a:rPr lang="en-AU" altLang="en-US" sz="2800" b="1" dirty="0">
                <a:solidFill>
                  <a:schemeClr val="accent2"/>
                </a:solidFill>
              </a:rPr>
              <a:t>Combustion</a:t>
            </a:r>
            <a:r>
              <a:rPr lang="en-AU" altLang="en-US" sz="2800" dirty="0">
                <a:solidFill>
                  <a:schemeClr val="accent2"/>
                </a:solidFill>
              </a:rPr>
              <a:t> and </a:t>
            </a:r>
            <a:r>
              <a:rPr lang="en-AU" altLang="en-US" sz="2800" b="1" dirty="0">
                <a:solidFill>
                  <a:schemeClr val="accent2"/>
                </a:solidFill>
              </a:rPr>
              <a:t>Substitution</a:t>
            </a:r>
            <a:r>
              <a:rPr lang="en-AU" altLang="en-US" sz="2800" dirty="0">
                <a:solidFill>
                  <a:schemeClr val="accent2"/>
                </a:solidFill>
              </a:rPr>
              <a:t> reactions</a:t>
            </a:r>
          </a:p>
          <a:p>
            <a:pPr>
              <a:defRPr/>
            </a:pPr>
            <a:endParaRPr lang="en-AU" altLang="en-US" sz="2800" b="1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AU" altLang="en-US" sz="2800" b="1" dirty="0">
                <a:solidFill>
                  <a:schemeClr val="accent2"/>
                </a:solidFill>
              </a:rPr>
              <a:t>Alkylation</a:t>
            </a:r>
          </a:p>
          <a:p>
            <a:pPr>
              <a:defRPr/>
            </a:pPr>
            <a:endParaRPr lang="en-AU" altLang="en-US" sz="2800" b="1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AU" altLang="en-US" sz="2800" b="1" dirty="0">
                <a:solidFill>
                  <a:schemeClr val="accent2"/>
                </a:solidFill>
              </a:rPr>
              <a:t>‘Halogenation’</a:t>
            </a:r>
          </a:p>
          <a:p>
            <a:pPr>
              <a:defRPr/>
            </a:pPr>
            <a:endParaRPr lang="en-AU" altLang="en-US" sz="2800" b="1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AU" altLang="en-US" sz="2800" b="1" dirty="0">
                <a:solidFill>
                  <a:schemeClr val="accent2"/>
                </a:solidFill>
              </a:rPr>
              <a:t>Nitration</a:t>
            </a:r>
          </a:p>
          <a:p>
            <a:pPr>
              <a:defRPr/>
            </a:pPr>
            <a:endParaRPr lang="en-AU" altLang="en-US" dirty="0"/>
          </a:p>
        </p:txBody>
      </p:sp>
      <p:pic>
        <p:nvPicPr>
          <p:cNvPr id="56324" name="Picture 1">
            <a:extLst>
              <a:ext uri="{FF2B5EF4-FFF2-40B4-BE49-F238E27FC236}">
                <a16:creationId xmlns:a16="http://schemas.microsoft.com/office/drawing/2014/main" id="{206F1F55-962F-437B-AD24-90C983EB7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1" t="6186" b="5229"/>
          <a:stretch>
            <a:fillRect/>
          </a:stretch>
        </p:blipFill>
        <p:spPr bwMode="auto">
          <a:xfrm>
            <a:off x="4038600" y="2403475"/>
            <a:ext cx="35337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2">
            <a:extLst>
              <a:ext uri="{FF2B5EF4-FFF2-40B4-BE49-F238E27FC236}">
                <a16:creationId xmlns:a16="http://schemas.microsoft.com/office/drawing/2014/main" id="{A128D2E8-BA98-45AC-8957-33DE81C79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" t="2469" b="-2"/>
          <a:stretch>
            <a:fillRect/>
          </a:stretch>
        </p:blipFill>
        <p:spPr bwMode="auto">
          <a:xfrm>
            <a:off x="4038600" y="3775075"/>
            <a:ext cx="3106738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3">
            <a:extLst>
              <a:ext uri="{FF2B5EF4-FFF2-40B4-BE49-F238E27FC236}">
                <a16:creationId xmlns:a16="http://schemas.microsoft.com/office/drawing/2014/main" id="{DF76F205-A7E4-4749-BF45-163D6A8D7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" t="420"/>
          <a:stretch>
            <a:fillRect/>
          </a:stretch>
        </p:blipFill>
        <p:spPr bwMode="auto">
          <a:xfrm>
            <a:off x="4070350" y="5086350"/>
            <a:ext cx="3043238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9C3DC84A-C05D-451A-A6D7-F574AA402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1950" y="8890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Alkanes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3B2430FF-37FA-42A6-9A26-3FEB0C0FB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229600" cy="4114800"/>
          </a:xfrm>
        </p:spPr>
        <p:txBody>
          <a:bodyPr/>
          <a:lstStyle/>
          <a:p>
            <a:r>
              <a:rPr lang="en-AU" altLang="en-US" sz="3200">
                <a:solidFill>
                  <a:schemeClr val="accent1"/>
                </a:solidFill>
              </a:rPr>
              <a:t>Saturated </a:t>
            </a:r>
            <a:r>
              <a:rPr lang="en-AU" altLang="en-US" sz="3200">
                <a:solidFill>
                  <a:schemeClr val="accent2"/>
                </a:solidFill>
              </a:rPr>
              <a:t>Hydrocarbons</a:t>
            </a:r>
          </a:p>
          <a:p>
            <a:r>
              <a:rPr lang="en-AU" altLang="en-US" sz="2800" i="1">
                <a:solidFill>
                  <a:schemeClr val="accent2"/>
                </a:solidFill>
              </a:rPr>
              <a:t>Only single bonds</a:t>
            </a:r>
          </a:p>
          <a:p>
            <a:endParaRPr lang="en-AU" altLang="en-US" sz="3200">
              <a:solidFill>
                <a:schemeClr val="accent2"/>
              </a:solidFill>
            </a:endParaRPr>
          </a:p>
          <a:p>
            <a:endParaRPr lang="en-AU" altLang="en-US" sz="3200">
              <a:solidFill>
                <a:schemeClr val="accent2"/>
              </a:solidFill>
            </a:endParaRPr>
          </a:p>
          <a:p>
            <a:r>
              <a:rPr lang="en-AU" altLang="en-US" sz="2800">
                <a:solidFill>
                  <a:schemeClr val="accent2"/>
                </a:solidFill>
              </a:rPr>
              <a:t>Methane CH</a:t>
            </a:r>
            <a:r>
              <a:rPr lang="en-AU" altLang="en-US" sz="2800" baseline="-25000">
                <a:solidFill>
                  <a:schemeClr val="accent2"/>
                </a:solidFill>
              </a:rPr>
              <a:t>4</a:t>
            </a:r>
          </a:p>
          <a:p>
            <a:r>
              <a:rPr lang="en-AU" altLang="en-US" sz="2800">
                <a:solidFill>
                  <a:schemeClr val="accent2"/>
                </a:solidFill>
              </a:rPr>
              <a:t>Ethane  C</a:t>
            </a:r>
            <a:r>
              <a:rPr lang="en-AU" altLang="en-US" sz="2800" baseline="-25000">
                <a:solidFill>
                  <a:schemeClr val="accent2"/>
                </a:solidFill>
              </a:rPr>
              <a:t>2</a:t>
            </a:r>
            <a:r>
              <a:rPr lang="en-AU" altLang="en-US" sz="2800">
                <a:solidFill>
                  <a:schemeClr val="accent2"/>
                </a:solidFill>
              </a:rPr>
              <a:t>H</a:t>
            </a:r>
            <a:r>
              <a:rPr lang="en-AU" altLang="en-US" sz="2800" baseline="-25000">
                <a:solidFill>
                  <a:schemeClr val="accent2"/>
                </a:solidFill>
              </a:rPr>
              <a:t>6</a:t>
            </a:r>
          </a:p>
          <a:p>
            <a:r>
              <a:rPr lang="en-AU" altLang="en-US" sz="2800">
                <a:solidFill>
                  <a:schemeClr val="accent2"/>
                </a:solidFill>
              </a:rPr>
              <a:t>Propane  C</a:t>
            </a:r>
            <a:r>
              <a:rPr lang="en-AU" altLang="en-US" sz="2800" baseline="-25000">
                <a:solidFill>
                  <a:schemeClr val="accent2"/>
                </a:solidFill>
              </a:rPr>
              <a:t>3</a:t>
            </a:r>
            <a:r>
              <a:rPr lang="en-AU" altLang="en-US" sz="2800">
                <a:solidFill>
                  <a:schemeClr val="accent2"/>
                </a:solidFill>
              </a:rPr>
              <a:t>H</a:t>
            </a:r>
            <a:r>
              <a:rPr lang="en-AU" altLang="en-US" sz="2800" baseline="-25000">
                <a:solidFill>
                  <a:schemeClr val="accent2"/>
                </a:solidFill>
              </a:rPr>
              <a:t>8</a:t>
            </a:r>
          </a:p>
          <a:p>
            <a:r>
              <a:rPr lang="en-AU" altLang="en-US" sz="2800">
                <a:solidFill>
                  <a:schemeClr val="accent2"/>
                </a:solidFill>
              </a:rPr>
              <a:t>Butane  C</a:t>
            </a:r>
            <a:r>
              <a:rPr lang="en-AU" altLang="en-US" sz="2800" baseline="-25000">
                <a:solidFill>
                  <a:schemeClr val="accent2"/>
                </a:solidFill>
              </a:rPr>
              <a:t>4</a:t>
            </a:r>
            <a:r>
              <a:rPr lang="en-AU" altLang="en-US" sz="2800">
                <a:solidFill>
                  <a:schemeClr val="accent2"/>
                </a:solidFill>
              </a:rPr>
              <a:t>H</a:t>
            </a:r>
            <a:r>
              <a:rPr lang="en-AU" altLang="en-US" sz="2800" baseline="-25000">
                <a:solidFill>
                  <a:schemeClr val="accent2"/>
                </a:solidFill>
              </a:rPr>
              <a:t>10</a:t>
            </a:r>
          </a:p>
          <a:p>
            <a:endParaRPr lang="en-AU" altLang="en-US" sz="3200" baseline="-25000">
              <a:solidFill>
                <a:schemeClr val="accent2"/>
              </a:solidFill>
            </a:endParaRPr>
          </a:p>
          <a:p>
            <a:endParaRPr lang="en-AU" altLang="en-US" sz="3200" baseline="-25000">
              <a:solidFill>
                <a:schemeClr val="accent2"/>
              </a:solidFill>
            </a:endParaRPr>
          </a:p>
          <a:p>
            <a:r>
              <a:rPr lang="en-AU" altLang="en-US" sz="3600" b="1">
                <a:solidFill>
                  <a:schemeClr val="accent1"/>
                </a:solidFill>
              </a:rPr>
              <a:t>General Formula  C</a:t>
            </a:r>
            <a:r>
              <a:rPr lang="en-AU" altLang="en-US" sz="3600" b="1" baseline="-25000">
                <a:solidFill>
                  <a:schemeClr val="accent1"/>
                </a:solidFill>
              </a:rPr>
              <a:t>n</a:t>
            </a:r>
            <a:r>
              <a:rPr lang="en-AU" altLang="en-US" sz="3600" b="1">
                <a:solidFill>
                  <a:schemeClr val="accent1"/>
                </a:solidFill>
              </a:rPr>
              <a:t>H</a:t>
            </a:r>
            <a:r>
              <a:rPr lang="en-AU" altLang="en-US" sz="3600" b="1" baseline="-25000">
                <a:solidFill>
                  <a:schemeClr val="accent1"/>
                </a:solidFill>
              </a:rPr>
              <a:t>2n+2</a:t>
            </a:r>
          </a:p>
          <a:p>
            <a:endParaRPr lang="en-AU" altLang="en-US" sz="3200">
              <a:solidFill>
                <a:schemeClr val="accent2"/>
              </a:solidFill>
            </a:endParaRPr>
          </a:p>
          <a:p>
            <a:endParaRPr lang="en-AU" altLang="en-US" sz="3200">
              <a:solidFill>
                <a:schemeClr val="accent2"/>
              </a:solidFill>
            </a:endParaRPr>
          </a:p>
        </p:txBody>
      </p:sp>
      <p:pic>
        <p:nvPicPr>
          <p:cNvPr id="44036" name="Picture 1">
            <a:extLst>
              <a:ext uri="{FF2B5EF4-FFF2-40B4-BE49-F238E27FC236}">
                <a16:creationId xmlns:a16="http://schemas.microsoft.com/office/drawing/2014/main" id="{9679BCDD-E58E-4F28-A274-D53D13560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6" r="471" b="5479"/>
          <a:stretch>
            <a:fillRect/>
          </a:stretch>
        </p:blipFill>
        <p:spPr bwMode="auto">
          <a:xfrm>
            <a:off x="3505200" y="1447800"/>
            <a:ext cx="5105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E1D01133-6015-4720-B67C-61E995371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Naming alkanes</a:t>
            </a:r>
          </a:p>
        </p:txBody>
      </p:sp>
      <p:sp>
        <p:nvSpPr>
          <p:cNvPr id="47107" name="Content Placeholder 4">
            <a:extLst>
              <a:ext uri="{FF2B5EF4-FFF2-40B4-BE49-F238E27FC236}">
                <a16:creationId xmlns:a16="http://schemas.microsoft.com/office/drawing/2014/main" id="{55713B19-E6D4-4C4E-A5DF-19161FFAA14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57200" y="990600"/>
            <a:ext cx="8001000" cy="4800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1200"/>
              </a:spcBef>
              <a:buFontTx/>
              <a:buAutoNum type="arabicPeriod"/>
            </a:pPr>
            <a:r>
              <a:rPr lang="en-AU" altLang="en-US">
                <a:solidFill>
                  <a:schemeClr val="accent2"/>
                </a:solidFill>
              </a:rPr>
              <a:t>The end of the name indicates the group it belongs to  e.g.  alkanes end in </a:t>
            </a:r>
            <a:r>
              <a:rPr lang="en-AU" altLang="en-US" i="1">
                <a:solidFill>
                  <a:schemeClr val="accent2"/>
                </a:solidFill>
              </a:rPr>
              <a:t>–ane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Tx/>
              <a:buAutoNum type="arabicPeriod"/>
            </a:pPr>
            <a:r>
              <a:rPr lang="en-AU" altLang="en-US">
                <a:solidFill>
                  <a:schemeClr val="accent2"/>
                </a:solidFill>
              </a:rPr>
              <a:t>Determine the longest chain – use the name of the corresponding alkane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Tx/>
              <a:buAutoNum type="arabicPeriod"/>
            </a:pPr>
            <a:endParaRPr lang="en-AU" altLang="en-US">
              <a:solidFill>
                <a:schemeClr val="accent2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Tx/>
              <a:buAutoNum type="arabicPeriod"/>
            </a:pPr>
            <a:endParaRPr lang="en-AU" altLang="en-US">
              <a:solidFill>
                <a:schemeClr val="accent2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Tx/>
              <a:buAutoNum type="arabicPeriod"/>
            </a:pPr>
            <a:r>
              <a:rPr lang="en-AU" altLang="en-US">
                <a:solidFill>
                  <a:schemeClr val="accent2"/>
                </a:solidFill>
              </a:rPr>
              <a:t>Substituents (other atoms or groups) form ‘branches”.  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</a:pPr>
            <a:r>
              <a:rPr lang="en-AU" altLang="en-US">
                <a:solidFill>
                  <a:schemeClr val="accent2"/>
                </a:solidFill>
              </a:rPr>
              <a:t>		Alkyl group given the ending –yl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</a:pPr>
            <a:r>
              <a:rPr lang="en-AU" altLang="en-US">
                <a:solidFill>
                  <a:schemeClr val="accent2"/>
                </a:solidFill>
              </a:rPr>
              <a:t>		F fluoro, Cl chloro, Br bromo, I iodo, 		NO</a:t>
            </a:r>
            <a:r>
              <a:rPr lang="en-AU" altLang="en-US" baseline="-25000">
                <a:solidFill>
                  <a:schemeClr val="accent2"/>
                </a:solidFill>
              </a:rPr>
              <a:t>2</a:t>
            </a:r>
            <a:r>
              <a:rPr lang="en-AU" altLang="en-US">
                <a:solidFill>
                  <a:schemeClr val="accent2"/>
                </a:solidFill>
              </a:rPr>
              <a:t> nitro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</a:pPr>
            <a:endParaRPr lang="en-AU" altLang="en-US">
              <a:solidFill>
                <a:schemeClr val="accent2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</a:pPr>
            <a:endParaRPr lang="en-AU" altLang="en-US">
              <a:solidFill>
                <a:schemeClr val="accent2"/>
              </a:solidFill>
            </a:endParaRPr>
          </a:p>
        </p:txBody>
      </p:sp>
      <p:pic>
        <p:nvPicPr>
          <p:cNvPr id="47108" name="Picture 1">
            <a:extLst>
              <a:ext uri="{FF2B5EF4-FFF2-40B4-BE49-F238E27FC236}">
                <a16:creationId xmlns:a16="http://schemas.microsoft.com/office/drawing/2014/main" id="{3785B410-0843-4888-B874-993F27DAC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895600"/>
            <a:ext cx="81915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8">
            <a:extLst>
              <a:ext uri="{FF2B5EF4-FFF2-40B4-BE49-F238E27FC236}">
                <a16:creationId xmlns:a16="http://schemas.microsoft.com/office/drawing/2014/main" id="{AE0BDD90-3FDA-4035-B54E-0E2A4C1FBD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48006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Number the carbon atoms in the </a:t>
            </a:r>
            <a:r>
              <a:rPr lang="en-AU" altLang="en-US" sz="2800" b="1">
                <a:solidFill>
                  <a:schemeClr val="accent2"/>
                </a:solidFill>
              </a:rPr>
              <a:t>main </a:t>
            </a:r>
            <a:r>
              <a:rPr lang="en-AU" altLang="en-US" sz="2800">
                <a:solidFill>
                  <a:schemeClr val="accent2"/>
                </a:solidFill>
              </a:rPr>
              <a:t>chain so             that the branches have the lowest possible numbers The position of the branch is indicated by this number    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e.g.  2-ethyl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FontTx/>
              <a:buAutoNum type="arabicPeriod" startAt="4"/>
            </a:pPr>
            <a:r>
              <a:rPr lang="en-AU" altLang="en-US" sz="2800">
                <a:solidFill>
                  <a:schemeClr val="accent2"/>
                </a:solidFill>
              </a:rPr>
              <a:t> List the names of the substituents in alphabetical order. Where there is more than one substituent of the same type, use the prefixes di-(two), tri- (three), tetra –(four), penta-(five) etc. 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Note these prefixes are ignored for the alphabetical order      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e.g. 3-ethyl, 2,3 dimethyl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FontTx/>
              <a:buAutoNum type="arabicPeriod" startAt="4"/>
            </a:pPr>
            <a:endParaRPr lang="en-AU" altLang="en-US" sz="2800">
              <a:solidFill>
                <a:schemeClr val="accent2"/>
              </a:solidFill>
            </a:endParaRPr>
          </a:p>
        </p:txBody>
      </p:sp>
      <p:sp>
        <p:nvSpPr>
          <p:cNvPr id="48131" name="Title 1">
            <a:extLst>
              <a:ext uri="{FF2B5EF4-FFF2-40B4-BE49-F238E27FC236}">
                <a16:creationId xmlns:a16="http://schemas.microsoft.com/office/drawing/2014/main" id="{4F788791-C16E-4686-A83E-AC0335D2E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Naming alkanes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BB3506E1-BA53-45A7-BC89-886475B66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Chemical reactivity of alkanes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3925F3B4-8BF8-4766-B1C9-E0F6FE6836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/>
          <a:lstStyle/>
          <a:p>
            <a:pPr algn="ctr"/>
            <a:r>
              <a:rPr lang="en-AU" altLang="en-US" sz="2800">
                <a:solidFill>
                  <a:schemeClr val="accent2"/>
                </a:solidFill>
              </a:rPr>
              <a:t>Alkanes are unreactive.</a:t>
            </a:r>
          </a:p>
          <a:p>
            <a:pPr algn="ctr"/>
            <a:r>
              <a:rPr lang="en-AU" altLang="en-US" sz="2800" b="1">
                <a:solidFill>
                  <a:schemeClr val="accent2"/>
                </a:solidFill>
              </a:rPr>
              <a:t>Combustion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Will burn in oxygen to produce water, carbon dioxide and heat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400">
                <a:solidFill>
                  <a:schemeClr val="accent2"/>
                </a:solidFill>
              </a:rPr>
              <a:t>C</a:t>
            </a:r>
            <a:r>
              <a:rPr lang="en-AU" altLang="en-US" sz="2400" baseline="-25000">
                <a:solidFill>
                  <a:schemeClr val="accent2"/>
                </a:solidFill>
              </a:rPr>
              <a:t>3</a:t>
            </a:r>
            <a:r>
              <a:rPr lang="en-AU" altLang="en-US" sz="2400">
                <a:solidFill>
                  <a:schemeClr val="accent2"/>
                </a:solidFill>
              </a:rPr>
              <a:t>H</a:t>
            </a:r>
            <a:r>
              <a:rPr lang="en-AU" altLang="en-US" sz="2400" baseline="-25000">
                <a:solidFill>
                  <a:schemeClr val="accent2"/>
                </a:solidFill>
              </a:rPr>
              <a:t>8</a:t>
            </a:r>
            <a:r>
              <a:rPr lang="en-AU" altLang="en-US" sz="2400">
                <a:solidFill>
                  <a:schemeClr val="accent2"/>
                </a:solidFill>
              </a:rPr>
              <a:t>(g)  + 5 O</a:t>
            </a:r>
            <a:r>
              <a:rPr lang="en-AU" altLang="en-US" sz="2400" baseline="-25000">
                <a:solidFill>
                  <a:schemeClr val="accent2"/>
                </a:solidFill>
              </a:rPr>
              <a:t>2</a:t>
            </a:r>
            <a:r>
              <a:rPr lang="en-AU" altLang="en-US" sz="2400">
                <a:solidFill>
                  <a:schemeClr val="accent2"/>
                </a:solidFill>
              </a:rPr>
              <a:t>(g) </a:t>
            </a:r>
            <a:r>
              <a:rPr lang="en-AU" altLang="en-US" sz="2400">
                <a:solidFill>
                  <a:schemeClr val="accent2"/>
                </a:solidFill>
                <a:sym typeface="Wingdings" panose="05000000000000000000" pitchFamily="2" charset="2"/>
              </a:rPr>
              <a:t>  3 CO</a:t>
            </a:r>
            <a:r>
              <a:rPr lang="en-AU" altLang="en-US" sz="2400" baseline="-25000">
                <a:solidFill>
                  <a:schemeClr val="accent2"/>
                </a:solidFill>
                <a:sym typeface="Wingdings" panose="05000000000000000000" pitchFamily="2" charset="2"/>
              </a:rPr>
              <a:t>2</a:t>
            </a:r>
            <a:r>
              <a:rPr lang="en-AU" altLang="en-US" sz="2400">
                <a:solidFill>
                  <a:schemeClr val="accent2"/>
                </a:solidFill>
                <a:sym typeface="Wingdings" panose="05000000000000000000" pitchFamily="2" charset="2"/>
              </a:rPr>
              <a:t>(g)</a:t>
            </a:r>
            <a:r>
              <a:rPr lang="en-AU" altLang="en-US" sz="2400" baseline="-25000">
                <a:solidFill>
                  <a:schemeClr val="accent2"/>
                </a:solidFill>
                <a:sym typeface="Wingdings" panose="05000000000000000000" pitchFamily="2" charset="2"/>
              </a:rPr>
              <a:t>  </a:t>
            </a:r>
            <a:r>
              <a:rPr lang="en-AU" altLang="en-US" sz="2400">
                <a:solidFill>
                  <a:schemeClr val="accent2"/>
                </a:solidFill>
                <a:sym typeface="Wingdings" panose="05000000000000000000" pitchFamily="2" charset="2"/>
              </a:rPr>
              <a:t>+ 4 H</a:t>
            </a:r>
            <a:r>
              <a:rPr lang="en-AU" altLang="en-US" sz="2400" baseline="-25000">
                <a:solidFill>
                  <a:schemeClr val="accent2"/>
                </a:solidFill>
                <a:sym typeface="Wingdings" panose="05000000000000000000" pitchFamily="2" charset="2"/>
              </a:rPr>
              <a:t>2</a:t>
            </a:r>
            <a:r>
              <a:rPr lang="en-AU" altLang="en-US" sz="2400">
                <a:solidFill>
                  <a:schemeClr val="accent2"/>
                </a:solidFill>
                <a:sym typeface="Wingdings" panose="05000000000000000000" pitchFamily="2" charset="2"/>
              </a:rPr>
              <a:t>O(g)</a:t>
            </a:r>
            <a:endParaRPr lang="en-AU" altLang="en-US" sz="24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 b="1">
                <a:solidFill>
                  <a:schemeClr val="accent2"/>
                </a:solidFill>
              </a:rPr>
              <a:t>Substitution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A hydrogen may be replaced with a chlorine or bromine if sufficient energy (UV light) is present</a:t>
            </a:r>
          </a:p>
          <a:p>
            <a:pPr algn="ctr"/>
            <a:r>
              <a:rPr lang="en-AU" altLang="en-US" sz="2400">
                <a:solidFill>
                  <a:schemeClr val="accent2"/>
                </a:solidFill>
              </a:rPr>
              <a:t>CH</a:t>
            </a:r>
            <a:r>
              <a:rPr lang="en-AU" altLang="en-US" sz="2400" baseline="-25000">
                <a:solidFill>
                  <a:schemeClr val="accent2"/>
                </a:solidFill>
              </a:rPr>
              <a:t>4</a:t>
            </a:r>
            <a:r>
              <a:rPr lang="en-AU" altLang="en-US" sz="2400">
                <a:solidFill>
                  <a:schemeClr val="accent2"/>
                </a:solidFill>
              </a:rPr>
              <a:t>(g) + Cl</a:t>
            </a:r>
            <a:r>
              <a:rPr lang="en-AU" altLang="en-US" sz="2400" baseline="-25000">
                <a:solidFill>
                  <a:schemeClr val="accent2"/>
                </a:solidFill>
              </a:rPr>
              <a:t>2</a:t>
            </a:r>
            <a:r>
              <a:rPr lang="en-AU" altLang="en-US" sz="2400">
                <a:solidFill>
                  <a:schemeClr val="accent2"/>
                </a:solidFill>
              </a:rPr>
              <a:t>(g) </a:t>
            </a:r>
            <a:r>
              <a:rPr lang="en-AU" altLang="en-US" sz="2400">
                <a:solidFill>
                  <a:schemeClr val="accent2"/>
                </a:solidFill>
                <a:sym typeface="Wingdings" panose="05000000000000000000" pitchFamily="2" charset="2"/>
              </a:rPr>
              <a:t> CH</a:t>
            </a:r>
            <a:r>
              <a:rPr lang="en-AU" altLang="en-US" sz="2400" baseline="-25000">
                <a:solidFill>
                  <a:schemeClr val="accent2"/>
                </a:solidFill>
                <a:sym typeface="Wingdings" panose="05000000000000000000" pitchFamily="2" charset="2"/>
              </a:rPr>
              <a:t>3</a:t>
            </a:r>
            <a:r>
              <a:rPr lang="en-AU" altLang="en-US" sz="2400">
                <a:solidFill>
                  <a:schemeClr val="accent2"/>
                </a:solidFill>
                <a:sym typeface="Wingdings" panose="05000000000000000000" pitchFamily="2" charset="2"/>
              </a:rPr>
              <a:t>Cl(g) + HCl(g)</a:t>
            </a:r>
            <a:endParaRPr lang="en-AU" altLang="en-US" sz="24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This may continue until all the hydrogens are replaced.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AF19E099-1A8A-4830-B909-C187B0142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Structural isomers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BEAAFE6C-7706-4B5B-BAB5-8A60216E8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5000"/>
            <a:ext cx="8610600" cy="41148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0"/>
              </a:spcBef>
              <a:defRPr/>
            </a:pPr>
            <a:r>
              <a:rPr lang="en-AU" altLang="en-US" sz="3200" dirty="0">
                <a:solidFill>
                  <a:schemeClr val="accent2"/>
                </a:solidFill>
              </a:rPr>
              <a:t>Have the same molecular formula but a different structural formula.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defRPr/>
            </a:pPr>
            <a:endParaRPr lang="en-AU" altLang="en-US" sz="3200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defRPr/>
            </a:pPr>
            <a:r>
              <a:rPr lang="en-AU" altLang="en-US" sz="3200" dirty="0">
                <a:solidFill>
                  <a:schemeClr val="accent2"/>
                </a:solidFill>
              </a:rPr>
              <a:t>The name of the molecule has be specific enough to allow each isomer to be identified.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endParaRPr lang="en-AU" alt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B5AA198D-444B-4555-9F12-AFB9EB6D4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15888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Alkenes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32F3945F-FB4C-41EE-BF6D-913B07F224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229600" cy="46482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3600">
                <a:solidFill>
                  <a:schemeClr val="accent1"/>
                </a:solidFill>
              </a:rPr>
              <a:t>Unsaturated </a:t>
            </a:r>
            <a:r>
              <a:rPr lang="en-AU" altLang="en-US" sz="3600">
                <a:solidFill>
                  <a:schemeClr val="accent2"/>
                </a:solidFill>
              </a:rPr>
              <a:t>hydrocarbons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3600" i="1">
                <a:solidFill>
                  <a:schemeClr val="accent2"/>
                </a:solidFill>
              </a:rPr>
              <a:t>One pair of carbon atoms is joined by a double bond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3600" b="1">
                <a:solidFill>
                  <a:schemeClr val="accent1"/>
                </a:solidFill>
              </a:rPr>
              <a:t>General Formula  C</a:t>
            </a:r>
            <a:r>
              <a:rPr lang="en-AU" altLang="en-US" sz="3600" b="1" baseline="-25000">
                <a:solidFill>
                  <a:schemeClr val="accent1"/>
                </a:solidFill>
              </a:rPr>
              <a:t>n</a:t>
            </a:r>
            <a:r>
              <a:rPr lang="en-AU" altLang="en-US" sz="3600" b="1">
                <a:solidFill>
                  <a:schemeClr val="accent1"/>
                </a:solidFill>
              </a:rPr>
              <a:t>H</a:t>
            </a:r>
            <a:r>
              <a:rPr lang="en-AU" altLang="en-US" sz="3600" b="1" baseline="-25000">
                <a:solidFill>
                  <a:schemeClr val="accent1"/>
                </a:solidFill>
              </a:rPr>
              <a:t>2n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AU" altLang="en-US" sz="2800" i="1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AU" altLang="en-US" sz="2800" i="1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AU" altLang="en-US" sz="2800" i="1">
              <a:solidFill>
                <a:schemeClr val="accent2"/>
              </a:solidFill>
            </a:endParaRPr>
          </a:p>
        </p:txBody>
      </p:sp>
      <p:pic>
        <p:nvPicPr>
          <p:cNvPr id="50180" name="Picture 1">
            <a:extLst>
              <a:ext uri="{FF2B5EF4-FFF2-40B4-BE49-F238E27FC236}">
                <a16:creationId xmlns:a16="http://schemas.microsoft.com/office/drawing/2014/main" id="{3E0A9B0A-7419-4787-A320-E28691965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6305550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BA247D7D-2174-4A57-9A40-3F4E97E10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Naming alkenes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608AB-7B39-45A7-94FC-5189B3599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dirty="0">
                <a:solidFill>
                  <a:srgbClr val="0C5C92"/>
                </a:solidFill>
              </a:rPr>
              <a:t>Naming similar to alkanes 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AU" altLang="en-US" sz="2800" dirty="0">
                <a:solidFill>
                  <a:srgbClr val="0C5C92"/>
                </a:solidFill>
              </a:rPr>
              <a:t>All compounds in the alkene family have names ending in –</a:t>
            </a:r>
            <a:r>
              <a:rPr lang="en-AU" altLang="en-US" sz="2800" i="1" dirty="0" err="1">
                <a:solidFill>
                  <a:srgbClr val="0C5C92"/>
                </a:solidFill>
              </a:rPr>
              <a:t>ene</a:t>
            </a:r>
            <a:endParaRPr lang="en-AU" altLang="en-US" sz="2800" i="1" dirty="0">
              <a:solidFill>
                <a:srgbClr val="0C5C92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AU" altLang="en-US" sz="2800" dirty="0">
                <a:solidFill>
                  <a:srgbClr val="0C5C92"/>
                </a:solidFill>
              </a:rPr>
              <a:t>the chain containing the double bond is </a:t>
            </a:r>
            <a:r>
              <a:rPr lang="en-AU" altLang="en-US" sz="2800" u="sng" dirty="0">
                <a:solidFill>
                  <a:srgbClr val="0C5C92"/>
                </a:solidFill>
              </a:rPr>
              <a:t>always</a:t>
            </a:r>
            <a:r>
              <a:rPr lang="en-AU" altLang="en-US" sz="2800" dirty="0">
                <a:solidFill>
                  <a:srgbClr val="0C5C92"/>
                </a:solidFill>
              </a:rPr>
              <a:t> the main chain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AU" altLang="en-US" sz="2800" dirty="0">
                <a:solidFill>
                  <a:srgbClr val="0C5C92"/>
                </a:solidFill>
              </a:rPr>
              <a:t>numbering is done from the end of the chain which will give the double bond the lowest number</a:t>
            </a:r>
          </a:p>
          <a:p>
            <a:pPr>
              <a:defRPr/>
            </a:pPr>
            <a:endParaRPr lang="en-AU" dirty="0"/>
          </a:p>
        </p:txBody>
      </p:sp>
      <p:pic>
        <p:nvPicPr>
          <p:cNvPr id="51204" name="Picture 1">
            <a:extLst>
              <a:ext uri="{FF2B5EF4-FFF2-40B4-BE49-F238E27FC236}">
                <a16:creationId xmlns:a16="http://schemas.microsoft.com/office/drawing/2014/main" id="{29703584-A9C5-44E9-A336-7F8A13779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5" y="4995863"/>
            <a:ext cx="22510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97A0E682-9382-4FAB-9FC4-9C556B2BE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Chemical reactivity of alkenes 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4009C44B-EA02-4F64-98F5-3CE7F66782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229600" cy="47244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3200">
                <a:solidFill>
                  <a:schemeClr val="accent2"/>
                </a:solidFill>
              </a:rPr>
              <a:t>The presence of the double bond makes alkenes very reactive.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3200">
                <a:solidFill>
                  <a:schemeClr val="accent2"/>
                </a:solidFill>
              </a:rPr>
              <a:t>The two important reactions are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3200" b="1">
                <a:solidFill>
                  <a:schemeClr val="accent1"/>
                </a:solidFill>
              </a:rPr>
              <a:t>Combustion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3200">
                <a:solidFill>
                  <a:schemeClr val="accent2"/>
                </a:solidFill>
              </a:rPr>
              <a:t>C</a:t>
            </a:r>
            <a:r>
              <a:rPr lang="en-AU" altLang="en-US" sz="3200" baseline="-25000">
                <a:solidFill>
                  <a:schemeClr val="accent2"/>
                </a:solidFill>
              </a:rPr>
              <a:t>4</a:t>
            </a:r>
            <a:r>
              <a:rPr lang="en-AU" altLang="en-US" sz="3200">
                <a:solidFill>
                  <a:schemeClr val="accent2"/>
                </a:solidFill>
              </a:rPr>
              <a:t>H</a:t>
            </a:r>
            <a:r>
              <a:rPr lang="en-AU" altLang="en-US" sz="3200" baseline="-25000">
                <a:solidFill>
                  <a:schemeClr val="accent2"/>
                </a:solidFill>
              </a:rPr>
              <a:t>8</a:t>
            </a:r>
            <a:r>
              <a:rPr lang="en-AU" altLang="en-US" sz="3200">
                <a:solidFill>
                  <a:schemeClr val="accent2"/>
                </a:solidFill>
              </a:rPr>
              <a:t>(g)  + 6 O</a:t>
            </a:r>
            <a:r>
              <a:rPr lang="en-AU" altLang="en-US" sz="3200" baseline="-25000">
                <a:solidFill>
                  <a:schemeClr val="accent2"/>
                </a:solidFill>
              </a:rPr>
              <a:t>2</a:t>
            </a:r>
            <a:r>
              <a:rPr lang="en-AU" altLang="en-US" sz="3200">
                <a:solidFill>
                  <a:schemeClr val="accent2"/>
                </a:solidFill>
                <a:sym typeface="Wingdings" panose="05000000000000000000" pitchFamily="2" charset="2"/>
              </a:rPr>
              <a:t>(</a:t>
            </a:r>
            <a:r>
              <a:rPr lang="en-AU" altLang="en-US" sz="3200">
                <a:solidFill>
                  <a:schemeClr val="accent2"/>
                </a:solidFill>
              </a:rPr>
              <a:t>g) </a:t>
            </a:r>
            <a:r>
              <a:rPr lang="en-AU" altLang="en-US" sz="3200">
                <a:solidFill>
                  <a:schemeClr val="accent2"/>
                </a:solidFill>
                <a:sym typeface="Wingdings" panose="05000000000000000000" pitchFamily="2" charset="2"/>
              </a:rPr>
              <a:t> 4 CO</a:t>
            </a:r>
            <a:r>
              <a:rPr lang="en-AU" altLang="en-US" sz="3200" baseline="-25000">
                <a:solidFill>
                  <a:schemeClr val="accent2"/>
                </a:solidFill>
                <a:sym typeface="Wingdings" panose="05000000000000000000" pitchFamily="2" charset="2"/>
              </a:rPr>
              <a:t>2</a:t>
            </a:r>
            <a:r>
              <a:rPr lang="en-AU" altLang="en-US" sz="3200">
                <a:solidFill>
                  <a:schemeClr val="accent2"/>
                </a:solidFill>
                <a:sym typeface="Wingdings" panose="05000000000000000000" pitchFamily="2" charset="2"/>
              </a:rPr>
              <a:t>(g)  + 4 H</a:t>
            </a:r>
            <a:r>
              <a:rPr lang="en-AU" altLang="en-US" sz="3200" baseline="-25000">
                <a:solidFill>
                  <a:schemeClr val="accent2"/>
                </a:solidFill>
                <a:sym typeface="Wingdings" panose="05000000000000000000" pitchFamily="2" charset="2"/>
              </a:rPr>
              <a:t>2</a:t>
            </a:r>
            <a:r>
              <a:rPr lang="en-AU" altLang="en-US" sz="3200">
                <a:solidFill>
                  <a:schemeClr val="accent2"/>
                </a:solidFill>
                <a:sym typeface="Wingdings" panose="05000000000000000000" pitchFamily="2" charset="2"/>
              </a:rPr>
              <a:t>O(g)</a:t>
            </a:r>
            <a:endParaRPr lang="en-AU" altLang="en-US" sz="32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3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B2DCEE"/>
      </a:dk2>
      <a:lt2>
        <a:srgbClr val="80C4E2"/>
      </a:lt2>
      <a:accent1>
        <a:srgbClr val="013658"/>
      </a:accent1>
      <a:accent2>
        <a:srgbClr val="0C5C92"/>
      </a:accent2>
      <a:accent3>
        <a:srgbClr val="FFFFFF"/>
      </a:accent3>
      <a:accent4>
        <a:srgbClr val="000000"/>
      </a:accent4>
      <a:accent5>
        <a:srgbClr val="AAAEB4"/>
      </a:accent5>
      <a:accent6>
        <a:srgbClr val="0A5384"/>
      </a:accent6>
      <a:hlink>
        <a:srgbClr val="0089C5"/>
      </a:hlink>
      <a:folHlink>
        <a:srgbClr val="4CACD6"/>
      </a:folHlink>
    </a:clrScheme>
    <a:fontScheme name="C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B2DCEE"/>
    </a:dk2>
    <a:lt2>
      <a:srgbClr val="80C4E2"/>
    </a:lt2>
    <a:accent1>
      <a:srgbClr val="013658"/>
    </a:accent1>
    <a:accent2>
      <a:srgbClr val="0C5C92"/>
    </a:accent2>
    <a:accent3>
      <a:srgbClr val="FFFFFF"/>
    </a:accent3>
    <a:accent4>
      <a:srgbClr val="000000"/>
    </a:accent4>
    <a:accent5>
      <a:srgbClr val="AAAEB4"/>
    </a:accent5>
    <a:accent6>
      <a:srgbClr val="0A5384"/>
    </a:accent6>
    <a:hlink>
      <a:srgbClr val="0089C5"/>
    </a:hlink>
    <a:folHlink>
      <a:srgbClr val="4CACD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0DEBF7E8BEF4BA396B592152DA228" ma:contentTypeVersion="23" ma:contentTypeDescription="Create a new document." ma:contentTypeScope="" ma:versionID="c99ea7ec073bb56e4046c71651e8c57d">
  <xsd:schema xmlns:xsd="http://www.w3.org/2001/XMLSchema" xmlns:xs="http://www.w3.org/2001/XMLSchema" xmlns:p="http://schemas.microsoft.com/office/2006/metadata/properties" xmlns:ns1="http://schemas.microsoft.com/sharepoint/v3" xmlns:ns2="776f451b-789d-4c8f-af74-3c000e6cce27" xmlns:ns3="00896bbc-7f86-448f-ab6b-109e07409180" targetNamespace="http://schemas.microsoft.com/office/2006/metadata/properties" ma:root="true" ma:fieldsID="e754bb5c132b05dabb07f70971e213a2" ns1:_="" ns2:_="" ns3:_="">
    <xsd:import namespace="http://schemas.microsoft.com/sharepoint/v3"/>
    <xsd:import namespace="776f451b-789d-4c8f-af74-3c000e6cce27"/>
    <xsd:import namespace="00896bbc-7f86-448f-ab6b-109e074091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f451b-789d-4c8f-af74-3c000e6cce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8" nillable="true" ma:displayName="Taxonomy Catch All Column" ma:hidden="true" ma:list="{40edb284-b2af-4982-87ad-a11fa734b163}" ma:internalName="TaxCatchAll" ma:showField="CatchAllData" ma:web="776f451b-789d-4c8f-af74-3c000e6cce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96bbc-7f86-448f-ab6b-109e07409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807d7447-0f6d-4322-8bac-43da6d24e0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776f451b-789d-4c8f-af74-3c000e6cce27" xsi:nil="true"/>
    <lcf76f155ced4ddcb4097134ff3c332f xmlns="00896bbc-7f86-448f-ab6b-109e0740918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B4B285-A335-4A3D-93A0-26FEBBF7F1EF}"/>
</file>

<file path=customXml/itemProps2.xml><?xml version="1.0" encoding="utf-8"?>
<ds:datastoreItem xmlns:ds="http://schemas.openxmlformats.org/officeDocument/2006/customXml" ds:itemID="{4E04A74C-33C4-481E-87C4-49656CD1D5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1692196-24D2-4033-8A1A-1A0BBE91F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4654</TotalTime>
  <Words>1578</Words>
  <Application>Microsoft Office PowerPoint</Application>
  <PresentationFormat>On-screen Show (4:3)</PresentationFormat>
  <Paragraphs>251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Theme1</vt:lpstr>
      <vt:lpstr>Hydrocarbons</vt:lpstr>
      <vt:lpstr>Alkanes</vt:lpstr>
      <vt:lpstr>Naming alkanes</vt:lpstr>
      <vt:lpstr>Naming alkanes</vt:lpstr>
      <vt:lpstr>Chemical reactivity of alkanes</vt:lpstr>
      <vt:lpstr>Structural isomers</vt:lpstr>
      <vt:lpstr>Alkenes</vt:lpstr>
      <vt:lpstr>Naming alkenes </vt:lpstr>
      <vt:lpstr>Chemical reactivity of alkenes </vt:lpstr>
      <vt:lpstr> Addition reactions </vt:lpstr>
      <vt:lpstr> Addition reactions </vt:lpstr>
      <vt:lpstr>Benzene</vt:lpstr>
      <vt:lpstr>Chemical reactivity of benzene</vt:lpstr>
    </vt:vector>
  </TitlesOfParts>
  <Company>Cengage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PTM: Goal Setting</dc:title>
  <dc:creator>Perkins, Richard</dc:creator>
  <cp:lastModifiedBy>Nick Marston</cp:lastModifiedBy>
  <cp:revision>349</cp:revision>
  <dcterms:created xsi:type="dcterms:W3CDTF">2009-07-02T12:34:17Z</dcterms:created>
  <dcterms:modified xsi:type="dcterms:W3CDTF">2021-11-08T02:11:12Z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0x0101007D30DEBF7E8BEF4BA396B592152DA228</vt:lpwstr>
  </property>
</Properties>
</file>