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3"/>
  </p:sldMasterIdLst>
  <p:notesMasterIdLst>
    <p:notesMasterId r:id="rId26"/>
  </p:notesMasterIdLst>
  <p:handoutMasterIdLst>
    <p:handoutMasterId r:id="rId27"/>
  </p:handoutMasterIdLst>
  <p:sldIdLst>
    <p:sldId id="280" r:id="rId4"/>
    <p:sldId id="256" r:id="rId5"/>
    <p:sldId id="266" r:id="rId6"/>
    <p:sldId id="257" r:id="rId7"/>
    <p:sldId id="265" r:id="rId8"/>
    <p:sldId id="258" r:id="rId9"/>
    <p:sldId id="259" r:id="rId10"/>
    <p:sldId id="271" r:id="rId11"/>
    <p:sldId id="276" r:id="rId12"/>
    <p:sldId id="277" r:id="rId13"/>
    <p:sldId id="278" r:id="rId14"/>
    <p:sldId id="260" r:id="rId15"/>
    <p:sldId id="261" r:id="rId16"/>
    <p:sldId id="262" r:id="rId17"/>
    <p:sldId id="264" r:id="rId18"/>
    <p:sldId id="267" r:id="rId19"/>
    <p:sldId id="263" r:id="rId20"/>
    <p:sldId id="270" r:id="rId21"/>
    <p:sldId id="274" r:id="rId22"/>
    <p:sldId id="269" r:id="rId23"/>
    <p:sldId id="275" r:id="rId24"/>
    <p:sldId id="273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66"/>
    <a:srgbClr val="33CC33"/>
    <a:srgbClr val="FF0000"/>
    <a:srgbClr val="FF3300"/>
    <a:srgbClr val="003399"/>
    <a:srgbClr val="3366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 snapToObjects="1">
      <p:cViewPr varScale="1">
        <p:scale>
          <a:sx n="91" d="100"/>
          <a:sy n="91" d="100"/>
        </p:scale>
        <p:origin x="121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8542AFC-6BC7-A87D-444A-5E1FA72103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7B01812-B95F-009B-7D33-034D6C80834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E615CD66-8759-74B5-ABC9-2F24A7618BB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44167B60-2921-B092-463E-EFB13C48530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9CF11250-5794-4BD1-A2BE-F8FED9FE3C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EC34278-70E8-AC71-E743-E2AEBA3962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D7D7F53-98F7-57EA-6BD0-1B3D3BBBB7C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AF4AFA6-B3C0-6774-E906-0D6960F74B6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F10BD08F-21D1-E054-8C7C-6247ED26378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A561B282-0FA3-086A-3383-90B3627A6E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6D7CD3A2-EAD1-2446-2B2F-A76D080DE8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50D3B1B8-E7EF-4704-A500-04BA9E4994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C960CC7C-6D9A-5990-A41C-0D976FD55A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3D5852-6DEC-426D-9495-E7751A40B04F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D2E012F-A601-69A7-8192-0C2696D2D8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B763291-CFFB-02A2-66FC-B924473B5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D84DA7A-103E-FA01-CDD7-BB77B03F2FF9}"/>
              </a:ext>
            </a:extLst>
          </p:cNvPr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8E1FBA8-9118-3FE1-A177-BFFE0E8B1EF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AU">
                <a:latin typeface="Arial" charset="0"/>
              </a:endParaRPr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6B2D7BC-4DEB-76F8-23BE-5C10807DC17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AU">
                <a:latin typeface="Arial" charset="0"/>
              </a:endParaRPr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D1C9576-7415-8B80-FBCD-B99A1C9FEE57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AU">
                <a:latin typeface="Arial" charset="0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0C4A21C-3F0F-75EE-BB30-98D21F14FD8B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AU">
                <a:latin typeface="Arial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D33C133C-6598-7D87-8409-17D80018E2F7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AU"/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83D99A65-20A6-A17E-A460-FBC1D55E5F2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AU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CBECD2EF-06B4-B2E0-E576-D7ED2EF9BF22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AU"/>
            </a:p>
          </p:txBody>
        </p:sp>
      </p:grpSp>
      <p:sp>
        <p:nvSpPr>
          <p:cNvPr id="276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7659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6D321A38-E100-1D12-48BE-8B9ACF253B3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7FDC8C88-D660-FC36-E9F6-73E6E907AB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D4C9B74B-0C30-B63E-B554-EA719CEB92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9F1D12-353E-404A-B191-50D554449B8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8714882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3F9112F-B501-98FB-5927-5113A607E5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D425079-378E-CF10-12CC-E52BB8FAA3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CD02BDD6-702A-B402-8883-E96443F9AA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28D4E8-A64C-40E5-8340-385CB3D1F17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69061392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C8D4E19-9F76-47A2-DFD7-29026BF1CF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5D44E32-7B78-2094-F3E5-681CED9052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04832E9A-94A9-99DC-ACB7-DD7A6CB4C7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FD0CE1-B617-4633-8D49-8A9ABA96147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1170258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257800" y="1981200"/>
            <a:ext cx="3810000" cy="4114800"/>
          </a:xfrm>
        </p:spPr>
        <p:txBody>
          <a:bodyPr/>
          <a:lstStyle/>
          <a:p>
            <a:pPr lvl="0"/>
            <a:endParaRPr lang="en-AU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2394B-68B6-6C66-D2AB-D13B5C90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A88CD-94F4-B63A-AE9D-63F5A947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8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4212A-A9C8-C977-1A02-BC96D122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BFD8C7B-19F0-4A30-B476-4AA9AB0FD7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106514"/>
      </p:ext>
    </p:extLst>
  </p:cSld>
  <p:clrMapOvr>
    <a:masterClrMapping/>
  </p:clrMapOvr>
  <p:transition>
    <p:blinds dir="vert"/>
    <p:sndAc>
      <p:stSnd loop="1">
        <p:snd r:embed="rId1" name="LASER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63C8BA01-55F0-A9E7-6F72-FEC9DF19FC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9CA134A-9BB1-D154-224D-A9108DA28E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E7817537-C457-3732-44B1-77053953BF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ACF42-45AC-4ED2-A5A1-710A5D1D3F5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96168974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C72C64A-CC10-9D39-2D25-D640014E97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2A93DD1-ECDC-7129-F61C-752859B494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745CC7F-C17A-ECAD-92C6-7CEB59B326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084D78-CA15-44FC-8D8B-BF88B136B1D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0552016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44BBB4A-3AB9-4C21-CDB8-544A5BF8D4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ED9F8B2-05C7-64BD-3D31-9C73879BD6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CD6B2115-B172-5ECB-5D9F-A477369B82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4CAE6-7214-4BC0-887C-91A46357C8C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23923493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A5622E55-0D6C-37FE-E455-63A532DFF5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686BD61D-ED40-C134-8D43-1E5E41B584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7210D9F8-F952-5B47-48FE-F60A65B493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8F26B6-C88E-4E06-B5DB-B66C1D0D20C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1576629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A9B36808-039D-9AC9-2B4F-19CB4C7C9B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F075A8D-AA11-EDBD-4D05-B9F2FA77E3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5FE3DBB1-5291-AEA7-3C80-98304DEC59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E00E5E-B1C1-4204-ACD2-25BABFFD91B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5826655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F5ACDA30-156F-D075-6EA1-391EB73218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74F921F2-80B0-01CE-E2F1-5F5410EBB2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8B698793-57DA-1A4A-5BB0-D6397F40BE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A34D07-8B24-4018-ADB5-9737A95C4A7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4863688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90AEB2A-47F0-C282-4453-7B952A1A5F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47EDED1-918F-22D0-2632-FEFBAF32C5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1EAA8323-CDE6-EEE1-4DE1-2258858188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3FFD6-643D-4AAB-989B-A6E4AE8EB49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30150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82ADA2F-5B99-9800-408D-EF20E4A2D0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4AC6F23-4ABB-D390-703F-2D08B71CB3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D520B8F2-9287-A1A0-2C7C-779DCC9908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CE43C9-9FDC-4893-BFFC-BB1FA54329B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86884333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5D0E1B2B-FC33-968A-E346-4E072C2E16B8}"/>
              </a:ext>
            </a:extLst>
          </p:cNvPr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26627" name="Freeform 3">
              <a:extLst>
                <a:ext uri="{FF2B5EF4-FFF2-40B4-BE49-F238E27FC236}">
                  <a16:creationId xmlns:a16="http://schemas.microsoft.com/office/drawing/2014/main" id="{66B486B7-8C7C-F5C4-C3AE-77F6F553B3A8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AU">
                <a:latin typeface="Arial" charset="0"/>
              </a:endParaRPr>
            </a:p>
          </p:txBody>
        </p:sp>
        <p:sp>
          <p:nvSpPr>
            <p:cNvPr id="26628" name="Freeform 4">
              <a:extLst>
                <a:ext uri="{FF2B5EF4-FFF2-40B4-BE49-F238E27FC236}">
                  <a16:creationId xmlns:a16="http://schemas.microsoft.com/office/drawing/2014/main" id="{022DA766-070B-7B5E-99CC-A419A68800F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AU">
                <a:latin typeface="Arial" charset="0"/>
              </a:endParaRPr>
            </a:p>
          </p:txBody>
        </p:sp>
        <p:sp>
          <p:nvSpPr>
            <p:cNvPr id="26629" name="Freeform 5">
              <a:extLst>
                <a:ext uri="{FF2B5EF4-FFF2-40B4-BE49-F238E27FC236}">
                  <a16:creationId xmlns:a16="http://schemas.microsoft.com/office/drawing/2014/main" id="{B1D2E9B8-8708-A1E0-228A-252D8DBF87F8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AU">
                <a:latin typeface="Arial" charset="0"/>
              </a:endParaRPr>
            </a:p>
          </p:txBody>
        </p:sp>
        <p:sp>
          <p:nvSpPr>
            <p:cNvPr id="26630" name="Freeform 6">
              <a:extLst>
                <a:ext uri="{FF2B5EF4-FFF2-40B4-BE49-F238E27FC236}">
                  <a16:creationId xmlns:a16="http://schemas.microsoft.com/office/drawing/2014/main" id="{225FB9FE-7930-81C4-808E-8F26BBD2EF4F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AU">
                <a:latin typeface="Arial" charset="0"/>
              </a:endParaRPr>
            </a:p>
          </p:txBody>
        </p:sp>
        <p:sp>
          <p:nvSpPr>
            <p:cNvPr id="26631" name="Oval 7">
              <a:extLst>
                <a:ext uri="{FF2B5EF4-FFF2-40B4-BE49-F238E27FC236}">
                  <a16:creationId xmlns:a16="http://schemas.microsoft.com/office/drawing/2014/main" id="{E85D6045-1BD8-144A-C1B0-A8A088CB2775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AU"/>
            </a:p>
          </p:txBody>
        </p:sp>
        <p:sp>
          <p:nvSpPr>
            <p:cNvPr id="26632" name="Oval 8">
              <a:extLst>
                <a:ext uri="{FF2B5EF4-FFF2-40B4-BE49-F238E27FC236}">
                  <a16:creationId xmlns:a16="http://schemas.microsoft.com/office/drawing/2014/main" id="{CCF04996-6AA9-3DF0-9066-393EF5542D2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AU"/>
            </a:p>
          </p:txBody>
        </p:sp>
        <p:sp>
          <p:nvSpPr>
            <p:cNvPr id="26633" name="Oval 9">
              <a:extLst>
                <a:ext uri="{FF2B5EF4-FFF2-40B4-BE49-F238E27FC236}">
                  <a16:creationId xmlns:a16="http://schemas.microsoft.com/office/drawing/2014/main" id="{83107AF2-4534-EE01-A916-1A1D2367D13E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AU"/>
            </a:p>
          </p:txBody>
        </p:sp>
      </p:grpSp>
      <p:sp>
        <p:nvSpPr>
          <p:cNvPr id="26634" name="Rectangle 10">
            <a:extLst>
              <a:ext uri="{FF2B5EF4-FFF2-40B4-BE49-F238E27FC236}">
                <a16:creationId xmlns:a16="http://schemas.microsoft.com/office/drawing/2014/main" id="{22E4529C-04DD-41DC-AC00-1AB4185DA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26635" name="Rectangle 11">
            <a:extLst>
              <a:ext uri="{FF2B5EF4-FFF2-40B4-BE49-F238E27FC236}">
                <a16:creationId xmlns:a16="http://schemas.microsoft.com/office/drawing/2014/main" id="{2F1517C1-5E1C-C749-85C9-A60FE9149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6636" name="Rectangle 12">
            <a:extLst>
              <a:ext uri="{FF2B5EF4-FFF2-40B4-BE49-F238E27FC236}">
                <a16:creationId xmlns:a16="http://schemas.microsoft.com/office/drawing/2014/main" id="{5DBBFC44-9F38-11EC-6E62-F7D46FFB7A0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37" name="Rectangle 13">
            <a:extLst>
              <a:ext uri="{FF2B5EF4-FFF2-40B4-BE49-F238E27FC236}">
                <a16:creationId xmlns:a16="http://schemas.microsoft.com/office/drawing/2014/main" id="{8CD0D30A-C3AC-3014-B54D-0472B1D9C07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38" name="Rectangle 14">
            <a:extLst>
              <a:ext uri="{FF2B5EF4-FFF2-40B4-BE49-F238E27FC236}">
                <a16:creationId xmlns:a16="http://schemas.microsoft.com/office/drawing/2014/main" id="{5A8BAB41-C9DF-84D9-FF53-59AAFCCDC8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4FBFCF9A-B757-4C44-B4BD-1AAC0B88076C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3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4" r:id="rId12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com.au/imgres?imgurl=http://farm3.static.flickr.com/2191/2417164282_3cedc64029.jpg&amp;imgrefurl=http://www.flickr.com/photos/neopol/2417164282/&amp;usg=__46p_0CMBpTfzvKCY_CTUndsLOz8=&amp;h=500&amp;w=424&amp;sz=75&amp;hl=en&amp;start=5&amp;um=1&amp;itbs=1&amp;tbnid=aaJtMyutmkO0fM:&amp;tbnh=130&amp;tbnw=110&amp;prev=/images%3Fq%3Dflame%26um%3D1%26hl%3Den%26rls%3Dcom.microsoft:*:IE-SearchBox%26rlz%3D1I7ADBR_en%26tbs%3Disch: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emicalconnection.org.uk/chemistry/experiments/list.php" TargetMode="External"/><Relationship Id="rId2" Type="http://schemas.openxmlformats.org/officeDocument/2006/relationships/hyperlink" Target="http://molecularmaidens.blogspot.com/2010_01_01_archiv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cbrown.info/page03/3_51energy.htm" TargetMode="External"/><Relationship Id="rId5" Type="http://schemas.openxmlformats.org/officeDocument/2006/relationships/hyperlink" Target="http://drmccarthysciencehgms.blogspot.com/2010/03/synthesis-decomposition-single-double.html" TargetMode="External"/><Relationship Id="rId4" Type="http://schemas.openxmlformats.org/officeDocument/2006/relationships/hyperlink" Target="http://faculty.sdmiramar.edu/fgarces/zCourse/All_Year/Ch100_OL/aMy_FileLec/04OL_LecNotes_Ch100/09_KineticsEquil/901_Kinetics/901_Kinetics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2.bp.blogspot.com/_z_etvXOnqPU/S00LwGXmFfI/AAAAAAAAAHY/3yVS8tYw-Z0/s1600-h/exothermic.gi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google.com.au/imgres?imgurl=http://www.learner.org/courses/essential/physicalsci/images/s4.ice_melt2.jpg&amp;imgrefurl=http://www.learner.org/courses/essential/physicalsci/session4/closer1.html&amp;usg=__5D5UIA9PUO4rB2d1Nsn236jGbB4=&amp;h=300&amp;w=300&amp;sz=12&amp;hl=en&amp;start=3&amp;um=1&amp;itbs=1&amp;tbnid=fY_abTapl-cHrM:&amp;tbnh=116&amp;tbnw=116&amp;prev=/images%3Fq%3Dice%2Bmelting%26um%3D1%26hl%3Den%26sa%3DN%26rls%3Dcom.microsoft:*:IE-SearchBox%26rlz%3D1I7ADBR_en%26ndsp%3D20%26tbs%3Disch: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50">
            <a:extLst>
              <a:ext uri="{FF2B5EF4-FFF2-40B4-BE49-F238E27FC236}">
                <a16:creationId xmlns:a16="http://schemas.microsoft.com/office/drawing/2014/main" id="{0D64DD48-F73B-4374-7558-59F5B2684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638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Identify the reaction</a:t>
            </a:r>
          </a:p>
        </p:txBody>
      </p:sp>
      <p:sp>
        <p:nvSpPr>
          <p:cNvPr id="17411" name="Rectangle 2051">
            <a:extLst>
              <a:ext uri="{FF2B5EF4-FFF2-40B4-BE49-F238E27FC236}">
                <a16:creationId xmlns:a16="http://schemas.microsoft.com/office/drawing/2014/main" id="{C756BA1F-794D-3B79-A73A-B7E7CD3E681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4638" y="1752600"/>
            <a:ext cx="38100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Does this reaction absorb heat?</a:t>
            </a:r>
          </a:p>
          <a:p>
            <a:pPr eaLnBrk="1" hangingPunct="1">
              <a:defRPr/>
            </a:pPr>
            <a:r>
              <a:rPr lang="en-US" sz="2800" dirty="0"/>
              <a:t>Does this reaction release heat?</a:t>
            </a:r>
          </a:p>
          <a:p>
            <a:pPr eaLnBrk="1" hangingPunct="1">
              <a:defRPr/>
            </a:pPr>
            <a:r>
              <a:rPr lang="en-US" sz="2800" dirty="0"/>
              <a:t>Is this an exothermic or endothermic reaction?</a:t>
            </a:r>
          </a:p>
        </p:txBody>
      </p:sp>
      <p:pic>
        <p:nvPicPr>
          <p:cNvPr id="6148" name="Picture 2058" descr="C:\public_html\mountain.jpg">
            <a:extLst>
              <a:ext uri="{FF2B5EF4-FFF2-40B4-BE49-F238E27FC236}">
                <a16:creationId xmlns:a16="http://schemas.microsoft.com/office/drawing/2014/main" id="{3C5C2A54-24EE-784A-23CF-BD6ECBB3D478}"/>
              </a:ext>
            </a:extLst>
          </p:cNvPr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4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02075" y="1752600"/>
            <a:ext cx="4794250" cy="359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  <p:sndAc>
      <p:stSnd loop="1">
        <p:snd r:embed="rId3" name="LASER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CC6B-7648-9E67-743E-A54E50C2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/>
              <a:t>Phase changes and Enthalpy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703DE-0195-91EB-0E5E-EF54FB18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40075"/>
          </a:xfrm>
        </p:spPr>
        <p:txBody>
          <a:bodyPr/>
          <a:lstStyle/>
          <a:p>
            <a:pPr eaLnBrk="1" hangingPunct="1">
              <a:defRPr/>
            </a:pPr>
            <a:r>
              <a:rPr lang="en-AU" sz="4000" dirty="0"/>
              <a:t>Water boiling to form steam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AU" dirty="0"/>
              <a:t>Requires energy to be added to the system from the surroundings.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AU" dirty="0"/>
              <a:t>(absorbing energy to make the reaction happen is an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AU" dirty="0"/>
              <a:t>“Endothermic” process.)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A1E77D-42CA-094B-A4E8-6E712ECD8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8" y="5448300"/>
            <a:ext cx="370363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4000"/>
              <a:t>H</a:t>
            </a:r>
            <a:r>
              <a:rPr lang="en-AU" altLang="en-US" sz="4000" baseline="-25000"/>
              <a:t>2</a:t>
            </a:r>
            <a:r>
              <a:rPr lang="en-AU" altLang="en-US" sz="4000"/>
              <a:t>O</a:t>
            </a:r>
            <a:r>
              <a:rPr lang="en-AU" altLang="en-US" sz="4000" baseline="-25000"/>
              <a:t>(l)</a:t>
            </a:r>
            <a:r>
              <a:rPr lang="en-AU" altLang="en-US" sz="4000"/>
              <a:t> </a:t>
            </a:r>
            <a:r>
              <a:rPr lang="en-AU" altLang="en-US" sz="4000">
                <a:sym typeface="Wingdings" panose="05000000000000000000" pitchFamily="2" charset="2"/>
              </a:rPr>
              <a:t> </a:t>
            </a:r>
            <a:r>
              <a:rPr lang="en-AU" altLang="en-US" sz="4000"/>
              <a:t>H</a:t>
            </a:r>
            <a:r>
              <a:rPr lang="en-AU" altLang="en-US" sz="4000" baseline="-25000"/>
              <a:t>2</a:t>
            </a:r>
            <a:r>
              <a:rPr lang="en-AU" altLang="en-US" sz="4000"/>
              <a:t>O</a:t>
            </a:r>
            <a:r>
              <a:rPr lang="en-AU" altLang="en-US" sz="4000" baseline="-25000"/>
              <a:t>(g)</a:t>
            </a:r>
            <a:r>
              <a:rPr lang="en-AU" altLang="en-US" sz="1800">
                <a:sym typeface="Wingdings" panose="05000000000000000000" pitchFamily="2" charset="2"/>
              </a:rPr>
              <a:t> </a:t>
            </a:r>
            <a:endParaRPr lang="en-AU" altLang="en-US" sz="1800"/>
          </a:p>
        </p:txBody>
      </p:sp>
      <p:pic>
        <p:nvPicPr>
          <p:cNvPr id="16389" name="Picture 2" descr="http://pathstoknowledge.files.wordpress.com/2009/07/boiling1.jpg">
            <a:extLst>
              <a:ext uri="{FF2B5EF4-FFF2-40B4-BE49-F238E27FC236}">
                <a16:creationId xmlns:a16="http://schemas.microsoft.com/office/drawing/2014/main" id="{94096567-3B99-E446-6676-46178FBC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9"/>
          <a:stretch>
            <a:fillRect/>
          </a:stretch>
        </p:blipFill>
        <p:spPr bwMode="auto">
          <a:xfrm>
            <a:off x="6697663" y="3902075"/>
            <a:ext cx="1989137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E2B3-2131-66F2-65AB-E5C5C451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/>
              <a:t>Phase Changes and Enthalpy</a:t>
            </a:r>
            <a:br>
              <a:rPr lang="en-AU" dirty="0"/>
            </a:br>
            <a:endParaRPr lang="en-AU" dirty="0"/>
          </a:p>
        </p:txBody>
      </p:sp>
      <p:grpSp>
        <p:nvGrpSpPr>
          <p:cNvPr id="17411" name="Group 18">
            <a:extLst>
              <a:ext uri="{FF2B5EF4-FFF2-40B4-BE49-F238E27FC236}">
                <a16:creationId xmlns:a16="http://schemas.microsoft.com/office/drawing/2014/main" id="{38DB295D-DC5E-911E-2B3F-7ED48D9A7BBE}"/>
              </a:ext>
            </a:extLst>
          </p:cNvPr>
          <p:cNvGrpSpPr>
            <a:grpSpLocks/>
          </p:cNvGrpSpPr>
          <p:nvPr/>
        </p:nvGrpSpPr>
        <p:grpSpPr bwMode="auto">
          <a:xfrm>
            <a:off x="1446213" y="1419225"/>
            <a:ext cx="5927725" cy="4722813"/>
            <a:chOff x="1447006" y="1418432"/>
            <a:chExt cx="5927566" cy="472408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A5BE4AB-10F1-39E8-ACDA-7C88864A55E6}"/>
                </a:ext>
              </a:extLst>
            </p:cNvPr>
            <p:cNvCxnSpPr/>
            <p:nvPr/>
          </p:nvCxnSpPr>
          <p:spPr>
            <a:xfrm rot="5400000">
              <a:off x="-898367" y="3779680"/>
              <a:ext cx="4724082" cy="158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968D22A-05CD-55E6-8FD4-B5E800993E24}"/>
                </a:ext>
              </a:extLst>
            </p:cNvPr>
            <p:cNvCxnSpPr/>
            <p:nvPr/>
          </p:nvCxnSpPr>
          <p:spPr>
            <a:xfrm>
              <a:off x="1447006" y="6140926"/>
              <a:ext cx="5927566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6FD7BF-6708-C765-753F-4599C84B62D7}"/>
              </a:ext>
            </a:extLst>
          </p:cNvPr>
          <p:cNvCxnSpPr/>
          <p:nvPr/>
        </p:nvCxnSpPr>
        <p:spPr>
          <a:xfrm rot="5400000" flipH="1" flipV="1">
            <a:off x="7016751" y="2751137"/>
            <a:ext cx="1617662" cy="1357313"/>
          </a:xfrm>
          <a:prstGeom prst="line">
            <a:avLst/>
          </a:prstGeom>
          <a:ln w="381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13" name="Group 36">
            <a:extLst>
              <a:ext uri="{FF2B5EF4-FFF2-40B4-BE49-F238E27FC236}">
                <a16:creationId xmlns:a16="http://schemas.microsoft.com/office/drawing/2014/main" id="{C5FE1A5B-CCAF-6AA2-C127-BD27E7A18AAA}"/>
              </a:ext>
            </a:extLst>
          </p:cNvPr>
          <p:cNvGrpSpPr>
            <a:grpSpLocks/>
          </p:cNvGrpSpPr>
          <p:nvPr/>
        </p:nvGrpSpPr>
        <p:grpSpPr bwMode="auto">
          <a:xfrm>
            <a:off x="776288" y="2212975"/>
            <a:ext cx="7727950" cy="3670300"/>
            <a:chOff x="776318" y="2212182"/>
            <a:chExt cx="7727602" cy="3670458"/>
          </a:xfrm>
        </p:grpSpPr>
        <p:sp>
          <p:nvSpPr>
            <p:cNvPr id="17414" name="Text Box 13">
              <a:extLst>
                <a:ext uri="{FF2B5EF4-FFF2-40B4-BE49-F238E27FC236}">
                  <a16:creationId xmlns:a16="http://schemas.microsoft.com/office/drawing/2014/main" id="{8BDC4BDD-9020-F509-159B-B98BA77F8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540" y="5485765"/>
              <a:ext cx="102108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Verdana" panose="020B0604030504040204" pitchFamily="34" charset="0"/>
                </a:rPr>
                <a:t>Solid </a:t>
              </a:r>
            </a:p>
          </p:txBody>
        </p:sp>
        <p:sp>
          <p:nvSpPr>
            <p:cNvPr id="17415" name="Line 14">
              <a:extLst>
                <a:ext uri="{FF2B5EF4-FFF2-40B4-BE49-F238E27FC236}">
                  <a16:creationId xmlns:a16="http://schemas.microsoft.com/office/drawing/2014/main" id="{54339774-04CC-A151-FA55-21F735B904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5080" y="2212182"/>
              <a:ext cx="5059680" cy="2387123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6" name="Text Box 15">
              <a:extLst>
                <a:ext uri="{FF2B5EF4-FFF2-40B4-BE49-F238E27FC236}">
                  <a16:creationId xmlns:a16="http://schemas.microsoft.com/office/drawing/2014/main" id="{D6C78CB5-0726-3A39-CCA3-AF40171A7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735" y="4599305"/>
              <a:ext cx="110934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Verdana" panose="020B0604030504040204" pitchFamily="34" charset="0"/>
                </a:rPr>
                <a:t>Liquid</a:t>
              </a:r>
            </a:p>
          </p:txBody>
        </p:sp>
        <p:sp>
          <p:nvSpPr>
            <p:cNvPr id="17417" name="Text Box 16">
              <a:extLst>
                <a:ext uri="{FF2B5EF4-FFF2-40B4-BE49-F238E27FC236}">
                  <a16:creationId xmlns:a16="http://schemas.microsoft.com/office/drawing/2014/main" id="{C2E9C582-28E4-6D11-4016-0AEC6F1B5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447129">
              <a:off x="5477988" y="5063095"/>
              <a:ext cx="21383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FF0066"/>
                  </a:solidFill>
                  <a:latin typeface="Verdana" panose="020B0604030504040204" pitchFamily="34" charset="0"/>
                  <a:sym typeface="Symbol" panose="05050102010706020507" pitchFamily="18" charset="2"/>
                </a:rPr>
                <a:t>endothermic</a:t>
              </a:r>
              <a:endParaRPr lang="en-US" altLang="en-US" sz="2000" b="1">
                <a:solidFill>
                  <a:srgbClr val="FF0066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7418" name="Rectangle 24">
              <a:extLst>
                <a:ext uri="{FF2B5EF4-FFF2-40B4-BE49-F238E27FC236}">
                  <a16:creationId xmlns:a16="http://schemas.microsoft.com/office/drawing/2014/main" id="{D4BFDF2A-3A9F-2BEB-A618-FABFC0CC88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52706" y="3314525"/>
              <a:ext cx="22581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Verdana" panose="020B0604030504040204" pitchFamily="34" charset="0"/>
                </a:rPr>
                <a:t>enthalpy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FF4C37E-6FBD-3E70-BBF0-A087B19967FF}"/>
                </a:ext>
              </a:extLst>
            </p:cNvPr>
            <p:cNvCxnSpPr/>
            <p:nvPr/>
          </p:nvCxnSpPr>
          <p:spPr>
            <a:xfrm rot="5400000" flipH="1" flipV="1">
              <a:off x="1722389" y="5060316"/>
              <a:ext cx="822360" cy="822288"/>
            </a:xfrm>
            <a:prstGeom prst="line">
              <a:avLst/>
            </a:prstGeom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7D9945-95E7-CA32-B289-B5139F24F60E}"/>
                </a:ext>
              </a:extLst>
            </p:cNvPr>
            <p:cNvCxnSpPr/>
            <p:nvPr/>
          </p:nvCxnSpPr>
          <p:spPr>
            <a:xfrm>
              <a:off x="2544713" y="5060280"/>
              <a:ext cx="1020716" cy="1588"/>
            </a:xfrm>
            <a:prstGeom prst="line">
              <a:avLst/>
            </a:prstGeom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6A098AF-9F71-BC67-7F82-7A4D0FCA0B76}"/>
                </a:ext>
              </a:extLst>
            </p:cNvPr>
            <p:cNvCxnSpPr/>
            <p:nvPr/>
          </p:nvCxnSpPr>
          <p:spPr>
            <a:xfrm rot="5400000" flipH="1" flipV="1">
              <a:off x="3565393" y="4237955"/>
              <a:ext cx="823948" cy="823876"/>
            </a:xfrm>
            <a:prstGeom prst="line">
              <a:avLst/>
            </a:prstGeom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22" name="Text Box 15">
              <a:extLst>
                <a:ext uri="{FF2B5EF4-FFF2-40B4-BE49-F238E27FC236}">
                  <a16:creationId xmlns:a16="http://schemas.microsoft.com/office/drawing/2014/main" id="{82D9C410-6D1F-3E7F-86D9-9763B382E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6847" y="3448367"/>
              <a:ext cx="70707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Verdana" panose="020B0604030504040204" pitchFamily="34" charset="0"/>
                </a:rPr>
                <a:t>gas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54CCC3-FCC3-9D8E-E92F-0E3F2464F027}"/>
                </a:ext>
              </a:extLst>
            </p:cNvPr>
            <p:cNvCxnSpPr/>
            <p:nvPr/>
          </p:nvCxnSpPr>
          <p:spPr>
            <a:xfrm>
              <a:off x="4389305" y="4237919"/>
              <a:ext cx="2758951" cy="1588"/>
            </a:xfrm>
            <a:prstGeom prst="line">
              <a:avLst/>
            </a:prstGeom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24" name="Line 14">
              <a:extLst>
                <a:ext uri="{FF2B5EF4-FFF2-40B4-BE49-F238E27FC236}">
                  <a16:creationId xmlns:a16="http://schemas.microsoft.com/office/drawing/2014/main" id="{3E40CE32-5DB4-257B-486B-F7F5E3F2E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6200" y="3845242"/>
              <a:ext cx="4617720" cy="2037398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Text Box 16">
              <a:extLst>
                <a:ext uri="{FF2B5EF4-FFF2-40B4-BE49-F238E27FC236}">
                  <a16:creationId xmlns:a16="http://schemas.microsoft.com/office/drawing/2014/main" id="{780CA25B-4554-3648-D1C5-7DC74E97E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447129">
              <a:off x="3706969" y="2959023"/>
              <a:ext cx="21383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FFFF00"/>
                  </a:solidFill>
                  <a:latin typeface="Verdana" panose="020B0604030504040204" pitchFamily="34" charset="0"/>
                  <a:sym typeface="Symbol" panose="05050102010706020507" pitchFamily="18" charset="2"/>
                </a:rPr>
                <a:t>exothermic</a:t>
              </a:r>
              <a:endParaRPr lang="en-US" altLang="en-US" sz="2000" b="1">
                <a:solidFill>
                  <a:srgbClr val="FFFF00"/>
                </a:solidFill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>
            <a:extLst>
              <a:ext uri="{FF2B5EF4-FFF2-40B4-BE49-F238E27FC236}">
                <a16:creationId xmlns:a16="http://schemas.microsoft.com/office/drawing/2014/main" id="{81A149B5-0EAB-7971-C214-9CB5B2362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6288" y="298450"/>
            <a:ext cx="7710487" cy="908050"/>
          </a:xfrm>
        </p:spPr>
        <p:txBody>
          <a:bodyPr/>
          <a:lstStyle/>
          <a:p>
            <a:pPr eaLnBrk="1" hangingPunct="1"/>
            <a:r>
              <a:rPr lang="en-US" altLang="en-US">
                <a:effectLst/>
              </a:rPr>
              <a:t>Making and Breaking Bonds: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48046BE8-114F-E5EF-0180-73FCD435C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7650" y="2276475"/>
            <a:ext cx="8486775" cy="6032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6600"/>
                </a:solidFill>
                <a:effectLst/>
              </a:rPr>
              <a:t>Making chemical bonds is usually exothermic.</a:t>
            </a:r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02CF9BA5-0FFF-CC9B-1A37-D37FCAEA0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1458913"/>
            <a:ext cx="914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200" dirty="0">
                <a:solidFill>
                  <a:srgbClr val="FFFF00"/>
                </a:solidFill>
                <a:latin typeface="Arial" charset="0"/>
              </a:rPr>
              <a:t>Breaking chemical bonds </a:t>
            </a:r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is usually </a:t>
            </a:r>
            <a:r>
              <a:rPr lang="en-US" sz="3200" dirty="0">
                <a:solidFill>
                  <a:srgbClr val="FFFF00"/>
                </a:solidFill>
                <a:latin typeface="Arial" charset="0"/>
              </a:rPr>
              <a:t>endothermic.</a:t>
            </a:r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7B9DB54F-166A-5027-34EC-28242B5DB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3113088"/>
            <a:ext cx="87344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chemeClr val="tx2"/>
                </a:solidFill>
              </a:rPr>
              <a:t>All chemical reactions involve bond ‘rearrangements’. Bonds are broken and new ones are formed.</a:t>
            </a:r>
          </a:p>
        </p:txBody>
      </p:sp>
      <p:sp>
        <p:nvSpPr>
          <p:cNvPr id="8203" name="Text Box 11">
            <a:extLst>
              <a:ext uri="{FF2B5EF4-FFF2-40B4-BE49-F238E27FC236}">
                <a16:creationId xmlns:a16="http://schemas.microsoft.com/office/drawing/2014/main" id="{04E5D217-2801-DCEB-F9B6-90D3318DF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4357688"/>
            <a:ext cx="8486775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FF6600"/>
                </a:solidFill>
              </a:rPr>
              <a:t>Chemical reactions are in two stages: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000">
              <a:solidFill>
                <a:srgbClr val="FF66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800">
                <a:solidFill>
                  <a:srgbClr val="FFFF00"/>
                </a:solidFill>
              </a:rPr>
              <a:t>Breaking bonds, an endothermic process.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800">
                <a:solidFill>
                  <a:srgbClr val="FFFF00"/>
                </a:solidFill>
              </a:rPr>
              <a:t>Making new bonds, an exothermic process.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7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 build="p" autoUpdateAnimBg="0" advAuto="0"/>
      <p:bldP spid="8200" grpId="0" autoUpdateAnimBg="0"/>
      <p:bldP spid="8201" grpId="0" autoUpdateAnimBg="0"/>
      <p:bldP spid="820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FE942415-C885-CBBE-C69F-13E043F95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3650" y="298450"/>
            <a:ext cx="7607300" cy="908050"/>
          </a:xfrm>
        </p:spPr>
        <p:txBody>
          <a:bodyPr/>
          <a:lstStyle/>
          <a:p>
            <a:pPr eaLnBrk="1" hangingPunct="1"/>
            <a:r>
              <a:rPr lang="en-US" altLang="en-US">
                <a:effectLst/>
              </a:rPr>
              <a:t>Reaction Profiles are</a:t>
            </a:r>
          </a:p>
        </p:txBody>
      </p:sp>
      <p:sp>
        <p:nvSpPr>
          <p:cNvPr id="19459" name="Rectangle 7">
            <a:extLst>
              <a:ext uri="{FF2B5EF4-FFF2-40B4-BE49-F238E27FC236}">
                <a16:creationId xmlns:a16="http://schemas.microsoft.com/office/drawing/2014/main" id="{BE7E6AAD-A769-9278-007F-13CEDEBEC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8825" y="1206500"/>
            <a:ext cx="8112125" cy="2217738"/>
          </a:xfrm>
        </p:spPr>
        <p:txBody>
          <a:bodyPr/>
          <a:lstStyle/>
          <a:p>
            <a:pPr marL="0" indent="0" eaLnBrk="1" hangingPunct="1"/>
            <a:r>
              <a:rPr lang="en-US" altLang="en-US" sz="2800">
                <a:solidFill>
                  <a:srgbClr val="FFFF00"/>
                </a:solidFill>
                <a:effectLst/>
              </a:rPr>
              <a:t> More detailed version of the energy level diagrams;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1400">
              <a:solidFill>
                <a:srgbClr val="FFFF00"/>
              </a:solidFill>
              <a:effectLst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FF00"/>
                </a:solidFill>
                <a:effectLst/>
              </a:rPr>
              <a:t>They show the endothermic bond breaking and the exothermic bond making stages of a reaction.</a:t>
            </a:r>
          </a:p>
        </p:txBody>
      </p:sp>
      <p:sp>
        <p:nvSpPr>
          <p:cNvPr id="9224" name="Text Box 8">
            <a:extLst>
              <a:ext uri="{FF2B5EF4-FFF2-40B4-BE49-F238E27FC236}">
                <a16:creationId xmlns:a16="http://schemas.microsoft.com/office/drawing/2014/main" id="{AB982809-BD84-A184-618D-5FA04EBDC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4110038"/>
            <a:ext cx="81121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FF6600"/>
                </a:solidFill>
              </a:rPr>
              <a:t>Reaction profiles can be used to do numerical calculations on the energy changes that happen  in chemical reactions.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0" descr="axes2">
            <a:extLst>
              <a:ext uri="{FF2B5EF4-FFF2-40B4-BE49-F238E27FC236}">
                <a16:creationId xmlns:a16="http://schemas.microsoft.com/office/drawing/2014/main" id="{A93080EB-2822-B4B9-B518-184F3D968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874713"/>
            <a:ext cx="7610475" cy="599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6">
            <a:extLst>
              <a:ext uri="{FF2B5EF4-FFF2-40B4-BE49-F238E27FC236}">
                <a16:creationId xmlns:a16="http://schemas.microsoft.com/office/drawing/2014/main" id="{33C1BBC2-2F90-CE49-EF13-B2EA37418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60960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>
                <a:effectLst/>
              </a:rPr>
              <a:t>Reaction Profile for</a:t>
            </a:r>
            <a:br>
              <a:rPr lang="en-US"/>
            </a:br>
            <a:endParaRPr lang="en-US"/>
          </a:p>
        </p:txBody>
      </p:sp>
      <p:sp>
        <p:nvSpPr>
          <p:cNvPr id="20484" name="Rectangle 7">
            <a:extLst>
              <a:ext uri="{FF2B5EF4-FFF2-40B4-BE49-F238E27FC236}">
                <a16:creationId xmlns:a16="http://schemas.microsoft.com/office/drawing/2014/main" id="{DB634DD4-0CB5-BA5A-330C-125E90E3FE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685800"/>
            <a:ext cx="6096000" cy="719138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4000" b="1">
                <a:solidFill>
                  <a:srgbClr val="FFFF00"/>
                </a:solidFill>
                <a:effectLst/>
              </a:rPr>
              <a:t>H</a:t>
            </a:r>
            <a:r>
              <a:rPr lang="en-US" altLang="en-US" sz="4000" b="1" baseline="-25000">
                <a:solidFill>
                  <a:srgbClr val="FFFF00"/>
                </a:solidFill>
                <a:effectLst/>
              </a:rPr>
              <a:t>2</a:t>
            </a:r>
            <a:r>
              <a:rPr lang="en-US" altLang="en-US" sz="4000" b="1" baseline="30000">
                <a:solidFill>
                  <a:srgbClr val="FFFF00"/>
                </a:solidFill>
                <a:effectLst/>
              </a:rPr>
              <a:t> </a:t>
            </a:r>
            <a:r>
              <a:rPr lang="en-US" altLang="en-US" sz="4000" b="1">
                <a:solidFill>
                  <a:srgbClr val="FFFF00"/>
                </a:solidFill>
                <a:effectLst/>
              </a:rPr>
              <a:t>+ Cl</a:t>
            </a:r>
            <a:r>
              <a:rPr lang="en-US" altLang="en-US" sz="4000" b="1" baseline="-25000">
                <a:solidFill>
                  <a:srgbClr val="FFFF00"/>
                </a:solidFill>
                <a:effectLst/>
              </a:rPr>
              <a:t>2 </a:t>
            </a:r>
            <a:r>
              <a:rPr lang="en-US" altLang="en-US" sz="4000" b="1">
                <a:solidFill>
                  <a:srgbClr val="FFFF00"/>
                </a:solidFill>
                <a:effectLst/>
                <a:sym typeface="Symbol" panose="05050102010706020507" pitchFamily="18" charset="2"/>
              </a:rPr>
              <a:t> 2HCl</a:t>
            </a:r>
          </a:p>
        </p:txBody>
      </p:sp>
      <p:sp>
        <p:nvSpPr>
          <p:cNvPr id="20485" name="Text Box 16">
            <a:extLst>
              <a:ext uri="{FF2B5EF4-FFF2-40B4-BE49-F238E27FC236}">
                <a16:creationId xmlns:a16="http://schemas.microsoft.com/office/drawing/2014/main" id="{CB334F9D-DA21-6B51-975E-38C2C295710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10368" y="3625057"/>
            <a:ext cx="1789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00"/>
                </a:solidFill>
                <a:latin typeface="Verdana" panose="020B0604030504040204" pitchFamily="34" charset="0"/>
              </a:rPr>
              <a:t>energy</a:t>
            </a:r>
          </a:p>
        </p:txBody>
      </p:sp>
      <p:sp>
        <p:nvSpPr>
          <p:cNvPr id="10257" name="Text Box 17">
            <a:extLst>
              <a:ext uri="{FF2B5EF4-FFF2-40B4-BE49-F238E27FC236}">
                <a16:creationId xmlns:a16="http://schemas.microsoft.com/office/drawing/2014/main" id="{A5805611-E29B-B41D-2BE2-608ACF358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352800"/>
            <a:ext cx="2139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Verdana" panose="020B0604030504040204" pitchFamily="34" charset="0"/>
              </a:rPr>
              <a:t>H-H, Cl-Cl</a:t>
            </a:r>
          </a:p>
        </p:txBody>
      </p:sp>
      <p:sp>
        <p:nvSpPr>
          <p:cNvPr id="20487" name="Text Box 18">
            <a:extLst>
              <a:ext uri="{FF2B5EF4-FFF2-40B4-BE49-F238E27FC236}">
                <a16:creationId xmlns:a16="http://schemas.microsoft.com/office/drawing/2014/main" id="{CD7431D1-2297-B3F4-24DF-D39882239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810000"/>
            <a:ext cx="190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Verdana" panose="020B0604030504040204" pitchFamily="34" charset="0"/>
              </a:rPr>
              <a:t>Reactants</a:t>
            </a:r>
          </a:p>
        </p:txBody>
      </p:sp>
      <p:sp>
        <p:nvSpPr>
          <p:cNvPr id="20488" name="Line 22">
            <a:extLst>
              <a:ext uri="{FF2B5EF4-FFF2-40B4-BE49-F238E27FC236}">
                <a16:creationId xmlns:a16="http://schemas.microsoft.com/office/drawing/2014/main" id="{034A0CB6-1808-F898-8688-BCCF1447DC2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2860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23">
            <a:extLst>
              <a:ext uri="{FF2B5EF4-FFF2-40B4-BE49-F238E27FC236}">
                <a16:creationId xmlns:a16="http://schemas.microsoft.com/office/drawing/2014/main" id="{46603CB5-52F1-A367-4FD4-F1D6CD2B9F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362200"/>
            <a:ext cx="0" cy="297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Text Box 24">
            <a:extLst>
              <a:ext uri="{FF2B5EF4-FFF2-40B4-BE49-F238E27FC236}">
                <a16:creationId xmlns:a16="http://schemas.microsoft.com/office/drawing/2014/main" id="{119B2441-F8D7-6D3B-1256-16F866655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905000"/>
            <a:ext cx="1984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H, H, Cl, Cl (Atoms)</a:t>
            </a:r>
          </a:p>
        </p:txBody>
      </p:sp>
      <p:sp>
        <p:nvSpPr>
          <p:cNvPr id="10265" name="Text Box 25">
            <a:extLst>
              <a:ext uri="{FF2B5EF4-FFF2-40B4-BE49-F238E27FC236}">
                <a16:creationId xmlns:a16="http://schemas.microsoft.com/office/drawing/2014/main" id="{B1D2E21B-C5A3-2836-6230-3139CA739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029200"/>
            <a:ext cx="235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H-Cl, H-Cl</a:t>
            </a:r>
          </a:p>
        </p:txBody>
      </p:sp>
      <p:sp>
        <p:nvSpPr>
          <p:cNvPr id="20492" name="Text Box 26">
            <a:extLst>
              <a:ext uri="{FF2B5EF4-FFF2-40B4-BE49-F238E27FC236}">
                <a16:creationId xmlns:a16="http://schemas.microsoft.com/office/drawing/2014/main" id="{FC366228-3DFB-CA7E-6C19-20C61765B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334000"/>
            <a:ext cx="2974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Products</a:t>
            </a:r>
          </a:p>
        </p:txBody>
      </p:sp>
      <p:sp>
        <p:nvSpPr>
          <p:cNvPr id="10267" name="Text Box 27">
            <a:extLst>
              <a:ext uri="{FF2B5EF4-FFF2-40B4-BE49-F238E27FC236}">
                <a16:creationId xmlns:a16="http://schemas.microsoft.com/office/drawing/2014/main" id="{2F2C2004-A77F-270A-C809-FD71434B3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5" y="1404938"/>
            <a:ext cx="2476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00"/>
                </a:solidFill>
                <a:latin typeface="Verdana" panose="020B0604030504040204" pitchFamily="34" charset="0"/>
              </a:rPr>
              <a:t>Energy taken in to break bonds.</a:t>
            </a:r>
          </a:p>
        </p:txBody>
      </p:sp>
      <p:sp>
        <p:nvSpPr>
          <p:cNvPr id="10268" name="Line 28">
            <a:extLst>
              <a:ext uri="{FF2B5EF4-FFF2-40B4-BE49-F238E27FC236}">
                <a16:creationId xmlns:a16="http://schemas.microsoft.com/office/drawing/2014/main" id="{D59C3140-0799-7F10-34B0-86BB21D6A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7738" y="2046288"/>
            <a:ext cx="1439862" cy="13065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9" name="Text Box 29">
            <a:extLst>
              <a:ext uri="{FF2B5EF4-FFF2-40B4-BE49-F238E27FC236}">
                <a16:creationId xmlns:a16="http://schemas.microsoft.com/office/drawing/2014/main" id="{B270EA43-09A7-9957-7972-14A92F2AD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317750"/>
            <a:ext cx="327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00"/>
                </a:solidFill>
                <a:latin typeface="Verdana" panose="020B0604030504040204" pitchFamily="34" charset="0"/>
              </a:rPr>
              <a:t>Energy given out when bonds are made.</a:t>
            </a:r>
          </a:p>
        </p:txBody>
      </p:sp>
      <p:sp>
        <p:nvSpPr>
          <p:cNvPr id="10270" name="Line 30">
            <a:extLst>
              <a:ext uri="{FF2B5EF4-FFF2-40B4-BE49-F238E27FC236}">
                <a16:creationId xmlns:a16="http://schemas.microsoft.com/office/drawing/2014/main" id="{905FF7EC-05C7-AEB3-E547-A9A3F51227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971800"/>
            <a:ext cx="106680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3" name="Line 33">
            <a:extLst>
              <a:ext uri="{FF2B5EF4-FFF2-40B4-BE49-F238E27FC236}">
                <a16:creationId xmlns:a16="http://schemas.microsoft.com/office/drawing/2014/main" id="{4745769C-D6E6-E927-644A-C368E34C97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0850" y="3810000"/>
            <a:ext cx="6350" cy="152400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4" name="Text Box 34">
            <a:extLst>
              <a:ext uri="{FF2B5EF4-FFF2-40B4-BE49-F238E27FC236}">
                <a16:creationId xmlns:a16="http://schemas.microsoft.com/office/drawing/2014/main" id="{D40D717E-EFC1-1973-BD13-E1EECED3B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4387850"/>
            <a:ext cx="23955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00"/>
                </a:solidFill>
                <a:latin typeface="Verdana" panose="020B0604030504040204" pitchFamily="34" charset="0"/>
              </a:rPr>
              <a:t>Overall energy change, </a:t>
            </a:r>
            <a:r>
              <a:rPr lang="en-US" altLang="en-US" sz="1800" b="1">
                <a:solidFill>
                  <a:srgbClr val="FFFF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H</a:t>
            </a:r>
            <a:endParaRPr lang="en-US" altLang="en-US" sz="1800" b="1">
              <a:solidFill>
                <a:srgbClr val="FFFF00"/>
              </a:solidFill>
              <a:latin typeface="Verdana" panose="020B0604030504040204" pitchFamily="34" charset="0"/>
            </a:endParaRPr>
          </a:p>
        </p:txBody>
      </p:sp>
      <p:sp>
        <p:nvSpPr>
          <p:cNvPr id="10276" name="Line 36">
            <a:extLst>
              <a:ext uri="{FF2B5EF4-FFF2-40B4-BE49-F238E27FC236}">
                <a16:creationId xmlns:a16="http://schemas.microsoft.com/office/drawing/2014/main" id="{A0673206-B6F8-B0AE-78C4-E1D4B1FDFC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00600"/>
            <a:ext cx="7620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7" grpId="0"/>
      <p:bldP spid="10264" grpId="0"/>
      <p:bldP spid="10265" grpId="0"/>
      <p:bldP spid="10267" grpId="0"/>
      <p:bldP spid="10269" grpId="0"/>
      <p:bldP spid="1027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>
            <a:extLst>
              <a:ext uri="{FF2B5EF4-FFF2-40B4-BE49-F238E27FC236}">
                <a16:creationId xmlns:a16="http://schemas.microsoft.com/office/drawing/2014/main" id="{6FABB142-E00F-BB56-BFA5-937BF5FCA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0200" y="38100"/>
            <a:ext cx="8585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Calculating Energy Changes: 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62D07DB1-1899-C4DF-EAFD-F206EED46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0200" y="1023938"/>
            <a:ext cx="8813800" cy="95726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>
                <a:solidFill>
                  <a:srgbClr val="FFFF9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energy change for a reaction can be calculated using ‘bond energies’.</a:t>
            </a: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F5F56135-3D62-0482-74C3-F1F90FF5A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" y="2820988"/>
            <a:ext cx="88138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FFFF00"/>
                </a:solidFill>
              </a:rPr>
              <a:t>‘Bond energy’ is the amount of energy required to break a bond. This value is </a:t>
            </a:r>
            <a:r>
              <a:rPr lang="en-US" altLang="en-US" sz="2800">
                <a:solidFill>
                  <a:srgbClr val="FF3300"/>
                </a:solidFill>
              </a:rPr>
              <a:t>usually endothermic</a:t>
            </a:r>
            <a:r>
              <a:rPr lang="en-US" altLang="en-US" sz="2800">
                <a:solidFill>
                  <a:srgbClr val="FFFF00"/>
                </a:solidFill>
              </a:rPr>
              <a:t>, ie. has a positive value.</a:t>
            </a:r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D191F7CD-528C-0981-BF90-10D70A663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3871913"/>
            <a:ext cx="881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2300" name="Text Box 12">
            <a:extLst>
              <a:ext uri="{FF2B5EF4-FFF2-40B4-BE49-F238E27FC236}">
                <a16:creationId xmlns:a16="http://schemas.microsoft.com/office/drawing/2014/main" id="{54152345-8AD1-8685-F1E8-8DECAC6BE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329113"/>
            <a:ext cx="88138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FFFF99"/>
                </a:solidFill>
              </a:rPr>
              <a:t>When a bond is formed the energy given out is exactly equal to, but of opposite sign, to the energy required to break the bond. Bond making is </a:t>
            </a:r>
            <a:r>
              <a:rPr lang="en-US" altLang="en-US" sz="2800">
                <a:solidFill>
                  <a:srgbClr val="FF3300"/>
                </a:solidFill>
              </a:rPr>
              <a:t>usually an exothermic</a:t>
            </a:r>
            <a:r>
              <a:rPr lang="en-US" altLang="en-US" sz="2800">
                <a:solidFill>
                  <a:srgbClr val="FFFF99"/>
                </a:solidFill>
              </a:rPr>
              <a:t> process</a:t>
            </a:r>
            <a:r>
              <a:rPr lang="en-US" altLang="en-US" sz="2400">
                <a:solidFill>
                  <a:srgbClr val="FFFF99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1511" name="Text Box 14">
            <a:extLst>
              <a:ext uri="{FF2B5EF4-FFF2-40B4-BE49-F238E27FC236}">
                <a16:creationId xmlns:a16="http://schemas.microsoft.com/office/drawing/2014/main" id="{30BB028D-41B7-FD51-BDC2-BCCFE1E15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5972175"/>
            <a:ext cx="8307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1512" name="Text Box 15">
            <a:extLst>
              <a:ext uri="{FF2B5EF4-FFF2-40B4-BE49-F238E27FC236}">
                <a16:creationId xmlns:a16="http://schemas.microsoft.com/office/drawing/2014/main" id="{B78A9A1B-E6C6-813A-705D-AD99BD3F2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5467350"/>
            <a:ext cx="5759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FFFF00"/>
                </a:solidFill>
              </a:rPr>
              <a:t>.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build="p" autoUpdateAnimBg="0"/>
      <p:bldP spid="12297" grpId="0" autoUpdateAnimBg="0"/>
      <p:bldP spid="12299" grpId="0" autoUpdateAnimBg="0"/>
      <p:bldP spid="1230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axes2">
            <a:extLst>
              <a:ext uri="{FF2B5EF4-FFF2-40B4-BE49-F238E27FC236}">
                <a16:creationId xmlns:a16="http://schemas.microsoft.com/office/drawing/2014/main" id="{5480853D-91D5-253D-5E9A-5D272405A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874713"/>
            <a:ext cx="7610475" cy="599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>
            <a:extLst>
              <a:ext uri="{FF2B5EF4-FFF2-40B4-BE49-F238E27FC236}">
                <a16:creationId xmlns:a16="http://schemas.microsoft.com/office/drawing/2014/main" id="{399E9B0D-3235-8F97-6F0F-4740D4BBBC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60960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>
                <a:effectLst/>
              </a:rPr>
              <a:t>Reaction Profile for</a:t>
            </a:r>
            <a:br>
              <a:rPr lang="en-US"/>
            </a:br>
            <a:endParaRPr lang="en-US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208ABC78-F9A4-B5D1-5F45-421A7DC8B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685800"/>
            <a:ext cx="6096000" cy="719138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</a:t>
            </a:r>
            <a:r>
              <a:rPr lang="en-US" sz="40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sz="40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+ Cl</a:t>
            </a:r>
            <a:r>
              <a:rPr lang="en-US" sz="40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 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 2HCl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DF755E33-B8E2-CDF5-B369-1C720CD2DB2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10368" y="3625057"/>
            <a:ext cx="1789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00"/>
                </a:solidFill>
                <a:latin typeface="Verdana" panose="020B0604030504040204" pitchFamily="34" charset="0"/>
              </a:rPr>
              <a:t>energy</a:t>
            </a:r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8C02AFCE-8D94-32FA-78BF-4BC25D77A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352800"/>
            <a:ext cx="2139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Verdana" panose="020B0604030504040204" pitchFamily="34" charset="0"/>
              </a:rPr>
              <a:t>H-H, Cl-Cl</a:t>
            </a: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072F89F0-7027-8DD0-11AF-8C3805118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810000"/>
            <a:ext cx="190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Verdana" panose="020B0604030504040204" pitchFamily="34" charset="0"/>
              </a:rPr>
              <a:t>Reactants</a:t>
            </a:r>
          </a:p>
        </p:txBody>
      </p:sp>
      <p:sp>
        <p:nvSpPr>
          <p:cNvPr id="22536" name="Line 8">
            <a:extLst>
              <a:ext uri="{FF2B5EF4-FFF2-40B4-BE49-F238E27FC236}">
                <a16:creationId xmlns:a16="http://schemas.microsoft.com/office/drawing/2014/main" id="{C82B67F3-D7BE-B277-D37D-FF1A8AD2B3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2860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Line 9">
            <a:extLst>
              <a:ext uri="{FF2B5EF4-FFF2-40B4-BE49-F238E27FC236}">
                <a16:creationId xmlns:a16="http://schemas.microsoft.com/office/drawing/2014/main" id="{3178FC8E-FEEB-61CF-42F5-0744205B04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362200"/>
            <a:ext cx="0" cy="297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D6CFF67E-F3DB-E169-0224-57C67B9E5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905000"/>
            <a:ext cx="1984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H, H, Cl, Cl (Atoms)</a:t>
            </a: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2AF0AFC8-98E5-51B3-F382-6A4E40F1B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029200"/>
            <a:ext cx="235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H-Cl, H-Cl</a:t>
            </a:r>
          </a:p>
        </p:txBody>
      </p:sp>
      <p:sp>
        <p:nvSpPr>
          <p:cNvPr id="22540" name="Text Box 12">
            <a:extLst>
              <a:ext uri="{FF2B5EF4-FFF2-40B4-BE49-F238E27FC236}">
                <a16:creationId xmlns:a16="http://schemas.microsoft.com/office/drawing/2014/main" id="{A2F93F6D-6313-D3A0-7042-FFEA4D472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334000"/>
            <a:ext cx="2974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Products</a:t>
            </a:r>
          </a:p>
        </p:txBody>
      </p:sp>
      <p:sp>
        <p:nvSpPr>
          <p:cNvPr id="22541" name="Text Box 13">
            <a:extLst>
              <a:ext uri="{FF2B5EF4-FFF2-40B4-BE49-F238E27FC236}">
                <a16:creationId xmlns:a16="http://schemas.microsoft.com/office/drawing/2014/main" id="{9B17FC46-9F40-7887-6411-B0F948DAA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5" y="1404938"/>
            <a:ext cx="2476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00"/>
                </a:solidFill>
                <a:latin typeface="Verdana" panose="020B0604030504040204" pitchFamily="34" charset="0"/>
              </a:rPr>
              <a:t>Energy taken in to break bonds.</a:t>
            </a:r>
          </a:p>
        </p:txBody>
      </p:sp>
      <p:sp>
        <p:nvSpPr>
          <p:cNvPr id="22542" name="Line 14">
            <a:extLst>
              <a:ext uri="{FF2B5EF4-FFF2-40B4-BE49-F238E27FC236}">
                <a16:creationId xmlns:a16="http://schemas.microsoft.com/office/drawing/2014/main" id="{77D7373C-395D-8526-D641-BDCA0E4B9F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7738" y="2046288"/>
            <a:ext cx="1439862" cy="13065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Text Box 15">
            <a:extLst>
              <a:ext uri="{FF2B5EF4-FFF2-40B4-BE49-F238E27FC236}">
                <a16:creationId xmlns:a16="http://schemas.microsoft.com/office/drawing/2014/main" id="{F2D39905-0FC7-B655-C989-7834C47A6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317750"/>
            <a:ext cx="327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00"/>
                </a:solidFill>
                <a:latin typeface="Verdana" panose="020B0604030504040204" pitchFamily="34" charset="0"/>
              </a:rPr>
              <a:t>Energy given out when bonds are made.</a:t>
            </a:r>
          </a:p>
        </p:txBody>
      </p:sp>
      <p:sp>
        <p:nvSpPr>
          <p:cNvPr id="22544" name="Line 16">
            <a:extLst>
              <a:ext uri="{FF2B5EF4-FFF2-40B4-BE49-F238E27FC236}">
                <a16:creationId xmlns:a16="http://schemas.microsoft.com/office/drawing/2014/main" id="{5ACD0596-F492-078A-85B1-533EC5C414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971800"/>
            <a:ext cx="106680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17">
            <a:extLst>
              <a:ext uri="{FF2B5EF4-FFF2-40B4-BE49-F238E27FC236}">
                <a16:creationId xmlns:a16="http://schemas.microsoft.com/office/drawing/2014/main" id="{4797DC1E-DD6D-B782-4F48-5ED748B0AF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0850" y="3810000"/>
            <a:ext cx="6350" cy="152400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Text Box 18">
            <a:extLst>
              <a:ext uri="{FF2B5EF4-FFF2-40B4-BE49-F238E27FC236}">
                <a16:creationId xmlns:a16="http://schemas.microsoft.com/office/drawing/2014/main" id="{8F4CB001-F60E-D011-301F-44D0D28DF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4387850"/>
            <a:ext cx="23955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00"/>
                </a:solidFill>
                <a:latin typeface="Verdana" panose="020B0604030504040204" pitchFamily="34" charset="0"/>
              </a:rPr>
              <a:t>Overall energy change, </a:t>
            </a:r>
            <a:r>
              <a:rPr lang="en-US" altLang="en-US" sz="1800" b="1">
                <a:solidFill>
                  <a:srgbClr val="FFFF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H</a:t>
            </a:r>
            <a:endParaRPr lang="en-US" altLang="en-US" sz="1800" b="1">
              <a:solidFill>
                <a:srgbClr val="FFFF00"/>
              </a:solidFill>
              <a:latin typeface="Verdana" panose="020B0604030504040204" pitchFamily="34" charset="0"/>
            </a:endParaRPr>
          </a:p>
        </p:txBody>
      </p:sp>
      <p:sp>
        <p:nvSpPr>
          <p:cNvPr id="22547" name="Line 19">
            <a:extLst>
              <a:ext uri="{FF2B5EF4-FFF2-40B4-BE49-F238E27FC236}">
                <a16:creationId xmlns:a16="http://schemas.microsoft.com/office/drawing/2014/main" id="{63F57326-EF0A-B415-5FDC-59B5C16FC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00600"/>
            <a:ext cx="7620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7CDFC768-E1D6-CFF6-AA7A-A89AFA503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16875" cy="889000"/>
          </a:xfrm>
        </p:spPr>
        <p:txBody>
          <a:bodyPr/>
          <a:lstStyle/>
          <a:p>
            <a:pPr eaLnBrk="1" hangingPunct="1"/>
            <a:r>
              <a:rPr lang="en-US" altLang="en-US" sz="3200">
                <a:effectLst/>
              </a:rPr>
              <a:t>An Example Calculation</a:t>
            </a:r>
            <a:endParaRPr lang="en-US" altLang="en-US">
              <a:effectLst/>
            </a:endParaRPr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49A59700-3D9C-9C34-0180-781956EF9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5334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2800">
                <a:solidFill>
                  <a:schemeClr val="tx2"/>
                </a:solidFill>
                <a:effectLst/>
              </a:rPr>
              <a:t>Consider the reaction between hydrogen and chlorine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2400">
              <a:solidFill>
                <a:srgbClr val="FFFF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1290" name="AutoShape 26">
            <a:hlinkClick r:id="rId2" action="ppaction://hlinksldjump" highlightClick="1">
              <a:snd r:embed="rId3" name="chimes.wav"/>
            </a:hlinkClick>
            <a:extLst>
              <a:ext uri="{FF2B5EF4-FFF2-40B4-BE49-F238E27FC236}">
                <a16:creationId xmlns:a16="http://schemas.microsoft.com/office/drawing/2014/main" id="{F54791F7-A41E-7767-DB09-9255B4992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438" y="1814513"/>
            <a:ext cx="681037" cy="411162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/>
          </a:p>
        </p:txBody>
      </p:sp>
      <p:sp>
        <p:nvSpPr>
          <p:cNvPr id="11312" name="Text Box 48">
            <a:extLst>
              <a:ext uri="{FF2B5EF4-FFF2-40B4-BE49-F238E27FC236}">
                <a16:creationId xmlns:a16="http://schemas.microsoft.com/office/drawing/2014/main" id="{F8C2715D-A7F5-1D5A-9C2D-0A142498E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2611438"/>
            <a:ext cx="57451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00"/>
                </a:solidFill>
              </a:rPr>
              <a:t>Breaking Bonds: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00"/>
                </a:solidFill>
              </a:rPr>
              <a:t>1  H-H bond 	and 	1 Cl-Cl bond</a:t>
            </a:r>
          </a:p>
        </p:txBody>
      </p:sp>
      <p:sp>
        <p:nvSpPr>
          <p:cNvPr id="11313" name="Text Box 49">
            <a:extLst>
              <a:ext uri="{FF2B5EF4-FFF2-40B4-BE49-F238E27FC236}">
                <a16:creationId xmlns:a16="http://schemas.microsoft.com/office/drawing/2014/main" id="{DB27E82A-C580-00C5-3A7D-329DB5F7A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995738"/>
            <a:ext cx="743743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99"/>
                </a:solidFill>
              </a:rPr>
              <a:t>The H-H bond energy is 436 kJ/mol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99"/>
                </a:solidFill>
              </a:rPr>
              <a:t>The Cl-Cl bond energy is 242 kJ/mol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99"/>
                </a:solidFill>
              </a:rPr>
              <a:t>So, the energy needed to break these bonds is </a:t>
            </a: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99"/>
                </a:solidFill>
              </a:rPr>
              <a:t>436 + 242 = 678 kJ</a:t>
            </a:r>
          </a:p>
        </p:txBody>
      </p:sp>
      <p:sp>
        <p:nvSpPr>
          <p:cNvPr id="23559" name="Text Box 8">
            <a:extLst>
              <a:ext uri="{FF2B5EF4-FFF2-40B4-BE49-F238E27FC236}">
                <a16:creationId xmlns:a16="http://schemas.microsoft.com/office/drawing/2014/main" id="{4ABCC8B1-0916-C7DF-BB6F-674D3A7BC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1417638"/>
            <a:ext cx="716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FF3300"/>
                </a:solidFill>
              </a:rPr>
              <a:t>H</a:t>
            </a:r>
            <a:r>
              <a:rPr lang="en-US" altLang="en-US" baseline="-25000">
                <a:solidFill>
                  <a:srgbClr val="FF3300"/>
                </a:solidFill>
              </a:rPr>
              <a:t>2</a:t>
            </a:r>
            <a:r>
              <a:rPr lang="en-US" altLang="en-US">
                <a:solidFill>
                  <a:srgbClr val="FF3300"/>
                </a:solidFill>
              </a:rPr>
              <a:t>      +        Cl</a:t>
            </a:r>
            <a:r>
              <a:rPr lang="en-US" altLang="en-US" baseline="-25000">
                <a:solidFill>
                  <a:srgbClr val="FF3300"/>
                </a:solidFill>
              </a:rPr>
              <a:t>2</a:t>
            </a:r>
            <a:r>
              <a:rPr lang="en-US" altLang="en-US">
                <a:solidFill>
                  <a:srgbClr val="FF3300"/>
                </a:solidFill>
              </a:rPr>
              <a:t>           </a:t>
            </a:r>
            <a:r>
              <a:rPr lang="en-US" altLang="en-US">
                <a:solidFill>
                  <a:srgbClr val="FF3300"/>
                </a:solidFill>
                <a:sym typeface="Symbol" panose="05050102010706020507" pitchFamily="18" charset="2"/>
              </a:rPr>
              <a:t>   2 HCl</a:t>
            </a:r>
            <a:endParaRPr lang="en-US" altLang="en-US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0" grpId="0" animBg="1"/>
      <p:bldP spid="11312" grpId="0" autoUpdateAnimBg="0"/>
      <p:bldP spid="1131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8">
            <a:extLst>
              <a:ext uri="{FF2B5EF4-FFF2-40B4-BE49-F238E27FC236}">
                <a16:creationId xmlns:a16="http://schemas.microsoft.com/office/drawing/2014/main" id="{AAE31AAA-58A7-A5A0-FFF1-88EE0CC9F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701675"/>
            <a:ext cx="7162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FF3300"/>
                </a:solidFill>
              </a:rPr>
              <a:t>H</a:t>
            </a:r>
            <a:r>
              <a:rPr lang="en-US" altLang="en-US" baseline="-25000">
                <a:solidFill>
                  <a:srgbClr val="FF3300"/>
                </a:solidFill>
              </a:rPr>
              <a:t>2</a:t>
            </a:r>
            <a:r>
              <a:rPr lang="en-US" altLang="en-US">
                <a:solidFill>
                  <a:srgbClr val="FF3300"/>
                </a:solidFill>
              </a:rPr>
              <a:t>      +        Cl</a:t>
            </a:r>
            <a:r>
              <a:rPr lang="en-US" altLang="en-US" baseline="-25000">
                <a:solidFill>
                  <a:srgbClr val="FF3300"/>
                </a:solidFill>
              </a:rPr>
              <a:t>2</a:t>
            </a:r>
            <a:r>
              <a:rPr lang="en-US" altLang="en-US">
                <a:solidFill>
                  <a:srgbClr val="FF3300"/>
                </a:solidFill>
              </a:rPr>
              <a:t>           </a:t>
            </a:r>
            <a:r>
              <a:rPr lang="en-US" altLang="en-US">
                <a:solidFill>
                  <a:srgbClr val="FF3300"/>
                </a:solidFill>
                <a:sym typeface="Symbol" panose="05050102010706020507" pitchFamily="18" charset="2"/>
              </a:rPr>
              <a:t>   2 HCl</a:t>
            </a:r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11314" name="Text Box 50">
            <a:extLst>
              <a:ext uri="{FF2B5EF4-FFF2-40B4-BE49-F238E27FC236}">
                <a16:creationId xmlns:a16="http://schemas.microsoft.com/office/drawing/2014/main" id="{E074B328-58A8-ECEE-125F-01F52AA02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1692275"/>
            <a:ext cx="71628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00"/>
                </a:solidFill>
              </a:rPr>
              <a:t>Making Bonds: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00"/>
                </a:solidFill>
              </a:rPr>
              <a:t>	H-Cl bond energy is 431kJ  released (-ve)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00"/>
                </a:solidFill>
              </a:rPr>
              <a:t>So the energy given out when these bonds are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00"/>
                </a:solidFill>
              </a:rPr>
              <a:t>formed is 2 x - 431 =   - 862 kJ</a:t>
            </a:r>
          </a:p>
        </p:txBody>
      </p:sp>
      <p:sp>
        <p:nvSpPr>
          <p:cNvPr id="11315" name="Text Box 51">
            <a:extLst>
              <a:ext uri="{FF2B5EF4-FFF2-40B4-BE49-F238E27FC236}">
                <a16:creationId xmlns:a16="http://schemas.microsoft.com/office/drawing/2014/main" id="{A6075404-10C0-2DE8-ED10-7E18BB60D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184650"/>
            <a:ext cx="60039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33CC33"/>
                </a:solidFill>
              </a:rPr>
              <a:t>Overall change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33CC33"/>
                </a:solidFill>
              </a:rPr>
              <a:t>	</a:t>
            </a:r>
            <a:r>
              <a:rPr lang="en-US" altLang="en-US" sz="2400">
                <a:sym typeface="Symbol" panose="05050102010706020507" pitchFamily="18" charset="2"/>
              </a:rPr>
              <a:t> H </a:t>
            </a:r>
            <a:r>
              <a:rPr lang="en-US" altLang="en-US" sz="2400" b="1">
                <a:solidFill>
                  <a:srgbClr val="33CC33"/>
                </a:solidFill>
              </a:rPr>
              <a:t>	=  H</a:t>
            </a:r>
            <a:r>
              <a:rPr lang="en-US" altLang="en-US" sz="2400" b="1" baseline="-25000">
                <a:solidFill>
                  <a:srgbClr val="33CC33"/>
                </a:solidFill>
              </a:rPr>
              <a:t>products</a:t>
            </a:r>
            <a:r>
              <a:rPr lang="en-US" altLang="en-US" sz="2400" b="1">
                <a:solidFill>
                  <a:srgbClr val="33CC33"/>
                </a:solidFill>
              </a:rPr>
              <a:t> - H</a:t>
            </a:r>
            <a:r>
              <a:rPr lang="en-US" altLang="en-US" sz="2400" b="1" baseline="-25000">
                <a:solidFill>
                  <a:srgbClr val="33CC33"/>
                </a:solidFill>
              </a:rPr>
              <a:t>reactants</a:t>
            </a:r>
            <a:endParaRPr lang="en-US" altLang="en-US" sz="2400" b="1">
              <a:solidFill>
                <a:srgbClr val="33CC33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33CC33"/>
                </a:solidFill>
              </a:rPr>
              <a:t>		=   - 862  -  678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33CC33"/>
                </a:solidFill>
              </a:rPr>
              <a:t>		= - 184 kJ, 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33CC33"/>
                </a:solidFill>
              </a:rPr>
              <a:t>an exothermic reaction</a:t>
            </a:r>
            <a:endParaRPr lang="en-US" altLang="en-US" sz="2000">
              <a:solidFill>
                <a:srgbClr val="33CC33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3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3000" fill="hold"/>
                                        <p:tgtEl>
                                          <p:spTgt spid="1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3000" fill="hold"/>
                                        <p:tgtEl>
                                          <p:spTgt spid="1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38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4" grpId="0" autoUpdateAnimBg="0"/>
      <p:bldP spid="11315" grpId="0" build="allAtOnce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0" descr="axes2">
            <a:extLst>
              <a:ext uri="{FF2B5EF4-FFF2-40B4-BE49-F238E27FC236}">
                <a16:creationId xmlns:a16="http://schemas.microsoft.com/office/drawing/2014/main" id="{289F5AE3-4500-EBE5-2C8A-2EAB90DC3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874713"/>
            <a:ext cx="7610475" cy="599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6">
            <a:extLst>
              <a:ext uri="{FF2B5EF4-FFF2-40B4-BE49-F238E27FC236}">
                <a16:creationId xmlns:a16="http://schemas.microsoft.com/office/drawing/2014/main" id="{3CA33C58-7B4C-BB68-4466-A8BBB7AD3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60960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>
                <a:effectLst/>
              </a:rPr>
              <a:t>Reaction Profile for</a:t>
            </a:r>
            <a:br>
              <a:rPr lang="en-US"/>
            </a:br>
            <a:endParaRPr lang="en-US"/>
          </a:p>
        </p:txBody>
      </p:sp>
      <p:sp>
        <p:nvSpPr>
          <p:cNvPr id="25604" name="Rectangle 7">
            <a:extLst>
              <a:ext uri="{FF2B5EF4-FFF2-40B4-BE49-F238E27FC236}">
                <a16:creationId xmlns:a16="http://schemas.microsoft.com/office/drawing/2014/main" id="{4496CBA9-5788-B8DC-827F-27B0F73E2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685800"/>
            <a:ext cx="6096000" cy="719138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4000" b="1">
                <a:solidFill>
                  <a:srgbClr val="FFFF00"/>
                </a:solidFill>
                <a:effectLst/>
              </a:rPr>
              <a:t>H</a:t>
            </a:r>
            <a:r>
              <a:rPr lang="en-US" altLang="en-US" sz="4000" b="1" baseline="-25000">
                <a:solidFill>
                  <a:srgbClr val="FFFF00"/>
                </a:solidFill>
                <a:effectLst/>
              </a:rPr>
              <a:t>2</a:t>
            </a:r>
            <a:r>
              <a:rPr lang="en-US" altLang="en-US" sz="4000" b="1" baseline="30000">
                <a:solidFill>
                  <a:srgbClr val="FFFF00"/>
                </a:solidFill>
                <a:effectLst/>
              </a:rPr>
              <a:t> </a:t>
            </a:r>
            <a:r>
              <a:rPr lang="en-US" altLang="en-US" sz="4000" b="1">
                <a:solidFill>
                  <a:srgbClr val="FFFF00"/>
                </a:solidFill>
                <a:effectLst/>
              </a:rPr>
              <a:t>+ Cl</a:t>
            </a:r>
            <a:r>
              <a:rPr lang="en-US" altLang="en-US" sz="4000" b="1" baseline="-25000">
                <a:solidFill>
                  <a:srgbClr val="FFFF00"/>
                </a:solidFill>
                <a:effectLst/>
              </a:rPr>
              <a:t>2 </a:t>
            </a:r>
            <a:r>
              <a:rPr lang="en-US" altLang="en-US" sz="4000" b="1">
                <a:solidFill>
                  <a:srgbClr val="FFFF00"/>
                </a:solidFill>
                <a:effectLst/>
                <a:sym typeface="Symbol" panose="05050102010706020507" pitchFamily="18" charset="2"/>
              </a:rPr>
              <a:t> 2HCl</a:t>
            </a:r>
          </a:p>
        </p:txBody>
      </p:sp>
      <p:sp>
        <p:nvSpPr>
          <p:cNvPr id="25605" name="Text Box 16">
            <a:extLst>
              <a:ext uri="{FF2B5EF4-FFF2-40B4-BE49-F238E27FC236}">
                <a16:creationId xmlns:a16="http://schemas.microsoft.com/office/drawing/2014/main" id="{4E411DAC-6432-8FB5-DC07-43F73CC7930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10368" y="3625057"/>
            <a:ext cx="1789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00"/>
                </a:solidFill>
                <a:latin typeface="Verdana" panose="020B0604030504040204" pitchFamily="34" charset="0"/>
              </a:rPr>
              <a:t>energy</a:t>
            </a:r>
          </a:p>
        </p:txBody>
      </p:sp>
      <p:sp>
        <p:nvSpPr>
          <p:cNvPr id="25606" name="Text Box 17">
            <a:extLst>
              <a:ext uri="{FF2B5EF4-FFF2-40B4-BE49-F238E27FC236}">
                <a16:creationId xmlns:a16="http://schemas.microsoft.com/office/drawing/2014/main" id="{3227789A-6BB2-ECF0-98A1-41845BCE8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352800"/>
            <a:ext cx="2139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Verdana" panose="020B0604030504040204" pitchFamily="34" charset="0"/>
              </a:rPr>
              <a:t>H-H, Cl-Cl</a:t>
            </a:r>
          </a:p>
        </p:txBody>
      </p:sp>
      <p:sp>
        <p:nvSpPr>
          <p:cNvPr id="25607" name="Text Box 18">
            <a:extLst>
              <a:ext uri="{FF2B5EF4-FFF2-40B4-BE49-F238E27FC236}">
                <a16:creationId xmlns:a16="http://schemas.microsoft.com/office/drawing/2014/main" id="{FD7D9C1C-AE8C-E3E9-1D3F-BE698F09B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810000"/>
            <a:ext cx="190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Verdana" panose="020B0604030504040204" pitchFamily="34" charset="0"/>
              </a:rPr>
              <a:t>Reactants</a:t>
            </a:r>
          </a:p>
        </p:txBody>
      </p:sp>
      <p:sp>
        <p:nvSpPr>
          <p:cNvPr id="25608" name="Line 22">
            <a:extLst>
              <a:ext uri="{FF2B5EF4-FFF2-40B4-BE49-F238E27FC236}">
                <a16:creationId xmlns:a16="http://schemas.microsoft.com/office/drawing/2014/main" id="{8F9AD4CE-26C1-2659-823C-67460C0ED40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2860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23">
            <a:extLst>
              <a:ext uri="{FF2B5EF4-FFF2-40B4-BE49-F238E27FC236}">
                <a16:creationId xmlns:a16="http://schemas.microsoft.com/office/drawing/2014/main" id="{15BCB4D5-2735-1156-75F8-CF17712608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362200"/>
            <a:ext cx="0" cy="297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Text Box 24">
            <a:extLst>
              <a:ext uri="{FF2B5EF4-FFF2-40B4-BE49-F238E27FC236}">
                <a16:creationId xmlns:a16="http://schemas.microsoft.com/office/drawing/2014/main" id="{E96AD84C-0781-AE8D-62BC-8AE944A1E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905000"/>
            <a:ext cx="1984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H, H, Cl, Cl (Atoms)</a:t>
            </a:r>
          </a:p>
        </p:txBody>
      </p:sp>
      <p:sp>
        <p:nvSpPr>
          <p:cNvPr id="25611" name="Text Box 25">
            <a:extLst>
              <a:ext uri="{FF2B5EF4-FFF2-40B4-BE49-F238E27FC236}">
                <a16:creationId xmlns:a16="http://schemas.microsoft.com/office/drawing/2014/main" id="{1EFA6D2A-462D-1EE5-AEE3-D55058E04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029200"/>
            <a:ext cx="235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H-Cl, H-Cl</a:t>
            </a:r>
          </a:p>
        </p:txBody>
      </p:sp>
      <p:sp>
        <p:nvSpPr>
          <p:cNvPr id="25612" name="Text Box 26">
            <a:extLst>
              <a:ext uri="{FF2B5EF4-FFF2-40B4-BE49-F238E27FC236}">
                <a16:creationId xmlns:a16="http://schemas.microsoft.com/office/drawing/2014/main" id="{F3AE6819-0A1C-2D46-2AF9-1A84E3C3A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334000"/>
            <a:ext cx="2974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Products</a:t>
            </a:r>
          </a:p>
        </p:txBody>
      </p:sp>
      <p:sp>
        <p:nvSpPr>
          <p:cNvPr id="25613" name="Text Box 27">
            <a:extLst>
              <a:ext uri="{FF2B5EF4-FFF2-40B4-BE49-F238E27FC236}">
                <a16:creationId xmlns:a16="http://schemas.microsoft.com/office/drawing/2014/main" id="{C1E0636D-AEE9-6081-04BE-57C45DF30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5" y="1404938"/>
            <a:ext cx="2476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00"/>
                </a:solidFill>
                <a:latin typeface="Verdana" panose="020B0604030504040204" pitchFamily="34" charset="0"/>
              </a:rPr>
              <a:t>Energy taken in to break bonds.</a:t>
            </a:r>
          </a:p>
        </p:txBody>
      </p:sp>
      <p:sp>
        <p:nvSpPr>
          <p:cNvPr id="25614" name="Line 28">
            <a:extLst>
              <a:ext uri="{FF2B5EF4-FFF2-40B4-BE49-F238E27FC236}">
                <a16:creationId xmlns:a16="http://schemas.microsoft.com/office/drawing/2014/main" id="{C23BDCF8-FB4B-2625-559C-0516844A7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7738" y="2046288"/>
            <a:ext cx="1439862" cy="13065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Text Box 29">
            <a:extLst>
              <a:ext uri="{FF2B5EF4-FFF2-40B4-BE49-F238E27FC236}">
                <a16:creationId xmlns:a16="http://schemas.microsoft.com/office/drawing/2014/main" id="{C4B8E203-725B-27BF-AED9-A24282930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317750"/>
            <a:ext cx="327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00"/>
                </a:solidFill>
                <a:latin typeface="Verdana" panose="020B0604030504040204" pitchFamily="34" charset="0"/>
              </a:rPr>
              <a:t>Energy given out when bonds are made.</a:t>
            </a:r>
          </a:p>
        </p:txBody>
      </p:sp>
      <p:sp>
        <p:nvSpPr>
          <p:cNvPr id="25616" name="Line 30">
            <a:extLst>
              <a:ext uri="{FF2B5EF4-FFF2-40B4-BE49-F238E27FC236}">
                <a16:creationId xmlns:a16="http://schemas.microsoft.com/office/drawing/2014/main" id="{6A33662D-021B-D82E-A734-45FC648EE2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971800"/>
            <a:ext cx="106680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Line 33">
            <a:extLst>
              <a:ext uri="{FF2B5EF4-FFF2-40B4-BE49-F238E27FC236}">
                <a16:creationId xmlns:a16="http://schemas.microsoft.com/office/drawing/2014/main" id="{829DCC1F-D61D-6A8C-1BF0-C562501433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0850" y="3810000"/>
            <a:ext cx="6350" cy="152400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Text Box 34">
            <a:extLst>
              <a:ext uri="{FF2B5EF4-FFF2-40B4-BE49-F238E27FC236}">
                <a16:creationId xmlns:a16="http://schemas.microsoft.com/office/drawing/2014/main" id="{55B47C98-9B5A-A1C1-7525-A985B5DAB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4387850"/>
            <a:ext cx="23955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00"/>
                </a:solidFill>
                <a:latin typeface="Verdana" panose="020B0604030504040204" pitchFamily="34" charset="0"/>
              </a:rPr>
              <a:t>Overall energy change, </a:t>
            </a:r>
            <a:r>
              <a:rPr lang="en-US" altLang="en-US" sz="1800" b="1">
                <a:solidFill>
                  <a:srgbClr val="FFFF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H</a:t>
            </a:r>
            <a:endParaRPr lang="en-US" altLang="en-US" sz="1800" b="1">
              <a:solidFill>
                <a:srgbClr val="FFFF00"/>
              </a:solidFill>
              <a:latin typeface="Verdana" panose="020B0604030504040204" pitchFamily="34" charset="0"/>
            </a:endParaRPr>
          </a:p>
        </p:txBody>
      </p:sp>
      <p:sp>
        <p:nvSpPr>
          <p:cNvPr id="25619" name="Line 36">
            <a:extLst>
              <a:ext uri="{FF2B5EF4-FFF2-40B4-BE49-F238E27FC236}">
                <a16:creationId xmlns:a16="http://schemas.microsoft.com/office/drawing/2014/main" id="{965D7730-3816-8E45-0829-2B7A1FEB4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00600"/>
            <a:ext cx="7620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>
            <a:extLst>
              <a:ext uri="{FF2B5EF4-FFF2-40B4-BE49-F238E27FC236}">
                <a16:creationId xmlns:a16="http://schemas.microsoft.com/office/drawing/2014/main" id="{2229E64C-16CF-B895-10B4-56332CA6E42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457200"/>
            <a:ext cx="8532812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Chemical Energy Effects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id="{E0E40029-452B-C583-CA46-6A5A31D7045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1447800"/>
            <a:ext cx="8382000" cy="762000"/>
          </a:xfrm>
        </p:spPr>
        <p:txBody>
          <a:bodyPr/>
          <a:lstStyle/>
          <a:p>
            <a:pPr eaLnBrk="1" hangingPunct="1"/>
            <a:r>
              <a:rPr lang="en-US" altLang="en-US" sz="3600" b="1" u="sng">
                <a:solidFill>
                  <a:srgbClr val="FF3300"/>
                </a:solidFill>
                <a:effectLst/>
              </a:rPr>
              <a:t>All</a:t>
            </a:r>
            <a:r>
              <a:rPr lang="en-US" altLang="en-US" sz="3600">
                <a:solidFill>
                  <a:srgbClr val="FF3300"/>
                </a:solidFill>
                <a:effectLst/>
              </a:rPr>
              <a:t> chemical reactions involve an energy change.</a:t>
            </a: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0D980503-676E-4176-183E-ABE4B7562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95600"/>
            <a:ext cx="626427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FFFF00"/>
                </a:solidFill>
              </a:rPr>
              <a:t>The transfer of energy, usually heat, into or out of the reaction mixture’.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FFFF00"/>
                </a:solidFill>
              </a:rPr>
              <a:t>e.g. when petrol burns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FFFF00"/>
                </a:solidFill>
              </a:rPr>
              <a:t>	heat is given out. (Exothermic)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solidFill>
                <a:srgbClr val="FFFF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FFFF00"/>
                </a:solidFill>
              </a:rPr>
              <a:t>When ammonium nitrate dissolves in water heat is taken in. (Endothermic)</a:t>
            </a:r>
          </a:p>
        </p:txBody>
      </p:sp>
      <p:pic>
        <p:nvPicPr>
          <p:cNvPr id="4106" name="Picture 10" descr="http://t1.gstatic.com/images?q=tbn:aaJtMyutmkO0fM:http://farm3.static.flickr.com/2191/2417164282_3cedc64029.jpg">
            <a:hlinkClick r:id="rId2"/>
            <a:extLst>
              <a:ext uri="{FF2B5EF4-FFF2-40B4-BE49-F238E27FC236}">
                <a16:creationId xmlns:a16="http://schemas.microsoft.com/office/drawing/2014/main" id="{C3393942-BEBA-A74A-CF56-DED1DD275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09800"/>
            <a:ext cx="1889125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2" descr="http://www.bostonherald.com/blogs/sports/rap_sheet/wp-content/uploads/2009/12/cold-pack.jpg">
            <a:extLst>
              <a:ext uri="{FF2B5EF4-FFF2-40B4-BE49-F238E27FC236}">
                <a16:creationId xmlns:a16="http://schemas.microsoft.com/office/drawing/2014/main" id="{5D4825E9-838D-BCD0-7DE5-116048284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4681538"/>
            <a:ext cx="1463675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4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7DA94F43-BEE0-1F9E-D20D-C2704B9FA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9138" y="1722438"/>
            <a:ext cx="8486775" cy="17002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33CC33"/>
                </a:solidFill>
                <a:effectLst/>
              </a:rPr>
              <a:t>Endothermic reactions get cold,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33CC33"/>
                </a:solidFill>
                <a:effectLst/>
              </a:rPr>
              <a:t>they take in heat.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33CC33"/>
                </a:solidFill>
                <a:effectLst/>
              </a:rPr>
              <a:t>This may make your hand feel cold if you touch the reaction vessel.</a:t>
            </a:r>
            <a:endParaRPr lang="en-US" altLang="en-US">
              <a:solidFill>
                <a:srgbClr val="33CC33"/>
              </a:solidFill>
              <a:effectLst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>
              <a:solidFill>
                <a:srgbClr val="FF0000"/>
              </a:solidFill>
              <a:effectLst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>
              <a:solidFill>
                <a:srgbClr val="FF0000"/>
              </a:solidFill>
              <a:effectLst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  <a:effectLst/>
              </a:rPr>
              <a:t>Exothermic reactions get hot, they give out heat.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FF0000"/>
                </a:solidFill>
                <a:effectLst/>
              </a:rPr>
              <a:t>This may burn your hand if you touch the reaction vessel.</a:t>
            </a:r>
            <a:endParaRPr lang="en-US" altLang="en-US">
              <a:solidFill>
                <a:srgbClr val="FF0000"/>
              </a:solidFill>
              <a:effectLst/>
            </a:endParaRPr>
          </a:p>
        </p:txBody>
      </p:sp>
      <p:sp>
        <p:nvSpPr>
          <p:cNvPr id="26627" name="Text Box 7">
            <a:extLst>
              <a:ext uri="{FF2B5EF4-FFF2-40B4-BE49-F238E27FC236}">
                <a16:creationId xmlns:a16="http://schemas.microsoft.com/office/drawing/2014/main" id="{303C24B3-0824-B62A-714C-661CDD73D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436563"/>
            <a:ext cx="73548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 u="sng">
                <a:solidFill>
                  <a:srgbClr val="FF9933"/>
                </a:solidFill>
                <a:latin typeface="Tahoma" panose="020B0604030504040204" pitchFamily="34" charset="0"/>
              </a:rPr>
              <a:t>Summary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B10D4D1-153F-CA68-7F18-5E12792F4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682875"/>
            <a:ext cx="7710488" cy="55245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>
                <a:solidFill>
                  <a:srgbClr val="FF3300"/>
                </a:solidFill>
                <a:effectLst/>
                <a:latin typeface="Tahoma" panose="020B0604030504040204" pitchFamily="34" charset="0"/>
              </a:rPr>
              <a:t>Chemical reactions take place in two stages:</a:t>
            </a:r>
            <a:br>
              <a:rPr lang="en-US" sz="2400" b="1">
                <a:solidFill>
                  <a:srgbClr val="FF3300"/>
                </a:solidFill>
                <a:latin typeface="Tahoma" panose="020B0604030504040204" pitchFamily="34" charset="0"/>
              </a:rPr>
            </a:br>
            <a:endParaRPr lang="en-US" sz="2400" b="1">
              <a:solidFill>
                <a:srgbClr val="FF3300"/>
              </a:solidFill>
              <a:latin typeface="Tahoma" panose="020B0604030504040204" pitchFamily="34" charset="0"/>
            </a:endParaRPr>
          </a:p>
        </p:txBody>
      </p:sp>
      <p:sp>
        <p:nvSpPr>
          <p:cNvPr id="27651" name="Text Box 7">
            <a:extLst>
              <a:ext uri="{FF2B5EF4-FFF2-40B4-BE49-F238E27FC236}">
                <a16:creationId xmlns:a16="http://schemas.microsoft.com/office/drawing/2014/main" id="{6D884905-DFC0-66EC-025F-EEE495D80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15888"/>
            <a:ext cx="73548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 u="sng">
                <a:solidFill>
                  <a:srgbClr val="FF9933"/>
                </a:solidFill>
                <a:latin typeface="Tahoma" panose="020B0604030504040204" pitchFamily="34" charset="0"/>
              </a:rPr>
              <a:t>Summary</a:t>
            </a:r>
          </a:p>
        </p:txBody>
      </p:sp>
      <p:sp>
        <p:nvSpPr>
          <p:cNvPr id="23560" name="Text Box 8">
            <a:extLst>
              <a:ext uri="{FF2B5EF4-FFF2-40B4-BE49-F238E27FC236}">
                <a16:creationId xmlns:a16="http://schemas.microsoft.com/office/drawing/2014/main" id="{55A1C8F9-1265-F657-6388-EC2A26C0B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1417638"/>
            <a:ext cx="50053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FFFF00"/>
                </a:solidFill>
              </a:rPr>
              <a:t>Bond breaking is endothermic, bond making is exothermic.</a:t>
            </a:r>
          </a:p>
        </p:txBody>
      </p:sp>
      <p:sp>
        <p:nvSpPr>
          <p:cNvPr id="23561" name="Text Box 9">
            <a:extLst>
              <a:ext uri="{FF2B5EF4-FFF2-40B4-BE49-F238E27FC236}">
                <a16:creationId xmlns:a16="http://schemas.microsoft.com/office/drawing/2014/main" id="{B58FB95B-D61D-4980-218A-3CCEDE6B9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724400"/>
            <a:ext cx="78454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chemeClr val="tx2"/>
                </a:solidFill>
              </a:rPr>
              <a:t>The ‘energy changes’ in a chemical reaction can be represented using enthalpy diagrams and reaction profile diagrams.</a:t>
            </a:r>
          </a:p>
        </p:txBody>
      </p:sp>
      <p:sp>
        <p:nvSpPr>
          <p:cNvPr id="23562" name="Text Box 10">
            <a:extLst>
              <a:ext uri="{FF2B5EF4-FFF2-40B4-BE49-F238E27FC236}">
                <a16:creationId xmlns:a16="http://schemas.microsoft.com/office/drawing/2014/main" id="{45FD351C-9B9A-AA87-110F-319AA29D7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3278188"/>
            <a:ext cx="7710487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sz="2800">
                <a:solidFill>
                  <a:srgbClr val="FFFF00"/>
                </a:solidFill>
              </a:rPr>
              <a:t>An endothermic bond breaking stage.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sz="2800">
                <a:solidFill>
                  <a:srgbClr val="FFFF00"/>
                </a:solidFill>
              </a:rPr>
              <a:t>An exothermic bond making stage.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60" grpId="0"/>
      <p:bldP spid="23561" grpId="0"/>
      <p:bldP spid="235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B229-D994-D596-9368-87C943DA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79AC-5822-A125-E16A-AFE29B2B4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z="1400">
                <a:hlinkClick r:id="rId2"/>
              </a:rPr>
              <a:t>http://molecularmaidens.blogspot.com/2010_01_01_archive.html</a:t>
            </a:r>
            <a:endParaRPr lang="en-AU" sz="1400"/>
          </a:p>
          <a:p>
            <a:pPr eaLnBrk="1" hangingPunct="1">
              <a:defRPr/>
            </a:pPr>
            <a:r>
              <a:rPr lang="en-AU" sz="1400">
                <a:hlinkClick r:id="rId3"/>
              </a:rPr>
              <a:t>http://www.chemicalconnection.org.uk/chemistry/experiments/list.php</a:t>
            </a:r>
            <a:endParaRPr lang="en-AU" sz="1400"/>
          </a:p>
          <a:p>
            <a:pPr eaLnBrk="1" hangingPunct="1">
              <a:defRPr/>
            </a:pPr>
            <a:r>
              <a:rPr lang="en-AU" sz="1400">
                <a:hlinkClick r:id="rId4"/>
              </a:rPr>
              <a:t>http://faculty.sdmiramar.edu/fgarces/zCourse/All_Year/Ch100_OL/aMy_FileLec/04OL_LecNotes_Ch100/09_KineticsEquil/901_Kinetics/901_Kinetics.htm</a:t>
            </a:r>
            <a:endParaRPr lang="en-AU" sz="1400"/>
          </a:p>
          <a:p>
            <a:pPr eaLnBrk="1" hangingPunct="1">
              <a:defRPr/>
            </a:pPr>
            <a:r>
              <a:rPr lang="en-AU" sz="1400">
                <a:hlinkClick r:id="rId5"/>
              </a:rPr>
              <a:t>http://drmccarthysciencehgms.blogspot.com/2010/03/synthesis-decomposition-single-double.html</a:t>
            </a:r>
            <a:endParaRPr lang="en-AU" sz="1400"/>
          </a:p>
          <a:p>
            <a:pPr eaLnBrk="1" hangingPunct="1">
              <a:defRPr/>
            </a:pPr>
            <a:r>
              <a:rPr lang="en-AU" sz="1400">
                <a:hlinkClick r:id="rId6"/>
              </a:rPr>
              <a:t>http://www.docbrown.info/page03/3_51energy.htm</a:t>
            </a:r>
            <a:endParaRPr lang="en-AU" sz="1400"/>
          </a:p>
          <a:p>
            <a:pPr eaLnBrk="1" hangingPunct="1">
              <a:defRPr/>
            </a:pPr>
            <a:endParaRPr lang="en-AU" sz="140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>
            <a:extLst>
              <a:ext uri="{FF2B5EF4-FFF2-40B4-BE49-F238E27FC236}">
                <a16:creationId xmlns:a16="http://schemas.microsoft.com/office/drawing/2014/main" id="{280BF70F-56C6-480C-D8EA-42A42620E8F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04800" y="723900"/>
            <a:ext cx="8458200" cy="990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3600">
                <a:solidFill>
                  <a:srgbClr val="FFFF00"/>
                </a:solidFill>
                <a:effectLst/>
              </a:rPr>
              <a:t>Instead of writing ‘energy change’ all the time chemists use the symbols</a:t>
            </a:r>
            <a:endParaRPr lang="en-US" sz="3600">
              <a:solidFill>
                <a:srgbClr val="FFFF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4000">
              <a:sym typeface="Symbol" panose="05050102010706020507" pitchFamily="18" charset="2"/>
            </a:endParaRPr>
          </a:p>
          <a:p>
            <a:pPr eaLnBrk="1" hangingPunct="1">
              <a:defRPr/>
            </a:pPr>
            <a:endParaRPr lang="en-US" sz="4000"/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A8F5598D-ECCF-815D-4214-57144FF95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3038" y="2133600"/>
            <a:ext cx="35814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96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H</a:t>
            </a: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7994A4D7-C544-55E9-DEEA-2506A4877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33800"/>
            <a:ext cx="78486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 = Greek letter ‘delta’ meaning change.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H = </a:t>
            </a:r>
            <a:r>
              <a:rPr lang="en-US" altLang="en-US">
                <a:solidFill>
                  <a:srgbClr val="FFFF00"/>
                </a:solidFill>
                <a:sym typeface="Symbol" panose="05050102010706020507" pitchFamily="18" charset="2"/>
              </a:rPr>
              <a:t>Enthalpy</a:t>
            </a:r>
            <a:r>
              <a:rPr lang="en-US" altLang="en-US">
                <a:sym typeface="Symbol" panose="05050102010706020507" pitchFamily="18" charset="2"/>
              </a:rPr>
              <a:t> (heat of reaction)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FFFF00"/>
                </a:solidFill>
                <a:sym typeface="Symbol" panose="05050102010706020507" pitchFamily="18" charset="2"/>
              </a:rPr>
              <a:t>Enthalpy is Stored Chemical Energy.</a:t>
            </a:r>
            <a:endParaRPr lang="en-US" altLang="en-US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So, H means ‘change in enthalpy’.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6" dur="2000" fill="hold"/>
                                        <p:tgtEl>
                                          <p:spTgt spid="19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0" dur="2000" fill="hold"/>
                                        <p:tgtEl>
                                          <p:spTgt spid="19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3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3000" fill="hold"/>
                                        <p:tgtEl>
                                          <p:spTgt spid="19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3000" fill="hold"/>
                                        <p:tgtEl>
                                          <p:spTgt spid="19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8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9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>
            <a:extLst>
              <a:ext uri="{FF2B5EF4-FFF2-40B4-BE49-F238E27FC236}">
                <a16:creationId xmlns:a16="http://schemas.microsoft.com/office/drawing/2014/main" id="{29C8578E-3E2F-9D31-EBF0-307BA93F1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96000" cy="7778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Temperature Changes 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02D7D9B3-A0BC-FCD4-D7E9-9ACE614C2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6934200" cy="3352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Some reactions cause the temperature of the reaction mixture to </a:t>
            </a:r>
            <a:r>
              <a:rPr lang="en-US" u="sng">
                <a:solidFill>
                  <a:srgbClr val="FF0000"/>
                </a:solidFill>
                <a:effectLst/>
              </a:rPr>
              <a:t>increase.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u="sng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This type of reaction is called </a:t>
            </a:r>
            <a:r>
              <a:rPr lang="en-US" u="sng">
                <a:solidFill>
                  <a:srgbClr val="FF3300"/>
                </a:solidFill>
                <a:effectLst/>
              </a:rPr>
              <a:t>exothermic.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Heat energy is given out by the system </a:t>
            </a:r>
            <a:r>
              <a:rPr lang="en-US" sz="2400"/>
              <a:t>(reaction mixture) </a:t>
            </a:r>
            <a:r>
              <a:rPr lang="en-US"/>
              <a:t>hence the  surroundings increase in temperature</a:t>
            </a:r>
          </a:p>
        </p:txBody>
      </p:sp>
      <p:sp>
        <p:nvSpPr>
          <p:cNvPr id="10244" name="Rectangle 9">
            <a:extLst>
              <a:ext uri="{FF2B5EF4-FFF2-40B4-BE49-F238E27FC236}">
                <a16:creationId xmlns:a16="http://schemas.microsoft.com/office/drawing/2014/main" id="{3D57E934-168E-67A1-0816-9B3FFB4F7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173163"/>
            <a:ext cx="685800" cy="3733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/>
          </a:p>
        </p:txBody>
      </p:sp>
      <p:pic>
        <p:nvPicPr>
          <p:cNvPr id="10245" name="Picture 10">
            <a:extLst>
              <a:ext uri="{FF2B5EF4-FFF2-40B4-BE49-F238E27FC236}">
                <a16:creationId xmlns:a16="http://schemas.microsoft.com/office/drawing/2014/main" id="{AF245767-4DB7-2CE8-8A57-CE25AFF92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219200"/>
            <a:ext cx="169863" cy="3581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16" descr="uarrow">
            <a:extLst>
              <a:ext uri="{FF2B5EF4-FFF2-40B4-BE49-F238E27FC236}">
                <a16:creationId xmlns:a16="http://schemas.microsoft.com/office/drawing/2014/main" id="{51C7E69A-F55A-336C-0B71-0AAB85EB2FD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463" y="1752600"/>
            <a:ext cx="4000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7" descr="uarrow">
            <a:extLst>
              <a:ext uri="{FF2B5EF4-FFF2-40B4-BE49-F238E27FC236}">
                <a16:creationId xmlns:a16="http://schemas.microsoft.com/office/drawing/2014/main" id="{42C7FD1C-4AD8-6527-F00A-07FD60E9B5A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3035300"/>
            <a:ext cx="4000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8" descr="uarrow">
            <a:extLst>
              <a:ext uri="{FF2B5EF4-FFF2-40B4-BE49-F238E27FC236}">
                <a16:creationId xmlns:a16="http://schemas.microsoft.com/office/drawing/2014/main" id="{60BFDCAD-1AFE-0518-8CC9-9A4AAE8A467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025" y="2390775"/>
            <a:ext cx="4000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9" descr="uarrow">
            <a:extLst>
              <a:ext uri="{FF2B5EF4-FFF2-40B4-BE49-F238E27FC236}">
                <a16:creationId xmlns:a16="http://schemas.microsoft.com/office/drawing/2014/main" id="{532E6672-4C77-7134-C66B-F6B0CF0DDED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3698875"/>
            <a:ext cx="4000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62FA68D-4634-35E8-2CE6-A096FB30E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96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Temperature Changes 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831A988-B9F5-DBCB-08E0-1C9A7EBDC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7315200" cy="48164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Some reactions cause the temperature of the reaction mixture to </a:t>
            </a:r>
            <a:r>
              <a:rPr lang="en-US" u="sng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decrease.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u="sng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This type of reaction is called </a:t>
            </a:r>
            <a:r>
              <a:rPr lang="en-US" u="sng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endothermic.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Heat energy is taken in by the system </a:t>
            </a:r>
            <a:r>
              <a:rPr lang="en-US" sz="2400"/>
              <a:t>(reaction mixture) </a:t>
            </a:r>
            <a:r>
              <a:rPr lang="en-US"/>
              <a:t>hence the  surroundings decrease in temperature.</a:t>
            </a:r>
            <a:endParaRPr lang="en-US" u="sng">
              <a:solidFill>
                <a:srgbClr val="FF33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6F684DC2-88C4-1C18-4233-8A63C10C2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295400"/>
            <a:ext cx="762000" cy="3733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/>
          </a:p>
        </p:txBody>
      </p:sp>
      <p:pic>
        <p:nvPicPr>
          <p:cNvPr id="11269" name="Picture 5">
            <a:extLst>
              <a:ext uri="{FF2B5EF4-FFF2-40B4-BE49-F238E27FC236}">
                <a16:creationId xmlns:a16="http://schemas.microsoft.com/office/drawing/2014/main" id="{97EE5097-1963-3ADD-8BC5-E826E8ECB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738" y="1295400"/>
            <a:ext cx="169862" cy="3581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7" descr="ag00090_">
            <a:extLst>
              <a:ext uri="{FF2B5EF4-FFF2-40B4-BE49-F238E27FC236}">
                <a16:creationId xmlns:a16="http://schemas.microsoft.com/office/drawing/2014/main" id="{85FBFA98-EEA5-291E-C4BF-BEC0BCC478F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752600"/>
            <a:ext cx="4000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8" descr="ag00090_">
            <a:extLst>
              <a:ext uri="{FF2B5EF4-FFF2-40B4-BE49-F238E27FC236}">
                <a16:creationId xmlns:a16="http://schemas.microsoft.com/office/drawing/2014/main" id="{79108549-3674-855C-EECC-657224AC714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362200"/>
            <a:ext cx="4000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9" descr="ag00090_">
            <a:extLst>
              <a:ext uri="{FF2B5EF4-FFF2-40B4-BE49-F238E27FC236}">
                <a16:creationId xmlns:a16="http://schemas.microsoft.com/office/drawing/2014/main" id="{DF1D3A73-4406-7A73-1B33-01B75AF5785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971800"/>
            <a:ext cx="4000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0" descr="ag00090_">
            <a:extLst>
              <a:ext uri="{FF2B5EF4-FFF2-40B4-BE49-F238E27FC236}">
                <a16:creationId xmlns:a16="http://schemas.microsoft.com/office/drawing/2014/main" id="{3864E1CF-90C6-C727-AE22-59FFC667C40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505200"/>
            <a:ext cx="4000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1" descr="ag00090_">
            <a:extLst>
              <a:ext uri="{FF2B5EF4-FFF2-40B4-BE49-F238E27FC236}">
                <a16:creationId xmlns:a16="http://schemas.microsoft.com/office/drawing/2014/main" id="{7C37FAB3-6DA9-3D8D-5F5F-F672CF1567C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038600"/>
            <a:ext cx="4000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>
            <a:extLst>
              <a:ext uri="{FF2B5EF4-FFF2-40B4-BE49-F238E27FC236}">
                <a16:creationId xmlns:a16="http://schemas.microsoft.com/office/drawing/2014/main" id="{6AAB7647-44B6-1B73-350B-B84E0C107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Representing Energy Changes: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3AB0F32-0AB1-329C-FDF1-21E9D00B3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8950" y="914400"/>
            <a:ext cx="8274050" cy="4725988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The energy changes in a chemical reaction can be conveniently  represented using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/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sz="3600" u="sng">
                <a:solidFill>
                  <a:srgbClr val="FF0000"/>
                </a:solidFill>
                <a:effectLst/>
              </a:rPr>
              <a:t>Enthalpy or Energy Profile diagrams 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endParaRPr lang="en-US" sz="1400" u="sng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>
                <a:solidFill>
                  <a:srgbClr val="FF6600"/>
                </a:solidFill>
                <a:effectLst/>
              </a:rPr>
              <a:t>Energy level diagrams make it easier to decide whether a reaction is exothermic (gives out heat and gets hotter) or endothermic (takes in heat and gets cooler).</a:t>
            </a:r>
          </a:p>
        </p:txBody>
      </p:sp>
      <p:sp>
        <p:nvSpPr>
          <p:cNvPr id="12292" name="Line 10">
            <a:extLst>
              <a:ext uri="{FF2B5EF4-FFF2-40B4-BE49-F238E27FC236}">
                <a16:creationId xmlns:a16="http://schemas.microsoft.com/office/drawing/2014/main" id="{8871C8BE-D4CB-AB7B-E10F-5435199D1D6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>
            <a:extLst>
              <a:ext uri="{FF2B5EF4-FFF2-40B4-BE49-F238E27FC236}">
                <a16:creationId xmlns:a16="http://schemas.microsoft.com/office/drawing/2014/main" id="{8EE13DF1-1F98-B045-91B0-A33543797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44600" y="0"/>
            <a:ext cx="6096000" cy="947738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Enthalpy Diagrams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24E09AFA-7119-3F9B-6A9F-E95E85C0C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73138"/>
            <a:ext cx="4519613" cy="107473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sz="2000"/>
              <a:t>This energy profile diagram shows a reaction where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sz="2000"/>
              <a:t> </a:t>
            </a:r>
            <a:r>
              <a:rPr lang="en-US" sz="2000">
                <a:sym typeface="Symbol" panose="05050102010706020507" pitchFamily="18" charset="2"/>
              </a:rPr>
              <a:t>H is </a:t>
            </a:r>
            <a:r>
              <a:rPr lang="en-US" sz="2000" u="sng">
                <a:sym typeface="Symbol" panose="05050102010706020507" pitchFamily="18" charset="2"/>
              </a:rPr>
              <a:t>negative</a:t>
            </a:r>
            <a:r>
              <a:rPr lang="en-US" sz="2000">
                <a:sym typeface="Symbol" panose="05050102010706020507" pitchFamily="18" charset="2"/>
              </a:rPr>
              <a:t> 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sz="2000">
                <a:sym typeface="Symbol" panose="05050102010706020507" pitchFamily="18" charset="2"/>
              </a:rPr>
              <a:t>(an exothermic reaction).</a:t>
            </a:r>
            <a:endParaRPr lang="en-US" sz="2000"/>
          </a:p>
        </p:txBody>
      </p:sp>
      <p:sp>
        <p:nvSpPr>
          <p:cNvPr id="13316" name="Line 8">
            <a:extLst>
              <a:ext uri="{FF2B5EF4-FFF2-40B4-BE49-F238E27FC236}">
                <a16:creationId xmlns:a16="http://schemas.microsoft.com/office/drawing/2014/main" id="{4FE690F8-37C3-6899-65D3-43A059A6F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E30FB2EE-795C-DA71-EAB4-3B57AFAD8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788" y="915988"/>
            <a:ext cx="449421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60000"/>
              <a:buFont typeface="Wingdings" panose="05000000000000000000" pitchFamily="2" charset="2"/>
              <a:buNone/>
            </a:pPr>
            <a:r>
              <a:rPr lang="en-US" altLang="en-US" sz="2000"/>
              <a:t>This energy profile diagram shows a reaction where </a:t>
            </a:r>
          </a:p>
          <a:p>
            <a:pPr algn="ctr" eaLnBrk="1" hangingPunct="1">
              <a:buSzPct val="60000"/>
              <a:buFont typeface="Wingdings" panose="05000000000000000000" pitchFamily="2" charset="2"/>
              <a:buNone/>
            </a:pPr>
            <a:r>
              <a:rPr lang="en-US" altLang="en-US" sz="2000">
                <a:sym typeface="Symbol" panose="05050102010706020507" pitchFamily="18" charset="2"/>
              </a:rPr>
              <a:t>H is </a:t>
            </a:r>
            <a:r>
              <a:rPr lang="en-US" altLang="en-US" sz="2000" u="sng">
                <a:sym typeface="Symbol" panose="05050102010706020507" pitchFamily="18" charset="2"/>
              </a:rPr>
              <a:t>positive</a:t>
            </a:r>
          </a:p>
          <a:p>
            <a:pPr algn="ctr" eaLnBrk="1" hangingPunct="1">
              <a:buSzPct val="60000"/>
              <a:buFont typeface="Wingdings" panose="05000000000000000000" pitchFamily="2" charset="2"/>
              <a:buNone/>
            </a:pPr>
            <a:r>
              <a:rPr lang="en-US" altLang="en-US" sz="2000">
                <a:sym typeface="Symbol" panose="05050102010706020507" pitchFamily="18" charset="2"/>
              </a:rPr>
              <a:t> (an endothermic reaction).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3318" name="Line 11">
            <a:extLst>
              <a:ext uri="{FF2B5EF4-FFF2-40B4-BE49-F238E27FC236}">
                <a16:creationId xmlns:a16="http://schemas.microsoft.com/office/drawing/2014/main" id="{5AECB8CD-1FEE-59C9-3B33-14836F972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2313" y="855663"/>
            <a:ext cx="0" cy="6002337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26">
            <a:extLst>
              <a:ext uri="{FF2B5EF4-FFF2-40B4-BE49-F238E27FC236}">
                <a16:creationId xmlns:a16="http://schemas.microsoft.com/office/drawing/2014/main" id="{36E5387A-F645-0C5F-8D1B-17169C8D2A47}"/>
              </a:ext>
            </a:extLst>
          </p:cNvPr>
          <p:cNvGrpSpPr>
            <a:grpSpLocks/>
          </p:cNvGrpSpPr>
          <p:nvPr/>
        </p:nvGrpSpPr>
        <p:grpSpPr bwMode="auto">
          <a:xfrm>
            <a:off x="377825" y="2632075"/>
            <a:ext cx="3565525" cy="3508375"/>
            <a:chOff x="94" y="1447"/>
            <a:chExt cx="2246" cy="2210"/>
          </a:xfrm>
        </p:grpSpPr>
        <p:pic>
          <p:nvPicPr>
            <p:cNvPr id="13327" name="Picture 12" descr="axeswx">
              <a:extLst>
                <a:ext uri="{FF2B5EF4-FFF2-40B4-BE49-F238E27FC236}">
                  <a16:creationId xmlns:a16="http://schemas.microsoft.com/office/drawing/2014/main" id="{C966905F-7710-06CE-626A-9D4A79CD44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47"/>
              <a:ext cx="1879" cy="2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8" name="Text Box 13">
              <a:extLst>
                <a:ext uri="{FF2B5EF4-FFF2-40B4-BE49-F238E27FC236}">
                  <a16:creationId xmlns:a16="http://schemas.microsoft.com/office/drawing/2014/main" id="{170F877C-AF42-FFF2-8285-06EF46F3B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" y="1684"/>
              <a:ext cx="10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Verdana" panose="020B0604030504040204" pitchFamily="34" charset="0"/>
                </a:rPr>
                <a:t>Reactants</a:t>
              </a:r>
            </a:p>
          </p:txBody>
        </p:sp>
        <p:sp>
          <p:nvSpPr>
            <p:cNvPr id="13329" name="Line 14">
              <a:extLst>
                <a:ext uri="{FF2B5EF4-FFF2-40B4-BE49-F238E27FC236}">
                  <a16:creationId xmlns:a16="http://schemas.microsoft.com/office/drawing/2014/main" id="{85189114-71A5-6C1C-BFF2-90E165EC1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1961"/>
              <a:ext cx="0" cy="1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Text Box 15">
              <a:extLst>
                <a:ext uri="{FF2B5EF4-FFF2-40B4-BE49-F238E27FC236}">
                  <a16:creationId xmlns:a16="http://schemas.microsoft.com/office/drawing/2014/main" id="{354AF8E7-950F-B60B-4DE9-5E11C6724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" y="2991"/>
              <a:ext cx="10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Verdana" panose="020B0604030504040204" pitchFamily="34" charset="0"/>
                </a:rPr>
                <a:t>Products</a:t>
              </a:r>
            </a:p>
          </p:txBody>
        </p:sp>
        <p:sp>
          <p:nvSpPr>
            <p:cNvPr id="13331" name="Text Box 16">
              <a:extLst>
                <a:ext uri="{FF2B5EF4-FFF2-40B4-BE49-F238E27FC236}">
                  <a16:creationId xmlns:a16="http://schemas.microsoft.com/office/drawing/2014/main" id="{05C28757-1698-C842-4449-7B00E4349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3" y="2260"/>
              <a:ext cx="134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FFFF00"/>
                  </a:solidFill>
                  <a:latin typeface="Verdana" panose="020B0604030504040204" pitchFamily="34" charset="0"/>
                  <a:sym typeface="Symbol" panose="05050102010706020507" pitchFamily="18" charset="2"/>
                </a:rPr>
                <a:t>H negative, exothermic.</a:t>
              </a:r>
              <a:endParaRPr lang="en-US" altLang="en-US" sz="2000" b="1">
                <a:solidFill>
                  <a:srgbClr val="FFFF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3332" name="Rectangle 24">
              <a:extLst>
                <a:ext uri="{FF2B5EF4-FFF2-40B4-BE49-F238E27FC236}">
                  <a16:creationId xmlns:a16="http://schemas.microsoft.com/office/drawing/2014/main" id="{33B1C275-5419-6BBA-F2FE-EA44F9D41D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50" y="2317"/>
              <a:ext cx="7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Verdana" panose="020B0604030504040204" pitchFamily="34" charset="0"/>
                </a:rPr>
                <a:t>energy</a:t>
              </a:r>
            </a:p>
          </p:txBody>
        </p:sp>
      </p:grpSp>
      <p:grpSp>
        <p:nvGrpSpPr>
          <p:cNvPr id="3" name="Group 27">
            <a:extLst>
              <a:ext uri="{FF2B5EF4-FFF2-40B4-BE49-F238E27FC236}">
                <a16:creationId xmlns:a16="http://schemas.microsoft.com/office/drawing/2014/main" id="{3D0966A4-9E11-071A-2D39-0257AC7E738B}"/>
              </a:ext>
            </a:extLst>
          </p:cNvPr>
          <p:cNvGrpSpPr>
            <a:grpSpLocks/>
          </p:cNvGrpSpPr>
          <p:nvPr/>
        </p:nvGrpSpPr>
        <p:grpSpPr bwMode="auto">
          <a:xfrm>
            <a:off x="4725988" y="2646363"/>
            <a:ext cx="3535362" cy="3508375"/>
            <a:chOff x="2929" y="1485"/>
            <a:chExt cx="2227" cy="2210"/>
          </a:xfrm>
        </p:grpSpPr>
        <p:pic>
          <p:nvPicPr>
            <p:cNvPr id="13321" name="Picture 23" descr="axesen">
              <a:extLst>
                <a:ext uri="{FF2B5EF4-FFF2-40B4-BE49-F238E27FC236}">
                  <a16:creationId xmlns:a16="http://schemas.microsoft.com/office/drawing/2014/main" id="{90FD5896-8100-FE98-70BA-001DF7D7C2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8" y="1485"/>
              <a:ext cx="1879" cy="2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2" name="Rectangle 18">
              <a:extLst>
                <a:ext uri="{FF2B5EF4-FFF2-40B4-BE49-F238E27FC236}">
                  <a16:creationId xmlns:a16="http://schemas.microsoft.com/office/drawing/2014/main" id="{31AC78CE-D14C-92DD-9C02-E9C432A9F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2893"/>
              <a:ext cx="10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Verdana" panose="020B0604030504040204" pitchFamily="34" charset="0"/>
                </a:rPr>
                <a:t>Reactants</a:t>
              </a:r>
            </a:p>
          </p:txBody>
        </p:sp>
        <p:sp>
          <p:nvSpPr>
            <p:cNvPr id="13323" name="Rectangle 19">
              <a:extLst>
                <a:ext uri="{FF2B5EF4-FFF2-40B4-BE49-F238E27FC236}">
                  <a16:creationId xmlns:a16="http://schemas.microsoft.com/office/drawing/2014/main" id="{3D5E788F-26AD-A3AB-E669-FF2FC183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5" y="1716"/>
              <a:ext cx="91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Verdana" panose="020B0604030504040204" pitchFamily="34" charset="0"/>
                </a:rPr>
                <a:t>Products</a:t>
              </a:r>
            </a:p>
          </p:txBody>
        </p:sp>
        <p:sp>
          <p:nvSpPr>
            <p:cNvPr id="13324" name="Line 20">
              <a:extLst>
                <a:ext uri="{FF2B5EF4-FFF2-40B4-BE49-F238E27FC236}">
                  <a16:creationId xmlns:a16="http://schemas.microsoft.com/office/drawing/2014/main" id="{60662424-AB87-037F-FBB3-B4587E6196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2" y="1985"/>
              <a:ext cx="0" cy="9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Rectangle 21">
              <a:extLst>
                <a:ext uri="{FF2B5EF4-FFF2-40B4-BE49-F238E27FC236}">
                  <a16:creationId xmlns:a16="http://schemas.microsoft.com/office/drawing/2014/main" id="{D25017BE-4CE3-61DA-6E51-013720C52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6" y="2256"/>
              <a:ext cx="135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FFFF00"/>
                  </a:solidFill>
                  <a:latin typeface="Verdana" panose="020B0604030504040204" pitchFamily="34" charset="0"/>
                  <a:sym typeface="Symbol" panose="05050102010706020507" pitchFamily="18" charset="2"/>
                </a:rPr>
                <a:t>H positive, endothermic.</a:t>
              </a:r>
            </a:p>
          </p:txBody>
        </p:sp>
        <p:sp>
          <p:nvSpPr>
            <p:cNvPr id="13326" name="Rectangle 25">
              <a:extLst>
                <a:ext uri="{FF2B5EF4-FFF2-40B4-BE49-F238E27FC236}">
                  <a16:creationId xmlns:a16="http://schemas.microsoft.com/office/drawing/2014/main" id="{EBC9AC2E-7D33-7734-6E48-A499AFC336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685" y="2317"/>
              <a:ext cx="7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Verdana" panose="020B0604030504040204" pitchFamily="34" charset="0"/>
                </a:rPr>
                <a:t>energy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5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0" presetID="1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uild="p" autoUpdateAnimBg="0" advAuto="0"/>
      <p:bldP spid="717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719A-A912-2053-DF24-47AAC9A66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673225"/>
          </a:xfrm>
        </p:spPr>
        <p:txBody>
          <a:bodyPr/>
          <a:lstStyle/>
          <a:p>
            <a:pPr eaLnBrk="1" hangingPunct="1">
              <a:defRPr/>
            </a:pPr>
            <a:r>
              <a:rPr lang="en-AU" sz="4000" dirty="0"/>
              <a:t>Another version may look like . . .</a:t>
            </a:r>
          </a:p>
        </p:txBody>
      </p:sp>
      <p:pic>
        <p:nvPicPr>
          <p:cNvPr id="29698" name="Picture 2" descr="http://2.bp.blogspot.com/_z_etvXOnqPU/S00LwGXmFfI/AAAAAAAAAHY/3yVS8tYw-Z0/s320/exothermic.gif">
            <a:hlinkClick r:id="rId2"/>
            <a:extLst>
              <a:ext uri="{FF2B5EF4-FFF2-40B4-BE49-F238E27FC236}">
                <a16:creationId xmlns:a16="http://schemas.microsoft.com/office/drawing/2014/main" id="{61265569-E2A7-79F2-5293-F7BC6A19A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1951038"/>
            <a:ext cx="4435475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 descr="http://1.bp.blogspot.com/_z_etvXOnqPU/S00L0V4sfFI/AAAAAAAAAHg/_n8GS_G7CDo/s320/endothermic.gif">
            <a:extLst>
              <a:ext uri="{FF2B5EF4-FFF2-40B4-BE49-F238E27FC236}">
                <a16:creationId xmlns:a16="http://schemas.microsoft.com/office/drawing/2014/main" id="{B31329A7-F38F-7DAB-6050-BBD65F6D2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3717925"/>
            <a:ext cx="4137025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0678-BDD1-83C6-6762-C78884D5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/>
              <a:t>Phase changes and Enthalpy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9A8A8-7947-FAD7-490A-9EC399E8B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40075"/>
          </a:xfrm>
        </p:spPr>
        <p:txBody>
          <a:bodyPr/>
          <a:lstStyle/>
          <a:p>
            <a:pPr eaLnBrk="1" hangingPunct="1">
              <a:defRPr/>
            </a:pPr>
            <a:r>
              <a:rPr lang="en-AU" sz="4000" dirty="0"/>
              <a:t>Ice melting to water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AU" dirty="0"/>
              <a:t>Requires energy to be added to the system from the surroundings.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AU" dirty="0"/>
              <a:t>(absorbing energy to make the reaction happen is an “Endothermic” process.)</a:t>
            </a:r>
          </a:p>
        </p:txBody>
      </p:sp>
      <p:pic>
        <p:nvPicPr>
          <p:cNvPr id="15364" name="Picture 2" descr="http://t2.gstatic.com/images?q=tbn:fY_abTapl-cHrM:http://www.learner.org/courses/essential/physicalsci/images/s4.ice_melt2.jpg">
            <a:hlinkClick r:id="rId2"/>
            <a:extLst>
              <a:ext uri="{FF2B5EF4-FFF2-40B4-BE49-F238E27FC236}">
                <a16:creationId xmlns:a16="http://schemas.microsoft.com/office/drawing/2014/main" id="{360708BC-CA66-5760-F924-C3D863606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4389438"/>
            <a:ext cx="2300288" cy="230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594DEA-1C74-8228-9D9F-BFF356EDF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740275"/>
            <a:ext cx="37036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4000"/>
              <a:t>H</a:t>
            </a:r>
            <a:r>
              <a:rPr lang="en-AU" altLang="en-US" sz="4000" baseline="-25000"/>
              <a:t>2</a:t>
            </a:r>
            <a:r>
              <a:rPr lang="en-AU" altLang="en-US" sz="4000"/>
              <a:t>O</a:t>
            </a:r>
            <a:r>
              <a:rPr lang="en-AU" altLang="en-US" sz="4000" baseline="-25000"/>
              <a:t>(s)</a:t>
            </a:r>
            <a:r>
              <a:rPr lang="en-AU" altLang="en-US" sz="4000"/>
              <a:t> </a:t>
            </a:r>
            <a:r>
              <a:rPr lang="en-AU" altLang="en-US" sz="4000">
                <a:sym typeface="Wingdings" panose="05000000000000000000" pitchFamily="2" charset="2"/>
              </a:rPr>
              <a:t> </a:t>
            </a:r>
            <a:r>
              <a:rPr lang="en-AU" altLang="en-US" sz="4000"/>
              <a:t>H</a:t>
            </a:r>
            <a:r>
              <a:rPr lang="en-AU" altLang="en-US" sz="4000" baseline="-25000"/>
              <a:t>2</a:t>
            </a:r>
            <a:r>
              <a:rPr lang="en-AU" altLang="en-US" sz="4000"/>
              <a:t>O</a:t>
            </a:r>
            <a:r>
              <a:rPr lang="en-AU" altLang="en-US" sz="4000" baseline="-25000"/>
              <a:t>(l)</a:t>
            </a:r>
            <a:r>
              <a:rPr lang="en-AU" altLang="en-US" sz="1800">
                <a:sym typeface="Wingdings" panose="05000000000000000000" pitchFamily="2" charset="2"/>
              </a:rPr>
              <a:t> </a:t>
            </a:r>
            <a:endParaRPr lang="en-AU" altLang="en-US" sz="18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30DEBF7E8BEF4BA396B592152DA228" ma:contentTypeVersion="23" ma:contentTypeDescription="Create a new document." ma:contentTypeScope="" ma:versionID="c99ea7ec073bb56e4046c71651e8c57d">
  <xsd:schema xmlns:xsd="http://www.w3.org/2001/XMLSchema" xmlns:xs="http://www.w3.org/2001/XMLSchema" xmlns:p="http://schemas.microsoft.com/office/2006/metadata/properties" xmlns:ns1="http://schemas.microsoft.com/sharepoint/v3" xmlns:ns2="776f451b-789d-4c8f-af74-3c000e6cce27" xmlns:ns3="00896bbc-7f86-448f-ab6b-109e07409180" targetNamespace="http://schemas.microsoft.com/office/2006/metadata/properties" ma:root="true" ma:fieldsID="e754bb5c132b05dabb07f70971e213a2" ns1:_="" ns2:_="" ns3:_="">
    <xsd:import namespace="http://schemas.microsoft.com/sharepoint/v3"/>
    <xsd:import namespace="776f451b-789d-4c8f-af74-3c000e6cce27"/>
    <xsd:import namespace="00896bbc-7f86-448f-ab6b-109e074091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6f451b-789d-4c8f-af74-3c000e6cce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8" nillable="true" ma:displayName="Taxonomy Catch All Column" ma:hidden="true" ma:list="{40edb284-b2af-4982-87ad-a11fa734b163}" ma:internalName="TaxCatchAll" ma:showField="CatchAllData" ma:web="776f451b-789d-4c8f-af74-3c000e6cce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896bbc-7f86-448f-ab6b-109e074091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807d7447-0f6d-4322-8bac-43da6d24e0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217FEB-6E48-4E08-901E-31B5FA160798}"/>
</file>

<file path=customXml/itemProps2.xml><?xml version="1.0" encoding="utf-8"?>
<ds:datastoreItem xmlns:ds="http://schemas.openxmlformats.org/officeDocument/2006/customXml" ds:itemID="{51D97B95-BDC6-437C-B552-5EB3143807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1123</TotalTime>
  <Words>904</Words>
  <Application>Microsoft Office PowerPoint</Application>
  <PresentationFormat>On-screen Show (4:3)</PresentationFormat>
  <Paragraphs>159</Paragraphs>
  <Slides>22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Orbit</vt:lpstr>
      <vt:lpstr>Identify the reaction</vt:lpstr>
      <vt:lpstr>Chemical Energy Effects</vt:lpstr>
      <vt:lpstr>PowerPoint Presentation</vt:lpstr>
      <vt:lpstr>Temperature Changes </vt:lpstr>
      <vt:lpstr>Temperature Changes </vt:lpstr>
      <vt:lpstr>Representing Energy Changes:</vt:lpstr>
      <vt:lpstr>Enthalpy Diagrams</vt:lpstr>
      <vt:lpstr>Another version may look like . . .</vt:lpstr>
      <vt:lpstr>Phase changes and Enthalpy</vt:lpstr>
      <vt:lpstr>Phase changes and Enthalpy</vt:lpstr>
      <vt:lpstr>Phase Changes and Enthalpy </vt:lpstr>
      <vt:lpstr>Making and Breaking Bonds:</vt:lpstr>
      <vt:lpstr>Reaction Profiles are</vt:lpstr>
      <vt:lpstr>Reaction Profile for </vt:lpstr>
      <vt:lpstr>Calculating Energy Changes: </vt:lpstr>
      <vt:lpstr>Reaction Profile for </vt:lpstr>
      <vt:lpstr>An Example Calculation</vt:lpstr>
      <vt:lpstr>PowerPoint Presentation</vt:lpstr>
      <vt:lpstr>Reaction Profile for </vt:lpstr>
      <vt:lpstr>PowerPoint Presentation</vt:lpstr>
      <vt:lpstr>Chemical reactions take place in two stages: </vt:lpstr>
      <vt:lpstr>References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Changes in Chemical Reactions</dc:title>
  <dc:creator>blobby</dc:creator>
  <cp:lastModifiedBy>Nick Marston</cp:lastModifiedBy>
  <cp:revision>106</cp:revision>
  <cp:lastPrinted>1601-01-01T00:00:00Z</cp:lastPrinted>
  <dcterms:created xsi:type="dcterms:W3CDTF">2001-02-09T09:48:55Z</dcterms:created>
  <dcterms:modified xsi:type="dcterms:W3CDTF">2023-07-03T02:42:13Z</dcterms:modified>
</cp:coreProperties>
</file>