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2" r:id="rId3"/>
    <p:sldId id="282" r:id="rId4"/>
    <p:sldId id="285" r:id="rId5"/>
    <p:sldId id="264" r:id="rId6"/>
    <p:sldId id="271" r:id="rId7"/>
    <p:sldId id="274" r:id="rId8"/>
    <p:sldId id="286" r:id="rId9"/>
    <p:sldId id="275" r:id="rId10"/>
    <p:sldId id="283" r:id="rId11"/>
    <p:sldId id="266" r:id="rId12"/>
    <p:sldId id="276" r:id="rId13"/>
    <p:sldId id="277" r:id="rId14"/>
    <p:sldId id="287" r:id="rId15"/>
    <p:sldId id="265" r:id="rId16"/>
    <p:sldId id="278" r:id="rId17"/>
    <p:sldId id="270" r:id="rId18"/>
    <p:sldId id="279" r:id="rId19"/>
    <p:sldId id="280" r:id="rId20"/>
    <p:sldId id="267" r:id="rId21"/>
    <p:sldId id="268" r:id="rId22"/>
    <p:sldId id="284" r:id="rId23"/>
    <p:sldId id="281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99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035" autoAdjust="0"/>
  </p:normalViewPr>
  <p:slideViewPr>
    <p:cSldViewPr>
      <p:cViewPr varScale="1">
        <p:scale>
          <a:sx n="110" d="100"/>
          <a:sy n="110" d="100"/>
        </p:scale>
        <p:origin x="5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6" d="100"/>
        <a:sy n="156" d="100"/>
      </p:scale>
      <p:origin x="0" y="1908"/>
    </p:cViewPr>
  </p:sorterViewPr>
  <p:notesViewPr>
    <p:cSldViewPr>
      <p:cViewPr varScale="1">
        <p:scale>
          <a:sx n="83" d="100"/>
          <a:sy n="83" d="100"/>
        </p:scale>
        <p:origin x="-26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rston" userId="37aaf328-63dc-48ea-95e7-25737e615455" providerId="ADAL" clId="{6AE3CC12-3DDC-4E42-A10A-B7A2E10A745B}"/>
    <pc:docChg chg="modSld">
      <pc:chgData name="Nick Marston" userId="37aaf328-63dc-48ea-95e7-25737e615455" providerId="ADAL" clId="{6AE3CC12-3DDC-4E42-A10A-B7A2E10A745B}" dt="2022-09-07T00:15:35.587" v="0" actId="20577"/>
      <pc:docMkLst>
        <pc:docMk/>
      </pc:docMkLst>
      <pc:sldChg chg="modSp mod">
        <pc:chgData name="Nick Marston" userId="37aaf328-63dc-48ea-95e7-25737e615455" providerId="ADAL" clId="{6AE3CC12-3DDC-4E42-A10A-B7A2E10A745B}" dt="2022-09-07T00:15:35.587" v="0" actId="20577"/>
        <pc:sldMkLst>
          <pc:docMk/>
          <pc:sldMk cId="0" sldId="267"/>
        </pc:sldMkLst>
        <pc:spChg chg="mod">
          <ac:chgData name="Nick Marston" userId="37aaf328-63dc-48ea-95e7-25737e615455" providerId="ADAL" clId="{6AE3CC12-3DDC-4E42-A10A-B7A2E10A745B}" dt="2022-09-07T00:15:35.587" v="0" actId="20577"/>
          <ac:spMkLst>
            <pc:docMk/>
            <pc:sldMk cId="0" sldId="267"/>
            <ac:spMk id="30722" creationId="{C60A64BA-BF1A-407A-BB12-CDB258EFB3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31F142-2E5F-498B-A79B-7BF1455EA5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D4081-E104-4DD9-8BC6-42D7D67EEE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0295D07-C753-45D1-B0A8-F7E14B6BA6AE}" type="datetimeFigureOut">
              <a:rPr lang="en-US" altLang="en-US"/>
              <a:pPr>
                <a:defRPr/>
              </a:pPr>
              <a:t>9/7/2022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13D42-BEAA-4E2B-BD86-A4B3D27CC4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B9DD-0715-4717-8B3A-4EA9B7AE94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6EE8305-B9D6-4105-A2E6-04102920DB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475092-121F-438D-ACDD-14B3E2134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AD5C6-ED10-4D8F-AD42-0EE849D8C5F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0C196C2-34DC-4E58-87B4-1A3FFE543D44}" type="datetimeFigureOut">
              <a:rPr lang="en-US" altLang="en-US"/>
              <a:pPr>
                <a:defRPr/>
              </a:pPr>
              <a:t>9/7/2022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44A5360-A6E3-4A71-B0BF-8228C4DE4F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FF0D4B0-A6FA-4FE3-BC10-15771F4DD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C7878-0B9E-4CEA-887A-107976B5B6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39EDD-32EB-4EBA-9375-664128EBD1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48744247-4BFE-4D96-8673-91ABD61F3BD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C9F0E78-3543-4FCF-ABE7-1C33BE15B8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2962E61D-A5E5-477B-9431-DC97698F65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54312A8E-A35C-4B58-AB0E-454C8D5A3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B8AF70-ED2C-4F1A-ACC2-72F2AA29AB1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ADCA5DFE-5A2D-44C0-BF4C-9A163D1D4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90E544A4-AADC-441F-A565-E994ABD8DE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4BC07D93-83A0-477E-810F-A981500D8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A42094-77FE-49D6-8F1C-019FDCB728AC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8D53A85F-8FA7-4662-9895-F0B490D246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ADD5348C-ACF8-4D34-9AAC-9796F56157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C94478BE-56F2-456E-8004-B5B3BEA66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BBFE21-713C-4AE7-955E-F73CF5A39295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ABFBB169-E604-4CAB-B8F4-C52E66F76F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E3BD7B00-CB04-4E66-8DA5-A70C16205A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0C4419F5-EA39-45E2-A412-8EA2AC0E1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36C18C-EA9B-4249-BAE7-27DE115CF8BE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AEDB9D3E-A8FE-405E-9FC3-825B275FF2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4B816ADC-701A-46C3-9D59-5FF31DAEBE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AD5E1668-641A-4EB5-AA73-351F82A93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E898D3-61C1-4E01-8A34-B4F4523DE51B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6C4BE92C-5283-45FD-BC3A-3E78FAE45F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BFA7793B-39E5-4924-BD43-F44AF11D6A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850C3551-EA87-45F5-95CB-63916B5B8B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0D06A1-4C37-488E-A2D0-1B1AA112A004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49F1B86E-BC5A-455A-837E-CFDB8F7688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FF105783-601A-4E85-873A-9DC810D647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FC9A26F-3D4B-43FB-B6BD-11042AF9D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A4FD29-6E09-44E4-997E-671D90579FE1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320BB84B-ED27-4BF0-B99E-C1E4762E4B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63D69E32-640A-4BB5-8170-765AE26C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668AC1FE-1B0C-4577-9A29-925D65C74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78C8F4-B5BF-4B8C-8322-DA26064F4654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>
            <a:extLst>
              <a:ext uri="{FF2B5EF4-FFF2-40B4-BE49-F238E27FC236}">
                <a16:creationId xmlns:a16="http://schemas.microsoft.com/office/drawing/2014/main" id="{EC82A22B-3C61-400D-B31F-155C51732B3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0825" cy="6856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D785CB5D-862C-4641-8290-EE5D89228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86A43A3B-669E-4C13-9FBC-83BEF160AA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20040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Line 15">
            <a:extLst>
              <a:ext uri="{FF2B5EF4-FFF2-40B4-BE49-F238E27FC236}">
                <a16:creationId xmlns:a16="http://schemas.microsoft.com/office/drawing/2014/main" id="{4AD05010-65B3-47C7-B81A-6D7AE12E127D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3200400"/>
            <a:ext cx="9144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2C9F5190-5AC8-4923-AE7E-4408A58C6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9" name="Picture 31" descr="CL_Logo_RGB_PNG">
            <a:extLst>
              <a:ext uri="{FF2B5EF4-FFF2-40B4-BE49-F238E27FC236}">
                <a16:creationId xmlns:a16="http://schemas.microsoft.com/office/drawing/2014/main" id="{FD74EDFF-B3C6-4C9C-9AA5-43EFAA0D5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13450" y="5002213"/>
            <a:ext cx="2697163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" y="3365500"/>
            <a:ext cx="8229600" cy="304800"/>
          </a:xfrm>
          <a:solidFill>
            <a:schemeClr val="accent1"/>
          </a:solidFill>
        </p:spPr>
        <p:txBody>
          <a:bodyPr/>
          <a:lstStyle>
            <a:lvl1pPr>
              <a:spcBef>
                <a:spcPct val="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1828800"/>
          </a:xfrm>
        </p:spPr>
        <p:txBody>
          <a:bodyPr anchor="b"/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067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4B7E90-F560-4AD7-97C9-2EFB2EB34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D97E1-52F0-49B4-8555-574C149BF007}" type="datetimeFigureOut">
              <a:rPr lang="en-US" altLang="en-US"/>
              <a:pPr>
                <a:defRPr/>
              </a:pPr>
              <a:t>9/7/2022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E38CD7-AEED-4054-8B89-8B8F95C1CB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32955-964A-4C67-BDF8-435DD97C5E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57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2813"/>
            <a:ext cx="2057400" cy="4878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2813"/>
            <a:ext cx="6019800" cy="4878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F66B52-4987-43E5-A7FE-4FC27E9DD5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63B6E-BE40-4B7C-89AE-AA2CDA4DA96F}" type="datetimeFigureOut">
              <a:rPr lang="en-US" altLang="en-US"/>
              <a:pPr>
                <a:defRPr/>
              </a:pPr>
              <a:t>9/7/2022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89BC3E-DD8A-4E4D-9D1D-D39EDAB7EA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B77A3-118F-4850-8ED6-2E388EB761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080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2813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296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6D1677-1A0E-41D7-8C47-49E6346B92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39A28-5057-47A7-BED2-08D1DD934E21}" type="datetimeFigureOut">
              <a:rPr lang="en-US" altLang="en-US"/>
              <a:pPr>
                <a:defRPr/>
              </a:pPr>
              <a:t>9/7/2022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28A343-CD23-47FA-A797-9A383A7FBC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EA9BF-D1A1-414D-A721-DD43656EA7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58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4F6834-3292-4776-A200-02AAAC76CE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B8C1C-CA6C-4E1B-A761-21BC11C466EF}" type="datetimeFigureOut">
              <a:rPr lang="en-US" altLang="en-US"/>
              <a:pPr>
                <a:defRPr/>
              </a:pPr>
              <a:t>9/7/2022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06D5D29-05B2-4A06-82C9-6D1BF6CD01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45E13D-19BF-4424-8285-FAEF4A591A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C0A709-826C-4062-8063-366EC2CD8E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62DA0-18FF-4B65-B31B-6EE7F79F24E6}" type="datetimeFigureOut">
              <a:rPr lang="en-US" altLang="en-US"/>
              <a:pPr>
                <a:defRPr/>
              </a:pPr>
              <a:t>9/7/2022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7B2D5AF-1AA3-421A-93C1-6F86824309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EBBBF6-3EC5-46AC-B123-1E8C72F81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48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A47629-C878-4022-8B87-2210A8497A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4CF12-1236-4692-BA39-53127C80BD28}" type="datetimeFigureOut">
              <a:rPr lang="en-US" altLang="en-US"/>
              <a:pPr>
                <a:defRPr/>
              </a:pPr>
              <a:t>9/7/2022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D7856E-5D46-4164-B8C8-FA13FC7623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062DBB-5BFB-4C51-B4AD-1D839A9DC6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3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FFC4FD2-0321-466D-ABC4-0813B52C98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410B4-118A-412A-98FF-CCDA8641F07E}" type="datetimeFigureOut">
              <a:rPr lang="en-US" altLang="en-US"/>
              <a:pPr>
                <a:defRPr/>
              </a:pPr>
              <a:t>9/7/2022</a:t>
            </a:fld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0B10243-117C-4120-A8C1-BD3701957C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B7190-DB88-42D5-9FCF-B1D3D56CED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7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6A0552-0039-41AB-BFAF-115E510156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CE3A9-2A0C-4C7F-B3FB-0C156E311231}" type="datetimeFigureOut">
              <a:rPr lang="en-US" altLang="en-US"/>
              <a:pPr>
                <a:defRPr/>
              </a:pPr>
              <a:t>9/7/2022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97FF906-E325-4D5C-8254-2404246C3C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B763EA-D5BB-4FA5-AE5C-8DADBE326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91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AE3D2DA-1CC6-495A-A874-FFF1E181E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A1F95-2117-4175-AC72-5D59ECB8AE68}" type="datetimeFigureOut">
              <a:rPr lang="en-US" altLang="en-US"/>
              <a:pPr>
                <a:defRPr/>
              </a:pPr>
              <a:t>9/7/2022</a:t>
            </a:fld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6BB460A-1DBD-4510-B237-49AC366CA6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8E534-D88F-41B8-8816-AE43316026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53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E98BA-4927-46AA-BDD8-9D35272DE3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68FF2-0382-43A7-A28C-AB97E5C06144}" type="datetimeFigureOut">
              <a:rPr lang="en-US" altLang="en-US"/>
              <a:pPr>
                <a:defRPr/>
              </a:pPr>
              <a:t>9/7/2022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242016-493C-459A-BC7A-9810B63ECC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AE7BB-336A-4E2A-8016-536283DF32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66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AC034C-9B74-4CC0-90D5-DB532FE24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1DE7D-1380-4AD4-804D-46115F8182E5}" type="datetimeFigureOut">
              <a:rPr lang="en-US" altLang="en-US"/>
              <a:pPr>
                <a:defRPr/>
              </a:pPr>
              <a:t>9/7/2022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C13911-D954-4666-8D40-BE9DF2D8F9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43EC7-DD72-4ED4-AD42-6FFC3EF1CC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64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>
            <a:extLst>
              <a:ext uri="{FF2B5EF4-FFF2-40B4-BE49-F238E27FC236}">
                <a16:creationId xmlns:a16="http://schemas.microsoft.com/office/drawing/2014/main" id="{B81EDDB0-C9EB-431C-8070-DD289280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52380"/>
          <a:stretch>
            <a:fillRect/>
          </a:stretch>
        </p:blipFill>
        <p:spPr bwMode="gray">
          <a:xfrm>
            <a:off x="0" y="0"/>
            <a:ext cx="914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1">
            <a:extLst>
              <a:ext uri="{FF2B5EF4-FFF2-40B4-BE49-F238E27FC236}">
                <a16:creationId xmlns:a16="http://schemas.microsoft.com/office/drawing/2014/main" id="{B09B49A2-E4D8-4836-A135-7AA510E050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84213"/>
            <a:ext cx="9144000" cy="1095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4BB2FE2-87C7-4BF9-BE27-201E86848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FF80537-0729-41AE-92C1-EE5613F3D2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57800" y="64262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65A21D4-DC3C-4286-819B-F0A70092337F}" type="datetimeFigureOut">
              <a:rPr lang="en-US" altLang="en-US"/>
              <a:pPr>
                <a:defRPr/>
              </a:pPr>
              <a:t>9/7/2022</a:t>
            </a:fld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83DEEC4-0333-4454-8CE9-6D4F966BAC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262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fld id="{FCFB5F1C-B771-46B7-9387-6A5142AF1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FF31FDD6-39FA-4721-BD7A-933BE0D2A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912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18">
            <a:extLst>
              <a:ext uri="{FF2B5EF4-FFF2-40B4-BE49-F238E27FC236}">
                <a16:creationId xmlns:a16="http://schemas.microsoft.com/office/drawing/2014/main" id="{15680ABB-7E21-465F-B9CD-996C973A67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721475"/>
            <a:ext cx="9144000" cy="136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033" name="Picture 29" descr="CL_Logo_RGB_PNG">
            <a:extLst>
              <a:ext uri="{FF2B5EF4-FFF2-40B4-BE49-F238E27FC236}">
                <a16:creationId xmlns:a16="http://schemas.microsoft.com/office/drawing/2014/main" id="{9BFD699F-B6E1-4F2E-A697-8651B0880F9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6035675"/>
            <a:ext cx="15446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</p:sldLayoutIdLst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7013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449263" indent="-2190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3pPr>
      <a:lvl4pPr marL="682625" indent="-2317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4pPr>
      <a:lvl5pPr marL="915988" indent="-231775" algn="l" rtl="0" eaLnBrk="0" fontAlgn="base" hangingPunct="0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5pPr>
      <a:lvl6pPr marL="13731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6pPr>
      <a:lvl7pPr marL="18303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7pPr>
      <a:lvl8pPr marL="22875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8pPr>
      <a:lvl9pPr marL="27447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39CD58A-B5F4-4FC4-8FA3-969E48389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981200"/>
            <a:ext cx="7772400" cy="8604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kern="1200" dirty="0">
                <a:ea typeface="+mn-ea"/>
                <a:cs typeface="Arial" pitchFamily="34" charset="0"/>
              </a:rPr>
              <a:t>Chapter 8: Gases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51E21CA9-A0A6-442B-866B-CA7BAD9E9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5878513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4">
            <a:extLst>
              <a:ext uri="{FF2B5EF4-FFF2-40B4-BE49-F238E27FC236}">
                <a16:creationId xmlns:a16="http://schemas.microsoft.com/office/drawing/2014/main" id="{FDDCC027-68CC-4D17-9A20-594DD26D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143000"/>
            <a:ext cx="8763000" cy="41148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>
                <a:solidFill>
                  <a:srgbClr val="0C5C92"/>
                </a:solidFill>
              </a:rPr>
              <a:t>Kinetic energy is determined by both mass and speed.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rgbClr val="0C5C9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rgbClr val="0C5C9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rgbClr val="0C5C9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rgbClr val="0C5C9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rgbClr val="0C5C9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rgbClr val="0C5C9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>
                <a:solidFill>
                  <a:srgbClr val="0C5C92"/>
                </a:solidFill>
              </a:rPr>
              <a:t>Heavier gases will have lower speeds than lighter gases at the same temperature.</a:t>
            </a:r>
            <a:endParaRPr lang="en-AU" altLang="en-US"/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8EDB9D48-DAE7-4A5E-9695-6E2A270F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676400"/>
            <a:ext cx="7848600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B62907B9-A44B-4F50-93A9-88DAB8B3E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35138"/>
            <a:ext cx="419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Content Placeholder 3">
            <a:extLst>
              <a:ext uri="{FF2B5EF4-FFF2-40B4-BE49-F238E27FC236}">
                <a16:creationId xmlns:a16="http://schemas.microsoft.com/office/drawing/2014/main" id="{F1154398-F67D-4394-938A-DBEE96C1E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1066800"/>
            <a:ext cx="7924800" cy="50292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400">
                <a:solidFill>
                  <a:srgbClr val="0C5C92"/>
                </a:solidFill>
              </a:rPr>
              <a:t>As the temperature increases, the kinetic energy of the particles increases, and vice versa.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rgbClr val="0C5C9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rgbClr val="0C5C9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rgbClr val="0C5C9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>
              <a:solidFill>
                <a:srgbClr val="0C5C9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endParaRPr lang="en-AU" altLang="en-US" sz="2400">
              <a:solidFill>
                <a:srgbClr val="0C5C9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400">
                <a:solidFill>
                  <a:srgbClr val="0C5C92"/>
                </a:solidFill>
              </a:rPr>
              <a:t>Gas particles have a range of speeds at any given temperature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400">
                <a:solidFill>
                  <a:srgbClr val="0C5C92"/>
                </a:solidFill>
              </a:rPr>
              <a:t>The average speed increases as temperature increases</a:t>
            </a:r>
            <a:endParaRPr lang="en-AU" altLang="en-US" sz="240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26B8-FD96-440B-8827-492231B6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AU" sz="3200" b="1" kern="1200" dirty="0">
                <a:solidFill>
                  <a:schemeClr val="bg1"/>
                </a:solidFill>
                <a:ea typeface="+mn-ea"/>
                <a:cs typeface="Arial" pitchFamily="34" charset="0"/>
              </a:rPr>
              <a:t>Absolute (kelvin) temperature scale</a:t>
            </a:r>
          </a:p>
        </p:txBody>
      </p:sp>
      <p:sp>
        <p:nvSpPr>
          <p:cNvPr id="19459" name="Content Placeholder 4">
            <a:extLst>
              <a:ext uri="{FF2B5EF4-FFF2-40B4-BE49-F238E27FC236}">
                <a16:creationId xmlns:a16="http://schemas.microsoft.com/office/drawing/2014/main" id="{C35FA553-9FCA-42BB-9288-98F3A6EA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434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rgbClr val="0C5C92"/>
                </a:solidFill>
              </a:rPr>
              <a:t>The absolute temperature is a measure of the average kinetic energy of its molecules.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921630B3-7E27-450F-BE14-514C421B4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3621088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5">
            <a:extLst>
              <a:ext uri="{FF2B5EF4-FFF2-40B4-BE49-F238E27FC236}">
                <a16:creationId xmlns:a16="http://schemas.microsoft.com/office/drawing/2014/main" id="{00D61405-6A99-4621-8ADC-29BAEEF43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96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b="1">
                <a:solidFill>
                  <a:schemeClr val="accent2"/>
                </a:solidFill>
              </a:rPr>
              <a:t>Gases diffuse</a:t>
            </a:r>
            <a:endParaRPr lang="en-AU" altLang="en-US" sz="2800">
              <a:solidFill>
                <a:srgbClr val="0C5C9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i="1">
                <a:solidFill>
                  <a:srgbClr val="0C5C92"/>
                </a:solidFill>
              </a:rPr>
              <a:t>because gas particles have rapid, random motion and a lot of empty space between them so they quickly spread and mix.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 i="1">
              <a:solidFill>
                <a:srgbClr val="0C5C9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b="1">
                <a:solidFill>
                  <a:srgbClr val="0C5C92"/>
                </a:solidFill>
              </a:rPr>
              <a:t>Gases can be easily compressed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i="1">
                <a:solidFill>
                  <a:srgbClr val="0C5C92"/>
                </a:solidFill>
              </a:rPr>
              <a:t>because there is a lot of empty space between particles.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rgbClr val="0C5C92"/>
                </a:solidFill>
              </a:rPr>
              <a:t> </a:t>
            </a: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924CD4D-76F2-40E5-B430-4A35496E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4196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b="1">
                <a:solidFill>
                  <a:schemeClr val="accent2"/>
                </a:solidFill>
              </a:rPr>
              <a:t>Gases spread to fill a container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i="1">
                <a:solidFill>
                  <a:srgbClr val="0C5C92"/>
                </a:solidFill>
              </a:rPr>
              <a:t>because there are negligible forces between particles.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b="1">
                <a:solidFill>
                  <a:srgbClr val="0C5C92"/>
                </a:solidFill>
              </a:rPr>
              <a:t>Gases exert pressure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i="1">
                <a:solidFill>
                  <a:srgbClr val="0C5C92"/>
                </a:solidFill>
              </a:rPr>
              <a:t>because the particles move rapidly and collide with the surface of any container or object.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b="1">
                <a:solidFill>
                  <a:srgbClr val="0C5C92"/>
                </a:solidFill>
              </a:rPr>
              <a:t>Gases have low density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i="1">
                <a:solidFill>
                  <a:srgbClr val="0C5C92"/>
                </a:solidFill>
              </a:rPr>
              <a:t>because there is a lot of empty space between them.</a:t>
            </a:r>
            <a:endParaRPr lang="en-AU" altLang="en-US" i="1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>
            <a:extLst>
              <a:ext uri="{FF2B5EF4-FFF2-40B4-BE49-F238E27FC236}">
                <a16:creationId xmlns:a16="http://schemas.microsoft.com/office/drawing/2014/main" id="{00CEA280-008C-4B16-9496-613D37873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10200"/>
            <a:ext cx="495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altLang="en-US" sz="2000">
                <a:solidFill>
                  <a:schemeClr val="accent1"/>
                </a:solidFill>
              </a:rPr>
              <a:t>Explains the physical behaviour of gases</a:t>
            </a:r>
          </a:p>
        </p:txBody>
      </p:sp>
      <p:pic>
        <p:nvPicPr>
          <p:cNvPr id="22531" name="Picture 1">
            <a:extLst>
              <a:ext uri="{FF2B5EF4-FFF2-40B4-BE49-F238E27FC236}">
                <a16:creationId xmlns:a16="http://schemas.microsoft.com/office/drawing/2014/main" id="{76CBF635-B9C1-4A2D-BB0D-923183C58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01065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BF4A-6E18-485F-965A-A9618B93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AU" sz="3600" b="1" kern="1200" dirty="0">
                <a:solidFill>
                  <a:schemeClr val="bg1"/>
                </a:solidFill>
                <a:ea typeface="+mn-ea"/>
                <a:cs typeface="Arial" pitchFamily="34" charset="0"/>
              </a:rPr>
              <a:t>Gas laws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3D7416E5-9603-4B35-8A24-1C5E9C43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76725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rgbClr val="0C5C92"/>
                </a:solidFill>
              </a:rPr>
              <a:t>Standard conditions are used to compare changes in conditions that involve gases.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rgbClr val="0C5C9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rgbClr val="0C5C92"/>
                </a:solidFill>
              </a:rPr>
              <a:t>STP  at  0</a:t>
            </a:r>
            <a:r>
              <a:rPr lang="en-AU" altLang="en-US" sz="2800" baseline="30000">
                <a:solidFill>
                  <a:srgbClr val="0C5C92"/>
                </a:solidFill>
              </a:rPr>
              <a:t>o</a:t>
            </a:r>
            <a:r>
              <a:rPr lang="en-AU" altLang="en-US" sz="2800">
                <a:solidFill>
                  <a:srgbClr val="0C5C92"/>
                </a:solidFill>
              </a:rPr>
              <a:t>C  and  100KPa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rgbClr val="0C5C92"/>
                </a:solidFill>
              </a:rPr>
              <a:t>SLC   at 25</a:t>
            </a:r>
            <a:r>
              <a:rPr lang="en-AU" altLang="en-US" sz="2800" baseline="30000">
                <a:solidFill>
                  <a:srgbClr val="0C5C92"/>
                </a:solidFill>
              </a:rPr>
              <a:t>o</a:t>
            </a:r>
            <a:r>
              <a:rPr lang="en-AU" altLang="en-US" sz="2800">
                <a:solidFill>
                  <a:srgbClr val="0C5C92"/>
                </a:solidFill>
              </a:rPr>
              <a:t>C  and 100KPa</a:t>
            </a:r>
            <a:endParaRPr lang="en-AU" altLang="en-US"/>
          </a:p>
          <a:p>
            <a:endParaRPr lang="en-AU" altLang="en-US" sz="2800">
              <a:solidFill>
                <a:srgbClr val="0C5C92"/>
              </a:solidFill>
            </a:endParaRP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F8D45A27-B9F7-4E63-9B74-6E6BE4BAE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4343400"/>
            <a:ext cx="866775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>
            <a:extLst>
              <a:ext uri="{FF2B5EF4-FFF2-40B4-BE49-F238E27FC236}">
                <a16:creationId xmlns:a16="http://schemas.microsoft.com/office/drawing/2014/main" id="{F5B152B8-9C54-4BB8-9998-88CF5801D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3111500"/>
            <a:ext cx="341312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A11DFD6-877B-4D63-B19E-A163E4C51C53}"/>
              </a:ext>
            </a:extLst>
          </p:cNvPr>
          <p:cNvSpPr txBox="1">
            <a:spLocks/>
          </p:cNvSpPr>
          <p:nvPr/>
        </p:nvSpPr>
        <p:spPr bwMode="gray">
          <a:xfrm>
            <a:off x="339725" y="1524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solidFill>
                  <a:schemeClr val="bg1"/>
                </a:solidFill>
                <a:ea typeface="+mn-ea"/>
                <a:cs typeface="Arial" pitchFamily="34" charset="0"/>
              </a:rPr>
              <a:t>Boyle’s law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0E707-0F04-4773-8DAC-25D2AC965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25" y="990600"/>
            <a:ext cx="8042275" cy="2386013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sz="2800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At a constant temperature, the volume of a given mass of gas is inversely proportional to the volume.</a:t>
            </a:r>
            <a:br>
              <a:rPr lang="en-AU" sz="2800" kern="1200" dirty="0">
                <a:solidFill>
                  <a:srgbClr val="0C5C92"/>
                </a:solidFill>
                <a:ea typeface="+mj-ea"/>
                <a:cs typeface="Arial" pitchFamily="34" charset="0"/>
              </a:rPr>
            </a:br>
            <a:br>
              <a:rPr lang="en-AU" sz="2800" kern="1200" dirty="0">
                <a:solidFill>
                  <a:srgbClr val="0C5C92"/>
                </a:solidFill>
                <a:ea typeface="+mj-ea"/>
                <a:cs typeface="Arial" pitchFamily="34" charset="0"/>
              </a:rPr>
            </a:br>
            <a:r>
              <a:rPr lang="en-AU" sz="2800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The larger the pressure, the smaller the volume.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endParaRPr lang="en-AU" sz="2800" kern="1200" dirty="0">
              <a:solidFill>
                <a:srgbClr val="0C5C92"/>
              </a:solidFill>
              <a:ea typeface="+mj-ea"/>
              <a:cs typeface="Arial" pitchFamily="34" charset="0"/>
            </a:endParaRPr>
          </a:p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AU" sz="2800" i="1" kern="1200" dirty="0">
                <a:solidFill>
                  <a:srgbClr val="0C5C92"/>
                </a:solidFill>
                <a:cs typeface="Arial" pitchFamily="34" charset="0"/>
              </a:rPr>
              <a:t>P</a:t>
            </a:r>
            <a:r>
              <a:rPr lang="en-AU" sz="2800" kern="1200" baseline="-25000" dirty="0">
                <a:solidFill>
                  <a:srgbClr val="0C5C92"/>
                </a:solidFill>
                <a:cs typeface="Arial" pitchFamily="34" charset="0"/>
              </a:rPr>
              <a:t>1</a:t>
            </a:r>
            <a:r>
              <a:rPr lang="en-AU" sz="2800" i="1" kern="1200" dirty="0">
                <a:solidFill>
                  <a:srgbClr val="0C5C92"/>
                </a:solidFill>
                <a:cs typeface="Arial" pitchFamily="34" charset="0"/>
              </a:rPr>
              <a:t>V</a:t>
            </a:r>
            <a:r>
              <a:rPr lang="en-AU" sz="2800" kern="1200" baseline="-25000" dirty="0">
                <a:solidFill>
                  <a:srgbClr val="0C5C92"/>
                </a:solidFill>
                <a:cs typeface="Arial" pitchFamily="34" charset="0"/>
              </a:rPr>
              <a:t>1</a:t>
            </a:r>
            <a:r>
              <a:rPr lang="en-AU" sz="2800" kern="1200" dirty="0">
                <a:solidFill>
                  <a:srgbClr val="0C5C92"/>
                </a:solidFill>
                <a:cs typeface="Arial" pitchFamily="34" charset="0"/>
              </a:rPr>
              <a:t> =  </a:t>
            </a:r>
            <a:r>
              <a:rPr lang="en-AU" sz="2800" i="1" kern="1200" dirty="0">
                <a:solidFill>
                  <a:srgbClr val="0C5C92"/>
                </a:solidFill>
                <a:cs typeface="Arial" pitchFamily="34" charset="0"/>
              </a:rPr>
              <a:t>P</a:t>
            </a:r>
            <a:r>
              <a:rPr lang="en-AU" sz="2800" kern="1200" baseline="-25000" dirty="0">
                <a:solidFill>
                  <a:srgbClr val="0C5C92"/>
                </a:solidFill>
                <a:cs typeface="Arial" pitchFamily="34" charset="0"/>
              </a:rPr>
              <a:t>2</a:t>
            </a:r>
            <a:r>
              <a:rPr lang="en-AU" sz="2800" i="1" kern="1200" dirty="0">
                <a:solidFill>
                  <a:srgbClr val="0C5C92"/>
                </a:solidFill>
                <a:cs typeface="Arial" pitchFamily="34" charset="0"/>
              </a:rPr>
              <a:t>V</a:t>
            </a:r>
            <a:r>
              <a:rPr lang="en-AU" sz="2800" kern="1200" baseline="-25000" dirty="0">
                <a:solidFill>
                  <a:srgbClr val="0C5C92"/>
                </a:solidFill>
                <a:cs typeface="Arial" pitchFamily="34" charset="0"/>
              </a:rPr>
              <a:t>2</a:t>
            </a:r>
          </a:p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AU" sz="2800" kern="1200" baseline="-25000" dirty="0">
              <a:solidFill>
                <a:srgbClr val="0C5C92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sz="2800" dirty="0">
                <a:solidFill>
                  <a:srgbClr val="0C5C92"/>
                </a:solidFill>
              </a:rPr>
              <a:t>The units for </a:t>
            </a:r>
            <a:r>
              <a:rPr lang="en-AU" sz="2800" i="1" dirty="0">
                <a:solidFill>
                  <a:srgbClr val="0C5C92"/>
                </a:solidFill>
              </a:rPr>
              <a:t>P</a:t>
            </a:r>
            <a:r>
              <a:rPr lang="en-AU" sz="2800" baseline="-25000" dirty="0">
                <a:solidFill>
                  <a:srgbClr val="0C5C92"/>
                </a:solidFill>
              </a:rPr>
              <a:t>1</a:t>
            </a:r>
            <a:r>
              <a:rPr lang="en-AU" sz="2800" dirty="0">
                <a:solidFill>
                  <a:srgbClr val="0C5C92"/>
                </a:solidFill>
              </a:rPr>
              <a:t>, </a:t>
            </a:r>
            <a:r>
              <a:rPr lang="en-AU" sz="2800" i="1" dirty="0">
                <a:solidFill>
                  <a:srgbClr val="0C5C92"/>
                </a:solidFill>
              </a:rPr>
              <a:t>P</a:t>
            </a:r>
            <a:r>
              <a:rPr lang="en-AU" sz="2800" baseline="-25000" dirty="0">
                <a:solidFill>
                  <a:srgbClr val="0C5C92"/>
                </a:solidFill>
              </a:rPr>
              <a:t>2</a:t>
            </a:r>
            <a:r>
              <a:rPr lang="en-AU" sz="2800" dirty="0">
                <a:solidFill>
                  <a:srgbClr val="0C5C92"/>
                </a:solidFill>
              </a:rPr>
              <a:t> pressure </a:t>
            </a: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sz="2800" dirty="0">
                <a:solidFill>
                  <a:srgbClr val="0C5C92"/>
                </a:solidFill>
              </a:rPr>
              <a:t>and </a:t>
            </a:r>
            <a:r>
              <a:rPr lang="en-AU" sz="2800" i="1" dirty="0">
                <a:solidFill>
                  <a:srgbClr val="0C5C92"/>
                </a:solidFill>
              </a:rPr>
              <a:t>V</a:t>
            </a:r>
            <a:r>
              <a:rPr lang="en-AU" sz="2800" baseline="-25000" dirty="0">
                <a:solidFill>
                  <a:srgbClr val="0C5C92"/>
                </a:solidFill>
              </a:rPr>
              <a:t>1, </a:t>
            </a:r>
            <a:r>
              <a:rPr lang="en-AU" sz="2800" i="1" dirty="0">
                <a:solidFill>
                  <a:srgbClr val="0C5C92"/>
                </a:solidFill>
              </a:rPr>
              <a:t>V</a:t>
            </a:r>
            <a:r>
              <a:rPr lang="en-AU" sz="2800" baseline="-25000" dirty="0">
                <a:solidFill>
                  <a:srgbClr val="0C5C92"/>
                </a:solidFill>
              </a:rPr>
              <a:t>2 </a:t>
            </a:r>
            <a:r>
              <a:rPr lang="en-AU" sz="2800" dirty="0">
                <a:solidFill>
                  <a:srgbClr val="0C5C92"/>
                </a:solidFill>
              </a:rPr>
              <a:t>volume  must be consistent.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C921AE-976F-411A-A378-076367E59AE3}"/>
              </a:ext>
            </a:extLst>
          </p:cNvPr>
          <p:cNvSpPr/>
          <p:nvPr/>
        </p:nvSpPr>
        <p:spPr bwMode="auto">
          <a:xfrm>
            <a:off x="3200400" y="3581400"/>
            <a:ext cx="2362200" cy="838200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AU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>
            <a:extLst>
              <a:ext uri="{FF2B5EF4-FFF2-40B4-BE49-F238E27FC236}">
                <a16:creationId xmlns:a16="http://schemas.microsoft.com/office/drawing/2014/main" id="{3109F765-913C-4DB3-94E0-78BB9D995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" t="79" r="1880" b="3920"/>
          <a:stretch>
            <a:fillRect/>
          </a:stretch>
        </p:blipFill>
        <p:spPr bwMode="auto">
          <a:xfrm>
            <a:off x="1905000" y="2438400"/>
            <a:ext cx="48704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le 2">
            <a:extLst>
              <a:ext uri="{FF2B5EF4-FFF2-40B4-BE49-F238E27FC236}">
                <a16:creationId xmlns:a16="http://schemas.microsoft.com/office/drawing/2014/main" id="{633A8928-5E6D-494A-A355-5FDC1FC9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943600"/>
            <a:ext cx="8229600" cy="685800"/>
          </a:xfrm>
        </p:spPr>
        <p:txBody>
          <a:bodyPr/>
          <a:lstStyle/>
          <a:p>
            <a:br>
              <a:rPr lang="en-AU" altLang="en-US"/>
            </a:br>
            <a:endParaRPr lang="en-AU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6D4BEB-A57E-4353-9C6D-72BEB29A6DB1}"/>
              </a:ext>
            </a:extLst>
          </p:cNvPr>
          <p:cNvSpPr txBox="1">
            <a:spLocks/>
          </p:cNvSpPr>
          <p:nvPr/>
        </p:nvSpPr>
        <p:spPr bwMode="gray">
          <a:xfrm>
            <a:off x="152400" y="1524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solidFill>
                  <a:schemeClr val="bg1"/>
                </a:solidFill>
                <a:ea typeface="+mn-ea"/>
                <a:cs typeface="Arial" pitchFamily="34" charset="0"/>
              </a:rPr>
              <a:t>Charles’ law </a:t>
            </a:r>
          </a:p>
        </p:txBody>
      </p:sp>
      <p:sp>
        <p:nvSpPr>
          <p:cNvPr id="27653" name="Content Placeholder 1">
            <a:extLst>
              <a:ext uri="{FF2B5EF4-FFF2-40B4-BE49-F238E27FC236}">
                <a16:creationId xmlns:a16="http://schemas.microsoft.com/office/drawing/2014/main" id="{56A9AFB2-8C61-4A5C-ABC3-9E5F7AE9B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990600"/>
            <a:ext cx="8139113" cy="17526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400">
                <a:solidFill>
                  <a:srgbClr val="0C5C92"/>
                </a:solidFill>
                <a:cs typeface="Arial" panose="020B0604020202020204" pitchFamily="34" charset="0"/>
              </a:rPr>
              <a:t>Charles’ law states that at constant pressure, the volume of a fixed quantity of gas is proportional to its absolute (kelvin) temperature.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>
            <a:extLst>
              <a:ext uri="{FF2B5EF4-FFF2-40B4-BE49-F238E27FC236}">
                <a16:creationId xmlns:a16="http://schemas.microsoft.com/office/drawing/2014/main" id="{805E6CE9-1686-4408-B0E8-625DF740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AU" altLang="en-US" sz="3200" b="1" kern="1200" dirty="0">
                <a:solidFill>
                  <a:schemeClr val="bg1"/>
                </a:solidFill>
                <a:ea typeface="+mn-ea"/>
                <a:cs typeface="Arial" pitchFamily="34" charset="0"/>
              </a:rPr>
              <a:t>Combined gas laws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084B3-CB68-4CDD-9F24-A4143E05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3434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sz="2800" i="1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a relationship between volume, pressure and absolute temperature for a given mass of gas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endParaRPr lang="en-AU" sz="2800" kern="1200" dirty="0">
              <a:solidFill>
                <a:srgbClr val="0C5C92"/>
              </a:solidFill>
              <a:ea typeface="+mj-ea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sz="2800" i="1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P</a:t>
            </a:r>
            <a:r>
              <a:rPr lang="en-AU" sz="2800" kern="1200" baseline="-25000" dirty="0">
                <a:solidFill>
                  <a:srgbClr val="0C5C92"/>
                </a:solidFill>
                <a:ea typeface="+mj-ea"/>
                <a:cs typeface="Arial" pitchFamily="34" charset="0"/>
              </a:rPr>
              <a:t>1</a:t>
            </a:r>
            <a:r>
              <a:rPr lang="en-AU" sz="2800" i="1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V</a:t>
            </a:r>
            <a:r>
              <a:rPr lang="en-AU" sz="2800" kern="1200" baseline="-25000" dirty="0">
                <a:solidFill>
                  <a:srgbClr val="0C5C92"/>
                </a:solidFill>
                <a:ea typeface="+mj-ea"/>
                <a:cs typeface="Arial" pitchFamily="34" charset="0"/>
              </a:rPr>
              <a:t>1</a:t>
            </a:r>
            <a:r>
              <a:rPr lang="en-AU" sz="2800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   =  </a:t>
            </a:r>
            <a:r>
              <a:rPr lang="en-AU" sz="2800" i="1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P</a:t>
            </a:r>
            <a:r>
              <a:rPr lang="en-AU" sz="2800" kern="1200" baseline="-25000" dirty="0">
                <a:solidFill>
                  <a:srgbClr val="0C5C92"/>
                </a:solidFill>
                <a:ea typeface="+mj-ea"/>
                <a:cs typeface="Arial" pitchFamily="34" charset="0"/>
              </a:rPr>
              <a:t>2</a:t>
            </a:r>
            <a:r>
              <a:rPr lang="en-AU" sz="2800" i="1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V</a:t>
            </a:r>
            <a:r>
              <a:rPr lang="en-AU" sz="2800" kern="1200" baseline="-25000" dirty="0">
                <a:solidFill>
                  <a:srgbClr val="0C5C92"/>
                </a:solidFill>
                <a:ea typeface="+mj-ea"/>
                <a:cs typeface="Arial" pitchFamily="34" charset="0"/>
              </a:rPr>
              <a:t>2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sz="2800" i="1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T</a:t>
            </a:r>
            <a:r>
              <a:rPr lang="en-AU" sz="2800" kern="1200" baseline="-25000" dirty="0">
                <a:solidFill>
                  <a:srgbClr val="0C5C92"/>
                </a:solidFill>
                <a:ea typeface="+mj-ea"/>
                <a:cs typeface="Arial" pitchFamily="34" charset="0"/>
              </a:rPr>
              <a:t>1</a:t>
            </a:r>
            <a:r>
              <a:rPr lang="en-AU" sz="2800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          </a:t>
            </a:r>
            <a:r>
              <a:rPr lang="en-AU" sz="2800" i="1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T</a:t>
            </a:r>
            <a:r>
              <a:rPr lang="en-AU" sz="2800" kern="1200" baseline="-25000" dirty="0">
                <a:solidFill>
                  <a:srgbClr val="0C5C92"/>
                </a:solidFill>
                <a:ea typeface="+mj-ea"/>
                <a:cs typeface="Arial" pitchFamily="34" charset="0"/>
              </a:rPr>
              <a:t>2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endParaRPr lang="en-AU" sz="2800" kern="1200" baseline="-25000" dirty="0">
              <a:solidFill>
                <a:srgbClr val="0C5C92"/>
              </a:solidFill>
              <a:ea typeface="+mj-ea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sz="2800" kern="1200" dirty="0">
                <a:solidFill>
                  <a:srgbClr val="0C5C92"/>
                </a:solidFill>
                <a:cs typeface="Arial" pitchFamily="34" charset="0"/>
              </a:rPr>
              <a:t>Combining Charles and Boyles laws, as temperature and pressure usually change together.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endParaRPr lang="en-AU" sz="2800" kern="1200" baseline="-25000" dirty="0">
              <a:solidFill>
                <a:srgbClr val="0C5C92"/>
              </a:solidFill>
              <a:ea typeface="+mj-ea"/>
              <a:cs typeface="Arial" pitchFamily="34" charset="0"/>
            </a:endParaRPr>
          </a:p>
        </p:txBody>
      </p:sp>
      <p:cxnSp>
        <p:nvCxnSpPr>
          <p:cNvPr id="29700" name="Straight Connector 4">
            <a:extLst>
              <a:ext uri="{FF2B5EF4-FFF2-40B4-BE49-F238E27FC236}">
                <a16:creationId xmlns:a16="http://schemas.microsoft.com/office/drawing/2014/main" id="{212118F5-F088-489C-9277-349F3A3ECD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81400" y="3505200"/>
            <a:ext cx="990600" cy="0"/>
          </a:xfrm>
          <a:prstGeom prst="line">
            <a:avLst/>
          </a:prstGeom>
          <a:noFill/>
          <a:ln w="412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Straight Connector 7">
            <a:extLst>
              <a:ext uri="{FF2B5EF4-FFF2-40B4-BE49-F238E27FC236}">
                <a16:creationId xmlns:a16="http://schemas.microsoft.com/office/drawing/2014/main" id="{F090D703-288A-4A9D-8993-EB5BEFD749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40313" y="3487738"/>
            <a:ext cx="990600" cy="0"/>
          </a:xfrm>
          <a:prstGeom prst="line">
            <a:avLst/>
          </a:prstGeom>
          <a:noFill/>
          <a:ln w="412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37A8DBD-C1CA-41C6-9A07-CADE161887E3}"/>
              </a:ext>
            </a:extLst>
          </p:cNvPr>
          <p:cNvSpPr/>
          <p:nvPr/>
        </p:nvSpPr>
        <p:spPr bwMode="auto">
          <a:xfrm>
            <a:off x="3276600" y="2743200"/>
            <a:ext cx="3048000" cy="1316038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AU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04ECEBA-5B11-4F1F-A30F-D607A7A4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152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AU" altLang="en-US" sz="3600" b="1" kern="1200" dirty="0">
                <a:solidFill>
                  <a:schemeClr val="bg1"/>
                </a:solidFill>
                <a:ea typeface="+mn-ea"/>
                <a:cs typeface="Arial" pitchFamily="34" charset="0"/>
              </a:rPr>
              <a:t>Introducing gases</a:t>
            </a:r>
          </a:p>
        </p:txBody>
      </p:sp>
      <p:sp>
        <p:nvSpPr>
          <p:cNvPr id="7171" name="Content Placeholder 1">
            <a:extLst>
              <a:ext uri="{FF2B5EF4-FFF2-40B4-BE49-F238E27FC236}">
                <a16:creationId xmlns:a16="http://schemas.microsoft.com/office/drawing/2014/main" id="{D440E835-F0CA-4A20-9CCE-CC75DA92A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8006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200">
                <a:solidFill>
                  <a:schemeClr val="accent2"/>
                </a:solidFill>
              </a:rPr>
              <a:t>Air is a mixture of many substances: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32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32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32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32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200">
                <a:solidFill>
                  <a:schemeClr val="accent2"/>
                </a:solidFill>
              </a:rPr>
              <a:t>Nitrogen, oxygen, argon and carbon dioxide.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Other substances are present in parts per million (ppm) by volume.</a:t>
            </a:r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ECEF0358-D758-469D-9974-314E1EC0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0020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3">
            <a:extLst>
              <a:ext uri="{FF2B5EF4-FFF2-40B4-BE49-F238E27FC236}">
                <a16:creationId xmlns:a16="http://schemas.microsoft.com/office/drawing/2014/main" id="{C60A64BA-BF1A-407A-BB12-CDB258EFB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8153400" cy="4343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>
                <a:solidFill>
                  <a:srgbClr val="0C5C92"/>
                </a:solidFill>
                <a:cs typeface="Arial" panose="020B0604020202020204" pitchFamily="34" charset="0"/>
              </a:rPr>
              <a:t>Avogadro’s hypothesis states that equal volume of any gas, measure at the same temperature and pressure contain the same number of particles.</a:t>
            </a:r>
          </a:p>
          <a:p>
            <a:pPr marL="0" indent="0"/>
            <a:endParaRPr lang="en-AU" altLang="en-US" dirty="0">
              <a:solidFill>
                <a:srgbClr val="0C5C92"/>
              </a:solidFill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1800"/>
              </a:spcBef>
            </a:pPr>
            <a:r>
              <a:rPr lang="en-AU" altLang="en-US" dirty="0">
                <a:solidFill>
                  <a:schemeClr val="accent1"/>
                </a:solidFill>
                <a:cs typeface="Arial" panose="020B0604020202020204" pitchFamily="34" charset="0"/>
              </a:rPr>
              <a:t>Molar volume of a gas = 22.71 L</a:t>
            </a:r>
          </a:p>
          <a:p>
            <a:pPr marL="0" indent="0" algn="ctr">
              <a:lnSpc>
                <a:spcPct val="100000"/>
              </a:lnSpc>
              <a:spcBef>
                <a:spcPts val="1800"/>
              </a:spcBef>
            </a:pPr>
            <a:r>
              <a:rPr lang="en-AU" altLang="en-US" dirty="0">
                <a:solidFill>
                  <a:srgbClr val="0C5C92"/>
                </a:solidFill>
                <a:cs typeface="Arial" panose="020B0604020202020204" pitchFamily="34" charset="0"/>
              </a:rPr>
              <a:t>Standard temperature and pressure </a:t>
            </a:r>
          </a:p>
          <a:p>
            <a:pPr marL="0" indent="0" algn="ctr">
              <a:lnSpc>
                <a:spcPct val="100000"/>
              </a:lnSpc>
              <a:spcBef>
                <a:spcPts val="1800"/>
              </a:spcBef>
            </a:pPr>
            <a:r>
              <a:rPr lang="en-AU" altLang="en-US" dirty="0">
                <a:solidFill>
                  <a:srgbClr val="0C5C92"/>
                </a:solidFill>
                <a:cs typeface="Arial" panose="020B0604020202020204" pitchFamily="34" charset="0"/>
              </a:rPr>
              <a:t>(0</a:t>
            </a:r>
            <a:r>
              <a:rPr lang="en-AU" altLang="en-US" baseline="30000" dirty="0">
                <a:solidFill>
                  <a:srgbClr val="0C5C92"/>
                </a:solidFill>
                <a:cs typeface="Arial" panose="020B0604020202020204" pitchFamily="34" charset="0"/>
              </a:rPr>
              <a:t>o</a:t>
            </a:r>
            <a:r>
              <a:rPr lang="en-AU" altLang="en-US" dirty="0">
                <a:solidFill>
                  <a:srgbClr val="0C5C92"/>
                </a:solidFill>
                <a:cs typeface="Arial" panose="020B0604020202020204" pitchFamily="34" charset="0"/>
              </a:rPr>
              <a:t>C and 100 kPa)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811ADB-7ADC-4A23-B461-4CEDA92AA4BC}"/>
              </a:ext>
            </a:extLst>
          </p:cNvPr>
          <p:cNvSpPr txBox="1">
            <a:spLocks/>
          </p:cNvSpPr>
          <p:nvPr/>
        </p:nvSpPr>
        <p:spPr bwMode="gray">
          <a:xfrm>
            <a:off x="152400" y="152400"/>
            <a:ext cx="899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solidFill>
                  <a:schemeClr val="bg1"/>
                </a:solidFill>
                <a:ea typeface="+mn-ea"/>
                <a:cs typeface="Arial" pitchFamily="34" charset="0"/>
              </a:rPr>
              <a:t>Avogadro’s hypothesis and molar volumes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3">
            <a:extLst>
              <a:ext uri="{FF2B5EF4-FFF2-40B4-BE49-F238E27FC236}">
                <a16:creationId xmlns:a16="http://schemas.microsoft.com/office/drawing/2014/main" id="{F0D84F70-B680-43F7-9FFC-A4748F00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7563" y="1143000"/>
            <a:ext cx="7924800" cy="44196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 </a:t>
            </a:r>
            <a:r>
              <a:rPr lang="en-AU" altLang="en-US" i="1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the relationship between pressure, temperature, volume and number of moles of a gas.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defRPr/>
            </a:pPr>
            <a:endParaRPr lang="en-AU" altLang="en-US" i="1" kern="1200" dirty="0">
              <a:solidFill>
                <a:srgbClr val="0C5C92"/>
              </a:solidFill>
              <a:ea typeface="+mj-ea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i="1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PV</a:t>
            </a:r>
            <a:r>
              <a:rPr lang="en-AU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  = </a:t>
            </a:r>
            <a:r>
              <a:rPr lang="en-AU" i="1" kern="1200" dirty="0" err="1">
                <a:solidFill>
                  <a:srgbClr val="0C5C92"/>
                </a:solidFill>
                <a:ea typeface="+mj-ea"/>
                <a:cs typeface="Arial" pitchFamily="34" charset="0"/>
              </a:rPr>
              <a:t>nRT</a:t>
            </a:r>
            <a:endParaRPr lang="en-AU" i="1" kern="1200" dirty="0">
              <a:solidFill>
                <a:srgbClr val="0C5C92"/>
              </a:solidFill>
              <a:ea typeface="+mj-ea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endParaRPr lang="en-AU" kern="1200" dirty="0">
              <a:solidFill>
                <a:srgbClr val="0C5C92"/>
              </a:solidFill>
              <a:ea typeface="+mj-ea"/>
              <a:cs typeface="Arial" pitchFamily="34" charset="0"/>
            </a:endParaRPr>
          </a:p>
          <a:p>
            <a:pPr>
              <a:defRPr/>
            </a:pPr>
            <a:r>
              <a:rPr lang="en-AU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where P is pressure in </a:t>
            </a:r>
            <a:r>
              <a:rPr lang="en-AU" kern="1200" dirty="0" err="1">
                <a:solidFill>
                  <a:srgbClr val="0C5C92"/>
                </a:solidFill>
                <a:ea typeface="+mj-ea"/>
                <a:cs typeface="Arial" pitchFamily="34" charset="0"/>
              </a:rPr>
              <a:t>kPa</a:t>
            </a:r>
            <a:endParaRPr lang="en-AU" kern="1200" dirty="0">
              <a:solidFill>
                <a:srgbClr val="0C5C92"/>
              </a:solidFill>
              <a:ea typeface="+mj-ea"/>
              <a:cs typeface="Arial" pitchFamily="34" charset="0"/>
            </a:endParaRPr>
          </a:p>
          <a:p>
            <a:pPr>
              <a:defRPr/>
            </a:pPr>
            <a:r>
              <a:rPr lang="nl-NL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V is volume in L</a:t>
            </a:r>
          </a:p>
          <a:p>
            <a:pPr>
              <a:defRPr/>
            </a:pPr>
            <a:r>
              <a:rPr lang="en-AU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n is total number of moles of gas present</a:t>
            </a:r>
          </a:p>
          <a:p>
            <a:pPr>
              <a:defRPr/>
            </a:pPr>
            <a:r>
              <a:rPr lang="en-AU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R is the universal gas constant  8.31 J K</a:t>
            </a:r>
            <a:r>
              <a:rPr lang="en-AU" kern="1200" baseline="30000" dirty="0">
                <a:solidFill>
                  <a:srgbClr val="0C5C92"/>
                </a:solidFill>
                <a:ea typeface="+mj-ea"/>
                <a:cs typeface="Arial" pitchFamily="34" charset="0"/>
              </a:rPr>
              <a:t>–1</a:t>
            </a:r>
            <a:r>
              <a:rPr lang="en-AU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 </a:t>
            </a:r>
            <a:r>
              <a:rPr lang="en-AU" kern="1200" dirty="0" err="1">
                <a:solidFill>
                  <a:srgbClr val="0C5C92"/>
                </a:solidFill>
                <a:ea typeface="+mj-ea"/>
                <a:cs typeface="Arial" pitchFamily="34" charset="0"/>
              </a:rPr>
              <a:t>mol</a:t>
            </a:r>
            <a:r>
              <a:rPr lang="en-AU" kern="1200" baseline="30000" dirty="0">
                <a:solidFill>
                  <a:srgbClr val="0C5C92"/>
                </a:solidFill>
                <a:ea typeface="+mj-ea"/>
                <a:cs typeface="Arial" pitchFamily="34" charset="0"/>
              </a:rPr>
              <a:t>–1</a:t>
            </a:r>
          </a:p>
          <a:p>
            <a:pPr>
              <a:defRPr/>
            </a:pPr>
            <a:r>
              <a:rPr lang="en-AU" kern="1200" dirty="0">
                <a:solidFill>
                  <a:srgbClr val="0C5C92"/>
                </a:solidFill>
                <a:ea typeface="+mj-ea"/>
                <a:cs typeface="Arial" pitchFamily="34" charset="0"/>
              </a:rPr>
              <a:t>T is temperature in K</a:t>
            </a:r>
            <a:endParaRPr lang="en-AU" altLang="en-US" kern="1200" dirty="0">
              <a:solidFill>
                <a:srgbClr val="0C5C92"/>
              </a:solidFill>
              <a:ea typeface="+mj-ea"/>
              <a:cs typeface="Arial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ADBD4E-77B4-4816-8610-5DAE3A84DDD7}"/>
              </a:ext>
            </a:extLst>
          </p:cNvPr>
          <p:cNvSpPr txBox="1">
            <a:spLocks/>
          </p:cNvSpPr>
          <p:nvPr/>
        </p:nvSpPr>
        <p:spPr bwMode="gray">
          <a:xfrm>
            <a:off x="152400" y="1524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solidFill>
                  <a:schemeClr val="bg1"/>
                </a:solidFill>
                <a:ea typeface="+mn-ea"/>
                <a:cs typeface="Arial" pitchFamily="34" charset="0"/>
              </a:rPr>
              <a:t>General gas equation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ADD41-7E93-4CE5-8652-9EC0D7BE2B07}"/>
              </a:ext>
            </a:extLst>
          </p:cNvPr>
          <p:cNvSpPr/>
          <p:nvPr/>
        </p:nvSpPr>
        <p:spPr bwMode="auto">
          <a:xfrm>
            <a:off x="3675063" y="2667000"/>
            <a:ext cx="2209800" cy="762000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AU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>
            <a:extLst>
              <a:ext uri="{FF2B5EF4-FFF2-40B4-BE49-F238E27FC236}">
                <a16:creationId xmlns:a16="http://schemas.microsoft.com/office/drawing/2014/main" id="{352E3FA6-58AC-4975-BB7C-935AB03C9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t="2654" r="2956" b="4527"/>
          <a:stretch>
            <a:fillRect/>
          </a:stretch>
        </p:blipFill>
        <p:spPr bwMode="auto">
          <a:xfrm>
            <a:off x="152400" y="2286000"/>
            <a:ext cx="8915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B7DB-3297-4EAE-9611-B02D4897B4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76200"/>
            <a:ext cx="8839200" cy="685800"/>
          </a:xfrm>
        </p:spPr>
        <p:txBody>
          <a:bodyPr/>
          <a:lstStyle/>
          <a:p>
            <a:pPr>
              <a:defRPr/>
            </a:pPr>
            <a:r>
              <a:rPr lang="en-AU" sz="3200" b="1" kern="1200" dirty="0">
                <a:solidFill>
                  <a:schemeClr val="bg1"/>
                </a:solidFill>
                <a:ea typeface="+mn-ea"/>
                <a:cs typeface="Arial" pitchFamily="34" charset="0"/>
              </a:rPr>
              <a:t>Calculating gases in chemical reactions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3880B0B2-047B-4F58-8799-AD6A33B8C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58175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E2B2EAC4-EE25-4D17-8776-00C3EE3B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95400"/>
            <a:ext cx="8229600" cy="40386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Gas particles are far apart, in constant random motion, collide and exert pressure.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Gas pressure is a measure of the force per unit area.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4A8DCD74-8BC5-4A4E-933A-2728A63B8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7"/>
          <a:stretch>
            <a:fillRect/>
          </a:stretch>
        </p:blipFill>
        <p:spPr bwMode="auto">
          <a:xfrm>
            <a:off x="3352800" y="2057400"/>
            <a:ext cx="2133600" cy="305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43D6D6-B105-4CC1-AA5D-B8404ECA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7625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AU" sz="3200" b="1" kern="1200" dirty="0">
                <a:solidFill>
                  <a:schemeClr val="bg1"/>
                </a:solidFill>
                <a:ea typeface="+mn-ea"/>
                <a:cs typeface="Arial" pitchFamily="34" charset="0"/>
              </a:rPr>
              <a:t>Gas pressure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8F24AE7F-85EE-4569-8841-93CB33AF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rgbClr val="0C5C92"/>
                </a:solidFill>
              </a:rPr>
              <a:t>The SI unit of gas pressure is the pascal (Pa) and is equivalent to a force of 1 newton per square metre.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rgbClr val="0C5C9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rgbClr val="0C5C92"/>
                </a:solidFill>
              </a:rPr>
              <a:t>The pressure  due to the atmosphere is called  atmospheric pressure.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rgbClr val="0C5C9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rgbClr val="0C5C92"/>
                </a:solidFill>
              </a:rPr>
              <a:t>This unit of standard atmospheric pressure at sea level 1.00 x 10</a:t>
            </a:r>
            <a:r>
              <a:rPr lang="en-AU" altLang="en-US" sz="2800" baseline="30000">
                <a:solidFill>
                  <a:srgbClr val="0C5C92"/>
                </a:solidFill>
              </a:rPr>
              <a:t>5</a:t>
            </a:r>
            <a:r>
              <a:rPr lang="en-AU" altLang="en-US" sz="2800">
                <a:solidFill>
                  <a:srgbClr val="0C5C92"/>
                </a:solidFill>
              </a:rPr>
              <a:t> Pa or 100kPa (kilopascals).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>
            <a:extLst>
              <a:ext uri="{FF2B5EF4-FFF2-40B4-BE49-F238E27FC236}">
                <a16:creationId xmlns:a16="http://schemas.microsoft.com/office/drawing/2014/main" id="{DC00F507-BB9F-4A78-8BC1-4D0E8981F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91625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>
            <a:extLst>
              <a:ext uri="{FF2B5EF4-FFF2-40B4-BE49-F238E27FC236}">
                <a16:creationId xmlns:a16="http://schemas.microsoft.com/office/drawing/2014/main" id="{1759B9D5-4B58-4F46-9412-E0C3C808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Converting between units</a:t>
            </a: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450F4AA2-3C3F-414C-8782-557E85121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" t="8289" b="6058"/>
          <a:stretch>
            <a:fillRect/>
          </a:stretch>
        </p:blipFill>
        <p:spPr bwMode="auto">
          <a:xfrm>
            <a:off x="457200" y="1447800"/>
            <a:ext cx="83724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155E-D2F0-47F5-B7CF-ADF1F341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AU" sz="3600" b="1" kern="1200" dirty="0">
                <a:solidFill>
                  <a:schemeClr val="bg1"/>
                </a:solidFill>
                <a:ea typeface="+mn-ea"/>
                <a:cs typeface="Arial" pitchFamily="34" charset="0"/>
              </a:rPr>
              <a:t>Kinetic theory of gases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DF29430-9D95-4943-9573-1837A7D9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1148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rgbClr val="0C5C92"/>
                </a:solidFill>
              </a:rPr>
              <a:t>The kinetic theory of gases proposes that: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AU" altLang="en-US" sz="2800" dirty="0">
                <a:solidFill>
                  <a:srgbClr val="0C5C92"/>
                </a:solidFill>
              </a:rPr>
              <a:t>Gases consist of molecules (except the noble gases, which consist of atoms) that move in continual random straight-line motion.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endParaRPr lang="en-AU" altLang="en-US" sz="2800" dirty="0">
              <a:solidFill>
                <a:srgbClr val="0C5C9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AU" altLang="en-US" sz="2800" dirty="0">
                <a:solidFill>
                  <a:srgbClr val="0C5C92"/>
                </a:solidFill>
              </a:rPr>
              <a:t>The average distance between gas molecules is very large compared to the size of the molecule.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endParaRPr lang="en-AU" altLang="en-US" sz="2800" dirty="0">
              <a:solidFill>
                <a:srgbClr val="0C5C9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AU" altLang="en-US" sz="2800" dirty="0">
                <a:solidFill>
                  <a:srgbClr val="0C5C92"/>
                </a:solidFill>
              </a:rPr>
              <a:t>Intermolecular forces between molecules are negligible.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endParaRPr lang="en-AU" altLang="en-US" sz="2800" dirty="0">
              <a:solidFill>
                <a:srgbClr val="0C5C9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A1487D6A-BED0-42F1-B0E6-7B6D62CE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1200"/>
              </a:spcBef>
              <a:buFontTx/>
              <a:buAutoNum type="arabicPeriod" startAt="4"/>
            </a:pPr>
            <a:r>
              <a:rPr lang="en-AU" altLang="en-US" sz="2800">
                <a:solidFill>
                  <a:srgbClr val="0C5C92"/>
                </a:solidFill>
              </a:rPr>
              <a:t>All collisions of gas molecules are perfectly elastic collisions, which means there is no net energy loss during these collisions.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Tx/>
              <a:buAutoNum type="arabicPeriod" startAt="4"/>
            </a:pPr>
            <a:endParaRPr lang="en-AU" altLang="en-US" sz="2800">
              <a:solidFill>
                <a:srgbClr val="0C5C9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Tx/>
              <a:buAutoNum type="arabicPeriod" startAt="4"/>
            </a:pPr>
            <a:r>
              <a:rPr lang="en-AU" altLang="en-US" sz="2800">
                <a:solidFill>
                  <a:srgbClr val="0C5C92"/>
                </a:solidFill>
              </a:rPr>
              <a:t>Pressure is due to collisions of the molecules with the walls of the container.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Tx/>
              <a:buAutoNum type="arabicPeriod" startAt="4"/>
            </a:pPr>
            <a:endParaRPr lang="en-AU" altLang="en-US" sz="2800">
              <a:solidFill>
                <a:srgbClr val="0C5C9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Tx/>
              <a:buAutoNum type="arabicPeriod" startAt="4"/>
            </a:pPr>
            <a:r>
              <a:rPr lang="en-AU" altLang="en-US" sz="2800">
                <a:solidFill>
                  <a:srgbClr val="0C5C92"/>
                </a:solidFill>
              </a:rPr>
              <a:t>Temperature is a measure of the average kinetic energy of the molecules.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CD67-9DA2-4C4F-B54C-CCC6C95F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288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AU" sz="3200" b="1" kern="1200" dirty="0">
                <a:solidFill>
                  <a:schemeClr val="bg1"/>
                </a:solidFill>
                <a:ea typeface="+mn-ea"/>
                <a:cs typeface="Arial" pitchFamily="34" charset="0"/>
              </a:rPr>
              <a:t>Considering temperature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14AA3F2-2F9D-465D-9984-D723A120A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9530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rgbClr val="0C5C92"/>
                </a:solidFill>
              </a:rPr>
              <a:t>The kinetic theory states that temperature is a measure of average kinetic energy.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rgbClr val="0C5C9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rgbClr val="0C5C92"/>
                </a:solidFill>
              </a:rPr>
              <a:t>At a given temperature, molecules of all gases, no matter what size, shape or mass, have the same average kinetic energy: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rgbClr val="0C5C9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rgbClr val="0C5C92"/>
                </a:solidFill>
              </a:rPr>
              <a:t>Kinetic energy = ½ </a:t>
            </a:r>
            <a:r>
              <a:rPr lang="en-AU" altLang="en-US" sz="2800" i="1">
                <a:solidFill>
                  <a:srgbClr val="0C5C92"/>
                </a:solidFill>
              </a:rPr>
              <a:t>mv</a:t>
            </a:r>
            <a:r>
              <a:rPr lang="en-AU" altLang="en-US" sz="2800" baseline="30000">
                <a:solidFill>
                  <a:srgbClr val="0C5C92"/>
                </a:solidFill>
              </a:rPr>
              <a:t>2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 baseline="30000">
              <a:solidFill>
                <a:srgbClr val="0C5C92"/>
              </a:solidFill>
            </a:endParaRPr>
          </a:p>
          <a:p>
            <a:pPr algn="ctr"/>
            <a:r>
              <a:rPr lang="en-AU" altLang="en-US" sz="2800">
                <a:solidFill>
                  <a:srgbClr val="0C5C92"/>
                </a:solidFill>
              </a:rPr>
              <a:t>where </a:t>
            </a:r>
            <a:r>
              <a:rPr lang="en-AU" altLang="en-US" sz="2800" i="1">
                <a:solidFill>
                  <a:srgbClr val="0C5C92"/>
                </a:solidFill>
              </a:rPr>
              <a:t>m</a:t>
            </a:r>
            <a:r>
              <a:rPr lang="en-AU" altLang="en-US" sz="2800">
                <a:solidFill>
                  <a:srgbClr val="0C5C92"/>
                </a:solidFill>
              </a:rPr>
              <a:t> is the mass and </a:t>
            </a:r>
            <a:r>
              <a:rPr lang="en-AU" altLang="en-US" sz="2800" i="1">
                <a:solidFill>
                  <a:srgbClr val="0C5C92"/>
                </a:solidFill>
              </a:rPr>
              <a:t>v</a:t>
            </a:r>
            <a:r>
              <a:rPr lang="en-AU" altLang="en-US" sz="2800">
                <a:solidFill>
                  <a:srgbClr val="0C5C92"/>
                </a:solidFill>
              </a:rPr>
              <a:t> is the speed.</a:t>
            </a:r>
          </a:p>
          <a:p>
            <a:r>
              <a:rPr lang="en-AU" altLang="en-US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45074-633A-4F00-8D50-F351F9F6C1D1}"/>
              </a:ext>
            </a:extLst>
          </p:cNvPr>
          <p:cNvSpPr/>
          <p:nvPr/>
        </p:nvSpPr>
        <p:spPr bwMode="auto">
          <a:xfrm>
            <a:off x="2514600" y="4343400"/>
            <a:ext cx="4191000" cy="1143000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AU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B2DCEE"/>
      </a:dk2>
      <a:lt2>
        <a:srgbClr val="80C4E2"/>
      </a:lt2>
      <a:accent1>
        <a:srgbClr val="013658"/>
      </a:accent1>
      <a:accent2>
        <a:srgbClr val="0C5C92"/>
      </a:accent2>
      <a:accent3>
        <a:srgbClr val="FFFFFF"/>
      </a:accent3>
      <a:accent4>
        <a:srgbClr val="000000"/>
      </a:accent4>
      <a:accent5>
        <a:srgbClr val="AAAEB4"/>
      </a:accent5>
      <a:accent6>
        <a:srgbClr val="0A5384"/>
      </a:accent6>
      <a:hlink>
        <a:srgbClr val="0089C5"/>
      </a:hlink>
      <a:folHlink>
        <a:srgbClr val="4CACD6"/>
      </a:folHlink>
    </a:clrScheme>
    <a:fontScheme name="C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776f451b-789d-4c8f-af74-3c000e6cce27" xsi:nil="true"/>
    <_ip_UnifiedCompliancePolicyProperties xmlns="http://schemas.microsoft.com/sharepoint/v3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C961A0A-40BC-4939-9740-547E93E43DDF}"/>
</file>

<file path=customXml/itemProps2.xml><?xml version="1.0" encoding="utf-8"?>
<ds:datastoreItem xmlns:ds="http://schemas.openxmlformats.org/officeDocument/2006/customXml" ds:itemID="{7639F18F-912A-4C00-A92D-18256D9F7D36}"/>
</file>

<file path=customXml/itemProps3.xml><?xml version="1.0" encoding="utf-8"?>
<ds:datastoreItem xmlns:ds="http://schemas.openxmlformats.org/officeDocument/2006/customXml" ds:itemID="{71FD4CE7-F9B9-4EE6-9F31-4F62F1A9A74D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3622</TotalTime>
  <Words>736</Words>
  <Application>Microsoft Office PowerPoint</Application>
  <PresentationFormat>On-screen Show (4:3)</PresentationFormat>
  <Paragraphs>122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Theme1</vt:lpstr>
      <vt:lpstr>Chapter 8: Gases</vt:lpstr>
      <vt:lpstr>Introducing gases</vt:lpstr>
      <vt:lpstr>Gas pressure</vt:lpstr>
      <vt:lpstr>PowerPoint Presentation</vt:lpstr>
      <vt:lpstr>PowerPoint Presentation</vt:lpstr>
      <vt:lpstr>Converting between units</vt:lpstr>
      <vt:lpstr>Kinetic theory of gases</vt:lpstr>
      <vt:lpstr>PowerPoint Presentation</vt:lpstr>
      <vt:lpstr>Considering temperature</vt:lpstr>
      <vt:lpstr>PowerPoint Presentation</vt:lpstr>
      <vt:lpstr>PowerPoint Presentation</vt:lpstr>
      <vt:lpstr>Absolute (kelvin) temperature scale</vt:lpstr>
      <vt:lpstr>PowerPoint Presentation</vt:lpstr>
      <vt:lpstr>PowerPoint Presentation</vt:lpstr>
      <vt:lpstr>PowerPoint Presentation</vt:lpstr>
      <vt:lpstr>Gas laws</vt:lpstr>
      <vt:lpstr>PowerPoint Presentation</vt:lpstr>
      <vt:lpstr> </vt:lpstr>
      <vt:lpstr>Combined gas laws </vt:lpstr>
      <vt:lpstr>PowerPoint Presentation</vt:lpstr>
      <vt:lpstr>PowerPoint Presentation</vt:lpstr>
      <vt:lpstr>PowerPoint Presentation</vt:lpstr>
      <vt:lpstr>Calculating gases in chemical reactions</vt:lpstr>
    </vt:vector>
  </TitlesOfParts>
  <Company>Cengage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PTM: Goal Setting</dc:title>
  <dc:creator>Perkins, Richard</dc:creator>
  <cp:lastModifiedBy>Nick Marston</cp:lastModifiedBy>
  <cp:revision>298</cp:revision>
  <dcterms:created xsi:type="dcterms:W3CDTF">2009-07-02T12:34:17Z</dcterms:created>
  <dcterms:modified xsi:type="dcterms:W3CDTF">2022-09-07T00:15:44Z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  <property fmtid="{D5CDD505-2E9C-101B-9397-08002B2CF9AE}" pid="3" name="MediaServiceImageTags">
    <vt:lpwstr/>
  </property>
</Properties>
</file>