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ED85C-80A4-B078-E135-DB4988489B05}" v="10" dt="2023-07-11T08:05:22.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0" autoAdjust="0"/>
    <p:restoredTop sz="94660"/>
  </p:normalViewPr>
  <p:slideViewPr>
    <p:cSldViewPr snapToGrid="0">
      <p:cViewPr varScale="1">
        <p:scale>
          <a:sx n="49" d="100"/>
          <a:sy n="49" d="100"/>
        </p:scale>
        <p:origin x="9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D'Ignazio" userId="S::dignazio.anthony@trinity.wa.edu.au::58081cc6-6f70-4c7b-a6ce-b738cd010638" providerId="AD" clId="Web-{4E7ED85C-80A4-B078-E135-DB4988489B05}"/>
    <pc:docChg chg="modSld">
      <pc:chgData name="Anthony D'Ignazio" userId="S::dignazio.anthony@trinity.wa.edu.au::58081cc6-6f70-4c7b-a6ce-b738cd010638" providerId="AD" clId="Web-{4E7ED85C-80A4-B078-E135-DB4988489B05}" dt="2023-07-11T08:05:22.230" v="9" actId="20577"/>
      <pc:docMkLst>
        <pc:docMk/>
      </pc:docMkLst>
      <pc:sldChg chg="modSp">
        <pc:chgData name="Anthony D'Ignazio" userId="S::dignazio.anthony@trinity.wa.edu.au::58081cc6-6f70-4c7b-a6ce-b738cd010638" providerId="AD" clId="Web-{4E7ED85C-80A4-B078-E135-DB4988489B05}" dt="2023-07-11T08:05:22.230" v="9" actId="20577"/>
        <pc:sldMkLst>
          <pc:docMk/>
          <pc:sldMk cId="2705405312" sldId="261"/>
        </pc:sldMkLst>
        <pc:spChg chg="mod">
          <ac:chgData name="Anthony D'Ignazio" userId="S::dignazio.anthony@trinity.wa.edu.au::58081cc6-6f70-4c7b-a6ce-b738cd010638" providerId="AD" clId="Web-{4E7ED85C-80A4-B078-E135-DB4988489B05}" dt="2023-07-11T08:05:22.230" v="9" actId="20577"/>
          <ac:spMkLst>
            <pc:docMk/>
            <pc:sldMk cId="2705405312" sldId="26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A921F-6383-4483-9E50-50341E072491}"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B2ED5E-BB2D-4F99-984B-074F733F7F17}" type="slidenum">
              <a:rPr lang="en-US" smtClean="0"/>
              <a:t>‹#›</a:t>
            </a:fld>
            <a:endParaRPr lang="en-US"/>
          </a:p>
        </p:txBody>
      </p:sp>
    </p:spTree>
    <p:extLst>
      <p:ext uri="{BB962C8B-B14F-4D97-AF65-F5344CB8AC3E}">
        <p14:creationId xmlns:p14="http://schemas.microsoft.com/office/powerpoint/2010/main" val="370302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altLang="en-US"/>
              <a:t>Increase</a:t>
            </a:r>
          </a:p>
          <a:p>
            <a:pPr marL="228600" indent="-228600" eaLnBrk="1" hangingPunct="1">
              <a:spcBef>
                <a:spcPct val="0"/>
              </a:spcBef>
              <a:buFontTx/>
              <a:buAutoNum type="arabicPeriod"/>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CF794A-C624-4FB7-9BAB-AFCBF7284DBA}" type="slidenum">
              <a:rPr lang="en-US" altLang="en-US"/>
              <a:pPr eaLnBrk="1" hangingPunct="1"/>
              <a:t>5</a:t>
            </a:fld>
            <a:endParaRPr lang="en-US" altLang="en-US"/>
          </a:p>
        </p:txBody>
      </p:sp>
    </p:spTree>
    <p:extLst>
      <p:ext uri="{BB962C8B-B14F-4D97-AF65-F5344CB8AC3E}">
        <p14:creationId xmlns:p14="http://schemas.microsoft.com/office/powerpoint/2010/main" val="2760389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91" name="Picture 19" descr="atom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721475"/>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914400" y="1196975"/>
            <a:ext cx="10363200" cy="1470025"/>
          </a:xfrm>
        </p:spPr>
        <p:txBody>
          <a:bodyPr/>
          <a:lstStyle>
            <a:lvl1pPr>
              <a:defRPr b="1"/>
            </a:lvl1pPr>
          </a:lstStyle>
          <a:p>
            <a:pPr lvl="0"/>
            <a:r>
              <a:rPr lang="en-US" altLang="en-US" noProof="0"/>
              <a:t>Click to edit Master title style</a:t>
            </a:r>
          </a:p>
        </p:txBody>
      </p:sp>
      <p:sp>
        <p:nvSpPr>
          <p:cNvPr id="3075" name="Rectangle 3"/>
          <p:cNvSpPr>
            <a:spLocks noGrp="1" noChangeArrowheads="1"/>
          </p:cNvSpPr>
          <p:nvPr>
            <p:ph type="subTitle" idx="1"/>
          </p:nvPr>
        </p:nvSpPr>
        <p:spPr>
          <a:xfrm>
            <a:off x="1828800" y="2952750"/>
            <a:ext cx="8534400" cy="1752600"/>
          </a:xfrm>
        </p:spPr>
        <p:txBody>
          <a:bodyPr/>
          <a:lstStyle>
            <a:lvl1pPr marL="0" indent="0" algn="ctr">
              <a:buFontTx/>
              <a:buNone/>
              <a:defRPr/>
            </a:lvl1pPr>
          </a:lstStyle>
          <a:p>
            <a:pPr lvl="0"/>
            <a:r>
              <a:rPr lang="en-US" altLang="en-US" noProof="0"/>
              <a:t>Click to edit Master subtitle style</a:t>
            </a:r>
          </a:p>
        </p:txBody>
      </p:sp>
      <p:sp>
        <p:nvSpPr>
          <p:cNvPr id="3076" name="Rectangle 4"/>
          <p:cNvSpPr>
            <a:spLocks noGrp="1" noChangeArrowheads="1"/>
          </p:cNvSpPr>
          <p:nvPr>
            <p:ph type="dt" sz="half" idx="2"/>
          </p:nvPr>
        </p:nvSpPr>
        <p:spPr/>
        <p:txBody>
          <a:bodyPr/>
          <a:lstStyle>
            <a:lvl1pPr>
              <a:defRPr/>
            </a:lvl1pPr>
          </a:lstStyle>
          <a:p>
            <a:fld id="{02110E39-7318-4C9A-A256-90B3CB9EDA95}" type="datetimeFigureOut">
              <a:rPr lang="en-US" smtClean="0"/>
              <a:t>7/11/2023</a:t>
            </a:fld>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1257F1EB-DF05-4942-A965-7C9016FD463A}" type="slidenum">
              <a:rPr lang="en-US" smtClean="0"/>
              <a:t>‹#›</a:t>
            </a:fld>
            <a:endParaRPr lang="en-US"/>
          </a:p>
        </p:txBody>
      </p:sp>
      <p:sp>
        <p:nvSpPr>
          <p:cNvPr id="3090" name="Text Box 18"/>
          <p:cNvSpPr txBox="1">
            <a:spLocks noChangeArrowheads="1"/>
          </p:cNvSpPr>
          <p:nvPr/>
        </p:nvSpPr>
        <p:spPr bwMode="auto">
          <a:xfrm rot="19237452">
            <a:off x="6194135" y="51780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Tree>
    <p:extLst>
      <p:ext uri="{BB962C8B-B14F-4D97-AF65-F5344CB8AC3E}">
        <p14:creationId xmlns:p14="http://schemas.microsoft.com/office/powerpoint/2010/main" val="136517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46470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59960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hart Placeholder 2"/>
          <p:cNvSpPr>
            <a:spLocks noGrp="1"/>
          </p:cNvSpPr>
          <p:nvPr>
            <p:ph type="chart" idx="1"/>
          </p:nvPr>
        </p:nvSpPr>
        <p:spPr>
          <a:xfrm>
            <a:off x="609600" y="1600201"/>
            <a:ext cx="10972800" cy="3700463"/>
          </a:xfrm>
        </p:spPr>
        <p:txBody>
          <a:bodyPr/>
          <a:lstStyle/>
          <a:p>
            <a:r>
              <a:rPr lang="en-US"/>
              <a:t>Click icon to add chart</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02110E39-7318-4C9A-A256-90B3CB9EDA95}" type="datetimeFigureOut">
              <a:rPr lang="en-US" smtClean="0"/>
              <a:t>7/11/2023</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70659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02110E39-7318-4C9A-A256-90B3CB9EDA95}" type="datetimeFigureOut">
              <a:rPr lang="en-US" smtClean="0"/>
              <a:t>7/11/2023</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0038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84140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60048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01750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273570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2808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31058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60412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2110E39-7318-4C9A-A256-90B3CB9EDA95}" type="datetimeFigureOut">
              <a:rPr lang="en-US" smtClean="0"/>
              <a:t>7/11/2023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57F1EB-DF05-4942-A965-7C9016FD463A}" type="slidenum">
              <a:rPr lang="en-US" smtClean="0"/>
              <a:t>‹#›</a:t>
            </a:fld>
            <a:endParaRPr lang="en-US"/>
          </a:p>
        </p:txBody>
      </p:sp>
    </p:spTree>
    <p:extLst>
      <p:ext uri="{BB962C8B-B14F-4D97-AF65-F5344CB8AC3E}">
        <p14:creationId xmlns:p14="http://schemas.microsoft.com/office/powerpoint/2010/main" val="11237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14288"/>
            <a:ext cx="1221740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pic>
        <p:nvPicPr>
          <p:cNvPr id="1042" name="Picture 18" descr="atoms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2110E39-7318-4C9A-A256-90B3CB9EDA95}" type="datetimeFigureOut">
              <a:rPr lang="en-US" smtClean="0"/>
              <a:t>7/11/2023</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257F1EB-DF05-4942-A965-7C9016FD463A}" type="slidenum">
              <a:rPr lang="en-US" smtClean="0"/>
              <a:t>‹#›</a:t>
            </a:fld>
            <a:endParaRPr lang="en-US"/>
          </a:p>
        </p:txBody>
      </p:sp>
    </p:spTree>
    <p:extLst>
      <p:ext uri="{BB962C8B-B14F-4D97-AF65-F5344CB8AC3E}">
        <p14:creationId xmlns:p14="http://schemas.microsoft.com/office/powerpoint/2010/main" val="630913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file:///C:\Documents%20and%20Settings\Administrator\Desktop\Year%2011\06WestOne%20material\Chemistry%202A%20Learning\content\solutions_in_the_home\html\p15.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file:///C:\Documents%20and%20Settings\Administrator\Desktop\Year%2011\06WestOne%20material\Chemistry%202A%20Learning\content\solutions_in_the_home\html\p15.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4"/>
          </a:lnRef>
          <a:fillRef idx="1">
            <a:schemeClr val="lt1"/>
          </a:fillRef>
          <a:effectRef idx="0">
            <a:schemeClr val="accent4"/>
          </a:effectRef>
          <a:fontRef idx="minor">
            <a:schemeClr val="dk1"/>
          </a:fontRef>
        </p:style>
        <p:txBody>
          <a:bodyPr/>
          <a:lstStyle/>
          <a:p>
            <a:r>
              <a:rPr lang="en-US" dirty="0"/>
              <a:t>Evaporation &amp; </a:t>
            </a:r>
            <a:r>
              <a:rPr lang="en-US" dirty="0" err="1"/>
              <a:t>Vapour</a:t>
            </a:r>
            <a:r>
              <a:rPr lang="en-US" dirty="0"/>
              <a:t> Pressure</a:t>
            </a:r>
          </a:p>
        </p:txBody>
      </p:sp>
      <p:sp>
        <p:nvSpPr>
          <p:cNvPr id="3" name="Subtitle 2"/>
          <p:cNvSpPr>
            <a:spLocks noGrp="1"/>
          </p:cNvSpPr>
          <p:nvPr>
            <p:ph type="subTitle" idx="1"/>
          </p:nvPr>
        </p:nvSpPr>
        <p:spPr>
          <a:xfrm>
            <a:off x="598515" y="2952750"/>
            <a:ext cx="10939549" cy="3905250"/>
          </a:xfrm>
        </p:spPr>
        <p:style>
          <a:lnRef idx="2">
            <a:schemeClr val="accent2"/>
          </a:lnRef>
          <a:fillRef idx="1">
            <a:schemeClr val="lt1"/>
          </a:fillRef>
          <a:effectRef idx="0">
            <a:schemeClr val="accent2"/>
          </a:effectRef>
          <a:fontRef idx="minor">
            <a:schemeClr val="dk1"/>
          </a:fontRef>
        </p:style>
        <p:txBody>
          <a:bodyPr/>
          <a:lstStyle/>
          <a:p>
            <a:r>
              <a:rPr lang="en-AU" b="1" u="sng" dirty="0"/>
              <a:t>Learning Intentions:</a:t>
            </a:r>
            <a:endParaRPr lang="en-US" dirty="0"/>
          </a:p>
          <a:p>
            <a:pPr lvl="0" algn="l"/>
            <a:r>
              <a:rPr lang="en-AU" dirty="0">
                <a:latin typeface="+mj-lt"/>
              </a:rPr>
              <a:t>•	</a:t>
            </a:r>
            <a:r>
              <a:rPr lang="en-AU" sz="2000" dirty="0">
                <a:latin typeface="+mj-lt"/>
              </a:rPr>
              <a:t>Use the Kinetic Theory of Matter to explain</a:t>
            </a:r>
          </a:p>
          <a:p>
            <a:pPr lvl="0" algn="l"/>
            <a:r>
              <a:rPr lang="en-AU" sz="2000" dirty="0">
                <a:latin typeface="+mj-lt"/>
              </a:rPr>
              <a:t>-	relationship between heat and temperature</a:t>
            </a:r>
          </a:p>
          <a:p>
            <a:pPr lvl="0" algn="l"/>
            <a:r>
              <a:rPr lang="en-AU" sz="2000" dirty="0">
                <a:latin typeface="+mj-lt"/>
              </a:rPr>
              <a:t>-	change of phase</a:t>
            </a:r>
          </a:p>
          <a:p>
            <a:pPr lvl="0" algn="l"/>
            <a:r>
              <a:rPr lang="en-AU" sz="2000" dirty="0">
                <a:latin typeface="+mj-lt"/>
              </a:rPr>
              <a:t>-	vapour pressure and factors that affect vapour pressure</a:t>
            </a:r>
          </a:p>
          <a:p>
            <a:pPr lvl="0" algn="l"/>
            <a:r>
              <a:rPr lang="en-AU" dirty="0">
                <a:latin typeface="+mj-lt"/>
              </a:rPr>
              <a:t>• </a:t>
            </a:r>
            <a:r>
              <a:rPr lang="en-AU" sz="2000" dirty="0">
                <a:latin typeface="+mj-lt"/>
              </a:rPr>
              <a:t>	Explain the effect of concentration on vapour pressure, melting point and boiling point 	of a solution.</a:t>
            </a:r>
            <a:endParaRPr lang="en-US" sz="2000" dirty="0">
              <a:latin typeface="+mj-lt"/>
            </a:endParaRPr>
          </a:p>
          <a:p>
            <a:pPr lvl="0" algn="l"/>
            <a:r>
              <a:rPr lang="en-AU" dirty="0">
                <a:latin typeface="+mj-lt"/>
              </a:rPr>
              <a:t>•</a:t>
            </a:r>
            <a:r>
              <a:rPr lang="en-AU" sz="2000" dirty="0">
                <a:latin typeface="+mj-lt"/>
              </a:rPr>
              <a:t> 	Explain and describe the interaction between solute and solvent particles in a solution.</a:t>
            </a:r>
          </a:p>
          <a:p>
            <a:pPr lvl="0"/>
            <a:endParaRPr lang="en-US" dirty="0"/>
          </a:p>
          <a:p>
            <a:endParaRPr lang="en-US" dirty="0"/>
          </a:p>
        </p:txBody>
      </p:sp>
    </p:spTree>
    <p:extLst>
      <p:ext uri="{BB962C8B-B14F-4D97-AF65-F5344CB8AC3E}">
        <p14:creationId xmlns:p14="http://schemas.microsoft.com/office/powerpoint/2010/main" val="155222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ChangeArrowheads="1"/>
          </p:cNvSpPr>
          <p:nvPr/>
        </p:nvSpPr>
        <p:spPr bwMode="auto">
          <a:xfrm>
            <a:off x="681965" y="1059745"/>
            <a:ext cx="7762875" cy="2554545"/>
          </a:xfrm>
          <a:prstGeom prst="rect">
            <a:avLst/>
          </a:prstGeom>
          <a:solidFill>
            <a:schemeClr val="bg1"/>
          </a:solidFill>
          <a:ln>
            <a:noFill/>
          </a:ln>
          <a:effec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ja-JP" sz="2400" b="1" dirty="0">
                <a:latin typeface="Calibri" panose="020F0502020204030204" pitchFamily="34" charset="0"/>
                <a:ea typeface="MS PGothic" panose="020B0600070205080204" pitchFamily="34" charset="-128"/>
                <a:cs typeface="Times New Roman" panose="02020603050405020304" pitchFamily="18" charset="0"/>
                <a:hlinkClick r:id="rId2" action="ppaction://hlinkfile"/>
              </a:rPr>
              <a:t>Vapour pressures and boiling points</a:t>
            </a:r>
            <a:endParaRPr lang="en-US" altLang="ja-JP" sz="1600" dirty="0">
              <a:ea typeface="MS PGothic" panose="020B0600070205080204" pitchFamily="34" charset="-128"/>
              <a:cs typeface="Times New Roman" panose="02020603050405020304" pitchFamily="18" charset="0"/>
            </a:endParaRPr>
          </a:p>
          <a:p>
            <a:r>
              <a:rPr lang="en-AU" altLang="ja-JP" sz="2400" dirty="0">
                <a:latin typeface="Calibri" panose="020F0502020204030204" pitchFamily="34" charset="0"/>
                <a:ea typeface="MS PGothic" panose="020B0600070205080204" pitchFamily="34" charset="-128"/>
                <a:cs typeface="Times New Roman" panose="02020603050405020304" pitchFamily="18" charset="0"/>
              </a:rPr>
              <a:t>When a solute dissolves in a solvent, there is an </a:t>
            </a:r>
            <a:r>
              <a:rPr lang="en-AU" altLang="ja-JP" sz="2400" b="1" dirty="0">
                <a:solidFill>
                  <a:srgbClr val="FF0000"/>
                </a:solidFill>
                <a:latin typeface="Calibri" panose="020F0502020204030204" pitchFamily="34" charset="0"/>
                <a:ea typeface="MS PGothic" panose="020B0600070205080204" pitchFamily="34" charset="-128"/>
                <a:cs typeface="Times New Roman" panose="02020603050405020304" pitchFamily="18" charset="0"/>
              </a:rPr>
              <a:t>ION-DIPOLE</a:t>
            </a:r>
            <a:r>
              <a:rPr lang="en-AU" altLang="ja-JP" sz="2400" dirty="0">
                <a:latin typeface="Calibri" panose="020F0502020204030204" pitchFamily="34" charset="0"/>
                <a:ea typeface="MS PGothic" panose="020B0600070205080204" pitchFamily="34" charset="-128"/>
                <a:cs typeface="Times New Roman" panose="02020603050405020304" pitchFamily="18" charset="0"/>
              </a:rPr>
              <a:t> attraction between the solute particles and  the solvent particles. These attractions are stronger than the attractions between particles in the pure solvent. </a:t>
            </a:r>
            <a:endParaRPr lang="en-US" altLang="ja-JP" sz="1600" dirty="0">
              <a:ea typeface="MS PGothic" panose="020B0600070205080204" pitchFamily="34" charset="-128"/>
              <a:cs typeface="Times New Roman" panose="02020603050405020304" pitchFamily="18" charset="0"/>
            </a:endParaRPr>
          </a:p>
          <a:p>
            <a:endParaRPr lang="en-US" altLang="ja-JP" sz="4000" dirty="0">
              <a:ea typeface="MS PGothic" panose="020B0600070205080204" pitchFamily="34" charset="-128"/>
              <a:cs typeface="Times New Roman" panose="02020603050405020304" pitchFamily="18" charset="0"/>
            </a:endParaRPr>
          </a:p>
        </p:txBody>
      </p:sp>
      <p:sp>
        <p:nvSpPr>
          <p:cNvPr id="36869" name="Rectangle 6"/>
          <p:cNvSpPr>
            <a:spLocks noChangeArrowheads="1"/>
          </p:cNvSpPr>
          <p:nvPr/>
        </p:nvSpPr>
        <p:spPr bwMode="auto">
          <a:xfrm>
            <a:off x="609600" y="2864909"/>
            <a:ext cx="5624945" cy="5016758"/>
          </a:xfrm>
          <a:prstGeom prst="rect">
            <a:avLst/>
          </a:prstGeom>
          <a:solidFill>
            <a:schemeClr val="bg1"/>
          </a:solidFill>
          <a:ln>
            <a:noFill/>
          </a:ln>
          <a:effec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ja-JP" sz="2400" dirty="0">
                <a:latin typeface="Calibri" panose="020F0502020204030204" pitchFamily="34" charset="0"/>
                <a:ea typeface="MS PGothic" panose="020B0600070205080204" pitchFamily="34" charset="-128"/>
                <a:cs typeface="Times New Roman" panose="02020603050405020304" pitchFamily="18" charset="0"/>
              </a:rPr>
              <a:t>This results in the following:</a:t>
            </a:r>
            <a:endParaRPr lang="en-US" altLang="ja-JP" sz="1600" dirty="0">
              <a:ea typeface="MS PGothic" panose="020B0600070205080204" pitchFamily="34" charset="-128"/>
              <a:cs typeface="Times New Roman" panose="02020603050405020304" pitchFamily="18" charset="0"/>
            </a:endParaRPr>
          </a:p>
          <a:p>
            <a:r>
              <a:rPr lang="en-AU" altLang="ja-JP" sz="2400" dirty="0" err="1">
                <a:latin typeface="Calibri" panose="020F0502020204030204" pitchFamily="34" charset="0"/>
                <a:ea typeface="MS PGothic" panose="020B0600070205080204" pitchFamily="34" charset="-128"/>
                <a:cs typeface="Times New Roman" panose="02020603050405020304" pitchFamily="18" charset="0"/>
              </a:rPr>
              <a:t>More</a:t>
            </a:r>
            <a:r>
              <a:rPr lang="en-AU" altLang="ja-JP" sz="2400" dirty="0" err="1">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u="sng" dirty="0" err="1">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ENERGY</a:t>
            </a:r>
            <a:r>
              <a:rPr lang="en-AU" altLang="ja-JP" sz="2400"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dirty="0">
                <a:latin typeface="Calibri" panose="020F0502020204030204" pitchFamily="34" charset="0"/>
                <a:ea typeface="MS PGothic" panose="020B0600070205080204" pitchFamily="34" charset="-128"/>
                <a:cs typeface="Times New Roman" panose="02020603050405020304" pitchFamily="18" charset="0"/>
              </a:rPr>
              <a:t>  is required to allow the particles to escape from the liquid. Evaporation will therefore be </a:t>
            </a:r>
            <a:r>
              <a:rPr lang="en-AU" altLang="ja-JP" sz="2400"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u="sng"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SLOWER</a:t>
            </a:r>
            <a:r>
              <a:rPr lang="en-AU" altLang="ja-JP" sz="2400"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dirty="0">
                <a:latin typeface="Calibri" panose="020F0502020204030204" pitchFamily="34" charset="0"/>
                <a:ea typeface="MS PGothic" panose="020B0600070205080204" pitchFamily="34" charset="-128"/>
                <a:cs typeface="Times New Roman" panose="02020603050405020304" pitchFamily="18" charset="0"/>
              </a:rPr>
              <a:t> .</a:t>
            </a:r>
          </a:p>
          <a:p>
            <a:r>
              <a:rPr lang="en-AU" altLang="ja-JP" sz="2400" dirty="0">
                <a:latin typeface="Calibri" panose="020F0502020204030204" pitchFamily="34" charset="0"/>
                <a:ea typeface="MS PGothic" panose="020B0600070205080204" pitchFamily="34" charset="-128"/>
                <a:cs typeface="Times New Roman" panose="02020603050405020304" pitchFamily="18" charset="0"/>
              </a:rPr>
              <a:t> And with fewer particles above the liquid, the vapour pressure will be </a:t>
            </a:r>
            <a:r>
              <a:rPr lang="en-AU" altLang="ja-JP" sz="2400"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u="sng"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LOWER</a:t>
            </a:r>
            <a:r>
              <a:rPr lang="en-AU" altLang="ja-JP" sz="2400"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_</a:t>
            </a:r>
            <a:r>
              <a:rPr lang="en-AU" altLang="ja-JP" sz="2400" dirty="0">
                <a:latin typeface="Calibri" panose="020F0502020204030204" pitchFamily="34" charset="0"/>
                <a:ea typeface="MS PGothic" panose="020B0600070205080204" pitchFamily="34" charset="-128"/>
                <a:cs typeface="Times New Roman" panose="02020603050405020304" pitchFamily="18" charset="0"/>
              </a:rPr>
              <a:t> , overall the _</a:t>
            </a:r>
            <a:r>
              <a:rPr lang="en-AU" altLang="ja-JP" sz="2400" u="sng" dirty="0">
                <a:solidFill>
                  <a:schemeClr val="accent5">
                    <a:lumMod val="50000"/>
                  </a:schemeClr>
                </a:solidFill>
                <a:latin typeface="Calibri" panose="020F0502020204030204" pitchFamily="34" charset="0"/>
                <a:ea typeface="MS PGothic" panose="020B0600070205080204" pitchFamily="34" charset="-128"/>
                <a:cs typeface="Times New Roman" panose="02020603050405020304" pitchFamily="18" charset="0"/>
              </a:rPr>
              <a:t>BOILING</a:t>
            </a:r>
            <a:r>
              <a:rPr lang="en-AU" altLang="ja-JP" sz="2400" dirty="0">
                <a:latin typeface="Calibri" panose="020F0502020204030204" pitchFamily="34" charset="0"/>
                <a:ea typeface="MS PGothic" panose="020B0600070205080204" pitchFamily="34" charset="-128"/>
                <a:cs typeface="Times New Roman" panose="02020603050405020304" pitchFamily="18" charset="0"/>
              </a:rPr>
              <a:t>_ point will be increased.</a:t>
            </a:r>
            <a:endParaRPr lang="en-US" altLang="ja-JP" sz="1600" dirty="0">
              <a:ea typeface="MS PGothic" panose="020B0600070205080204" pitchFamily="34" charset="-128"/>
              <a:cs typeface="Times New Roman" panose="02020603050405020304" pitchFamily="18" charset="0"/>
            </a:endParaRPr>
          </a:p>
          <a:p>
            <a:r>
              <a:rPr lang="en-AU" altLang="ja-JP" sz="2400" dirty="0">
                <a:latin typeface="Calibri" panose="020F0502020204030204" pitchFamily="34" charset="0"/>
                <a:ea typeface="MS PGothic" panose="020B0600070205080204" pitchFamily="34" charset="-128"/>
                <a:cs typeface="Times New Roman" panose="02020603050405020304" pitchFamily="18" charset="0"/>
              </a:rPr>
              <a:t>Below are examples of the boiling points of solutions compared to pure water</a:t>
            </a:r>
            <a:endParaRPr lang="en-US" altLang="ja-JP" sz="1600" dirty="0">
              <a:ea typeface="MS PGothic" panose="020B0600070205080204" pitchFamily="34" charset="-128"/>
              <a:cs typeface="Times New Roman" panose="02020603050405020304" pitchFamily="18" charset="0"/>
            </a:endParaRPr>
          </a:p>
          <a:p>
            <a:pPr>
              <a:buFontTx/>
              <a:buChar char="•"/>
            </a:pPr>
            <a:endParaRPr lang="en-US" altLang="ja-JP" sz="4000" dirty="0">
              <a:ea typeface="MS PGothic" panose="020B0600070205080204" pitchFamily="34" charset="-128"/>
              <a:cs typeface="Times New Roman" panose="02020603050405020304" pitchFamily="18" charset="0"/>
            </a:endParaRPr>
          </a:p>
          <a:p>
            <a:endParaRPr lang="en-US" altLang="ja-JP" sz="4000" dirty="0">
              <a:ea typeface="MS PGothic" panose="020B0600070205080204" pitchFamily="34" charset="-128"/>
              <a:cs typeface="Times New Roman" panose="02020603050405020304" pitchFamily="18" charset="0"/>
            </a:endParaRPr>
          </a:p>
        </p:txBody>
      </p:sp>
      <p:sp>
        <p:nvSpPr>
          <p:cNvPr id="36866" name="Title 2"/>
          <p:cNvSpPr>
            <a:spLocks noGrp="1"/>
          </p:cNvSpPr>
          <p:nvPr>
            <p:ph type="title"/>
          </p:nvPr>
        </p:nvSpPr>
        <p:spPr/>
        <p:txBody>
          <a:bodyPr/>
          <a:lstStyle/>
          <a:p>
            <a:pPr eaLnBrk="1" hangingPunct="1"/>
            <a:r>
              <a:rPr lang="en-US" altLang="en-US">
                <a:cs typeface="Tunga" panose="020B0502040204020203" pitchFamily="34" charset="0"/>
              </a:rPr>
              <a:t>Colligative Properties</a:t>
            </a:r>
          </a:p>
        </p:txBody>
      </p:sp>
      <p:pic>
        <p:nvPicPr>
          <p:cNvPr id="36868" name="Picture 7" descr="Description: Diagram of intermolecular attr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834" y="3614290"/>
            <a:ext cx="4742566" cy="273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04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247337851"/>
              </p:ext>
            </p:extLst>
          </p:nvPr>
        </p:nvGraphicFramePr>
        <p:xfrm>
          <a:off x="2855914" y="1844675"/>
          <a:ext cx="6335713" cy="4024196"/>
        </p:xfrm>
        <a:graphic>
          <a:graphicData uri="http://schemas.openxmlformats.org/drawingml/2006/table">
            <a:tbl>
              <a:tblPr firstRow="1" firstCol="1" bandRow="1">
                <a:tableStyleId>{5C22544A-7EE6-4342-B048-85BDC9FD1C3A}</a:tableStyleId>
              </a:tblPr>
              <a:tblGrid>
                <a:gridCol w="1583928">
                  <a:extLst>
                    <a:ext uri="{9D8B030D-6E8A-4147-A177-3AD203B41FA5}">
                      <a16:colId xmlns:a16="http://schemas.microsoft.com/office/drawing/2014/main" val="20000"/>
                    </a:ext>
                  </a:extLst>
                </a:gridCol>
                <a:gridCol w="2005485">
                  <a:extLst>
                    <a:ext uri="{9D8B030D-6E8A-4147-A177-3AD203B41FA5}">
                      <a16:colId xmlns:a16="http://schemas.microsoft.com/office/drawing/2014/main" val="20001"/>
                    </a:ext>
                  </a:extLst>
                </a:gridCol>
                <a:gridCol w="2746300">
                  <a:extLst>
                    <a:ext uri="{9D8B030D-6E8A-4147-A177-3AD203B41FA5}">
                      <a16:colId xmlns:a16="http://schemas.microsoft.com/office/drawing/2014/main" val="20002"/>
                    </a:ext>
                  </a:extLst>
                </a:gridCol>
              </a:tblGrid>
              <a:tr h="725374">
                <a:tc>
                  <a:txBody>
                    <a:bodyPr/>
                    <a:lstStyle/>
                    <a:p>
                      <a:pPr marL="0" marR="0" algn="ctr">
                        <a:lnSpc>
                          <a:spcPct val="115000"/>
                        </a:lnSpc>
                        <a:spcBef>
                          <a:spcPts val="0"/>
                        </a:spcBef>
                        <a:spcAft>
                          <a:spcPts val="0"/>
                        </a:spcAft>
                      </a:pPr>
                      <a:r>
                        <a:rPr lang="en-AU" sz="1800" dirty="0">
                          <a:effectLst/>
                        </a:rPr>
                        <a:t> </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a:effectLst/>
                        </a:rPr>
                        <a:t>Vapour pressure at 25 °C (kPa)</a:t>
                      </a:r>
                      <a:endParaRPr lang="en-US" sz="180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a:effectLst/>
                        </a:rPr>
                        <a:t>Boiling point (°C)</a:t>
                      </a:r>
                      <a:endParaRPr lang="en-US" sz="1800">
                        <a:effectLst/>
                        <a:latin typeface="Calibri"/>
                        <a:ea typeface="MS Mincho"/>
                        <a:cs typeface="Times New Roman"/>
                      </a:endParaRPr>
                    </a:p>
                  </a:txBody>
                  <a:tcPr marL="5141" marR="5141" marT="5141" marB="5141" anchor="ctr"/>
                </a:tc>
                <a:extLst>
                  <a:ext uri="{0D108BD9-81ED-4DB2-BD59-A6C34878D82A}">
                    <a16:rowId xmlns:a16="http://schemas.microsoft.com/office/drawing/2014/main" val="10000"/>
                  </a:ext>
                </a:extLst>
              </a:tr>
              <a:tr h="713573">
                <a:tc>
                  <a:txBody>
                    <a:bodyPr/>
                    <a:lstStyle/>
                    <a:p>
                      <a:pPr marL="0" marR="0">
                        <a:lnSpc>
                          <a:spcPct val="115000"/>
                        </a:lnSpc>
                        <a:spcBef>
                          <a:spcPts val="0"/>
                        </a:spcBef>
                        <a:spcAft>
                          <a:spcPts val="0"/>
                        </a:spcAft>
                      </a:pPr>
                      <a:r>
                        <a:rPr lang="en-AU" sz="1800" dirty="0">
                          <a:effectLst/>
                        </a:rPr>
                        <a:t>Pure water</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a:effectLst/>
                        </a:rPr>
                        <a:t>3.17</a:t>
                      </a:r>
                      <a:endParaRPr lang="en-US" sz="180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a:effectLst/>
                        </a:rPr>
                        <a:t>100</a:t>
                      </a:r>
                      <a:endParaRPr lang="en-US" sz="1800">
                        <a:effectLst/>
                        <a:latin typeface="Calibri"/>
                        <a:ea typeface="MS Mincho"/>
                        <a:cs typeface="Times New Roman"/>
                      </a:endParaRPr>
                    </a:p>
                  </a:txBody>
                  <a:tcPr marL="5141" marR="5141" marT="5141" marB="5141" anchor="ctr"/>
                </a:tc>
                <a:extLst>
                  <a:ext uri="{0D108BD9-81ED-4DB2-BD59-A6C34878D82A}">
                    <a16:rowId xmlns:a16="http://schemas.microsoft.com/office/drawing/2014/main" val="10001"/>
                  </a:ext>
                </a:extLst>
              </a:tr>
              <a:tr h="956676">
                <a:tc>
                  <a:txBody>
                    <a:bodyPr/>
                    <a:lstStyle/>
                    <a:p>
                      <a:pPr marL="0" marR="0">
                        <a:lnSpc>
                          <a:spcPct val="115000"/>
                        </a:lnSpc>
                        <a:spcBef>
                          <a:spcPts val="0"/>
                        </a:spcBef>
                        <a:spcAft>
                          <a:spcPts val="0"/>
                        </a:spcAft>
                      </a:pPr>
                      <a:r>
                        <a:rPr lang="en-AU" sz="1800" dirty="0">
                          <a:effectLst/>
                        </a:rPr>
                        <a:t>Sugar (sucrose) solution (1.0 </a:t>
                      </a:r>
                      <a:r>
                        <a:rPr lang="en-AU" sz="1800" dirty="0" err="1">
                          <a:effectLst/>
                        </a:rPr>
                        <a:t>mol</a:t>
                      </a:r>
                      <a:r>
                        <a:rPr lang="en-AU" sz="1800" dirty="0">
                          <a:effectLst/>
                        </a:rPr>
                        <a:t> L</a:t>
                      </a:r>
                      <a:r>
                        <a:rPr lang="en-AU" sz="1800" baseline="30000" dirty="0">
                          <a:effectLst/>
                        </a:rPr>
                        <a:t>-1</a:t>
                      </a:r>
                      <a:r>
                        <a:rPr lang="en-AU" sz="1800" dirty="0">
                          <a:effectLst/>
                        </a:rPr>
                        <a:t>)</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dirty="0">
                          <a:effectLst/>
                        </a:rPr>
                        <a:t>3.11</a:t>
                      </a:r>
                    </a:p>
                    <a:p>
                      <a:pPr marL="0" marR="0" algn="ctr">
                        <a:lnSpc>
                          <a:spcPct val="115000"/>
                        </a:lnSpc>
                        <a:spcBef>
                          <a:spcPts val="0"/>
                        </a:spcBef>
                        <a:spcAft>
                          <a:spcPts val="0"/>
                        </a:spcAft>
                      </a:pPr>
                      <a:r>
                        <a:rPr lang="en-AU" sz="1800" dirty="0">
                          <a:effectLst/>
                          <a:latin typeface="Calibri"/>
                          <a:ea typeface="MS Mincho"/>
                          <a:cs typeface="Times New Roman"/>
                        </a:rPr>
                        <a:t>(Hydrogen bonding)</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a:effectLst/>
                        </a:rPr>
                        <a:t>100.5</a:t>
                      </a:r>
                      <a:endParaRPr lang="en-US" sz="1800">
                        <a:effectLst/>
                        <a:latin typeface="Calibri"/>
                        <a:ea typeface="MS Mincho"/>
                        <a:cs typeface="Times New Roman"/>
                      </a:endParaRPr>
                    </a:p>
                  </a:txBody>
                  <a:tcPr marL="5141" marR="5141" marT="5141" marB="5141" anchor="ctr"/>
                </a:tc>
                <a:extLst>
                  <a:ext uri="{0D108BD9-81ED-4DB2-BD59-A6C34878D82A}">
                    <a16:rowId xmlns:a16="http://schemas.microsoft.com/office/drawing/2014/main" val="10002"/>
                  </a:ext>
                </a:extLst>
              </a:tr>
              <a:tr h="1333415">
                <a:tc>
                  <a:txBody>
                    <a:bodyPr/>
                    <a:lstStyle/>
                    <a:p>
                      <a:pPr marL="0" marR="0">
                        <a:lnSpc>
                          <a:spcPct val="115000"/>
                        </a:lnSpc>
                        <a:spcBef>
                          <a:spcPts val="0"/>
                        </a:spcBef>
                        <a:spcAft>
                          <a:spcPts val="0"/>
                        </a:spcAft>
                      </a:pPr>
                      <a:r>
                        <a:rPr lang="en-AU" sz="1800" dirty="0">
                          <a:effectLst/>
                        </a:rPr>
                        <a:t>Salt (</a:t>
                      </a:r>
                      <a:r>
                        <a:rPr lang="en-AU" sz="1800" dirty="0" err="1">
                          <a:effectLst/>
                        </a:rPr>
                        <a:t>NaCl</a:t>
                      </a:r>
                      <a:r>
                        <a:rPr lang="en-AU" sz="1800" dirty="0">
                          <a:effectLst/>
                        </a:rPr>
                        <a:t>) solution (1.0 </a:t>
                      </a:r>
                      <a:r>
                        <a:rPr lang="en-AU" sz="1800" dirty="0" err="1">
                          <a:effectLst/>
                        </a:rPr>
                        <a:t>mol</a:t>
                      </a:r>
                      <a:r>
                        <a:rPr lang="en-AU" sz="1800" dirty="0">
                          <a:effectLst/>
                        </a:rPr>
                        <a:t> L</a:t>
                      </a:r>
                      <a:r>
                        <a:rPr lang="en-AU" sz="1800" baseline="30000" dirty="0">
                          <a:effectLst/>
                        </a:rPr>
                        <a:t>-1</a:t>
                      </a:r>
                      <a:r>
                        <a:rPr lang="en-AU" sz="1800" dirty="0">
                          <a:effectLst/>
                        </a:rPr>
                        <a:t>)</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dirty="0">
                          <a:effectLst/>
                        </a:rPr>
                        <a:t>3.06</a:t>
                      </a:r>
                    </a:p>
                    <a:p>
                      <a:pPr marL="0" marR="0" algn="ctr">
                        <a:lnSpc>
                          <a:spcPct val="115000"/>
                        </a:lnSpc>
                        <a:spcBef>
                          <a:spcPts val="0"/>
                        </a:spcBef>
                        <a:spcAft>
                          <a:spcPts val="0"/>
                        </a:spcAft>
                      </a:pPr>
                      <a:r>
                        <a:rPr lang="en-AU" sz="1800" dirty="0">
                          <a:effectLst/>
                          <a:latin typeface="Calibri"/>
                          <a:ea typeface="MS Mincho"/>
                          <a:cs typeface="Times New Roman"/>
                        </a:rPr>
                        <a:t>(ion-dipole)</a:t>
                      </a:r>
                      <a:endParaRPr lang="en-US" sz="1800" dirty="0">
                        <a:effectLst/>
                        <a:latin typeface="Calibri"/>
                        <a:ea typeface="MS Mincho"/>
                        <a:cs typeface="Times New Roman"/>
                      </a:endParaRPr>
                    </a:p>
                  </a:txBody>
                  <a:tcPr marL="5141" marR="5141" marT="5141" marB="5141" anchor="ctr"/>
                </a:tc>
                <a:tc>
                  <a:txBody>
                    <a:bodyPr/>
                    <a:lstStyle/>
                    <a:p>
                      <a:pPr marL="0" marR="0" algn="ctr">
                        <a:lnSpc>
                          <a:spcPct val="115000"/>
                        </a:lnSpc>
                        <a:spcBef>
                          <a:spcPts val="0"/>
                        </a:spcBef>
                        <a:spcAft>
                          <a:spcPts val="0"/>
                        </a:spcAft>
                      </a:pPr>
                      <a:r>
                        <a:rPr lang="en-AU" sz="1800" dirty="0">
                          <a:effectLst/>
                        </a:rPr>
                        <a:t>101</a:t>
                      </a:r>
                      <a:endParaRPr lang="en-US" sz="1800" dirty="0">
                        <a:effectLst/>
                        <a:latin typeface="Calibri"/>
                        <a:ea typeface="MS Mincho"/>
                        <a:cs typeface="Times New Roman"/>
                      </a:endParaRPr>
                    </a:p>
                  </a:txBody>
                  <a:tcPr marL="5141" marR="5141" marT="5141" marB="5141" anchor="ctr"/>
                </a:tc>
                <a:extLst>
                  <a:ext uri="{0D108BD9-81ED-4DB2-BD59-A6C34878D82A}">
                    <a16:rowId xmlns:a16="http://schemas.microsoft.com/office/drawing/2014/main" val="10003"/>
                  </a:ext>
                </a:extLst>
              </a:tr>
            </a:tbl>
          </a:graphicData>
        </a:graphic>
      </p:graphicFrame>
      <p:sp>
        <p:nvSpPr>
          <p:cNvPr id="37912" name="Title 2"/>
          <p:cNvSpPr>
            <a:spLocks noGrp="1"/>
          </p:cNvSpPr>
          <p:nvPr>
            <p:ph type="title"/>
          </p:nvPr>
        </p:nvSpPr>
        <p:spPr/>
        <p:txBody>
          <a:bodyPr/>
          <a:lstStyle/>
          <a:p>
            <a:pPr eaLnBrk="1" hangingPunct="1"/>
            <a:r>
              <a:rPr lang="en-US" altLang="en-US">
                <a:cs typeface="Tunga" panose="020B0502040204020203" pitchFamily="34" charset="0"/>
              </a:rPr>
              <a:t>Colligative Properties</a:t>
            </a:r>
          </a:p>
        </p:txBody>
      </p:sp>
    </p:spTree>
    <p:extLst>
      <p:ext uri="{BB962C8B-B14F-4D97-AF65-F5344CB8AC3E}">
        <p14:creationId xmlns:p14="http://schemas.microsoft.com/office/powerpoint/2010/main" val="291137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sz="quarter" idx="4294967295"/>
          </p:nvPr>
        </p:nvSpPr>
        <p:spPr>
          <a:xfrm>
            <a:off x="1111655" y="1197666"/>
            <a:ext cx="9478760" cy="5352763"/>
          </a:xfrm>
          <a:prstGeom prst="rect">
            <a:avLst/>
          </a:prstGeom>
        </p:spPr>
        <p:style>
          <a:lnRef idx="2">
            <a:schemeClr val="accent2"/>
          </a:lnRef>
          <a:fillRef idx="1">
            <a:schemeClr val="lt1"/>
          </a:fillRef>
          <a:effectRef idx="0">
            <a:schemeClr val="accent2"/>
          </a:effectRef>
          <a:fontRef idx="minor">
            <a:schemeClr val="dk1"/>
          </a:fontRef>
        </p:style>
        <p:txBody>
          <a:bodyPr/>
          <a:lstStyle/>
          <a:p>
            <a:pPr marL="0" indent="0" fontAlgn="auto">
              <a:spcAft>
                <a:spcPts val="0"/>
              </a:spcAft>
              <a:buClr>
                <a:schemeClr val="accent5"/>
              </a:buClr>
              <a:buNone/>
              <a:defRPr/>
            </a:pPr>
            <a:r>
              <a:rPr lang="en-AU" dirty="0"/>
              <a:t>Read Chapter </a:t>
            </a:r>
            <a:r>
              <a:rPr lang="en-AU" b="1" dirty="0"/>
              <a:t>1.1, 1.2, 1.3, 1.4, 1.5, 1.6 </a:t>
            </a:r>
            <a:r>
              <a:rPr lang="en-AU" dirty="0" err="1"/>
              <a:t>Lucarelli</a:t>
            </a:r>
            <a:endParaRPr lang="en-AU" dirty="0"/>
          </a:p>
          <a:p>
            <a:pPr marL="0" indent="0" fontAlgn="auto">
              <a:spcAft>
                <a:spcPts val="0"/>
              </a:spcAft>
              <a:buClr>
                <a:schemeClr val="accent5"/>
              </a:buClr>
              <a:buNone/>
              <a:defRPr/>
            </a:pPr>
            <a:endParaRPr lang="en-AU" dirty="0"/>
          </a:p>
          <a:p>
            <a:pPr marL="0" indent="0" fontAlgn="auto">
              <a:spcAft>
                <a:spcPts val="0"/>
              </a:spcAft>
              <a:buClr>
                <a:schemeClr val="accent5"/>
              </a:buClr>
              <a:buNone/>
              <a:defRPr/>
            </a:pPr>
            <a:r>
              <a:rPr lang="en-AU" dirty="0"/>
              <a:t>Complete Questions from Set 1</a:t>
            </a:r>
          </a:p>
          <a:p>
            <a:pPr marL="0" indent="0" fontAlgn="auto">
              <a:spcAft>
                <a:spcPts val="0"/>
              </a:spcAft>
              <a:buClr>
                <a:schemeClr val="accent5"/>
              </a:buClr>
              <a:buNone/>
              <a:defRPr/>
            </a:pPr>
            <a:r>
              <a:rPr lang="en-AU" dirty="0"/>
              <a:t>Must – Q2,3,4,5,6,7,11,13</a:t>
            </a:r>
          </a:p>
          <a:p>
            <a:pPr marL="0" indent="0" fontAlgn="auto">
              <a:spcAft>
                <a:spcPts val="0"/>
              </a:spcAft>
              <a:buClr>
                <a:schemeClr val="accent5"/>
              </a:buClr>
              <a:buNone/>
              <a:defRPr/>
            </a:pPr>
            <a:endParaRPr lang="en-AU" dirty="0"/>
          </a:p>
          <a:p>
            <a:pPr marL="0" indent="0" fontAlgn="auto">
              <a:spcAft>
                <a:spcPts val="0"/>
              </a:spcAft>
              <a:buClr>
                <a:schemeClr val="accent5"/>
              </a:buClr>
              <a:buNone/>
              <a:defRPr/>
            </a:pPr>
            <a:r>
              <a:rPr lang="en-AU" dirty="0"/>
              <a:t>Should – Q8,9,10</a:t>
            </a:r>
          </a:p>
          <a:p>
            <a:pPr marL="0" indent="0" fontAlgn="auto">
              <a:spcAft>
                <a:spcPts val="0"/>
              </a:spcAft>
              <a:buClr>
                <a:schemeClr val="accent5"/>
              </a:buClr>
              <a:buNone/>
              <a:defRPr/>
            </a:pPr>
            <a:endParaRPr lang="en-AU" dirty="0"/>
          </a:p>
          <a:p>
            <a:pPr marL="0" indent="0" fontAlgn="auto">
              <a:spcAft>
                <a:spcPts val="0"/>
              </a:spcAft>
              <a:buClr>
                <a:schemeClr val="accent5"/>
              </a:buClr>
              <a:buNone/>
              <a:defRPr/>
            </a:pPr>
            <a:r>
              <a:rPr lang="en-AU" dirty="0"/>
              <a:t>Could – Q12</a:t>
            </a:r>
          </a:p>
        </p:txBody>
      </p:sp>
      <p:sp>
        <p:nvSpPr>
          <p:cNvPr id="38915" name="Title 1"/>
          <p:cNvSpPr>
            <a:spLocks noGrp="1"/>
          </p:cNvSpPr>
          <p:nvPr>
            <p:ph type="title"/>
          </p:nvPr>
        </p:nvSpPr>
        <p:spPr/>
        <p:txBody>
          <a:bodyPr/>
          <a:lstStyle/>
          <a:p>
            <a:pPr eaLnBrk="1" hangingPunct="1"/>
            <a:r>
              <a:rPr lang="en-AU" altLang="en-US">
                <a:cs typeface="Tunga" panose="020B0502040204020203" pitchFamily="34" charset="0"/>
              </a:rPr>
              <a:t>Questions</a:t>
            </a:r>
          </a:p>
        </p:txBody>
      </p:sp>
    </p:spTree>
    <p:extLst>
      <p:ext uri="{BB962C8B-B14F-4D97-AF65-F5344CB8AC3E}">
        <p14:creationId xmlns:p14="http://schemas.microsoft.com/office/powerpoint/2010/main" val="66582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876426" y="1463676"/>
            <a:ext cx="7680325" cy="1173163"/>
          </a:xfrm>
          <a:prstGeom prst="rect">
            <a:avLst/>
          </a:prstGeom>
        </p:spPr>
        <p:txBody>
          <a:bodyPr>
            <a:normAutofit fontScale="62500" lnSpcReduction="20000"/>
          </a:bodyPr>
          <a:lstStyle/>
          <a:p>
            <a:pPr marL="0" indent="0" fontAlgn="auto">
              <a:spcAft>
                <a:spcPts val="0"/>
              </a:spcAft>
              <a:buClr>
                <a:schemeClr val="accent5"/>
              </a:buClr>
              <a:defRPr/>
            </a:pPr>
            <a:r>
              <a:rPr lang="en-US" dirty="0"/>
              <a:t>Think of all the molecules as having some amount of energy that allows them to vibrate. Intermolecular forces are only broken when these vibrations move the particles far away enough. Until the distance is great enough, they stay together. </a:t>
            </a:r>
          </a:p>
        </p:txBody>
      </p:sp>
      <p:sp>
        <p:nvSpPr>
          <p:cNvPr id="28675" name="Title 2"/>
          <p:cNvSpPr>
            <a:spLocks noGrp="1"/>
          </p:cNvSpPr>
          <p:nvPr>
            <p:ph type="title"/>
          </p:nvPr>
        </p:nvSpPr>
        <p:spPr/>
        <p:txBody>
          <a:bodyPr/>
          <a:lstStyle/>
          <a:p>
            <a:pPr eaLnBrk="1" hangingPunct="1"/>
            <a:r>
              <a:rPr lang="en-US" altLang="en-US">
                <a:cs typeface="Tunga" panose="020B0502040204020203" pitchFamily="34" charset="0"/>
              </a:rPr>
              <a:t>States of Matter</a:t>
            </a:r>
          </a:p>
        </p:txBody>
      </p:sp>
      <p:grpSp>
        <p:nvGrpSpPr>
          <p:cNvPr id="4" name="Group 7"/>
          <p:cNvGrpSpPr>
            <a:grpSpLocks/>
          </p:cNvGrpSpPr>
          <p:nvPr/>
        </p:nvGrpSpPr>
        <p:grpSpPr bwMode="auto">
          <a:xfrm>
            <a:off x="1657350" y="2832100"/>
            <a:ext cx="2362200" cy="2438400"/>
            <a:chOff x="480" y="1632"/>
            <a:chExt cx="1488" cy="1536"/>
          </a:xfrm>
        </p:grpSpPr>
        <p:sp>
          <p:nvSpPr>
            <p:cNvPr id="28891" name="Rectangle 8"/>
            <p:cNvSpPr>
              <a:spLocks noChangeArrowheads="1"/>
            </p:cNvSpPr>
            <p:nvPr/>
          </p:nvSpPr>
          <p:spPr bwMode="auto">
            <a:xfrm>
              <a:off x="480" y="1632"/>
              <a:ext cx="1488" cy="15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8892" name="Group 9"/>
            <p:cNvGrpSpPr>
              <a:grpSpLocks/>
            </p:cNvGrpSpPr>
            <p:nvPr/>
          </p:nvGrpSpPr>
          <p:grpSpPr bwMode="auto">
            <a:xfrm>
              <a:off x="576" y="2832"/>
              <a:ext cx="144" cy="322"/>
              <a:chOff x="624" y="2790"/>
              <a:chExt cx="144" cy="322"/>
            </a:xfrm>
          </p:grpSpPr>
          <p:sp>
            <p:nvSpPr>
              <p:cNvPr id="29037" name="Oval 1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38" name="Arc 1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9" name="Arc 1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40" name="Arc 1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41" name="Arc 1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3" name="Group 15"/>
            <p:cNvGrpSpPr>
              <a:grpSpLocks/>
            </p:cNvGrpSpPr>
            <p:nvPr/>
          </p:nvGrpSpPr>
          <p:grpSpPr bwMode="auto">
            <a:xfrm>
              <a:off x="576" y="2256"/>
              <a:ext cx="144" cy="322"/>
              <a:chOff x="624" y="2790"/>
              <a:chExt cx="144" cy="322"/>
            </a:xfrm>
          </p:grpSpPr>
          <p:sp>
            <p:nvSpPr>
              <p:cNvPr id="29032" name="Oval 1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33" name="Arc 1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4" name="Arc 1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5" name="Arc 1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6" name="Arc 2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4" name="Group 21"/>
            <p:cNvGrpSpPr>
              <a:grpSpLocks/>
            </p:cNvGrpSpPr>
            <p:nvPr/>
          </p:nvGrpSpPr>
          <p:grpSpPr bwMode="auto">
            <a:xfrm>
              <a:off x="576" y="1680"/>
              <a:ext cx="144" cy="322"/>
              <a:chOff x="624" y="2790"/>
              <a:chExt cx="144" cy="322"/>
            </a:xfrm>
          </p:grpSpPr>
          <p:sp>
            <p:nvSpPr>
              <p:cNvPr id="29027" name="Oval 2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28" name="Arc 2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9" name="Arc 2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0" name="Arc 2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31" name="Arc 2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5" name="Group 27"/>
            <p:cNvGrpSpPr>
              <a:grpSpLocks/>
            </p:cNvGrpSpPr>
            <p:nvPr/>
          </p:nvGrpSpPr>
          <p:grpSpPr bwMode="auto">
            <a:xfrm rot="5400000">
              <a:off x="569" y="2551"/>
              <a:ext cx="144" cy="322"/>
              <a:chOff x="624" y="2790"/>
              <a:chExt cx="144" cy="322"/>
            </a:xfrm>
          </p:grpSpPr>
          <p:sp>
            <p:nvSpPr>
              <p:cNvPr id="29022" name="Oval 2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23" name="Arc 2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4" name="Arc 3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5" name="Arc 3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6" name="Arc 3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6" name="Group 33"/>
            <p:cNvGrpSpPr>
              <a:grpSpLocks/>
            </p:cNvGrpSpPr>
            <p:nvPr/>
          </p:nvGrpSpPr>
          <p:grpSpPr bwMode="auto">
            <a:xfrm rot="5400000">
              <a:off x="569" y="1975"/>
              <a:ext cx="144" cy="322"/>
              <a:chOff x="624" y="2790"/>
              <a:chExt cx="144" cy="322"/>
            </a:xfrm>
          </p:grpSpPr>
          <p:sp>
            <p:nvSpPr>
              <p:cNvPr id="29017" name="Oval 3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18" name="Arc 3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9" name="Arc 3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0" name="Arc 3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21" name="Arc 3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7" name="Group 39"/>
            <p:cNvGrpSpPr>
              <a:grpSpLocks/>
            </p:cNvGrpSpPr>
            <p:nvPr/>
          </p:nvGrpSpPr>
          <p:grpSpPr bwMode="auto">
            <a:xfrm>
              <a:off x="1152" y="2832"/>
              <a:ext cx="144" cy="322"/>
              <a:chOff x="624" y="2790"/>
              <a:chExt cx="144" cy="322"/>
            </a:xfrm>
          </p:grpSpPr>
          <p:sp>
            <p:nvSpPr>
              <p:cNvPr id="29012" name="Oval 4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13" name="Arc 4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4" name="Arc 4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5" name="Arc 4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6" name="Arc 4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8" name="Group 45"/>
            <p:cNvGrpSpPr>
              <a:grpSpLocks/>
            </p:cNvGrpSpPr>
            <p:nvPr/>
          </p:nvGrpSpPr>
          <p:grpSpPr bwMode="auto">
            <a:xfrm>
              <a:off x="1152" y="2256"/>
              <a:ext cx="144" cy="322"/>
              <a:chOff x="624" y="2790"/>
              <a:chExt cx="144" cy="322"/>
            </a:xfrm>
          </p:grpSpPr>
          <p:sp>
            <p:nvSpPr>
              <p:cNvPr id="29007" name="Oval 4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08" name="Arc 4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9" name="Arc 4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0" name="Arc 4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11" name="Arc 5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899" name="Group 51"/>
            <p:cNvGrpSpPr>
              <a:grpSpLocks/>
            </p:cNvGrpSpPr>
            <p:nvPr/>
          </p:nvGrpSpPr>
          <p:grpSpPr bwMode="auto">
            <a:xfrm>
              <a:off x="1152" y="1680"/>
              <a:ext cx="144" cy="322"/>
              <a:chOff x="624" y="2790"/>
              <a:chExt cx="144" cy="322"/>
            </a:xfrm>
          </p:grpSpPr>
          <p:sp>
            <p:nvSpPr>
              <p:cNvPr id="29002" name="Oval 5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003" name="Arc 5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4" name="Arc 5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5" name="Arc 5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6" name="Arc 5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0" name="Group 57"/>
            <p:cNvGrpSpPr>
              <a:grpSpLocks/>
            </p:cNvGrpSpPr>
            <p:nvPr/>
          </p:nvGrpSpPr>
          <p:grpSpPr bwMode="auto">
            <a:xfrm rot="5400000">
              <a:off x="1145" y="2551"/>
              <a:ext cx="144" cy="322"/>
              <a:chOff x="624" y="2790"/>
              <a:chExt cx="144" cy="322"/>
            </a:xfrm>
          </p:grpSpPr>
          <p:sp>
            <p:nvSpPr>
              <p:cNvPr id="28997" name="Oval 5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98" name="Arc 5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9" name="Arc 6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0" name="Arc 6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01" name="Arc 6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1" name="Group 63"/>
            <p:cNvGrpSpPr>
              <a:grpSpLocks/>
            </p:cNvGrpSpPr>
            <p:nvPr/>
          </p:nvGrpSpPr>
          <p:grpSpPr bwMode="auto">
            <a:xfrm rot="5400000">
              <a:off x="1145" y="1975"/>
              <a:ext cx="144" cy="322"/>
              <a:chOff x="624" y="2790"/>
              <a:chExt cx="144" cy="322"/>
            </a:xfrm>
          </p:grpSpPr>
          <p:sp>
            <p:nvSpPr>
              <p:cNvPr id="28992" name="Oval 6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93" name="Arc 6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4" name="Arc 6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5" name="Arc 6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6" name="Arc 6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2" name="Group 69"/>
            <p:cNvGrpSpPr>
              <a:grpSpLocks/>
            </p:cNvGrpSpPr>
            <p:nvPr/>
          </p:nvGrpSpPr>
          <p:grpSpPr bwMode="auto">
            <a:xfrm>
              <a:off x="1728" y="2832"/>
              <a:ext cx="144" cy="322"/>
              <a:chOff x="624" y="2790"/>
              <a:chExt cx="144" cy="322"/>
            </a:xfrm>
          </p:grpSpPr>
          <p:sp>
            <p:nvSpPr>
              <p:cNvPr id="28987" name="Oval 7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88" name="Arc 7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9" name="Arc 7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0" name="Arc 7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91" name="Arc 7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3" name="Group 75"/>
            <p:cNvGrpSpPr>
              <a:grpSpLocks/>
            </p:cNvGrpSpPr>
            <p:nvPr/>
          </p:nvGrpSpPr>
          <p:grpSpPr bwMode="auto">
            <a:xfrm>
              <a:off x="1728" y="2256"/>
              <a:ext cx="144" cy="322"/>
              <a:chOff x="624" y="2790"/>
              <a:chExt cx="144" cy="322"/>
            </a:xfrm>
          </p:grpSpPr>
          <p:sp>
            <p:nvSpPr>
              <p:cNvPr id="28982" name="Oval 7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83" name="Arc 7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4" name="Arc 7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5" name="Arc 7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6" name="Arc 8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4" name="Group 81"/>
            <p:cNvGrpSpPr>
              <a:grpSpLocks/>
            </p:cNvGrpSpPr>
            <p:nvPr/>
          </p:nvGrpSpPr>
          <p:grpSpPr bwMode="auto">
            <a:xfrm>
              <a:off x="1728" y="1680"/>
              <a:ext cx="144" cy="322"/>
              <a:chOff x="624" y="2790"/>
              <a:chExt cx="144" cy="322"/>
            </a:xfrm>
          </p:grpSpPr>
          <p:sp>
            <p:nvSpPr>
              <p:cNvPr id="28977" name="Oval 8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78" name="Arc 8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9" name="Arc 8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0" name="Arc 8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81" name="Arc 8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5" name="Group 87"/>
            <p:cNvGrpSpPr>
              <a:grpSpLocks/>
            </p:cNvGrpSpPr>
            <p:nvPr/>
          </p:nvGrpSpPr>
          <p:grpSpPr bwMode="auto">
            <a:xfrm rot="5400000">
              <a:off x="1721" y="2551"/>
              <a:ext cx="144" cy="322"/>
              <a:chOff x="624" y="2790"/>
              <a:chExt cx="144" cy="322"/>
            </a:xfrm>
          </p:grpSpPr>
          <p:sp>
            <p:nvSpPr>
              <p:cNvPr id="28972" name="Oval 8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73" name="Arc 8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4" name="Arc 9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5" name="Arc 9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6" name="Arc 9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6" name="Group 93"/>
            <p:cNvGrpSpPr>
              <a:grpSpLocks/>
            </p:cNvGrpSpPr>
            <p:nvPr/>
          </p:nvGrpSpPr>
          <p:grpSpPr bwMode="auto">
            <a:xfrm rot="5400000">
              <a:off x="1721" y="1975"/>
              <a:ext cx="144" cy="322"/>
              <a:chOff x="624" y="2790"/>
              <a:chExt cx="144" cy="322"/>
            </a:xfrm>
          </p:grpSpPr>
          <p:sp>
            <p:nvSpPr>
              <p:cNvPr id="28967" name="Oval 9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68" name="Arc 9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9" name="Arc 9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0" name="Arc 9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71" name="Arc 9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7" name="Group 99"/>
            <p:cNvGrpSpPr>
              <a:grpSpLocks/>
            </p:cNvGrpSpPr>
            <p:nvPr/>
          </p:nvGrpSpPr>
          <p:grpSpPr bwMode="auto">
            <a:xfrm rot="5400000">
              <a:off x="857" y="2263"/>
              <a:ext cx="144" cy="322"/>
              <a:chOff x="624" y="2790"/>
              <a:chExt cx="144" cy="322"/>
            </a:xfrm>
          </p:grpSpPr>
          <p:sp>
            <p:nvSpPr>
              <p:cNvPr id="28962" name="Oval 10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63" name="Arc 10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4" name="Arc 10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5" name="Arc 10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6" name="Arc 10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8" name="Group 105"/>
            <p:cNvGrpSpPr>
              <a:grpSpLocks/>
            </p:cNvGrpSpPr>
            <p:nvPr/>
          </p:nvGrpSpPr>
          <p:grpSpPr bwMode="auto">
            <a:xfrm rot="5400000">
              <a:off x="857" y="1687"/>
              <a:ext cx="144" cy="322"/>
              <a:chOff x="624" y="2790"/>
              <a:chExt cx="144" cy="322"/>
            </a:xfrm>
          </p:grpSpPr>
          <p:sp>
            <p:nvSpPr>
              <p:cNvPr id="28957" name="Oval 10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58" name="Arc 10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9" name="Arc 10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0" name="Arc 10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61" name="Arc 11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09" name="Group 111"/>
            <p:cNvGrpSpPr>
              <a:grpSpLocks/>
            </p:cNvGrpSpPr>
            <p:nvPr/>
          </p:nvGrpSpPr>
          <p:grpSpPr bwMode="auto">
            <a:xfrm rot="5400000">
              <a:off x="857" y="2839"/>
              <a:ext cx="144" cy="322"/>
              <a:chOff x="624" y="2790"/>
              <a:chExt cx="144" cy="322"/>
            </a:xfrm>
          </p:grpSpPr>
          <p:sp>
            <p:nvSpPr>
              <p:cNvPr id="28952" name="Oval 11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53" name="Arc 11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4" name="Arc 11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5" name="Arc 11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6" name="Arc 11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0" name="Group 117"/>
            <p:cNvGrpSpPr>
              <a:grpSpLocks/>
            </p:cNvGrpSpPr>
            <p:nvPr/>
          </p:nvGrpSpPr>
          <p:grpSpPr bwMode="auto">
            <a:xfrm>
              <a:off x="864" y="2544"/>
              <a:ext cx="144" cy="322"/>
              <a:chOff x="624" y="2790"/>
              <a:chExt cx="144" cy="322"/>
            </a:xfrm>
          </p:grpSpPr>
          <p:sp>
            <p:nvSpPr>
              <p:cNvPr id="28947" name="Oval 11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48" name="Arc 11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9" name="Arc 12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0" name="Arc 12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51" name="Arc 12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1" name="Group 123"/>
            <p:cNvGrpSpPr>
              <a:grpSpLocks/>
            </p:cNvGrpSpPr>
            <p:nvPr/>
          </p:nvGrpSpPr>
          <p:grpSpPr bwMode="auto">
            <a:xfrm>
              <a:off x="864" y="1968"/>
              <a:ext cx="144" cy="322"/>
              <a:chOff x="624" y="2790"/>
              <a:chExt cx="144" cy="322"/>
            </a:xfrm>
          </p:grpSpPr>
          <p:sp>
            <p:nvSpPr>
              <p:cNvPr id="28942" name="Oval 12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43" name="Arc 12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4" name="Arc 12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5" name="Arc 12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6" name="Arc 12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2" name="Group 129"/>
            <p:cNvGrpSpPr>
              <a:grpSpLocks/>
            </p:cNvGrpSpPr>
            <p:nvPr/>
          </p:nvGrpSpPr>
          <p:grpSpPr bwMode="auto">
            <a:xfrm rot="5400000">
              <a:off x="1433" y="2263"/>
              <a:ext cx="144" cy="322"/>
              <a:chOff x="624" y="2790"/>
              <a:chExt cx="144" cy="322"/>
            </a:xfrm>
          </p:grpSpPr>
          <p:sp>
            <p:nvSpPr>
              <p:cNvPr id="28937" name="Oval 13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38" name="Arc 13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9" name="Arc 13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0" name="Arc 13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41" name="Arc 13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3" name="Group 135"/>
            <p:cNvGrpSpPr>
              <a:grpSpLocks/>
            </p:cNvGrpSpPr>
            <p:nvPr/>
          </p:nvGrpSpPr>
          <p:grpSpPr bwMode="auto">
            <a:xfrm rot="5400000">
              <a:off x="1433" y="1687"/>
              <a:ext cx="144" cy="322"/>
              <a:chOff x="624" y="2790"/>
              <a:chExt cx="144" cy="322"/>
            </a:xfrm>
          </p:grpSpPr>
          <p:sp>
            <p:nvSpPr>
              <p:cNvPr id="28932" name="Oval 13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33" name="Arc 13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4" name="Arc 13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5" name="Arc 13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6" name="Arc 14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4" name="Group 141"/>
            <p:cNvGrpSpPr>
              <a:grpSpLocks/>
            </p:cNvGrpSpPr>
            <p:nvPr/>
          </p:nvGrpSpPr>
          <p:grpSpPr bwMode="auto">
            <a:xfrm rot="5400000">
              <a:off x="1433" y="2839"/>
              <a:ext cx="144" cy="322"/>
              <a:chOff x="624" y="2790"/>
              <a:chExt cx="144" cy="322"/>
            </a:xfrm>
          </p:grpSpPr>
          <p:sp>
            <p:nvSpPr>
              <p:cNvPr id="28927" name="Oval 14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28" name="Arc 14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9" name="Arc 14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0" name="Arc 14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31" name="Arc 14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5" name="Group 147"/>
            <p:cNvGrpSpPr>
              <a:grpSpLocks/>
            </p:cNvGrpSpPr>
            <p:nvPr/>
          </p:nvGrpSpPr>
          <p:grpSpPr bwMode="auto">
            <a:xfrm>
              <a:off x="1440" y="2544"/>
              <a:ext cx="144" cy="322"/>
              <a:chOff x="624" y="2790"/>
              <a:chExt cx="144" cy="322"/>
            </a:xfrm>
          </p:grpSpPr>
          <p:sp>
            <p:nvSpPr>
              <p:cNvPr id="28922" name="Oval 14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23" name="Arc 14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4" name="Arc 15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5" name="Arc 15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6" name="Arc 15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916" name="Group 153"/>
            <p:cNvGrpSpPr>
              <a:grpSpLocks/>
            </p:cNvGrpSpPr>
            <p:nvPr/>
          </p:nvGrpSpPr>
          <p:grpSpPr bwMode="auto">
            <a:xfrm>
              <a:off x="1440" y="1968"/>
              <a:ext cx="144" cy="322"/>
              <a:chOff x="624" y="2790"/>
              <a:chExt cx="144" cy="322"/>
            </a:xfrm>
          </p:grpSpPr>
          <p:sp>
            <p:nvSpPr>
              <p:cNvPr id="28917" name="Oval 15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918" name="Arc 15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19" name="Arc 15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0" name="Arc 15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21" name="Arc 15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56" name="Group 7"/>
          <p:cNvGrpSpPr>
            <a:grpSpLocks/>
          </p:cNvGrpSpPr>
          <p:nvPr/>
        </p:nvGrpSpPr>
        <p:grpSpPr bwMode="auto">
          <a:xfrm>
            <a:off x="4064000" y="2835275"/>
            <a:ext cx="3200400" cy="2438400"/>
            <a:chOff x="336" y="192"/>
            <a:chExt cx="2016" cy="1536"/>
          </a:xfrm>
        </p:grpSpPr>
        <p:sp>
          <p:nvSpPr>
            <p:cNvPr id="28740" name="Rectangle 8"/>
            <p:cNvSpPr>
              <a:spLocks noChangeArrowheads="1"/>
            </p:cNvSpPr>
            <p:nvPr/>
          </p:nvSpPr>
          <p:spPr bwMode="auto">
            <a:xfrm>
              <a:off x="336" y="192"/>
              <a:ext cx="2016" cy="15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8741" name="Group 9"/>
            <p:cNvGrpSpPr>
              <a:grpSpLocks/>
            </p:cNvGrpSpPr>
            <p:nvPr/>
          </p:nvGrpSpPr>
          <p:grpSpPr bwMode="auto">
            <a:xfrm rot="5400000">
              <a:off x="1097" y="1015"/>
              <a:ext cx="144" cy="322"/>
              <a:chOff x="624" y="2790"/>
              <a:chExt cx="144" cy="322"/>
            </a:xfrm>
          </p:grpSpPr>
          <p:sp>
            <p:nvSpPr>
              <p:cNvPr id="28886" name="Oval 1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87" name="Arc 1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8" name="Arc 1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9" name="Arc 1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90" name="Arc 1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2" name="Group 15"/>
            <p:cNvGrpSpPr>
              <a:grpSpLocks/>
            </p:cNvGrpSpPr>
            <p:nvPr/>
          </p:nvGrpSpPr>
          <p:grpSpPr bwMode="auto">
            <a:xfrm rot="5400000">
              <a:off x="473" y="199"/>
              <a:ext cx="144" cy="322"/>
              <a:chOff x="624" y="2790"/>
              <a:chExt cx="144" cy="322"/>
            </a:xfrm>
          </p:grpSpPr>
          <p:sp>
            <p:nvSpPr>
              <p:cNvPr id="28881" name="Oval 1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82" name="Arc 1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3" name="Arc 1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4" name="Arc 1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5" name="Arc 2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3" name="Group 21"/>
            <p:cNvGrpSpPr>
              <a:grpSpLocks/>
            </p:cNvGrpSpPr>
            <p:nvPr/>
          </p:nvGrpSpPr>
          <p:grpSpPr bwMode="auto">
            <a:xfrm rot="6473882">
              <a:off x="953" y="1303"/>
              <a:ext cx="144" cy="322"/>
              <a:chOff x="624" y="2790"/>
              <a:chExt cx="144" cy="322"/>
            </a:xfrm>
          </p:grpSpPr>
          <p:sp>
            <p:nvSpPr>
              <p:cNvPr id="28876" name="Oval 2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77" name="Arc 2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 name="Arc 2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 name="Arc 2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80" name="Arc 2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4" name="Group 27"/>
            <p:cNvGrpSpPr>
              <a:grpSpLocks/>
            </p:cNvGrpSpPr>
            <p:nvPr/>
          </p:nvGrpSpPr>
          <p:grpSpPr bwMode="auto">
            <a:xfrm rot="2133328">
              <a:off x="432" y="864"/>
              <a:ext cx="144" cy="322"/>
              <a:chOff x="624" y="2790"/>
              <a:chExt cx="144" cy="322"/>
            </a:xfrm>
          </p:grpSpPr>
          <p:sp>
            <p:nvSpPr>
              <p:cNvPr id="28871" name="Oval 2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72" name="Arc 2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3" name="Arc 3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4" name="Arc 3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5" name="Arc 3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5" name="Group 33"/>
            <p:cNvGrpSpPr>
              <a:grpSpLocks/>
            </p:cNvGrpSpPr>
            <p:nvPr/>
          </p:nvGrpSpPr>
          <p:grpSpPr bwMode="auto">
            <a:xfrm rot="-376533">
              <a:off x="720" y="816"/>
              <a:ext cx="144" cy="322"/>
              <a:chOff x="624" y="2790"/>
              <a:chExt cx="144" cy="322"/>
            </a:xfrm>
          </p:grpSpPr>
          <p:sp>
            <p:nvSpPr>
              <p:cNvPr id="28866" name="Oval 3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67" name="Arc 3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8" name="Arc 3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9" name="Arc 3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0" name="Arc 3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6" name="Group 39"/>
            <p:cNvGrpSpPr>
              <a:grpSpLocks/>
            </p:cNvGrpSpPr>
            <p:nvPr/>
          </p:nvGrpSpPr>
          <p:grpSpPr bwMode="auto">
            <a:xfrm rot="7294915">
              <a:off x="1433" y="679"/>
              <a:ext cx="144" cy="322"/>
              <a:chOff x="624" y="2790"/>
              <a:chExt cx="144" cy="322"/>
            </a:xfrm>
          </p:grpSpPr>
          <p:sp>
            <p:nvSpPr>
              <p:cNvPr id="28861" name="Oval 4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62" name="Arc 4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3" name="Arc 4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4" name="Arc 4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5" name="Arc 4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7" name="Group 45"/>
            <p:cNvGrpSpPr>
              <a:grpSpLocks/>
            </p:cNvGrpSpPr>
            <p:nvPr/>
          </p:nvGrpSpPr>
          <p:grpSpPr bwMode="auto">
            <a:xfrm rot="7149901">
              <a:off x="1433" y="295"/>
              <a:ext cx="144" cy="322"/>
              <a:chOff x="624" y="2790"/>
              <a:chExt cx="144" cy="322"/>
            </a:xfrm>
          </p:grpSpPr>
          <p:sp>
            <p:nvSpPr>
              <p:cNvPr id="28856" name="Oval 4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57" name="Arc 4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8" name="Arc 4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9" name="Arc 4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60" name="Arc 5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8" name="Group 51"/>
            <p:cNvGrpSpPr>
              <a:grpSpLocks/>
            </p:cNvGrpSpPr>
            <p:nvPr/>
          </p:nvGrpSpPr>
          <p:grpSpPr bwMode="auto">
            <a:xfrm rot="4255637">
              <a:off x="1673" y="1159"/>
              <a:ext cx="144" cy="322"/>
              <a:chOff x="624" y="2790"/>
              <a:chExt cx="144" cy="322"/>
            </a:xfrm>
          </p:grpSpPr>
          <p:sp>
            <p:nvSpPr>
              <p:cNvPr id="28851" name="Oval 5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52" name="Arc 5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3" name="Arc 5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4" name="Arc 5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5" name="Arc 5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49" name="Group 57"/>
            <p:cNvGrpSpPr>
              <a:grpSpLocks/>
            </p:cNvGrpSpPr>
            <p:nvPr/>
          </p:nvGrpSpPr>
          <p:grpSpPr bwMode="auto">
            <a:xfrm rot="1484509">
              <a:off x="1824" y="672"/>
              <a:ext cx="144" cy="322"/>
              <a:chOff x="624" y="2790"/>
              <a:chExt cx="144" cy="322"/>
            </a:xfrm>
          </p:grpSpPr>
          <p:sp>
            <p:nvSpPr>
              <p:cNvPr id="28846" name="Oval 5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47" name="Arc 5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8" name="Arc 6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9" name="Arc 6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50" name="Arc 6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0" name="Group 63"/>
            <p:cNvGrpSpPr>
              <a:grpSpLocks/>
            </p:cNvGrpSpPr>
            <p:nvPr/>
          </p:nvGrpSpPr>
          <p:grpSpPr bwMode="auto">
            <a:xfrm>
              <a:off x="1440" y="1152"/>
              <a:ext cx="144" cy="322"/>
              <a:chOff x="624" y="2790"/>
              <a:chExt cx="144" cy="322"/>
            </a:xfrm>
          </p:grpSpPr>
          <p:sp>
            <p:nvSpPr>
              <p:cNvPr id="28841" name="Oval 6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42" name="Arc 6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3" name="Arc 6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4" name="Arc 6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5" name="Arc 6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1" name="Group 69"/>
            <p:cNvGrpSpPr>
              <a:grpSpLocks/>
            </p:cNvGrpSpPr>
            <p:nvPr/>
          </p:nvGrpSpPr>
          <p:grpSpPr bwMode="auto">
            <a:xfrm rot="5991877">
              <a:off x="1673" y="439"/>
              <a:ext cx="144" cy="322"/>
              <a:chOff x="624" y="2790"/>
              <a:chExt cx="144" cy="322"/>
            </a:xfrm>
          </p:grpSpPr>
          <p:sp>
            <p:nvSpPr>
              <p:cNvPr id="28836" name="Oval 7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37" name="Arc 7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8" name="Arc 7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9" name="Arc 7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40" name="Arc 7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2" name="Group 75"/>
            <p:cNvGrpSpPr>
              <a:grpSpLocks/>
            </p:cNvGrpSpPr>
            <p:nvPr/>
          </p:nvGrpSpPr>
          <p:grpSpPr bwMode="auto">
            <a:xfrm rot="3945479">
              <a:off x="1097" y="439"/>
              <a:ext cx="144" cy="322"/>
              <a:chOff x="624" y="2790"/>
              <a:chExt cx="144" cy="322"/>
            </a:xfrm>
          </p:grpSpPr>
          <p:sp>
            <p:nvSpPr>
              <p:cNvPr id="28831" name="Oval 7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32" name="Arc 7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3" name="Arc 7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4" name="Arc 7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5" name="Arc 8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3" name="Group 81"/>
            <p:cNvGrpSpPr>
              <a:grpSpLocks/>
            </p:cNvGrpSpPr>
            <p:nvPr/>
          </p:nvGrpSpPr>
          <p:grpSpPr bwMode="auto">
            <a:xfrm rot="7617528">
              <a:off x="1961" y="1399"/>
              <a:ext cx="144" cy="322"/>
              <a:chOff x="624" y="2790"/>
              <a:chExt cx="144" cy="322"/>
            </a:xfrm>
          </p:grpSpPr>
          <p:sp>
            <p:nvSpPr>
              <p:cNvPr id="28826" name="Oval 8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27" name="Arc 8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8" name="Arc 8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9" name="Arc 8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30" name="Arc 8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4" name="Group 87"/>
            <p:cNvGrpSpPr>
              <a:grpSpLocks/>
            </p:cNvGrpSpPr>
            <p:nvPr/>
          </p:nvGrpSpPr>
          <p:grpSpPr bwMode="auto">
            <a:xfrm rot="579881">
              <a:off x="1632" y="864"/>
              <a:ext cx="144" cy="322"/>
              <a:chOff x="624" y="2790"/>
              <a:chExt cx="144" cy="322"/>
            </a:xfrm>
          </p:grpSpPr>
          <p:sp>
            <p:nvSpPr>
              <p:cNvPr id="28821" name="Oval 8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22" name="Arc 8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3" name="Arc 9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4" name="Arc 9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5" name="Arc 9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5" name="Group 93"/>
            <p:cNvGrpSpPr>
              <a:grpSpLocks/>
            </p:cNvGrpSpPr>
            <p:nvPr/>
          </p:nvGrpSpPr>
          <p:grpSpPr bwMode="auto">
            <a:xfrm rot="579881">
              <a:off x="1968" y="528"/>
              <a:ext cx="144" cy="322"/>
              <a:chOff x="624" y="2790"/>
              <a:chExt cx="144" cy="322"/>
            </a:xfrm>
          </p:grpSpPr>
          <p:sp>
            <p:nvSpPr>
              <p:cNvPr id="28816" name="Oval 9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17" name="Arc 9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8" name="Arc 9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9" name="Arc 9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20" name="Arc 9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6" name="Group 99"/>
            <p:cNvGrpSpPr>
              <a:grpSpLocks/>
            </p:cNvGrpSpPr>
            <p:nvPr/>
          </p:nvGrpSpPr>
          <p:grpSpPr bwMode="auto">
            <a:xfrm rot="7499836">
              <a:off x="1049" y="679"/>
              <a:ext cx="144" cy="322"/>
              <a:chOff x="624" y="2790"/>
              <a:chExt cx="144" cy="322"/>
            </a:xfrm>
          </p:grpSpPr>
          <p:sp>
            <p:nvSpPr>
              <p:cNvPr id="28811" name="Oval 10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12" name="Arc 10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3" name="Arc 10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4" name="Arc 10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5" name="Arc 10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7" name="Group 105"/>
            <p:cNvGrpSpPr>
              <a:grpSpLocks/>
            </p:cNvGrpSpPr>
            <p:nvPr/>
          </p:nvGrpSpPr>
          <p:grpSpPr bwMode="auto">
            <a:xfrm rot="3661758">
              <a:off x="857" y="247"/>
              <a:ext cx="144" cy="322"/>
              <a:chOff x="624" y="2790"/>
              <a:chExt cx="144" cy="322"/>
            </a:xfrm>
          </p:grpSpPr>
          <p:sp>
            <p:nvSpPr>
              <p:cNvPr id="28806" name="Oval 10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07" name="Arc 10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8" name="Arc 10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9" name="Arc 10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0" name="Arc 11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8" name="Group 111"/>
            <p:cNvGrpSpPr>
              <a:grpSpLocks/>
            </p:cNvGrpSpPr>
            <p:nvPr/>
          </p:nvGrpSpPr>
          <p:grpSpPr bwMode="auto">
            <a:xfrm rot="5400000">
              <a:off x="569" y="1399"/>
              <a:ext cx="144" cy="322"/>
              <a:chOff x="624" y="2790"/>
              <a:chExt cx="144" cy="322"/>
            </a:xfrm>
          </p:grpSpPr>
          <p:sp>
            <p:nvSpPr>
              <p:cNvPr id="28801" name="Oval 11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802" name="Arc 11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3" name="Arc 11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4" name="Arc 11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5" name="Arc 11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59" name="Group 117"/>
            <p:cNvGrpSpPr>
              <a:grpSpLocks/>
            </p:cNvGrpSpPr>
            <p:nvPr/>
          </p:nvGrpSpPr>
          <p:grpSpPr bwMode="auto">
            <a:xfrm>
              <a:off x="624" y="1152"/>
              <a:ext cx="144" cy="322"/>
              <a:chOff x="624" y="2790"/>
              <a:chExt cx="144" cy="322"/>
            </a:xfrm>
          </p:grpSpPr>
          <p:sp>
            <p:nvSpPr>
              <p:cNvPr id="28796" name="Oval 11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97" name="Arc 11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8" name="Arc 12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9" name="Arc 12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00" name="Arc 12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0" name="Group 123"/>
            <p:cNvGrpSpPr>
              <a:grpSpLocks/>
            </p:cNvGrpSpPr>
            <p:nvPr/>
          </p:nvGrpSpPr>
          <p:grpSpPr bwMode="auto">
            <a:xfrm>
              <a:off x="480" y="528"/>
              <a:ext cx="144" cy="322"/>
              <a:chOff x="624" y="2790"/>
              <a:chExt cx="144" cy="322"/>
            </a:xfrm>
          </p:grpSpPr>
          <p:sp>
            <p:nvSpPr>
              <p:cNvPr id="28791" name="Oval 12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92" name="Arc 12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3" name="Arc 12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4" name="Arc 12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5" name="Arc 12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1" name="Group 129"/>
            <p:cNvGrpSpPr>
              <a:grpSpLocks/>
            </p:cNvGrpSpPr>
            <p:nvPr/>
          </p:nvGrpSpPr>
          <p:grpSpPr bwMode="auto">
            <a:xfrm rot="5400000">
              <a:off x="1337" y="871"/>
              <a:ext cx="144" cy="322"/>
              <a:chOff x="624" y="2790"/>
              <a:chExt cx="144" cy="322"/>
            </a:xfrm>
          </p:grpSpPr>
          <p:sp>
            <p:nvSpPr>
              <p:cNvPr id="28786" name="Oval 13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87" name="Arc 13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8" name="Arc 13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9" name="Arc 13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90" name="Arc 13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2" name="Group 135"/>
            <p:cNvGrpSpPr>
              <a:grpSpLocks/>
            </p:cNvGrpSpPr>
            <p:nvPr/>
          </p:nvGrpSpPr>
          <p:grpSpPr bwMode="auto">
            <a:xfrm rot="5400000">
              <a:off x="2009" y="967"/>
              <a:ext cx="144" cy="322"/>
              <a:chOff x="624" y="2790"/>
              <a:chExt cx="144" cy="322"/>
            </a:xfrm>
          </p:grpSpPr>
          <p:sp>
            <p:nvSpPr>
              <p:cNvPr id="28781" name="Oval 13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82" name="Arc 13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3" name="Arc 13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4" name="Arc 13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5" name="Arc 14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3" name="Group 141"/>
            <p:cNvGrpSpPr>
              <a:grpSpLocks/>
            </p:cNvGrpSpPr>
            <p:nvPr/>
          </p:nvGrpSpPr>
          <p:grpSpPr bwMode="auto">
            <a:xfrm rot="5400000">
              <a:off x="1577" y="1399"/>
              <a:ext cx="144" cy="322"/>
              <a:chOff x="624" y="2790"/>
              <a:chExt cx="144" cy="322"/>
            </a:xfrm>
          </p:grpSpPr>
          <p:sp>
            <p:nvSpPr>
              <p:cNvPr id="28776" name="Oval 14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77" name="Arc 14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 name="Arc 14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 name="Arc 14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 name="Arc 14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4" name="Group 147"/>
            <p:cNvGrpSpPr>
              <a:grpSpLocks/>
            </p:cNvGrpSpPr>
            <p:nvPr/>
          </p:nvGrpSpPr>
          <p:grpSpPr bwMode="auto">
            <a:xfrm>
              <a:off x="1200" y="1296"/>
              <a:ext cx="144" cy="322"/>
              <a:chOff x="624" y="2790"/>
              <a:chExt cx="144" cy="322"/>
            </a:xfrm>
          </p:grpSpPr>
          <p:sp>
            <p:nvSpPr>
              <p:cNvPr id="28771" name="Oval 14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72" name="Arc 14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3" name="Arc 15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 name="Arc 15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 name="Arc 15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765" name="Group 153"/>
            <p:cNvGrpSpPr>
              <a:grpSpLocks/>
            </p:cNvGrpSpPr>
            <p:nvPr/>
          </p:nvGrpSpPr>
          <p:grpSpPr bwMode="auto">
            <a:xfrm>
              <a:off x="1872" y="240"/>
              <a:ext cx="144" cy="322"/>
              <a:chOff x="624" y="2790"/>
              <a:chExt cx="144" cy="322"/>
            </a:xfrm>
          </p:grpSpPr>
          <p:sp>
            <p:nvSpPr>
              <p:cNvPr id="28766" name="Oval 15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67" name="Arc 15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8" name="Arc 15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9" name="Arc 15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0" name="Arc 15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08" name="Group 159"/>
          <p:cNvGrpSpPr>
            <a:grpSpLocks/>
          </p:cNvGrpSpPr>
          <p:nvPr/>
        </p:nvGrpSpPr>
        <p:grpSpPr bwMode="auto">
          <a:xfrm>
            <a:off x="7337425" y="2835275"/>
            <a:ext cx="3200400" cy="2438400"/>
            <a:chOff x="336" y="2160"/>
            <a:chExt cx="2016" cy="1536"/>
          </a:xfrm>
        </p:grpSpPr>
        <p:sp>
          <p:nvSpPr>
            <p:cNvPr id="28679" name="Rectangle 160"/>
            <p:cNvSpPr>
              <a:spLocks noChangeArrowheads="1"/>
            </p:cNvSpPr>
            <p:nvPr/>
          </p:nvSpPr>
          <p:spPr bwMode="auto">
            <a:xfrm>
              <a:off x="336" y="2160"/>
              <a:ext cx="2016" cy="15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8680" name="Group 161"/>
            <p:cNvGrpSpPr>
              <a:grpSpLocks/>
            </p:cNvGrpSpPr>
            <p:nvPr/>
          </p:nvGrpSpPr>
          <p:grpSpPr bwMode="auto">
            <a:xfrm rot="6473882">
              <a:off x="905" y="3223"/>
              <a:ext cx="144" cy="322"/>
              <a:chOff x="624" y="2790"/>
              <a:chExt cx="144" cy="322"/>
            </a:xfrm>
          </p:grpSpPr>
          <p:sp>
            <p:nvSpPr>
              <p:cNvPr id="28735" name="Oval 16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36" name="Arc 16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Arc 16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Arc 16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Arc 16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1" name="Group 167"/>
            <p:cNvGrpSpPr>
              <a:grpSpLocks/>
            </p:cNvGrpSpPr>
            <p:nvPr/>
          </p:nvGrpSpPr>
          <p:grpSpPr bwMode="auto">
            <a:xfrm rot="4255637">
              <a:off x="1481" y="2743"/>
              <a:ext cx="144" cy="322"/>
              <a:chOff x="624" y="2790"/>
              <a:chExt cx="144" cy="322"/>
            </a:xfrm>
          </p:grpSpPr>
          <p:sp>
            <p:nvSpPr>
              <p:cNvPr id="28730" name="Oval 16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31" name="Arc 16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Arc 17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Arc 17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Arc 17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2" name="Group 173"/>
            <p:cNvGrpSpPr>
              <a:grpSpLocks/>
            </p:cNvGrpSpPr>
            <p:nvPr/>
          </p:nvGrpSpPr>
          <p:grpSpPr bwMode="auto">
            <a:xfrm rot="3945479">
              <a:off x="1049" y="2359"/>
              <a:ext cx="144" cy="322"/>
              <a:chOff x="624" y="2790"/>
              <a:chExt cx="144" cy="322"/>
            </a:xfrm>
          </p:grpSpPr>
          <p:sp>
            <p:nvSpPr>
              <p:cNvPr id="28725" name="Oval 17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26" name="Arc 17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Arc 17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Arc 17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Arc 17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3" name="Group 179"/>
            <p:cNvGrpSpPr>
              <a:grpSpLocks/>
            </p:cNvGrpSpPr>
            <p:nvPr/>
          </p:nvGrpSpPr>
          <p:grpSpPr bwMode="auto">
            <a:xfrm rot="7617528">
              <a:off x="1913" y="3319"/>
              <a:ext cx="144" cy="322"/>
              <a:chOff x="624" y="2790"/>
              <a:chExt cx="144" cy="322"/>
            </a:xfrm>
          </p:grpSpPr>
          <p:sp>
            <p:nvSpPr>
              <p:cNvPr id="28720" name="Oval 18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21" name="Arc 18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Arc 18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3" name="Arc 18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4" name="Arc 18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4" name="Group 185"/>
            <p:cNvGrpSpPr>
              <a:grpSpLocks/>
            </p:cNvGrpSpPr>
            <p:nvPr/>
          </p:nvGrpSpPr>
          <p:grpSpPr bwMode="auto">
            <a:xfrm rot="579881">
              <a:off x="1920" y="2448"/>
              <a:ext cx="144" cy="322"/>
              <a:chOff x="624" y="2790"/>
              <a:chExt cx="144" cy="322"/>
            </a:xfrm>
          </p:grpSpPr>
          <p:sp>
            <p:nvSpPr>
              <p:cNvPr id="28715" name="Oval 18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16" name="Arc 18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7" name="Arc 18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8" name="Arc 18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Arc 19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5" name="Group 191"/>
            <p:cNvGrpSpPr>
              <a:grpSpLocks/>
            </p:cNvGrpSpPr>
            <p:nvPr/>
          </p:nvGrpSpPr>
          <p:grpSpPr bwMode="auto">
            <a:xfrm rot="7499836">
              <a:off x="665" y="2407"/>
              <a:ext cx="144" cy="322"/>
              <a:chOff x="624" y="2790"/>
              <a:chExt cx="144" cy="322"/>
            </a:xfrm>
          </p:grpSpPr>
          <p:sp>
            <p:nvSpPr>
              <p:cNvPr id="28710" name="Oval 192"/>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11" name="Arc 193"/>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Arc 194"/>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Arc 195"/>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4" name="Arc 196"/>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6" name="Group 197"/>
            <p:cNvGrpSpPr>
              <a:grpSpLocks/>
            </p:cNvGrpSpPr>
            <p:nvPr/>
          </p:nvGrpSpPr>
          <p:grpSpPr bwMode="auto">
            <a:xfrm rot="5400000">
              <a:off x="521" y="3319"/>
              <a:ext cx="144" cy="322"/>
              <a:chOff x="624" y="2790"/>
              <a:chExt cx="144" cy="322"/>
            </a:xfrm>
          </p:grpSpPr>
          <p:sp>
            <p:nvSpPr>
              <p:cNvPr id="28705" name="Oval 198"/>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06" name="Arc 199"/>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Arc 200"/>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Arc 201"/>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Arc 202"/>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7" name="Group 203"/>
            <p:cNvGrpSpPr>
              <a:grpSpLocks/>
            </p:cNvGrpSpPr>
            <p:nvPr/>
          </p:nvGrpSpPr>
          <p:grpSpPr bwMode="auto">
            <a:xfrm rot="5400000">
              <a:off x="1001" y="2743"/>
              <a:ext cx="144" cy="322"/>
              <a:chOff x="624" y="2790"/>
              <a:chExt cx="144" cy="322"/>
            </a:xfrm>
          </p:grpSpPr>
          <p:sp>
            <p:nvSpPr>
              <p:cNvPr id="28700" name="Oval 204"/>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701" name="Arc 205"/>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Arc 206"/>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Arc 207"/>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Arc 208"/>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8" name="Group 209"/>
            <p:cNvGrpSpPr>
              <a:grpSpLocks/>
            </p:cNvGrpSpPr>
            <p:nvPr/>
          </p:nvGrpSpPr>
          <p:grpSpPr bwMode="auto">
            <a:xfrm rot="5400000">
              <a:off x="1961" y="2887"/>
              <a:ext cx="144" cy="322"/>
              <a:chOff x="624" y="2790"/>
              <a:chExt cx="144" cy="322"/>
            </a:xfrm>
          </p:grpSpPr>
          <p:sp>
            <p:nvSpPr>
              <p:cNvPr id="28695" name="Oval 210"/>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6" name="Arc 211"/>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Arc 212"/>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Arc 213"/>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Arc 214"/>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9" name="Group 215"/>
            <p:cNvGrpSpPr>
              <a:grpSpLocks/>
            </p:cNvGrpSpPr>
            <p:nvPr/>
          </p:nvGrpSpPr>
          <p:grpSpPr bwMode="auto">
            <a:xfrm rot="5400000">
              <a:off x="1529" y="3319"/>
              <a:ext cx="144" cy="322"/>
              <a:chOff x="624" y="2790"/>
              <a:chExt cx="144" cy="322"/>
            </a:xfrm>
          </p:grpSpPr>
          <p:sp>
            <p:nvSpPr>
              <p:cNvPr id="28690" name="Oval 216"/>
              <p:cNvSpPr>
                <a:spLocks noChangeArrowheads="1"/>
              </p:cNvSpPr>
              <p:nvPr/>
            </p:nvSpPr>
            <p:spPr bwMode="auto">
              <a:xfrm>
                <a:off x="624" y="2880"/>
                <a:ext cx="144" cy="144"/>
              </a:xfrm>
              <a:prstGeom prst="ellipse">
                <a:avLst/>
              </a:prstGeom>
              <a:gradFill rotWithShape="0">
                <a:gsLst>
                  <a:gs pos="0">
                    <a:srgbClr val="FF3300"/>
                  </a:gs>
                  <a:gs pos="100000">
                    <a:srgbClr val="761800"/>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1" name="Arc 217"/>
              <p:cNvSpPr>
                <a:spLocks/>
              </p:cNvSpPr>
              <p:nvPr/>
            </p:nvSpPr>
            <p:spPr bwMode="auto">
              <a:xfrm rot="-2700000">
                <a:off x="648" y="2832"/>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Arc 218"/>
              <p:cNvSpPr>
                <a:spLocks/>
              </p:cNvSpPr>
              <p:nvPr/>
            </p:nvSpPr>
            <p:spPr bwMode="auto">
              <a:xfrm rot="2700000" flipV="1">
                <a:off x="648" y="2976"/>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Arc 219"/>
              <p:cNvSpPr>
                <a:spLocks/>
              </p:cNvSpPr>
              <p:nvPr/>
            </p:nvSpPr>
            <p:spPr bwMode="auto">
              <a:xfrm rot="-2700000">
                <a:off x="636" y="2790"/>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Arc 220"/>
              <p:cNvSpPr>
                <a:spLocks/>
              </p:cNvSpPr>
              <p:nvPr/>
            </p:nvSpPr>
            <p:spPr bwMode="auto">
              <a:xfrm rot="2700000" flipV="1">
                <a:off x="630" y="2982"/>
                <a:ext cx="129" cy="1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4014708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 calcmode="lin" valueType="num">
                                      <p:cBhvr additive="base">
                                        <p:cTn id="12" dur="500" fill="hold"/>
                                        <p:tgtEl>
                                          <p:spTgt spid="156"/>
                                        </p:tgtEl>
                                        <p:attrNameLst>
                                          <p:attrName>ppt_x</p:attrName>
                                        </p:attrNameLst>
                                      </p:cBhvr>
                                      <p:tavLst>
                                        <p:tav tm="0">
                                          <p:val>
                                            <p:strVal val="0-#ppt_w/2"/>
                                          </p:val>
                                        </p:tav>
                                        <p:tav tm="100000">
                                          <p:val>
                                            <p:strVal val="#ppt_x"/>
                                          </p:val>
                                        </p:tav>
                                      </p:tavLst>
                                    </p:anim>
                                    <p:anim calcmode="lin" valueType="num">
                                      <p:cBhvr additive="base">
                                        <p:cTn id="13" dur="500" fill="hold"/>
                                        <p:tgtEl>
                                          <p:spTgt spid="15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08"/>
                                        </p:tgtEl>
                                        <p:attrNameLst>
                                          <p:attrName>style.visibility</p:attrName>
                                        </p:attrNameLst>
                                      </p:cBhvr>
                                      <p:to>
                                        <p:strVal val="visible"/>
                                      </p:to>
                                    </p:set>
                                    <p:anim calcmode="lin" valueType="num">
                                      <p:cBhvr additive="base">
                                        <p:cTn id="18" dur="500" fill="hold"/>
                                        <p:tgtEl>
                                          <p:spTgt spid="308"/>
                                        </p:tgtEl>
                                        <p:attrNameLst>
                                          <p:attrName>ppt_x</p:attrName>
                                        </p:attrNameLst>
                                      </p:cBhvr>
                                      <p:tavLst>
                                        <p:tav tm="0">
                                          <p:val>
                                            <p:strVal val="0-#ppt_w/2"/>
                                          </p:val>
                                        </p:tav>
                                        <p:tav tm="100000">
                                          <p:val>
                                            <p:strVal val="#ppt_x"/>
                                          </p:val>
                                        </p:tav>
                                      </p:tavLst>
                                    </p:anim>
                                    <p:anim calcmode="lin" valueType="num">
                                      <p:cBhvr additive="base">
                                        <p:cTn id="19" dur="500" fill="hold"/>
                                        <p:tgtEl>
                                          <p:spTgt spid="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altLang="en-US">
                <a:cs typeface="Tunga" panose="020B0502040204020203" pitchFamily="34" charset="0"/>
              </a:rPr>
              <a:t>Transition of States</a:t>
            </a:r>
          </a:p>
        </p:txBody>
      </p:sp>
      <p:pic>
        <p:nvPicPr>
          <p:cNvPr id="29699" name="Content Placeholder 3" descr="http://www.kentchemistry.com/images/links/matter/aim10.5.jpg"/>
          <p:cNvPicPr>
            <a:picLocks noGrp="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2279650" y="1557339"/>
            <a:ext cx="7632700" cy="4727575"/>
          </a:xfrm>
          <a:prstGeom prst="rect">
            <a:avLst/>
          </a:prstGeom>
        </p:spPr>
      </p:pic>
    </p:spTree>
    <p:extLst>
      <p:ext uri="{BB962C8B-B14F-4D97-AF65-F5344CB8AC3E}">
        <p14:creationId xmlns:p14="http://schemas.microsoft.com/office/powerpoint/2010/main" val="17303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368185" y="1251787"/>
            <a:ext cx="8709313" cy="5431646"/>
          </a:xfrm>
          <a:prstGeom prst="rect">
            <a:avLst/>
          </a:prstGeom>
        </p:spPr>
        <p:style>
          <a:lnRef idx="2">
            <a:schemeClr val="accent2"/>
          </a:lnRef>
          <a:fillRef idx="1">
            <a:schemeClr val="lt1"/>
          </a:fillRef>
          <a:effectRef idx="0">
            <a:schemeClr val="accent2"/>
          </a:effectRef>
          <a:fontRef idx="minor">
            <a:schemeClr val="dk1"/>
          </a:fontRef>
        </p:style>
        <p:txBody>
          <a:bodyPr/>
          <a:lstStyle/>
          <a:p>
            <a:pPr marL="0" indent="0" fontAlgn="auto">
              <a:spcAft>
                <a:spcPts val="0"/>
              </a:spcAft>
              <a:buClr>
                <a:schemeClr val="accent5"/>
              </a:buClr>
              <a:defRPr/>
            </a:pPr>
            <a:r>
              <a:rPr lang="en-AU" sz="2000" dirty="0"/>
              <a:t>The change of state between liquid and gas is very important as it involves a large increase in the kinetic energy of the particles: it can take a lot of energy to cause evaporation to occur. This is why evaporative air conditioners cool our homes and sweat cools our skin.</a:t>
            </a:r>
          </a:p>
          <a:p>
            <a:pPr marL="0" indent="0" fontAlgn="auto">
              <a:spcAft>
                <a:spcPts val="0"/>
              </a:spcAft>
              <a:buClr>
                <a:schemeClr val="accent5"/>
              </a:buClr>
              <a:defRPr/>
            </a:pPr>
            <a:endParaRPr lang="en-AU" sz="2000" dirty="0"/>
          </a:p>
          <a:p>
            <a:pPr marL="0" indent="0" fontAlgn="auto">
              <a:spcAft>
                <a:spcPts val="0"/>
              </a:spcAft>
              <a:buClr>
                <a:schemeClr val="accent5"/>
              </a:buClr>
              <a:defRPr/>
            </a:pPr>
            <a:r>
              <a:rPr lang="en-AU" sz="2000" dirty="0"/>
              <a:t>To understand boiling we first need to understand the idea of </a:t>
            </a:r>
            <a:r>
              <a:rPr lang="en-AU" sz="2000" b="1" dirty="0"/>
              <a:t>vapour pressure</a:t>
            </a:r>
            <a:r>
              <a:rPr lang="en-AU" sz="2000" dirty="0"/>
              <a:t>. Some vapour will be present above the surface of any liquid because some of the more energetic particles will have enough kinetic energy to escape from the liquid and become a gas. Remember that even at low temperatures there will be some particles with high kinetic energy. Below is a graph showing the distribution </a:t>
            </a:r>
            <a:r>
              <a:rPr lang="en-AU" sz="2000" dirty="0">
                <a:solidFill>
                  <a:schemeClr val="accent1">
                    <a:lumMod val="60000"/>
                    <a:lumOff val="40000"/>
                  </a:schemeClr>
                </a:solidFill>
              </a:rPr>
              <a:t>of energies of particle within a </a:t>
            </a:r>
            <a:r>
              <a:rPr lang="en-AU" sz="2000" dirty="0"/>
              <a:t>liquid.</a:t>
            </a:r>
            <a:endParaRPr lang="en-US" sz="2000" dirty="0"/>
          </a:p>
          <a:p>
            <a:pPr marL="0" indent="0" fontAlgn="auto">
              <a:spcAft>
                <a:spcPts val="0"/>
              </a:spcAft>
              <a:buClr>
                <a:schemeClr val="accent5"/>
              </a:buClr>
              <a:defRPr/>
            </a:pPr>
            <a:r>
              <a:rPr lang="en-US" sz="2000" b="1" dirty="0">
                <a:solidFill>
                  <a:srgbClr val="FF0000"/>
                </a:solidFill>
              </a:rPr>
              <a:t>Maxwell-Boltzmann Distribution</a:t>
            </a:r>
          </a:p>
        </p:txBody>
      </p:sp>
      <p:pic>
        <p:nvPicPr>
          <p:cNvPr id="30722" name="Picture 3" descr="graph of kinetic energy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209" y="4418987"/>
            <a:ext cx="4068404" cy="243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2"/>
          <p:cNvSpPr>
            <a:spLocks noGrp="1"/>
          </p:cNvSpPr>
          <p:nvPr>
            <p:ph type="title"/>
          </p:nvPr>
        </p:nvSpPr>
        <p:spPr/>
        <p:txBody>
          <a:bodyPr/>
          <a:lstStyle/>
          <a:p>
            <a:pPr eaLnBrk="1" hangingPunct="1"/>
            <a:r>
              <a:rPr lang="en-US" altLang="en-US">
                <a:cs typeface="Tunga" panose="020B0502040204020203" pitchFamily="34" charset="0"/>
              </a:rPr>
              <a:t>Vapour Pressure</a:t>
            </a:r>
          </a:p>
        </p:txBody>
      </p:sp>
    </p:spTree>
    <p:extLst>
      <p:ext uri="{BB962C8B-B14F-4D97-AF65-F5344CB8AC3E}">
        <p14:creationId xmlns:p14="http://schemas.microsoft.com/office/powerpoint/2010/main" val="364013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876426" y="1463675"/>
            <a:ext cx="7680325" cy="4724400"/>
          </a:xfrm>
          <a:prstGeom prst="rect">
            <a:avLst/>
          </a:prstGeom>
        </p:spPr>
        <p:txBody>
          <a:bodyPr/>
          <a:lstStyle/>
          <a:p>
            <a:pPr marL="0" indent="0" fontAlgn="auto">
              <a:spcAft>
                <a:spcPts val="0"/>
              </a:spcAft>
              <a:buClr>
                <a:schemeClr val="accent5"/>
              </a:buClr>
              <a:defRPr/>
            </a:pPr>
            <a:r>
              <a:rPr lang="en-AU" sz="2400" dirty="0"/>
              <a:t>The presence of these extra gas particles that have been lost from the liquid will increase the air pressure above the liquid. This </a:t>
            </a:r>
            <a:r>
              <a:rPr lang="en-AU" sz="2400" b="1" dirty="0"/>
              <a:t>increase</a:t>
            </a:r>
            <a:r>
              <a:rPr lang="en-AU" sz="2400" dirty="0"/>
              <a:t> in pressure caused by the evaporating particles is called the </a:t>
            </a:r>
            <a:r>
              <a:rPr lang="en-AU" sz="2400" b="1" dirty="0"/>
              <a:t>'vapour pressure'</a:t>
            </a:r>
            <a:r>
              <a:rPr lang="en-AU" sz="2400" dirty="0"/>
              <a:t>. This effect will mean that every liquid will have a vapour pressure, although for some it will be very low.</a:t>
            </a:r>
            <a:endParaRPr lang="en-US" sz="2400" dirty="0"/>
          </a:p>
          <a:p>
            <a:pPr marL="0" indent="0" fontAlgn="auto">
              <a:spcAft>
                <a:spcPts val="0"/>
              </a:spcAft>
              <a:buClr>
                <a:schemeClr val="accent5"/>
              </a:buClr>
              <a:defRPr/>
            </a:pPr>
            <a:r>
              <a:rPr lang="en-AU" sz="2400" dirty="0"/>
              <a:t>The temperature will affect the average kinetic energy of the particles in the liquid, which will affect the vapour pressure. </a:t>
            </a:r>
            <a:endParaRPr lang="en-US" sz="2400" dirty="0"/>
          </a:p>
          <a:p>
            <a:pPr marL="0" indent="0" fontAlgn="auto">
              <a:spcAft>
                <a:spcPts val="0"/>
              </a:spcAft>
              <a:buClr>
                <a:schemeClr val="accent5"/>
              </a:buClr>
              <a:defRPr/>
            </a:pPr>
            <a:r>
              <a:rPr lang="en-AU" sz="2400" dirty="0"/>
              <a:t>Therefore, when we compare vapour pressures, we have to state a fixed temperature. </a:t>
            </a:r>
            <a:endParaRPr lang="en-US" sz="2400" dirty="0"/>
          </a:p>
          <a:p>
            <a:pPr marL="0" indent="0" fontAlgn="auto">
              <a:spcAft>
                <a:spcPts val="0"/>
              </a:spcAft>
              <a:buClr>
                <a:schemeClr val="accent5"/>
              </a:buClr>
              <a:defRPr/>
            </a:pPr>
            <a:endParaRPr lang="en-US" sz="2400" dirty="0"/>
          </a:p>
        </p:txBody>
      </p:sp>
      <p:sp>
        <p:nvSpPr>
          <p:cNvPr id="31747" name="Title 2"/>
          <p:cNvSpPr>
            <a:spLocks noGrp="1"/>
          </p:cNvSpPr>
          <p:nvPr>
            <p:ph type="title"/>
          </p:nvPr>
        </p:nvSpPr>
        <p:spPr/>
        <p:txBody>
          <a:bodyPr/>
          <a:lstStyle/>
          <a:p>
            <a:pPr eaLnBrk="1" hangingPunct="1"/>
            <a:r>
              <a:rPr lang="en-US" altLang="en-US">
                <a:cs typeface="Tunga" panose="020B0502040204020203" pitchFamily="34" charset="0"/>
              </a:rPr>
              <a:t>Vapour Pressure</a:t>
            </a:r>
          </a:p>
        </p:txBody>
      </p:sp>
    </p:spTree>
    <p:extLst>
      <p:ext uri="{BB962C8B-B14F-4D97-AF65-F5344CB8AC3E}">
        <p14:creationId xmlns:p14="http://schemas.microsoft.com/office/powerpoint/2010/main" val="270540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876426" y="1463675"/>
            <a:ext cx="7680325" cy="4724400"/>
          </a:xfrm>
          <a:prstGeom prst="rect">
            <a:avLst/>
          </a:prstGeom>
        </p:spPr>
        <p:txBody>
          <a:bodyPr wrap="square" numCol="1" anchor="t" anchorCtr="0" compatLnSpc="1">
            <a:prstTxWarp prst="textNoShape">
              <a:avLst/>
            </a:prstTxWarp>
          </a:bodyPr>
          <a:lstStyle/>
          <a:p>
            <a:pPr marL="0" indent="0"/>
            <a:endParaRPr lang="en-US" altLang="en-US"/>
          </a:p>
        </p:txBody>
      </p:sp>
      <p:pic>
        <p:nvPicPr>
          <p:cNvPr id="32772" name="Picture 2" descr="http://ths.sps.lane.edu/chemweb/unit4/problems/phasedia/vpr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765175"/>
            <a:ext cx="7127875"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2"/>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altLang="en-US" b="1" dirty="0" err="1">
                <a:ln w="22225">
                  <a:solidFill>
                    <a:schemeClr val="accent2"/>
                  </a:solidFill>
                  <a:prstDash val="solid"/>
                </a:ln>
                <a:solidFill>
                  <a:schemeClr val="accent2">
                    <a:lumMod val="40000"/>
                    <a:lumOff val="60000"/>
                  </a:schemeClr>
                </a:solidFill>
                <a:cs typeface="Tunga" panose="020B0502040204020203" pitchFamily="34" charset="0"/>
              </a:rPr>
              <a:t>Vapour</a:t>
            </a:r>
            <a:r>
              <a:rPr lang="en-US" altLang="en-US" b="1" dirty="0">
                <a:ln w="22225">
                  <a:solidFill>
                    <a:schemeClr val="accent2"/>
                  </a:solidFill>
                  <a:prstDash val="solid"/>
                </a:ln>
                <a:solidFill>
                  <a:schemeClr val="accent2">
                    <a:lumMod val="40000"/>
                    <a:lumOff val="60000"/>
                  </a:schemeClr>
                </a:solidFill>
                <a:cs typeface="Tunga" panose="020B0502040204020203" pitchFamily="34" charset="0"/>
              </a:rPr>
              <a:t> Pressures of Different Liquids</a:t>
            </a:r>
          </a:p>
        </p:txBody>
      </p:sp>
    </p:spTree>
    <p:extLst>
      <p:ext uri="{BB962C8B-B14F-4D97-AF65-F5344CB8AC3E}">
        <p14:creationId xmlns:p14="http://schemas.microsoft.com/office/powerpoint/2010/main" val="46664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pPr eaLnBrk="1" hangingPunct="1"/>
            <a:r>
              <a:rPr lang="en-US" altLang="en-US">
                <a:cs typeface="Tunga" panose="020B0502040204020203" pitchFamily="34" charset="0"/>
              </a:rPr>
              <a:t>Transition of States</a:t>
            </a:r>
          </a:p>
        </p:txBody>
      </p:sp>
      <p:pic>
        <p:nvPicPr>
          <p:cNvPr id="33795" name="Content Placeholder 3" descr="http://www.kentchemistry.com/images/links/matter/aim10.5.jpg"/>
          <p:cNvPicPr>
            <a:picLocks noGrp="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2279650" y="1557339"/>
            <a:ext cx="7632700" cy="4727575"/>
          </a:xfrm>
          <a:prstGeom prst="rect">
            <a:avLst/>
          </a:prstGeom>
        </p:spPr>
      </p:pic>
      <p:sp>
        <p:nvSpPr>
          <p:cNvPr id="33796" name="TextBox 1"/>
          <p:cNvSpPr txBox="1">
            <a:spLocks noChangeArrowheads="1"/>
          </p:cNvSpPr>
          <p:nvPr/>
        </p:nvSpPr>
        <p:spPr bwMode="auto">
          <a:xfrm>
            <a:off x="6888164" y="3213100"/>
            <a:ext cx="2663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rPr>
              <a:t>What is a boiling point?</a:t>
            </a:r>
          </a:p>
        </p:txBody>
      </p:sp>
    </p:spTree>
    <p:extLst>
      <p:ext uri="{BB962C8B-B14F-4D97-AF65-F5344CB8AC3E}">
        <p14:creationId xmlns:p14="http://schemas.microsoft.com/office/powerpoint/2010/main" val="140937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fontAlgn="auto">
              <a:spcAft>
                <a:spcPts val="0"/>
              </a:spcAft>
              <a:defRPr/>
            </a:pPr>
            <a:r>
              <a:rPr lang="en-AU" b="1" dirty="0"/>
              <a:t>How solvents affect solutions: Colligative properties</a:t>
            </a:r>
            <a:endParaRPr lang="en-US" dirty="0"/>
          </a:p>
        </p:txBody>
      </p:sp>
      <p:sp>
        <p:nvSpPr>
          <p:cNvPr id="4" name="Rectangle 3"/>
          <p:cNvSpPr/>
          <p:nvPr/>
        </p:nvSpPr>
        <p:spPr>
          <a:xfrm>
            <a:off x="2063751" y="2276475"/>
            <a:ext cx="7993063" cy="1385888"/>
          </a:xfrm>
          <a:prstGeom prst="rect">
            <a:avLst/>
          </a:prstGeom>
        </p:spPr>
        <p:txBody>
          <a:bodyPr>
            <a:spAutoFit/>
          </a:bodyPr>
          <a:lstStyle/>
          <a:p>
            <a:pPr>
              <a:defRPr/>
            </a:pPr>
            <a:r>
              <a:rPr lang="en-AU" sz="2800" dirty="0">
                <a:effectLst>
                  <a:outerShdw blurRad="38100" dist="38100" dir="2700000" algn="tl">
                    <a:srgbClr val="000000">
                      <a:alpha val="43137"/>
                    </a:srgbClr>
                  </a:outerShdw>
                </a:effectLst>
                <a:latin typeface="Arial" charset="0"/>
              </a:rPr>
              <a:t>A colligative property is one that is determined by the concentration of dissolved particles in a solution. </a:t>
            </a:r>
            <a:endParaRPr lang="en-US" sz="2800" dirty="0">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69774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876426" y="1463675"/>
            <a:ext cx="7680325" cy="4724400"/>
          </a:xfrm>
          <a:prstGeom prst="rect">
            <a:avLst/>
          </a:prstGeom>
        </p:spPr>
        <p:txBody>
          <a:bodyPr/>
          <a:lstStyle/>
          <a:p>
            <a:pPr marL="0" indent="0" fontAlgn="auto">
              <a:spcAft>
                <a:spcPts val="0"/>
              </a:spcAft>
              <a:buClr>
                <a:schemeClr val="accent5"/>
              </a:buClr>
              <a:defRPr/>
            </a:pPr>
            <a:r>
              <a:rPr lang="en-AU" sz="2400" b="1" dirty="0">
                <a:hlinkClick r:id="rId2" action="ppaction://hlinkfile"/>
              </a:rPr>
              <a:t>Freezing point</a:t>
            </a:r>
            <a:endParaRPr lang="en-US" sz="2400" dirty="0"/>
          </a:p>
          <a:p>
            <a:pPr marL="0" indent="0" fontAlgn="auto">
              <a:spcAft>
                <a:spcPts val="0"/>
              </a:spcAft>
              <a:buClr>
                <a:schemeClr val="accent5"/>
              </a:buClr>
              <a:defRPr/>
            </a:pPr>
            <a:r>
              <a:rPr lang="en-AU" sz="2400" dirty="0"/>
              <a:t>The freezing point of pure water is 0 °C. When a solute is added to a solvent, the freezing point of the liquid is lowered. This makes it harder to freeze the liquid as you will have to cool it more before it freezes. This effect is used in car radiators when antifreeze (ethylene glycol) is added to the water to stop the water from freezing if the outside temperature drops to 0 °C.</a:t>
            </a:r>
            <a:endParaRPr lang="en-US" sz="2400" dirty="0"/>
          </a:p>
          <a:p>
            <a:pPr marL="0" indent="0" fontAlgn="auto">
              <a:spcAft>
                <a:spcPts val="0"/>
              </a:spcAft>
              <a:buClr>
                <a:schemeClr val="accent5"/>
              </a:buClr>
              <a:defRPr/>
            </a:pPr>
            <a:r>
              <a:rPr lang="en-AU" sz="2400" dirty="0"/>
              <a:t>In cold climates, salt can be spread on roads to help melt ice and snow, again because the salt is a solute and it lowers the freezing point of the water on the road.</a:t>
            </a:r>
            <a:endParaRPr lang="en-US" sz="2400" dirty="0"/>
          </a:p>
          <a:p>
            <a:pPr marL="0" indent="0" fontAlgn="auto">
              <a:spcAft>
                <a:spcPts val="0"/>
              </a:spcAft>
              <a:buClr>
                <a:schemeClr val="accent5"/>
              </a:buClr>
              <a:defRPr/>
            </a:pPr>
            <a:endParaRPr lang="en-US" sz="2400" dirty="0"/>
          </a:p>
        </p:txBody>
      </p:sp>
      <p:sp>
        <p:nvSpPr>
          <p:cNvPr id="35843" name="Title 2"/>
          <p:cNvSpPr>
            <a:spLocks noGrp="1"/>
          </p:cNvSpPr>
          <p:nvPr>
            <p:ph type="title"/>
          </p:nvPr>
        </p:nvSpPr>
        <p:spPr/>
        <p:txBody>
          <a:bodyPr/>
          <a:lstStyle/>
          <a:p>
            <a:pPr eaLnBrk="1" hangingPunct="1"/>
            <a:r>
              <a:rPr lang="en-US" altLang="en-US">
                <a:cs typeface="Tunga" panose="020B0502040204020203" pitchFamily="34" charset="0"/>
              </a:rPr>
              <a:t>Colligative Properties</a:t>
            </a:r>
          </a:p>
        </p:txBody>
      </p:sp>
      <p:pic>
        <p:nvPicPr>
          <p:cNvPr id="35844" name="Picture 2" descr="Description: Truck on icy r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1" y="3278458"/>
            <a:ext cx="214947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083125"/>
      </p:ext>
    </p:extLst>
  </p:cSld>
  <p:clrMapOvr>
    <a:masterClrMapping/>
  </p:clrMapOvr>
</p:sld>
</file>

<file path=ppt/theme/theme1.xml><?xml version="1.0" encoding="utf-8"?>
<a:theme xmlns:a="http://schemas.openxmlformats.org/drawingml/2006/main" name="00165">
  <a:themeElements>
    <a:clrScheme name="">
      <a:dk1>
        <a:srgbClr val="333333"/>
      </a:dk1>
      <a:lt1>
        <a:srgbClr val="FFFFFF"/>
      </a:lt1>
      <a:dk2>
        <a:srgbClr val="66CCFF"/>
      </a:dk2>
      <a:lt2>
        <a:srgbClr val="333333"/>
      </a:lt2>
      <a:accent1>
        <a:srgbClr val="66CCFF"/>
      </a:accent1>
      <a:accent2>
        <a:srgbClr val="00FF80"/>
      </a:accent2>
      <a:accent3>
        <a:srgbClr val="FFFFFF"/>
      </a:accent3>
      <a:accent4>
        <a:srgbClr val="2A2A2A"/>
      </a:accent4>
      <a:accent5>
        <a:srgbClr val="B8E2FF"/>
      </a:accent5>
      <a:accent6>
        <a:srgbClr val="00E773"/>
      </a:accent6>
      <a:hlink>
        <a:srgbClr val="666666"/>
      </a:hlink>
      <a:folHlink>
        <a:srgbClr val="FF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776f451b-789d-4c8f-af74-3c000e6cce27" xsi:nil="true"/>
    <lcf76f155ced4ddcb4097134ff3c332f xmlns="00896bbc-7f86-448f-ab6b-109e0740918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C56A7-C2F7-4E02-A383-6A6BC03AA42D}">
  <ds:schemaRefs>
    <ds:schemaRef ds:uri="http://schemas.microsoft.com/office/2006/metadata/properties"/>
    <ds:schemaRef ds:uri="http://schemas.microsoft.com/office/infopath/2007/PartnerControls"/>
    <ds:schemaRef ds:uri="http://schemas.microsoft.com/sharepoint/v3"/>
    <ds:schemaRef ds:uri="776f451b-789d-4c8f-af74-3c000e6cce27"/>
    <ds:schemaRef ds:uri="00896bbc-7f86-448f-ab6b-109e07409180"/>
  </ds:schemaRefs>
</ds:datastoreItem>
</file>

<file path=customXml/itemProps2.xml><?xml version="1.0" encoding="utf-8"?>
<ds:datastoreItem xmlns:ds="http://schemas.openxmlformats.org/officeDocument/2006/customXml" ds:itemID="{FE2F23EB-4E8D-433B-9AA6-9EB1AE2C3D0D}">
  <ds:schemaRefs>
    <ds:schemaRef ds:uri="http://schemas.microsoft.com/sharepoint/v3/contenttype/forms"/>
  </ds:schemaRefs>
</ds:datastoreItem>
</file>

<file path=customXml/itemProps3.xml><?xml version="1.0" encoding="utf-8"?>
<ds:datastoreItem xmlns:ds="http://schemas.openxmlformats.org/officeDocument/2006/customXml" ds:itemID="{094CC3D1-2C6C-4F57-AD0C-9A68DAB4B977}"/>
</file>

<file path=docProps/app.xml><?xml version="1.0" encoding="utf-8"?>
<Properties xmlns="http://schemas.openxmlformats.org/officeDocument/2006/extended-properties" xmlns:vt="http://schemas.openxmlformats.org/officeDocument/2006/docPropsVTypes">
  <Template>00165</Template>
  <TotalTime>135</TotalTime>
  <Words>649</Words>
  <Application>Microsoft Office PowerPoint</Application>
  <PresentationFormat>Widescreen</PresentationFormat>
  <Paragraphs>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00165</vt:lpstr>
      <vt:lpstr>Evaporation &amp; Vapour Pressure</vt:lpstr>
      <vt:lpstr>States of Matter</vt:lpstr>
      <vt:lpstr>Transition of States</vt:lpstr>
      <vt:lpstr>Vapour Pressure</vt:lpstr>
      <vt:lpstr>Vapour Pressure</vt:lpstr>
      <vt:lpstr>Vapour Pressures of Different Liquids</vt:lpstr>
      <vt:lpstr>Transition of States</vt:lpstr>
      <vt:lpstr>How solvents affect solutions: Colligative properties</vt:lpstr>
      <vt:lpstr>Colligative Properties</vt:lpstr>
      <vt:lpstr>Colligative Properties</vt:lpstr>
      <vt:lpstr>Colligative Properties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Evaporation &amp; Vapour Pressure</dc:title>
  <dc:creator>Anthony Murphy</dc:creator>
  <cp:lastModifiedBy>Anthony Murphy</cp:lastModifiedBy>
  <cp:revision>7</cp:revision>
  <dcterms:created xsi:type="dcterms:W3CDTF">2015-06-21T06:54:39Z</dcterms:created>
  <dcterms:modified xsi:type="dcterms:W3CDTF">2023-07-11T08:05:31Z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