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4"/>
  </p:sldMasterIdLst>
  <p:notesMasterIdLst>
    <p:notesMasterId r:id="rId29"/>
  </p:notesMasterIdLst>
  <p:sldIdLst>
    <p:sldId id="256" r:id="rId5"/>
    <p:sldId id="260" r:id="rId6"/>
    <p:sldId id="261" r:id="rId7"/>
    <p:sldId id="263" r:id="rId8"/>
    <p:sldId id="262" r:id="rId9"/>
    <p:sldId id="264" r:id="rId10"/>
    <p:sldId id="265" r:id="rId11"/>
    <p:sldId id="268" r:id="rId12"/>
    <p:sldId id="269" r:id="rId13"/>
    <p:sldId id="266" r:id="rId14"/>
    <p:sldId id="267" r:id="rId15"/>
    <p:sldId id="270" r:id="rId16"/>
    <p:sldId id="271" r:id="rId17"/>
    <p:sldId id="281" r:id="rId18"/>
    <p:sldId id="272" r:id="rId19"/>
    <p:sldId id="274" r:id="rId20"/>
    <p:sldId id="275" r:id="rId21"/>
    <p:sldId id="273" r:id="rId22"/>
    <p:sldId id="276" r:id="rId23"/>
    <p:sldId id="277" r:id="rId24"/>
    <p:sldId id="278" r:id="rId25"/>
    <p:sldId id="279" r:id="rId26"/>
    <p:sldId id="280"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9" autoAdjust="0"/>
    <p:restoredTop sz="94660"/>
  </p:normalViewPr>
  <p:slideViewPr>
    <p:cSldViewPr>
      <p:cViewPr varScale="1">
        <p:scale>
          <a:sx n="65" d="100"/>
          <a:sy n="65" d="100"/>
        </p:scale>
        <p:origin x="38" y="4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57F657-C46C-4AE5-B48F-2CC990FF1AD7}" type="datetimeFigureOut">
              <a:rPr lang="en-US" smtClean="0"/>
              <a:pPr/>
              <a:t>6/21/2015</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DFBDB6-98B2-4293-B9D1-7F22BC79F67B}" type="slidenum">
              <a:rPr lang="en-AU" smtClean="0"/>
              <a:pPr/>
              <a:t>‹#›</a:t>
            </a:fld>
            <a:endParaRPr lang="en-AU"/>
          </a:p>
        </p:txBody>
      </p:sp>
    </p:spTree>
    <p:extLst>
      <p:ext uri="{BB962C8B-B14F-4D97-AF65-F5344CB8AC3E}">
        <p14:creationId xmlns:p14="http://schemas.microsoft.com/office/powerpoint/2010/main" val="2776822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54DFBDB6-98B2-4293-B9D1-7F22BC79F67B}" type="slidenum">
              <a:rPr lang="en-AU" smtClean="0"/>
              <a:pPr/>
              <a:t>7</a:t>
            </a:fld>
            <a:endParaRPr lang="en-AU"/>
          </a:p>
        </p:txBody>
      </p:sp>
    </p:spTree>
    <p:extLst>
      <p:ext uri="{BB962C8B-B14F-4D97-AF65-F5344CB8AC3E}">
        <p14:creationId xmlns:p14="http://schemas.microsoft.com/office/powerpoint/2010/main" val="1520242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54DFBDB6-98B2-4293-B9D1-7F22BC79F67B}" type="slidenum">
              <a:rPr lang="en-AU" smtClean="0"/>
              <a:pPr/>
              <a:t>20</a:t>
            </a:fld>
            <a:endParaRPr lang="en-AU"/>
          </a:p>
        </p:txBody>
      </p:sp>
    </p:spTree>
    <p:extLst>
      <p:ext uri="{BB962C8B-B14F-4D97-AF65-F5344CB8AC3E}">
        <p14:creationId xmlns:p14="http://schemas.microsoft.com/office/powerpoint/2010/main" val="3683277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91" name="Picture 19" descr="atom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21475"/>
          </a:xfrm>
          <a:prstGeom prst="rect">
            <a:avLst/>
          </a:prstGeom>
          <a:noFill/>
          <a:extLst>
            <a:ext uri="{909E8E84-426E-40DD-AFC4-6F175D3DCCD1}">
              <a14:hiddenFill xmlns:a14="http://schemas.microsoft.com/office/drawing/2010/main">
                <a:solidFill>
                  <a:srgbClr val="FFFFFF"/>
                </a:solidFill>
              </a14:hiddenFill>
            </a:ext>
          </a:extLst>
        </p:spPr>
      </p:pic>
      <p:sp>
        <p:nvSpPr>
          <p:cNvPr id="3074" name="Rectangle 2"/>
          <p:cNvSpPr>
            <a:spLocks noGrp="1" noChangeArrowheads="1"/>
          </p:cNvSpPr>
          <p:nvPr>
            <p:ph type="ctrTitle"/>
          </p:nvPr>
        </p:nvSpPr>
        <p:spPr>
          <a:xfrm>
            <a:off x="685800" y="1196975"/>
            <a:ext cx="7772400" cy="1470025"/>
          </a:xfrm>
        </p:spPr>
        <p:txBody>
          <a:bodyPr/>
          <a:lstStyle>
            <a:lvl1pPr>
              <a:defRPr b="1"/>
            </a:lvl1pPr>
          </a:lstStyle>
          <a:p>
            <a:pPr lvl="0"/>
            <a:r>
              <a:rPr lang="en-US" altLang="en-US" noProof="0" smtClean="0"/>
              <a:t>Click to edit Master title style</a:t>
            </a:r>
          </a:p>
        </p:txBody>
      </p:sp>
      <p:sp>
        <p:nvSpPr>
          <p:cNvPr id="3075" name="Rectangle 3"/>
          <p:cNvSpPr>
            <a:spLocks noGrp="1" noChangeArrowheads="1"/>
          </p:cNvSpPr>
          <p:nvPr>
            <p:ph type="subTitle" idx="1"/>
          </p:nvPr>
        </p:nvSpPr>
        <p:spPr>
          <a:xfrm>
            <a:off x="1371600" y="295275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3076" name="Rectangle 4"/>
          <p:cNvSpPr>
            <a:spLocks noGrp="1" noChangeArrowheads="1"/>
          </p:cNvSpPr>
          <p:nvPr>
            <p:ph type="dt" sz="half" idx="2"/>
          </p:nvPr>
        </p:nvSpPr>
        <p:spPr/>
        <p:txBody>
          <a:bodyPr/>
          <a:lstStyle>
            <a:lvl1pPr>
              <a:defRPr/>
            </a:lvl1pPr>
          </a:lstStyle>
          <a:p>
            <a:fld id="{FA1D076E-798D-4197-8BA7-C0A73766BA97}" type="datetimeFigureOut">
              <a:rPr lang="en-US" smtClean="0"/>
              <a:pPr/>
              <a:t>6/21/2015</a:t>
            </a:fld>
            <a:endParaRPr lang="en-AU"/>
          </a:p>
        </p:txBody>
      </p:sp>
      <p:sp>
        <p:nvSpPr>
          <p:cNvPr id="3077" name="Rectangle 5"/>
          <p:cNvSpPr>
            <a:spLocks noGrp="1" noChangeArrowheads="1"/>
          </p:cNvSpPr>
          <p:nvPr>
            <p:ph type="ftr" sz="quarter" idx="3"/>
          </p:nvPr>
        </p:nvSpPr>
        <p:spPr/>
        <p:txBody>
          <a:bodyPr/>
          <a:lstStyle>
            <a:lvl1pPr>
              <a:defRPr/>
            </a:lvl1pPr>
          </a:lstStyle>
          <a:p>
            <a:endParaRPr lang="en-AU"/>
          </a:p>
        </p:txBody>
      </p:sp>
      <p:sp>
        <p:nvSpPr>
          <p:cNvPr id="3078" name="Rectangle 6"/>
          <p:cNvSpPr>
            <a:spLocks noGrp="1" noChangeArrowheads="1"/>
          </p:cNvSpPr>
          <p:nvPr>
            <p:ph type="sldNum" sz="quarter" idx="4"/>
          </p:nvPr>
        </p:nvSpPr>
        <p:spPr/>
        <p:txBody>
          <a:bodyPr/>
          <a:lstStyle>
            <a:lvl1pPr>
              <a:defRPr/>
            </a:lvl1pPr>
          </a:lstStyle>
          <a:p>
            <a:fld id="{F26E7683-81C9-46E0-AFB1-73E943BC7A31}" type="slidenum">
              <a:rPr lang="en-AU" smtClean="0"/>
              <a:pPr/>
              <a:t>‹#›</a:t>
            </a:fld>
            <a:endParaRPr lang="en-AU"/>
          </a:p>
        </p:txBody>
      </p:sp>
      <p:sp>
        <p:nvSpPr>
          <p:cNvPr id="3090" name="Text Box 18"/>
          <p:cNvSpPr txBox="1">
            <a:spLocks noChangeArrowheads="1"/>
          </p:cNvSpPr>
          <p:nvPr/>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Tree>
    <p:extLst>
      <p:ext uri="{BB962C8B-B14F-4D97-AF65-F5344CB8AC3E}">
        <p14:creationId xmlns:p14="http://schemas.microsoft.com/office/powerpoint/2010/main" val="139627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A1D076E-798D-4197-8BA7-C0A73766BA97}" type="datetimeFigureOut">
              <a:rPr lang="en-US" smtClean="0"/>
              <a:pPr/>
              <a:t>6/21/2015</a:t>
            </a:fld>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F26E7683-81C9-46E0-AFB1-73E943BC7A31}" type="slidenum">
              <a:rPr lang="en-AU" smtClean="0"/>
              <a:pPr/>
              <a:t>‹#›</a:t>
            </a:fld>
            <a:endParaRPr lang="en-AU"/>
          </a:p>
        </p:txBody>
      </p:sp>
    </p:spTree>
    <p:extLst>
      <p:ext uri="{BB962C8B-B14F-4D97-AF65-F5344CB8AC3E}">
        <p14:creationId xmlns:p14="http://schemas.microsoft.com/office/powerpoint/2010/main" val="3254744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026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026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A1D076E-798D-4197-8BA7-C0A73766BA97}" type="datetimeFigureOut">
              <a:rPr lang="en-US" smtClean="0"/>
              <a:pPr/>
              <a:t>6/21/2015</a:t>
            </a:fld>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F26E7683-81C9-46E0-AFB1-73E943BC7A31}" type="slidenum">
              <a:rPr lang="en-AU" smtClean="0"/>
              <a:pPr/>
              <a:t>‹#›</a:t>
            </a:fld>
            <a:endParaRPr lang="en-AU"/>
          </a:p>
        </p:txBody>
      </p:sp>
    </p:spTree>
    <p:extLst>
      <p:ext uri="{BB962C8B-B14F-4D97-AF65-F5344CB8AC3E}">
        <p14:creationId xmlns:p14="http://schemas.microsoft.com/office/powerpoint/2010/main" val="3092603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3700463"/>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fld id="{FA1D076E-798D-4197-8BA7-C0A73766BA97}" type="datetimeFigureOut">
              <a:rPr lang="en-US" smtClean="0"/>
              <a:pPr/>
              <a:t>6/21/2015</a:t>
            </a:fld>
            <a:endParaRPr lang="en-AU"/>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AU"/>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F26E7683-81C9-46E0-AFB1-73E943BC7A31}" type="slidenum">
              <a:rPr lang="en-AU" smtClean="0"/>
              <a:pPr/>
              <a:t>‹#›</a:t>
            </a:fld>
            <a:endParaRPr lang="en-AU"/>
          </a:p>
        </p:txBody>
      </p:sp>
    </p:spTree>
    <p:extLst>
      <p:ext uri="{BB962C8B-B14F-4D97-AF65-F5344CB8AC3E}">
        <p14:creationId xmlns:p14="http://schemas.microsoft.com/office/powerpoint/2010/main" val="1541305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3700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3700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FA1D076E-798D-4197-8BA7-C0A73766BA97}" type="datetimeFigureOut">
              <a:rPr lang="en-US" smtClean="0"/>
              <a:pPr/>
              <a:t>6/21/2015</a:t>
            </a:fld>
            <a:endParaRPr lang="en-AU"/>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AU"/>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F26E7683-81C9-46E0-AFB1-73E943BC7A31}" type="slidenum">
              <a:rPr lang="en-AU" smtClean="0"/>
              <a:pPr/>
              <a:t>‹#›</a:t>
            </a:fld>
            <a:endParaRPr lang="en-AU"/>
          </a:p>
        </p:txBody>
      </p:sp>
    </p:spTree>
    <p:extLst>
      <p:ext uri="{BB962C8B-B14F-4D97-AF65-F5344CB8AC3E}">
        <p14:creationId xmlns:p14="http://schemas.microsoft.com/office/powerpoint/2010/main" val="270532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A1D076E-798D-4197-8BA7-C0A73766BA97}" type="datetimeFigureOut">
              <a:rPr lang="en-US" smtClean="0"/>
              <a:pPr/>
              <a:t>6/21/2015</a:t>
            </a:fld>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F26E7683-81C9-46E0-AFB1-73E943BC7A31}" type="slidenum">
              <a:rPr lang="en-AU" smtClean="0"/>
              <a:pPr/>
              <a:t>‹#›</a:t>
            </a:fld>
            <a:endParaRPr lang="en-AU"/>
          </a:p>
        </p:txBody>
      </p:sp>
    </p:spTree>
    <p:extLst>
      <p:ext uri="{BB962C8B-B14F-4D97-AF65-F5344CB8AC3E}">
        <p14:creationId xmlns:p14="http://schemas.microsoft.com/office/powerpoint/2010/main" val="2125176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FA1D076E-798D-4197-8BA7-C0A73766BA97}" type="datetimeFigureOut">
              <a:rPr lang="en-US" smtClean="0"/>
              <a:pPr/>
              <a:t>6/21/2015</a:t>
            </a:fld>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F26E7683-81C9-46E0-AFB1-73E943BC7A31}" type="slidenum">
              <a:rPr lang="en-AU" smtClean="0"/>
              <a:pPr/>
              <a:t>‹#›</a:t>
            </a:fld>
            <a:endParaRPr lang="en-AU"/>
          </a:p>
        </p:txBody>
      </p:sp>
    </p:spTree>
    <p:extLst>
      <p:ext uri="{BB962C8B-B14F-4D97-AF65-F5344CB8AC3E}">
        <p14:creationId xmlns:p14="http://schemas.microsoft.com/office/powerpoint/2010/main" val="3438653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3700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3700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FA1D076E-798D-4197-8BA7-C0A73766BA97}" type="datetimeFigureOut">
              <a:rPr lang="en-US" smtClean="0"/>
              <a:pPr/>
              <a:t>6/21/2015</a:t>
            </a:fld>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F26E7683-81C9-46E0-AFB1-73E943BC7A31}" type="slidenum">
              <a:rPr lang="en-AU" smtClean="0"/>
              <a:pPr/>
              <a:t>‹#›</a:t>
            </a:fld>
            <a:endParaRPr lang="en-AU"/>
          </a:p>
        </p:txBody>
      </p:sp>
    </p:spTree>
    <p:extLst>
      <p:ext uri="{BB962C8B-B14F-4D97-AF65-F5344CB8AC3E}">
        <p14:creationId xmlns:p14="http://schemas.microsoft.com/office/powerpoint/2010/main" val="3631574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FA1D076E-798D-4197-8BA7-C0A73766BA97}" type="datetimeFigureOut">
              <a:rPr lang="en-US" smtClean="0"/>
              <a:pPr/>
              <a:t>6/21/2015</a:t>
            </a:fld>
            <a:endParaRPr lang="en-AU"/>
          </a:p>
        </p:txBody>
      </p:sp>
      <p:sp>
        <p:nvSpPr>
          <p:cNvPr id="8" name="Footer Placeholder 7"/>
          <p:cNvSpPr>
            <a:spLocks noGrp="1"/>
          </p:cNvSpPr>
          <p:nvPr>
            <p:ph type="ftr" sz="quarter" idx="11"/>
          </p:nvPr>
        </p:nvSpPr>
        <p:spPr/>
        <p:txBody>
          <a:bodyPr/>
          <a:lstStyle>
            <a:lvl1pPr>
              <a:defRPr/>
            </a:lvl1pPr>
          </a:lstStyle>
          <a:p>
            <a:endParaRPr lang="en-AU"/>
          </a:p>
        </p:txBody>
      </p:sp>
      <p:sp>
        <p:nvSpPr>
          <p:cNvPr id="9" name="Slide Number Placeholder 8"/>
          <p:cNvSpPr>
            <a:spLocks noGrp="1"/>
          </p:cNvSpPr>
          <p:nvPr>
            <p:ph type="sldNum" sz="quarter" idx="12"/>
          </p:nvPr>
        </p:nvSpPr>
        <p:spPr/>
        <p:txBody>
          <a:bodyPr/>
          <a:lstStyle>
            <a:lvl1pPr>
              <a:defRPr/>
            </a:lvl1pPr>
          </a:lstStyle>
          <a:p>
            <a:fld id="{F26E7683-81C9-46E0-AFB1-73E943BC7A31}" type="slidenum">
              <a:rPr lang="en-AU" smtClean="0"/>
              <a:pPr/>
              <a:t>‹#›</a:t>
            </a:fld>
            <a:endParaRPr lang="en-AU"/>
          </a:p>
        </p:txBody>
      </p:sp>
    </p:spTree>
    <p:extLst>
      <p:ext uri="{BB962C8B-B14F-4D97-AF65-F5344CB8AC3E}">
        <p14:creationId xmlns:p14="http://schemas.microsoft.com/office/powerpoint/2010/main" val="198160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FA1D076E-798D-4197-8BA7-C0A73766BA97}" type="datetimeFigureOut">
              <a:rPr lang="en-US" smtClean="0"/>
              <a:pPr/>
              <a:t>6/21/2015</a:t>
            </a:fld>
            <a:endParaRPr lang="en-AU"/>
          </a:p>
        </p:txBody>
      </p:sp>
      <p:sp>
        <p:nvSpPr>
          <p:cNvPr id="4" name="Footer Placeholder 3"/>
          <p:cNvSpPr>
            <a:spLocks noGrp="1"/>
          </p:cNvSpPr>
          <p:nvPr>
            <p:ph type="ftr" sz="quarter" idx="11"/>
          </p:nvPr>
        </p:nvSpPr>
        <p:spPr/>
        <p:txBody>
          <a:bodyPr/>
          <a:lstStyle>
            <a:lvl1pPr>
              <a:defRPr/>
            </a:lvl1pPr>
          </a:lstStyle>
          <a:p>
            <a:endParaRPr lang="en-AU"/>
          </a:p>
        </p:txBody>
      </p:sp>
      <p:sp>
        <p:nvSpPr>
          <p:cNvPr id="5" name="Slide Number Placeholder 4"/>
          <p:cNvSpPr>
            <a:spLocks noGrp="1"/>
          </p:cNvSpPr>
          <p:nvPr>
            <p:ph type="sldNum" sz="quarter" idx="12"/>
          </p:nvPr>
        </p:nvSpPr>
        <p:spPr/>
        <p:txBody>
          <a:bodyPr/>
          <a:lstStyle>
            <a:lvl1pPr>
              <a:defRPr/>
            </a:lvl1pPr>
          </a:lstStyle>
          <a:p>
            <a:fld id="{F26E7683-81C9-46E0-AFB1-73E943BC7A31}" type="slidenum">
              <a:rPr lang="en-AU" smtClean="0"/>
              <a:pPr/>
              <a:t>‹#›</a:t>
            </a:fld>
            <a:endParaRPr lang="en-AU"/>
          </a:p>
        </p:txBody>
      </p:sp>
    </p:spTree>
    <p:extLst>
      <p:ext uri="{BB962C8B-B14F-4D97-AF65-F5344CB8AC3E}">
        <p14:creationId xmlns:p14="http://schemas.microsoft.com/office/powerpoint/2010/main" val="1707771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FA1D076E-798D-4197-8BA7-C0A73766BA97}" type="datetimeFigureOut">
              <a:rPr lang="en-US" smtClean="0"/>
              <a:pPr/>
              <a:t>6/21/2015</a:t>
            </a:fld>
            <a:endParaRPr lang="en-AU"/>
          </a:p>
        </p:txBody>
      </p:sp>
      <p:sp>
        <p:nvSpPr>
          <p:cNvPr id="3" name="Footer Placeholder 2"/>
          <p:cNvSpPr>
            <a:spLocks noGrp="1"/>
          </p:cNvSpPr>
          <p:nvPr>
            <p:ph type="ftr" sz="quarter" idx="11"/>
          </p:nvPr>
        </p:nvSpPr>
        <p:spPr/>
        <p:txBody>
          <a:bodyPr/>
          <a:lstStyle>
            <a:lvl1pPr>
              <a:defRPr/>
            </a:lvl1pPr>
          </a:lstStyle>
          <a:p>
            <a:endParaRPr lang="en-AU"/>
          </a:p>
        </p:txBody>
      </p:sp>
      <p:sp>
        <p:nvSpPr>
          <p:cNvPr id="4" name="Slide Number Placeholder 3"/>
          <p:cNvSpPr>
            <a:spLocks noGrp="1"/>
          </p:cNvSpPr>
          <p:nvPr>
            <p:ph type="sldNum" sz="quarter" idx="12"/>
          </p:nvPr>
        </p:nvSpPr>
        <p:spPr/>
        <p:txBody>
          <a:bodyPr/>
          <a:lstStyle>
            <a:lvl1pPr>
              <a:defRPr/>
            </a:lvl1pPr>
          </a:lstStyle>
          <a:p>
            <a:fld id="{F26E7683-81C9-46E0-AFB1-73E943BC7A31}" type="slidenum">
              <a:rPr lang="en-AU" smtClean="0"/>
              <a:pPr/>
              <a:t>‹#›</a:t>
            </a:fld>
            <a:endParaRPr lang="en-AU"/>
          </a:p>
        </p:txBody>
      </p:sp>
    </p:spTree>
    <p:extLst>
      <p:ext uri="{BB962C8B-B14F-4D97-AF65-F5344CB8AC3E}">
        <p14:creationId xmlns:p14="http://schemas.microsoft.com/office/powerpoint/2010/main" val="3489524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A1D076E-798D-4197-8BA7-C0A73766BA97}" type="datetimeFigureOut">
              <a:rPr lang="en-US" smtClean="0"/>
              <a:pPr/>
              <a:t>6/21/2015</a:t>
            </a:fld>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F26E7683-81C9-46E0-AFB1-73E943BC7A31}" type="slidenum">
              <a:rPr lang="en-AU" smtClean="0"/>
              <a:pPr/>
              <a:t>‹#›</a:t>
            </a:fld>
            <a:endParaRPr lang="en-AU"/>
          </a:p>
        </p:txBody>
      </p:sp>
    </p:spTree>
    <p:extLst>
      <p:ext uri="{BB962C8B-B14F-4D97-AF65-F5344CB8AC3E}">
        <p14:creationId xmlns:p14="http://schemas.microsoft.com/office/powerpoint/2010/main" val="61921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A1D076E-798D-4197-8BA7-C0A73766BA97}" type="datetimeFigureOut">
              <a:rPr lang="en-US" smtClean="0"/>
              <a:pPr/>
              <a:t>6/21/2015</a:t>
            </a:fld>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F26E7683-81C9-46E0-AFB1-73E943BC7A31}" type="slidenum">
              <a:rPr lang="en-AU" smtClean="0"/>
              <a:pPr/>
              <a:t>‹#›</a:t>
            </a:fld>
            <a:endParaRPr lang="en-AU"/>
          </a:p>
        </p:txBody>
      </p:sp>
    </p:spTree>
    <p:extLst>
      <p:ext uri="{BB962C8B-B14F-4D97-AF65-F5344CB8AC3E}">
        <p14:creationId xmlns:p14="http://schemas.microsoft.com/office/powerpoint/2010/main" val="184859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3" name="Rectangle 19"/>
          <p:cNvSpPr>
            <a:spLocks noChangeArrowheads="1"/>
          </p:cNvSpPr>
          <p:nvPr/>
        </p:nvSpPr>
        <p:spPr bwMode="auto">
          <a:xfrm>
            <a:off x="0" y="-14288"/>
            <a:ext cx="9163050" cy="6735763"/>
          </a:xfrm>
          <a:prstGeom prst="rect">
            <a:avLst/>
          </a:prstGeom>
          <a:solidFill>
            <a:schemeClr val="bg1">
              <a:alpha val="7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42" name="Picture 18" descr="atoms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370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FA1D076E-798D-4197-8BA7-C0A73766BA97}" type="datetimeFigureOut">
              <a:rPr lang="en-US" smtClean="0"/>
              <a:pPr/>
              <a:t>6/21/2015</a:t>
            </a:fld>
            <a:endParaRPr lang="en-A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A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26E7683-81C9-46E0-AFB1-73E943BC7A31}" type="slidenum">
              <a:rPr lang="en-AU" smtClean="0"/>
              <a:pPr/>
              <a:t>‹#›</a:t>
            </a:fld>
            <a:endParaRPr lang="en-AU"/>
          </a:p>
        </p:txBody>
      </p:sp>
    </p:spTree>
    <p:extLst>
      <p:ext uri="{BB962C8B-B14F-4D97-AF65-F5344CB8AC3E}">
        <p14:creationId xmlns:p14="http://schemas.microsoft.com/office/powerpoint/2010/main" val="338830449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Ideal_gas_law" TargetMode="External"/><Relationship Id="rId7" Type="http://schemas.openxmlformats.org/officeDocument/2006/relationships/image" Target="../media/image4.jpeg"/><Relationship Id="rId2" Type="http://schemas.openxmlformats.org/officeDocument/2006/relationships/hyperlink" Target="http://en.wikipedia.org/wiki/Gas_laws" TargetMode="External"/><Relationship Id="rId1" Type="http://schemas.openxmlformats.org/officeDocument/2006/relationships/slideLayout" Target="../slideLayouts/slideLayout2.xml"/><Relationship Id="rId6" Type="http://schemas.openxmlformats.org/officeDocument/2006/relationships/hyperlink" Target="http://en.wikipedia.org/wiki/Closed_system" TargetMode="External"/><Relationship Id="rId5" Type="http://schemas.openxmlformats.org/officeDocument/2006/relationships/hyperlink" Target="http://en.wikipedia.org/wiki/Volume" TargetMode="External"/><Relationship Id="rId4" Type="http://schemas.openxmlformats.org/officeDocument/2006/relationships/hyperlink" Target="http://en.wikipedia.org/wiki/Pressure"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03848" y="1772816"/>
            <a:ext cx="3065564" cy="1060170"/>
          </a:xfrm>
        </p:spPr>
        <p:style>
          <a:lnRef idx="2">
            <a:schemeClr val="accent1">
              <a:shade val="50000"/>
            </a:schemeClr>
          </a:lnRef>
          <a:fillRef idx="1">
            <a:schemeClr val="accent1"/>
          </a:fillRef>
          <a:effectRef idx="0">
            <a:schemeClr val="accent1"/>
          </a:effectRef>
          <a:fontRef idx="minor">
            <a:schemeClr val="lt1"/>
          </a:fontRef>
        </p:style>
        <p:txBody>
          <a:bodyPr/>
          <a:lstStyle/>
          <a:p>
            <a:r>
              <a:rPr lang="en-AU" dirty="0" smtClean="0"/>
              <a:t>Gas Laws</a:t>
            </a:r>
            <a:endParaRPr lang="en-AU" dirty="0"/>
          </a:p>
        </p:txBody>
      </p:sp>
      <p:sp>
        <p:nvSpPr>
          <p:cNvPr id="3" name="TextBox 2"/>
          <p:cNvSpPr txBox="1"/>
          <p:nvPr/>
        </p:nvSpPr>
        <p:spPr>
          <a:xfrm>
            <a:off x="107504" y="3212976"/>
            <a:ext cx="7200800" cy="313932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Learning Intentions:</a:t>
            </a:r>
          </a:p>
          <a:p>
            <a:endParaRPr lang="en-US" dirty="0"/>
          </a:p>
          <a:p>
            <a:r>
              <a:rPr lang="en-AU" dirty="0"/>
              <a:t>•	Use the Kinetic Theory of Matter to explain</a:t>
            </a:r>
          </a:p>
          <a:p>
            <a:r>
              <a:rPr lang="en-AU" dirty="0"/>
              <a:t>-	relationship between heat and temperature</a:t>
            </a:r>
          </a:p>
          <a:p>
            <a:r>
              <a:rPr lang="en-AU" dirty="0" smtClean="0"/>
              <a:t>-</a:t>
            </a:r>
            <a:r>
              <a:rPr lang="en-AU" dirty="0"/>
              <a:t>	</a:t>
            </a:r>
            <a:r>
              <a:rPr lang="en-AU" dirty="0" smtClean="0"/>
              <a:t>the </a:t>
            </a:r>
            <a:r>
              <a:rPr lang="en-AU" dirty="0"/>
              <a:t>characteristics of gases</a:t>
            </a:r>
          </a:p>
          <a:p>
            <a:r>
              <a:rPr lang="en-AU" dirty="0"/>
              <a:t>•	Predict the effect on gases of changes in pressure, </a:t>
            </a:r>
            <a:r>
              <a:rPr lang="en-AU" dirty="0" smtClean="0"/>
              <a:t>	temperature </a:t>
            </a:r>
            <a:r>
              <a:rPr lang="en-AU" dirty="0"/>
              <a:t>and volume </a:t>
            </a:r>
            <a:endParaRPr lang="en-AU" dirty="0" smtClean="0"/>
          </a:p>
          <a:p>
            <a:r>
              <a:rPr lang="en-AU" dirty="0"/>
              <a:t>• 	Recognize the conditions of STP are 0.0</a:t>
            </a:r>
            <a:r>
              <a:rPr lang="en-AU" baseline="30000" dirty="0"/>
              <a:t>o</a:t>
            </a:r>
            <a:r>
              <a:rPr lang="en-AU" dirty="0"/>
              <a:t>C and 100.0 </a:t>
            </a:r>
            <a:r>
              <a:rPr lang="en-AU" dirty="0" err="1"/>
              <a:t>kPa</a:t>
            </a:r>
            <a:endParaRPr lang="en-AU" dirty="0"/>
          </a:p>
          <a:p>
            <a:r>
              <a:rPr lang="en-AU" dirty="0"/>
              <a:t>• 	Perform  mass to volume (gases at STP) calculations useful </a:t>
            </a:r>
            <a:r>
              <a:rPr lang="en-AU" dirty="0" smtClean="0"/>
              <a:t>	the </a:t>
            </a:r>
            <a:r>
              <a:rPr lang="en-AU" dirty="0"/>
              <a:t>ideal gas constant .</a:t>
            </a:r>
          </a:p>
          <a:p>
            <a:r>
              <a:rPr lang="en-AU" dirty="0" smtClean="0"/>
              <a:t>	(</a:t>
            </a:r>
            <a:r>
              <a:rPr lang="en-AU" dirty="0"/>
              <a:t>1 mole of any gas occupies 22.71 litres at STP</a:t>
            </a:r>
            <a:r>
              <a:rPr lang="en-AU"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Boyle’s Law</a:t>
            </a:r>
            <a:endParaRPr lang="en-AU" dirty="0"/>
          </a:p>
        </p:txBody>
      </p:sp>
      <p:sp>
        <p:nvSpPr>
          <p:cNvPr id="3" name="Content Placeholder 2"/>
          <p:cNvSpPr>
            <a:spLocks noGrp="1"/>
          </p:cNvSpPr>
          <p:nvPr>
            <p:ph idx="1"/>
          </p:nvPr>
        </p:nvSpPr>
        <p:spPr>
          <a:xfrm>
            <a:off x="457200" y="2060848"/>
            <a:ext cx="8229600" cy="3700463"/>
          </a:xfrm>
        </p:spPr>
        <p:style>
          <a:lnRef idx="2">
            <a:schemeClr val="accent1">
              <a:shade val="50000"/>
            </a:schemeClr>
          </a:lnRef>
          <a:fillRef idx="1">
            <a:schemeClr val="accent1"/>
          </a:fillRef>
          <a:effectRef idx="0">
            <a:schemeClr val="accent1"/>
          </a:effectRef>
          <a:fontRef idx="minor">
            <a:schemeClr val="lt1"/>
          </a:fontRef>
        </p:style>
        <p:txBody>
          <a:bodyPr>
            <a:normAutofit fontScale="92500" lnSpcReduction="20000"/>
          </a:bodyPr>
          <a:lstStyle/>
          <a:p>
            <a:pPr>
              <a:buNone/>
            </a:pPr>
            <a:endParaRPr lang="en-AU" b="1" dirty="0" smtClean="0"/>
          </a:p>
          <a:p>
            <a:r>
              <a:rPr lang="en-AU" b="1" dirty="0" smtClean="0"/>
              <a:t>Boyle's law</a:t>
            </a:r>
            <a:r>
              <a:rPr lang="en-AU" dirty="0" smtClean="0"/>
              <a:t> (sometimes referred to as the </a:t>
            </a:r>
            <a:r>
              <a:rPr lang="en-AU" b="1" dirty="0" smtClean="0"/>
              <a:t>Boyle-</a:t>
            </a:r>
            <a:r>
              <a:rPr lang="en-AU" b="1" dirty="0" err="1" smtClean="0"/>
              <a:t>Mariotte</a:t>
            </a:r>
            <a:r>
              <a:rPr lang="en-AU" b="1" dirty="0" smtClean="0"/>
              <a:t> law</a:t>
            </a:r>
            <a:r>
              <a:rPr lang="en-AU" dirty="0" smtClean="0"/>
              <a:t>) is one of the </a:t>
            </a:r>
            <a:r>
              <a:rPr lang="en-AU" dirty="0" smtClean="0">
                <a:hlinkClick r:id="rId2" action="ppaction://hlinkfile" tooltip="Gas laws"/>
              </a:rPr>
              <a:t>gas laws</a:t>
            </a:r>
            <a:r>
              <a:rPr lang="en-AU" dirty="0" smtClean="0"/>
              <a:t> and basis of derivation for the </a:t>
            </a:r>
            <a:r>
              <a:rPr lang="en-AU" dirty="0" smtClean="0">
                <a:hlinkClick r:id="rId3" action="ppaction://hlinkfile" tooltip="Ideal gas law"/>
              </a:rPr>
              <a:t>ideal gas law</a:t>
            </a:r>
            <a:r>
              <a:rPr lang="en-AU" dirty="0" smtClean="0"/>
              <a:t>, which describes the relationship between the product </a:t>
            </a:r>
            <a:r>
              <a:rPr lang="en-AU" dirty="0" smtClean="0">
                <a:hlinkClick r:id="rId4" action="ppaction://hlinkfile" tooltip="Pressure"/>
              </a:rPr>
              <a:t>pressure</a:t>
            </a:r>
            <a:r>
              <a:rPr lang="en-AU" dirty="0" smtClean="0"/>
              <a:t> and </a:t>
            </a:r>
            <a:r>
              <a:rPr lang="en-AU" dirty="0" smtClean="0">
                <a:hlinkClick r:id="rId5" action="ppaction://hlinkfile" tooltip="Volume"/>
              </a:rPr>
              <a:t>volume</a:t>
            </a:r>
            <a:r>
              <a:rPr lang="en-AU" dirty="0" smtClean="0"/>
              <a:t> within a </a:t>
            </a:r>
            <a:r>
              <a:rPr lang="en-AU" dirty="0" smtClean="0">
                <a:hlinkClick r:id="rId6" action="ppaction://hlinkfile" tooltip="Closed system"/>
              </a:rPr>
              <a:t>closed system</a:t>
            </a:r>
            <a:r>
              <a:rPr lang="en-AU" dirty="0" smtClean="0"/>
              <a:t> as constant when temperature and moles remain at a fixed measure; both entities remain inversely proportional.</a:t>
            </a:r>
          </a:p>
          <a:p>
            <a:endParaRPr lang="en-AU" dirty="0"/>
          </a:p>
        </p:txBody>
      </p:sp>
      <p:pic>
        <p:nvPicPr>
          <p:cNvPr id="4" name="Picture 2" descr="http://cache.viewimages.com/xc/77200253.jpg?v=1&amp;c=ViewImages&amp;k=2&amp;d=17A4AD9FDB9CF1931429C503D256B63F8D211AB921925BAC284831B75F48EF45"/>
          <p:cNvPicPr>
            <a:picLocks noChangeAspect="1" noChangeArrowheads="1"/>
          </p:cNvPicPr>
          <p:nvPr/>
        </p:nvPicPr>
        <p:blipFill>
          <a:blip r:embed="rId7"/>
          <a:srcRect b="19307"/>
          <a:stretch>
            <a:fillRect/>
          </a:stretch>
        </p:blipFill>
        <p:spPr bwMode="auto">
          <a:xfrm>
            <a:off x="6929454" y="214290"/>
            <a:ext cx="1643074" cy="200394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solidFill>
                  <a:schemeClr val="accent2">
                    <a:lumMod val="75000"/>
                  </a:schemeClr>
                </a:solidFill>
              </a:rPr>
              <a:t>Boyle’s Law – V and P</a:t>
            </a:r>
            <a:endParaRPr lang="en-AU" dirty="0">
              <a:solidFill>
                <a:schemeClr val="accent2">
                  <a:lumMod val="75000"/>
                </a:schemeClr>
              </a:solidFill>
            </a:endParaRPr>
          </a:p>
        </p:txBody>
      </p:sp>
      <p:sp>
        <p:nvSpPr>
          <p:cNvPr id="3" name="Content Placeholder 2"/>
          <p:cNvSpPr>
            <a:spLocks noGrp="1"/>
          </p:cNvSpPr>
          <p:nvPr>
            <p:ph idx="1"/>
          </p:nvPr>
        </p:nvSpPr>
        <p:spPr>
          <a:xfrm>
            <a:off x="457200" y="1600200"/>
            <a:ext cx="4686304" cy="4525963"/>
          </a:xfrm>
        </p:spPr>
        <p:style>
          <a:lnRef idx="2">
            <a:schemeClr val="accent6"/>
          </a:lnRef>
          <a:fillRef idx="1">
            <a:schemeClr val="lt1"/>
          </a:fillRef>
          <a:effectRef idx="0">
            <a:schemeClr val="accent6"/>
          </a:effectRef>
          <a:fontRef idx="minor">
            <a:schemeClr val="dk1"/>
          </a:fontRef>
        </p:style>
        <p:txBody>
          <a:bodyPr>
            <a:normAutofit/>
          </a:bodyPr>
          <a:lstStyle/>
          <a:p>
            <a:r>
              <a:rPr lang="en-AU" sz="2500" dirty="0" smtClean="0"/>
              <a:t>Boyle’s law states that the volume of a gas is </a:t>
            </a:r>
            <a:r>
              <a:rPr lang="en-AU" sz="2500" b="1" dirty="0" smtClean="0"/>
              <a:t>inversely proportional</a:t>
            </a:r>
            <a:r>
              <a:rPr lang="en-AU" sz="2500" dirty="0" smtClean="0"/>
              <a:t> to the pressure at a constant temperature.</a:t>
            </a:r>
          </a:p>
          <a:p>
            <a:r>
              <a:rPr lang="en-AU" sz="2500" dirty="0" smtClean="0"/>
              <a:t>Mathematically we write:</a:t>
            </a:r>
          </a:p>
          <a:p>
            <a:pPr>
              <a:buNone/>
            </a:pPr>
            <a:r>
              <a:rPr lang="en-AU" sz="2500" dirty="0" smtClean="0"/>
              <a:t>			P </a:t>
            </a:r>
            <a:r>
              <a:rPr lang="el-GR" sz="2500" dirty="0" smtClean="0"/>
              <a:t>α </a:t>
            </a:r>
            <a:r>
              <a:rPr lang="el-GR" sz="2500" u="sng" dirty="0" smtClean="0"/>
              <a:t>1 </a:t>
            </a:r>
            <a:endParaRPr lang="en-AU" sz="2500" u="sng" dirty="0" smtClean="0"/>
          </a:p>
          <a:p>
            <a:pPr>
              <a:buNone/>
            </a:pPr>
            <a:r>
              <a:rPr lang="en-AU" sz="2500" dirty="0" smtClean="0"/>
              <a:t>			       V</a:t>
            </a:r>
          </a:p>
          <a:p>
            <a:r>
              <a:rPr lang="en-AU" sz="2500" dirty="0" smtClean="0"/>
              <a:t>For a before and after situation:</a:t>
            </a:r>
          </a:p>
          <a:p>
            <a:pPr>
              <a:buNone/>
            </a:pPr>
            <a:r>
              <a:rPr lang="en-AU" sz="2800" dirty="0" smtClean="0">
                <a:solidFill>
                  <a:schemeClr val="accent2">
                    <a:lumMod val="75000"/>
                  </a:schemeClr>
                </a:solidFill>
              </a:rPr>
              <a:t>			P</a:t>
            </a:r>
            <a:r>
              <a:rPr lang="en-AU" sz="2800" baseline="-25000" dirty="0" smtClean="0">
                <a:solidFill>
                  <a:schemeClr val="accent2">
                    <a:lumMod val="75000"/>
                  </a:schemeClr>
                </a:solidFill>
              </a:rPr>
              <a:t>1</a:t>
            </a:r>
            <a:r>
              <a:rPr lang="en-AU" sz="2800" dirty="0" smtClean="0">
                <a:solidFill>
                  <a:schemeClr val="accent2">
                    <a:lumMod val="75000"/>
                  </a:schemeClr>
                </a:solidFill>
              </a:rPr>
              <a:t>V</a:t>
            </a:r>
            <a:r>
              <a:rPr lang="en-AU" sz="2800" baseline="-25000" dirty="0" smtClean="0">
                <a:solidFill>
                  <a:schemeClr val="accent2">
                    <a:lumMod val="75000"/>
                  </a:schemeClr>
                </a:solidFill>
              </a:rPr>
              <a:t>1</a:t>
            </a:r>
            <a:r>
              <a:rPr lang="en-AU" sz="2800" dirty="0" smtClean="0">
                <a:solidFill>
                  <a:schemeClr val="accent2">
                    <a:lumMod val="75000"/>
                  </a:schemeClr>
                </a:solidFill>
              </a:rPr>
              <a:t> = P</a:t>
            </a:r>
            <a:r>
              <a:rPr lang="en-AU" sz="2800" baseline="-25000" dirty="0" smtClean="0">
                <a:solidFill>
                  <a:schemeClr val="accent2">
                    <a:lumMod val="75000"/>
                  </a:schemeClr>
                </a:solidFill>
              </a:rPr>
              <a:t>2</a:t>
            </a:r>
            <a:r>
              <a:rPr lang="en-AU" sz="2800" dirty="0" smtClean="0">
                <a:solidFill>
                  <a:schemeClr val="accent2">
                    <a:lumMod val="75000"/>
                  </a:schemeClr>
                </a:solidFill>
              </a:rPr>
              <a:t>V</a:t>
            </a:r>
            <a:r>
              <a:rPr lang="en-AU" sz="2800" baseline="-25000" dirty="0" smtClean="0">
                <a:solidFill>
                  <a:schemeClr val="accent2">
                    <a:lumMod val="75000"/>
                  </a:schemeClr>
                </a:solidFill>
              </a:rPr>
              <a:t>2</a:t>
            </a:r>
          </a:p>
          <a:p>
            <a:pPr>
              <a:buNone/>
            </a:pPr>
            <a:endParaRPr lang="en-AU" sz="2500" dirty="0"/>
          </a:p>
        </p:txBody>
      </p:sp>
      <p:pic>
        <p:nvPicPr>
          <p:cNvPr id="1029" name="Picture 5"/>
          <p:cNvPicPr>
            <a:picLocks noChangeAspect="1" noChangeArrowheads="1"/>
          </p:cNvPicPr>
          <p:nvPr/>
        </p:nvPicPr>
        <p:blipFill>
          <a:blip r:embed="rId2"/>
          <a:srcRect/>
          <a:stretch>
            <a:fillRect/>
          </a:stretch>
        </p:blipFill>
        <p:spPr bwMode="auto">
          <a:xfrm>
            <a:off x="5357818" y="2000240"/>
            <a:ext cx="3057525"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Boyle Problem…</a:t>
            </a:r>
            <a:endParaRPr lang="en-AU" dirty="0"/>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fontScale="92500" lnSpcReduction="20000"/>
          </a:bodyPr>
          <a:lstStyle/>
          <a:p>
            <a:r>
              <a:rPr lang="en-AU" dirty="0" smtClean="0"/>
              <a:t>A 1.50 L sample of methane gas exerts a pressure of 1650 mm Hg. What is the final pressure if the volume changes to 7.00 L?</a:t>
            </a:r>
          </a:p>
          <a:p>
            <a:pPr>
              <a:buNone/>
            </a:pPr>
            <a:r>
              <a:rPr lang="en-AU" b="1" dirty="0" smtClean="0"/>
              <a:t>	Step 1: </a:t>
            </a:r>
            <a:r>
              <a:rPr lang="en-AU" dirty="0" smtClean="0">
                <a:solidFill>
                  <a:srgbClr val="FF0000"/>
                </a:solidFill>
              </a:rPr>
              <a:t>Organize the data in a table with initial (1) and final (2) conditions.</a:t>
            </a:r>
          </a:p>
          <a:p>
            <a:pPr>
              <a:buNone/>
            </a:pPr>
            <a:r>
              <a:rPr lang="en-AU" dirty="0" smtClean="0"/>
              <a:t> 	</a:t>
            </a:r>
            <a:r>
              <a:rPr lang="en-AU" b="1" dirty="0" smtClean="0"/>
              <a:t>Step 2: </a:t>
            </a:r>
            <a:r>
              <a:rPr lang="en-AU" dirty="0" smtClean="0">
                <a:solidFill>
                  <a:srgbClr val="FF0000"/>
                </a:solidFill>
              </a:rPr>
              <a:t>Rearrange the gas law to solve for the unknown (here, P</a:t>
            </a:r>
            <a:r>
              <a:rPr lang="en-AU" baseline="-25000" dirty="0" smtClean="0">
                <a:solidFill>
                  <a:srgbClr val="FF0000"/>
                </a:solidFill>
              </a:rPr>
              <a:t>2</a:t>
            </a:r>
            <a:r>
              <a:rPr lang="en-AU" dirty="0" smtClean="0">
                <a:solidFill>
                  <a:srgbClr val="FF0000"/>
                </a:solidFill>
              </a:rPr>
              <a:t>)</a:t>
            </a:r>
          </a:p>
          <a:p>
            <a:pPr>
              <a:buNone/>
            </a:pPr>
            <a:r>
              <a:rPr lang="en-AU" dirty="0" smtClean="0"/>
              <a:t> 	</a:t>
            </a:r>
            <a:r>
              <a:rPr lang="en-AU" b="1" dirty="0" smtClean="0"/>
              <a:t>Step 3: </a:t>
            </a:r>
            <a:r>
              <a:rPr lang="en-AU" dirty="0" smtClean="0">
                <a:solidFill>
                  <a:srgbClr val="FF0000"/>
                </a:solidFill>
              </a:rPr>
              <a:t>Plug your numbers into Boyle’s Law and solve for P</a:t>
            </a:r>
            <a:r>
              <a:rPr lang="en-AU" baseline="-25000" dirty="0" smtClean="0">
                <a:solidFill>
                  <a:srgbClr val="FF0000"/>
                </a:solidFill>
              </a:rPr>
              <a:t>2</a:t>
            </a:r>
            <a:endParaRPr lang="en-AU" baseline="-25000"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solidFill>
                  <a:schemeClr val="accent3">
                    <a:lumMod val="75000"/>
                  </a:schemeClr>
                </a:solidFill>
              </a:rPr>
              <a:t>Charles Law – V and T</a:t>
            </a:r>
            <a:endParaRPr lang="en-AU" dirty="0">
              <a:solidFill>
                <a:schemeClr val="accent3">
                  <a:lumMod val="75000"/>
                </a:schemeClr>
              </a:solidFill>
            </a:endParaRPr>
          </a:p>
        </p:txBody>
      </p:sp>
      <p:sp>
        <p:nvSpPr>
          <p:cNvPr id="3" name="Content Placeholder 2"/>
          <p:cNvSpPr>
            <a:spLocks noGrp="1"/>
          </p:cNvSpPr>
          <p:nvPr>
            <p:ph idx="1"/>
          </p:nvPr>
        </p:nvSpPr>
        <p:spPr>
          <a:xfrm>
            <a:off x="457200" y="1600200"/>
            <a:ext cx="4686304" cy="4525963"/>
          </a:xfrm>
        </p:spPr>
        <p:style>
          <a:lnRef idx="2">
            <a:schemeClr val="accent5">
              <a:shade val="50000"/>
            </a:schemeClr>
          </a:lnRef>
          <a:fillRef idx="1">
            <a:schemeClr val="accent5"/>
          </a:fillRef>
          <a:effectRef idx="0">
            <a:schemeClr val="accent5"/>
          </a:effectRef>
          <a:fontRef idx="minor">
            <a:schemeClr val="lt1"/>
          </a:fontRef>
        </p:style>
        <p:txBody>
          <a:bodyPr>
            <a:normAutofit fontScale="70000" lnSpcReduction="20000"/>
          </a:bodyPr>
          <a:lstStyle/>
          <a:p>
            <a:r>
              <a:rPr lang="en-AU" dirty="0" smtClean="0"/>
              <a:t>In 1783, Jacques Charles discovered (while hot air ballooning) that the volume of a gas is </a:t>
            </a:r>
            <a:r>
              <a:rPr lang="en-AU" b="1" dirty="0" smtClean="0"/>
              <a:t>directly proportional to the temperature in Kelvin.</a:t>
            </a:r>
          </a:p>
          <a:p>
            <a:pPr>
              <a:buNone/>
            </a:pPr>
            <a:endParaRPr lang="en-AU" b="1" dirty="0" smtClean="0"/>
          </a:p>
          <a:p>
            <a:r>
              <a:rPr lang="en-AU" dirty="0" smtClean="0"/>
              <a:t>Mathematically, we write:</a:t>
            </a:r>
          </a:p>
          <a:p>
            <a:pPr>
              <a:buNone/>
            </a:pPr>
            <a:r>
              <a:rPr lang="en-AU" dirty="0" smtClean="0"/>
              <a:t>			T </a:t>
            </a:r>
            <a:r>
              <a:rPr lang="el-GR" dirty="0" smtClean="0"/>
              <a:t>α </a:t>
            </a:r>
            <a:r>
              <a:rPr lang="en-AU" dirty="0" smtClean="0"/>
              <a:t>V</a:t>
            </a:r>
          </a:p>
          <a:p>
            <a:r>
              <a:rPr lang="en-AU" dirty="0" smtClean="0"/>
              <a:t>For a before and after situation:</a:t>
            </a:r>
          </a:p>
          <a:p>
            <a:endParaRPr lang="en-AU" dirty="0" smtClean="0"/>
          </a:p>
          <a:p>
            <a:pPr>
              <a:buNone/>
            </a:pPr>
            <a:r>
              <a:rPr lang="en-AU" dirty="0" smtClean="0">
                <a:solidFill>
                  <a:schemeClr val="accent3">
                    <a:lumMod val="75000"/>
                  </a:schemeClr>
                </a:solidFill>
              </a:rPr>
              <a:t>			</a:t>
            </a:r>
            <a:r>
              <a:rPr lang="en-AU" u="sng" dirty="0" smtClean="0">
                <a:solidFill>
                  <a:srgbClr val="FF0000"/>
                </a:solidFill>
              </a:rPr>
              <a:t>V</a:t>
            </a:r>
            <a:r>
              <a:rPr lang="en-AU" u="sng" baseline="-25000" dirty="0" smtClean="0">
                <a:solidFill>
                  <a:srgbClr val="FF0000"/>
                </a:solidFill>
              </a:rPr>
              <a:t>1</a:t>
            </a:r>
            <a:r>
              <a:rPr lang="en-AU" dirty="0" smtClean="0">
                <a:solidFill>
                  <a:srgbClr val="FF0000"/>
                </a:solidFill>
              </a:rPr>
              <a:t> = </a:t>
            </a:r>
            <a:r>
              <a:rPr lang="en-AU" u="sng" dirty="0" smtClean="0">
                <a:solidFill>
                  <a:srgbClr val="FF0000"/>
                </a:solidFill>
              </a:rPr>
              <a:t>V</a:t>
            </a:r>
            <a:r>
              <a:rPr lang="en-AU" u="sng" baseline="-25000" dirty="0" smtClean="0">
                <a:solidFill>
                  <a:srgbClr val="FF0000"/>
                </a:solidFill>
              </a:rPr>
              <a:t>2</a:t>
            </a:r>
          </a:p>
          <a:p>
            <a:pPr>
              <a:buNone/>
            </a:pPr>
            <a:r>
              <a:rPr lang="en-AU" dirty="0" smtClean="0">
                <a:solidFill>
                  <a:srgbClr val="FF0000"/>
                </a:solidFill>
              </a:rPr>
              <a:t>			T</a:t>
            </a:r>
            <a:r>
              <a:rPr lang="en-AU" baseline="-25000" dirty="0" smtClean="0">
                <a:solidFill>
                  <a:srgbClr val="FF0000"/>
                </a:solidFill>
              </a:rPr>
              <a:t>1</a:t>
            </a:r>
            <a:r>
              <a:rPr lang="en-AU" dirty="0" smtClean="0">
                <a:solidFill>
                  <a:srgbClr val="FF0000"/>
                </a:solidFill>
              </a:rPr>
              <a:t>     T</a:t>
            </a:r>
            <a:r>
              <a:rPr lang="en-AU" baseline="-25000" dirty="0" smtClean="0">
                <a:solidFill>
                  <a:srgbClr val="FF0000"/>
                </a:solidFill>
              </a:rPr>
              <a:t>2</a:t>
            </a:r>
          </a:p>
          <a:p>
            <a:pPr>
              <a:buNone/>
            </a:pPr>
            <a:endParaRPr lang="en-AU" sz="2500" dirty="0" smtClean="0"/>
          </a:p>
          <a:p>
            <a:pPr>
              <a:buNone/>
            </a:pPr>
            <a:r>
              <a:rPr lang="en-AU" sz="2800" dirty="0" smtClean="0">
                <a:solidFill>
                  <a:schemeClr val="accent2">
                    <a:lumMod val="75000"/>
                  </a:schemeClr>
                </a:solidFill>
              </a:rPr>
              <a:t>			</a:t>
            </a:r>
          </a:p>
          <a:p>
            <a:pPr>
              <a:buNone/>
            </a:pPr>
            <a:endParaRPr lang="en-AU" sz="2500" dirty="0" smtClean="0"/>
          </a:p>
        </p:txBody>
      </p:sp>
      <p:pic>
        <p:nvPicPr>
          <p:cNvPr id="2050" name="Picture 2"/>
          <p:cNvPicPr>
            <a:picLocks noChangeAspect="1" noChangeArrowheads="1"/>
          </p:cNvPicPr>
          <p:nvPr/>
        </p:nvPicPr>
        <p:blipFill>
          <a:blip r:embed="rId2"/>
          <a:srcRect/>
          <a:stretch>
            <a:fillRect/>
          </a:stretch>
        </p:blipFill>
        <p:spPr bwMode="auto">
          <a:xfrm>
            <a:off x="5214942" y="1928802"/>
            <a:ext cx="3028950" cy="35164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5i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4925" y="3101975"/>
            <a:ext cx="36576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c5i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3106738"/>
            <a:ext cx="3581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2700"/>
            <a:ext cx="302895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Callout 1"/>
          <p:cNvSpPr/>
          <p:nvPr/>
        </p:nvSpPr>
        <p:spPr>
          <a:xfrm>
            <a:off x="3713163" y="0"/>
            <a:ext cx="5111750" cy="1544638"/>
          </a:xfrm>
          <a:prstGeom prst="wedgeEllipseCallout">
            <a:avLst>
              <a:gd name="adj1" fmla="val -70341"/>
              <a:gd name="adj2" fmla="val 46193"/>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dirty="0"/>
              <a:t>When we use liquid nitrogen just look at the change in the partial pressure applied on the balloon due to the drop in temperature</a:t>
            </a:r>
          </a:p>
        </p:txBody>
      </p:sp>
    </p:spTree>
    <p:extLst>
      <p:ext uri="{BB962C8B-B14F-4D97-AF65-F5344CB8AC3E}">
        <p14:creationId xmlns:p14="http://schemas.microsoft.com/office/powerpoint/2010/main" val="7333871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Charles Law Problem…</a:t>
            </a:r>
            <a:endParaRPr lang="en-AU" dirty="0"/>
          </a:p>
        </p:txBody>
      </p:sp>
      <p:sp>
        <p:nvSpPr>
          <p:cNvPr id="3" name="Content Placeholder 2"/>
          <p:cNvSpPr>
            <a:spLocks noGrp="1"/>
          </p:cNvSpPr>
          <p:nvPr>
            <p:ph idx="1"/>
          </p:nvPr>
        </p:nvSpPr>
        <p:spPr>
          <a:xfrm>
            <a:off x="457200" y="1600200"/>
            <a:ext cx="8229600" cy="4133056"/>
          </a:xfrm>
        </p:spPr>
        <p:style>
          <a:lnRef idx="2">
            <a:schemeClr val="accent6"/>
          </a:lnRef>
          <a:fillRef idx="1">
            <a:schemeClr val="lt1"/>
          </a:fillRef>
          <a:effectRef idx="0">
            <a:schemeClr val="accent6"/>
          </a:effectRef>
          <a:fontRef idx="minor">
            <a:schemeClr val="dk1"/>
          </a:fontRef>
        </p:style>
        <p:txBody>
          <a:bodyPr>
            <a:normAutofit fontScale="70000" lnSpcReduction="20000"/>
          </a:bodyPr>
          <a:lstStyle/>
          <a:p>
            <a:pPr marL="0" indent="0">
              <a:buNone/>
            </a:pPr>
            <a:r>
              <a:rPr lang="en-AU" dirty="0" smtClean="0"/>
              <a:t>	</a:t>
            </a:r>
          </a:p>
          <a:p>
            <a:pPr marL="0" indent="0">
              <a:buNone/>
            </a:pPr>
            <a:r>
              <a:rPr lang="en-AU" dirty="0" smtClean="0"/>
              <a:t>A 275 L helium balloon is heated from 20°C to 40°C. What is the final volume at constant P?</a:t>
            </a:r>
          </a:p>
          <a:p>
            <a:pPr>
              <a:buNone/>
            </a:pPr>
            <a:r>
              <a:rPr lang="en-AU" dirty="0" smtClean="0"/>
              <a:t> 	</a:t>
            </a:r>
          </a:p>
          <a:p>
            <a:pPr>
              <a:buNone/>
            </a:pPr>
            <a:r>
              <a:rPr lang="en-AU" b="1" dirty="0"/>
              <a:t>	</a:t>
            </a:r>
            <a:r>
              <a:rPr lang="en-AU" b="1" dirty="0" smtClean="0"/>
              <a:t>Step 1: </a:t>
            </a:r>
            <a:r>
              <a:rPr lang="en-AU" dirty="0" smtClean="0"/>
              <a:t>Temperatures must be in Kelvin. Convert from °C to K if needed:</a:t>
            </a:r>
          </a:p>
          <a:p>
            <a:pPr>
              <a:buNone/>
            </a:pPr>
            <a:r>
              <a:rPr lang="en-AU" b="1" dirty="0" smtClean="0"/>
              <a:t>		20°C + 273 = 293 K and 40°C + 273 = 313 K</a:t>
            </a:r>
          </a:p>
          <a:p>
            <a:pPr>
              <a:buNone/>
            </a:pPr>
            <a:r>
              <a:rPr lang="en-AU" dirty="0" smtClean="0"/>
              <a:t> 	</a:t>
            </a:r>
            <a:r>
              <a:rPr lang="en-AU" b="1" dirty="0" smtClean="0"/>
              <a:t>Step 2: </a:t>
            </a:r>
            <a:r>
              <a:rPr lang="en-AU" dirty="0" smtClean="0"/>
              <a:t>Organize the data in a table with initial (1) and final (2) conditions.</a:t>
            </a:r>
          </a:p>
          <a:p>
            <a:pPr>
              <a:buNone/>
            </a:pPr>
            <a:r>
              <a:rPr lang="en-AU" b="1" dirty="0" smtClean="0"/>
              <a:t>	Step 3: </a:t>
            </a:r>
            <a:r>
              <a:rPr lang="en-AU" dirty="0" smtClean="0"/>
              <a:t>Rearrange the gas law to solve for the unknown (here, V</a:t>
            </a:r>
            <a:r>
              <a:rPr lang="en-AU" baseline="-25000" dirty="0" smtClean="0"/>
              <a:t>2</a:t>
            </a:r>
            <a:r>
              <a:rPr lang="en-AU" dirty="0" smtClean="0"/>
              <a:t>)</a:t>
            </a:r>
          </a:p>
          <a:p>
            <a:pPr>
              <a:buNone/>
            </a:pPr>
            <a:r>
              <a:rPr lang="en-AU" dirty="0" smtClean="0"/>
              <a:t> 	</a:t>
            </a:r>
            <a:r>
              <a:rPr lang="en-AU" b="1" dirty="0" smtClean="0"/>
              <a:t>Step 4: </a:t>
            </a:r>
            <a:r>
              <a:rPr lang="en-AU" dirty="0" smtClean="0"/>
              <a:t>Plug your numbers into Charles’ Law and solve for V</a:t>
            </a:r>
            <a:r>
              <a:rPr lang="en-AU" baseline="-25000" dirty="0" smtClean="0"/>
              <a:t>2</a:t>
            </a:r>
            <a:endParaRPr lang="en-AU" baseline="-25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solidFill>
                  <a:srgbClr val="FFFF00"/>
                </a:solidFill>
              </a:rPr>
              <a:t>Gay-Lussac’s Law</a:t>
            </a:r>
            <a:endParaRPr lang="en-AU" dirty="0">
              <a:solidFill>
                <a:srgbClr val="FFFF00"/>
              </a:solidFill>
            </a:endParaRPr>
          </a:p>
        </p:txBody>
      </p:sp>
      <p:sp>
        <p:nvSpPr>
          <p:cNvPr id="3" name="Content Placeholder 2"/>
          <p:cNvSpPr>
            <a:spLocks noGrp="1"/>
          </p:cNvSpPr>
          <p:nvPr>
            <p:ph idx="1"/>
          </p:nvPr>
        </p:nvSpPr>
        <p:spPr>
          <a:xfrm>
            <a:off x="457200" y="1600200"/>
            <a:ext cx="4543428" cy="4525963"/>
          </a:xfrm>
        </p:spPr>
        <p:style>
          <a:lnRef idx="2">
            <a:schemeClr val="accent2">
              <a:shade val="50000"/>
            </a:schemeClr>
          </a:lnRef>
          <a:fillRef idx="1">
            <a:schemeClr val="accent2"/>
          </a:fillRef>
          <a:effectRef idx="0">
            <a:schemeClr val="accent2"/>
          </a:effectRef>
          <a:fontRef idx="minor">
            <a:schemeClr val="lt1"/>
          </a:fontRef>
        </p:style>
        <p:txBody>
          <a:bodyPr>
            <a:normAutofit fontScale="85000" lnSpcReduction="20000"/>
          </a:bodyPr>
          <a:lstStyle/>
          <a:p>
            <a:r>
              <a:rPr lang="en-AU" dirty="0" smtClean="0"/>
              <a:t>In 1802, Joseph Gay-Lussac discovered that the pressure of a gas is </a:t>
            </a:r>
            <a:r>
              <a:rPr lang="en-AU" b="1" i="1" dirty="0" smtClean="0"/>
              <a:t>directly proportional to the temperature in Kelvin.</a:t>
            </a:r>
          </a:p>
          <a:p>
            <a:r>
              <a:rPr lang="en-AU" dirty="0" smtClean="0"/>
              <a:t>Mathematically, we write:</a:t>
            </a:r>
          </a:p>
          <a:p>
            <a:pPr>
              <a:buNone/>
            </a:pPr>
            <a:r>
              <a:rPr lang="en-AU" dirty="0" smtClean="0"/>
              <a:t>			T </a:t>
            </a:r>
            <a:r>
              <a:rPr lang="el-GR" dirty="0" smtClean="0"/>
              <a:t>α </a:t>
            </a:r>
            <a:r>
              <a:rPr lang="en-AU" dirty="0" smtClean="0"/>
              <a:t>P</a:t>
            </a:r>
          </a:p>
          <a:p>
            <a:r>
              <a:rPr lang="en-AU" dirty="0" smtClean="0"/>
              <a:t> For a before and after situation:</a:t>
            </a:r>
          </a:p>
          <a:p>
            <a:pPr>
              <a:buNone/>
            </a:pPr>
            <a:r>
              <a:rPr lang="en-AU" dirty="0" smtClean="0">
                <a:solidFill>
                  <a:schemeClr val="accent3">
                    <a:lumMod val="75000"/>
                  </a:schemeClr>
                </a:solidFill>
              </a:rPr>
              <a:t>			</a:t>
            </a:r>
            <a:r>
              <a:rPr lang="en-AU" u="sng" dirty="0" smtClean="0">
                <a:solidFill>
                  <a:srgbClr val="FFFF00"/>
                </a:solidFill>
              </a:rPr>
              <a:t>P</a:t>
            </a:r>
            <a:r>
              <a:rPr lang="en-AU" u="sng" baseline="-25000" dirty="0" smtClean="0">
                <a:solidFill>
                  <a:srgbClr val="FFFF00"/>
                </a:solidFill>
              </a:rPr>
              <a:t>1</a:t>
            </a:r>
            <a:r>
              <a:rPr lang="en-AU" dirty="0" smtClean="0">
                <a:solidFill>
                  <a:srgbClr val="FFFF00"/>
                </a:solidFill>
              </a:rPr>
              <a:t> = </a:t>
            </a:r>
            <a:r>
              <a:rPr lang="en-AU" u="sng" dirty="0" smtClean="0">
                <a:solidFill>
                  <a:srgbClr val="FFFF00"/>
                </a:solidFill>
              </a:rPr>
              <a:t>P</a:t>
            </a:r>
            <a:r>
              <a:rPr lang="en-AU" u="sng" baseline="-25000" dirty="0" smtClean="0">
                <a:solidFill>
                  <a:srgbClr val="FFFF00"/>
                </a:solidFill>
              </a:rPr>
              <a:t>2</a:t>
            </a:r>
          </a:p>
          <a:p>
            <a:pPr>
              <a:buNone/>
            </a:pPr>
            <a:r>
              <a:rPr lang="en-AU" dirty="0" smtClean="0">
                <a:solidFill>
                  <a:srgbClr val="FFFF00"/>
                </a:solidFill>
              </a:rPr>
              <a:t>			T</a:t>
            </a:r>
            <a:r>
              <a:rPr lang="en-AU" baseline="-25000" dirty="0" smtClean="0">
                <a:solidFill>
                  <a:srgbClr val="FFFF00"/>
                </a:solidFill>
              </a:rPr>
              <a:t>1</a:t>
            </a:r>
            <a:r>
              <a:rPr lang="en-AU" dirty="0" smtClean="0">
                <a:solidFill>
                  <a:srgbClr val="FFFF00"/>
                </a:solidFill>
              </a:rPr>
              <a:t>     T</a:t>
            </a:r>
            <a:r>
              <a:rPr lang="en-AU" baseline="-25000" dirty="0" smtClean="0">
                <a:solidFill>
                  <a:srgbClr val="FFFF00"/>
                </a:solidFill>
              </a:rPr>
              <a:t>2</a:t>
            </a:r>
          </a:p>
          <a:p>
            <a:pPr>
              <a:buNone/>
            </a:pPr>
            <a:endParaRPr lang="en-AU" dirty="0"/>
          </a:p>
        </p:txBody>
      </p:sp>
      <p:pic>
        <p:nvPicPr>
          <p:cNvPr id="3074" name="Picture 2"/>
          <p:cNvPicPr>
            <a:picLocks noChangeAspect="1" noChangeArrowheads="1"/>
          </p:cNvPicPr>
          <p:nvPr/>
        </p:nvPicPr>
        <p:blipFill>
          <a:blip r:embed="rId2"/>
          <a:srcRect/>
          <a:stretch>
            <a:fillRect/>
          </a:stretch>
        </p:blipFill>
        <p:spPr bwMode="auto">
          <a:xfrm>
            <a:off x="5572132" y="1928802"/>
            <a:ext cx="2888300" cy="38662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Gay-Lussac Problem…</a:t>
            </a:r>
            <a:endParaRPr lang="en-AU" dirty="0"/>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r>
              <a:rPr lang="en-AU" dirty="0" smtClean="0"/>
              <a:t>A steel container of nitrous oxide at 15.0 </a:t>
            </a:r>
            <a:r>
              <a:rPr lang="en-AU" dirty="0" err="1" smtClean="0"/>
              <a:t>atm</a:t>
            </a:r>
            <a:r>
              <a:rPr lang="en-AU" dirty="0" smtClean="0"/>
              <a:t> is cooled from 25°C to –40°C. What is the final volume at constant V?</a:t>
            </a:r>
          </a:p>
          <a:p>
            <a:pPr>
              <a:buNone/>
            </a:pPr>
            <a:r>
              <a:rPr lang="en-AU" b="1" dirty="0" smtClean="0"/>
              <a:t>	Step 1: </a:t>
            </a:r>
            <a:r>
              <a:rPr lang="en-AU" dirty="0" smtClean="0"/>
              <a:t>Temperatures must be in Kelvin. Convert from °C to K if needed:</a:t>
            </a:r>
          </a:p>
          <a:p>
            <a:pPr>
              <a:buNone/>
            </a:pPr>
            <a:r>
              <a:rPr lang="en-AU" b="1" dirty="0" smtClean="0"/>
              <a:t>	25°C + 273 = 298 K and -40°C + 273 = 233 K</a:t>
            </a:r>
          </a:p>
          <a:p>
            <a:pPr>
              <a:buNone/>
            </a:pPr>
            <a:r>
              <a:rPr lang="en-AU" dirty="0" smtClean="0"/>
              <a:t> 	</a:t>
            </a:r>
            <a:r>
              <a:rPr lang="en-AU" b="1" dirty="0" smtClean="0"/>
              <a:t>Step 2: </a:t>
            </a:r>
            <a:r>
              <a:rPr lang="en-AU" dirty="0" smtClean="0"/>
              <a:t>Organize the data in a table with initial (1) and final (2) conditions.</a:t>
            </a:r>
          </a:p>
          <a:p>
            <a:pPr>
              <a:buNone/>
            </a:pPr>
            <a:r>
              <a:rPr lang="en-AU" dirty="0" smtClean="0"/>
              <a:t> 	</a:t>
            </a:r>
            <a:r>
              <a:rPr lang="en-AU" b="1" dirty="0" smtClean="0"/>
              <a:t>Step 3: </a:t>
            </a:r>
            <a:r>
              <a:rPr lang="en-AU" dirty="0" smtClean="0"/>
              <a:t>Rearrange the gas law to solve for the unknown (here, P</a:t>
            </a:r>
            <a:r>
              <a:rPr lang="en-AU" baseline="-25000" dirty="0" smtClean="0"/>
              <a:t>2</a:t>
            </a:r>
            <a:r>
              <a:rPr lang="en-AU" dirty="0" smtClean="0"/>
              <a:t>)</a:t>
            </a:r>
          </a:p>
          <a:p>
            <a:pPr>
              <a:buNone/>
            </a:pPr>
            <a:r>
              <a:rPr lang="en-AU" dirty="0" smtClean="0"/>
              <a:t> 	</a:t>
            </a:r>
            <a:r>
              <a:rPr lang="en-AU" b="1" dirty="0" smtClean="0"/>
              <a:t>Step 4: </a:t>
            </a:r>
            <a:r>
              <a:rPr lang="en-AU" dirty="0" smtClean="0"/>
              <a:t>Plug your numbers into Gay-Lussac’s Law and solve for P</a:t>
            </a:r>
            <a:r>
              <a:rPr lang="en-AU" baseline="-25000" dirty="0" smtClean="0"/>
              <a:t>2</a:t>
            </a:r>
            <a:endParaRPr lang="en-AU" baseline="-25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solidFill>
                  <a:schemeClr val="bg2">
                    <a:lumMod val="60000"/>
                    <a:lumOff val="40000"/>
                  </a:schemeClr>
                </a:solidFill>
              </a:rPr>
              <a:t>Combined Gas Law</a:t>
            </a:r>
            <a:endParaRPr lang="en-AU" dirty="0">
              <a:solidFill>
                <a:schemeClr val="bg2">
                  <a:lumMod val="60000"/>
                  <a:lumOff val="40000"/>
                </a:schemeClr>
              </a:solidFill>
            </a:endParaRPr>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r>
              <a:rPr lang="en-AU" dirty="0" smtClean="0"/>
              <a:t>When we introduced Boyle’s, Charles’, and Gay-Lussac’s Laws, we assumed that one of the variables remained constant.</a:t>
            </a:r>
          </a:p>
          <a:p>
            <a:r>
              <a:rPr lang="en-AU" dirty="0" smtClean="0"/>
              <a:t>Experimentally, all three (temperature, pressure, and volume) usually change.</a:t>
            </a:r>
          </a:p>
          <a:p>
            <a:r>
              <a:rPr lang="en-AU" dirty="0" smtClean="0"/>
              <a:t>By combining all three laws, we obtain the </a:t>
            </a:r>
            <a:r>
              <a:rPr lang="en-AU" b="1" i="1" dirty="0" smtClean="0"/>
              <a:t>combined gas law:</a:t>
            </a:r>
          </a:p>
          <a:p>
            <a:pPr>
              <a:buNone/>
            </a:pPr>
            <a:r>
              <a:rPr lang="en-AU" dirty="0" smtClean="0">
                <a:solidFill>
                  <a:schemeClr val="accent5">
                    <a:lumMod val="75000"/>
                  </a:schemeClr>
                </a:solidFill>
              </a:rPr>
              <a:t>				</a:t>
            </a:r>
            <a:r>
              <a:rPr lang="en-AU" u="sng" dirty="0" smtClean="0">
                <a:solidFill>
                  <a:schemeClr val="accent5">
                    <a:lumMod val="75000"/>
                  </a:schemeClr>
                </a:solidFill>
              </a:rPr>
              <a:t>P</a:t>
            </a:r>
            <a:r>
              <a:rPr lang="en-AU" u="sng" baseline="-25000" dirty="0" smtClean="0">
                <a:solidFill>
                  <a:schemeClr val="accent5">
                    <a:lumMod val="75000"/>
                  </a:schemeClr>
                </a:solidFill>
              </a:rPr>
              <a:t>1</a:t>
            </a:r>
            <a:r>
              <a:rPr lang="en-AU" u="sng" dirty="0" smtClean="0">
                <a:solidFill>
                  <a:schemeClr val="accent5">
                    <a:lumMod val="75000"/>
                  </a:schemeClr>
                </a:solidFill>
              </a:rPr>
              <a:t>V</a:t>
            </a:r>
            <a:r>
              <a:rPr lang="en-AU" u="sng" baseline="-25000" dirty="0" smtClean="0">
                <a:solidFill>
                  <a:schemeClr val="accent5">
                    <a:lumMod val="75000"/>
                  </a:schemeClr>
                </a:solidFill>
              </a:rPr>
              <a:t>1</a:t>
            </a:r>
            <a:r>
              <a:rPr lang="en-AU" dirty="0" smtClean="0">
                <a:solidFill>
                  <a:schemeClr val="accent5">
                    <a:lumMod val="75000"/>
                  </a:schemeClr>
                </a:solidFill>
              </a:rPr>
              <a:t> = </a:t>
            </a:r>
            <a:r>
              <a:rPr lang="en-AU" u="sng" dirty="0" smtClean="0">
                <a:solidFill>
                  <a:schemeClr val="accent5">
                    <a:lumMod val="75000"/>
                  </a:schemeClr>
                </a:solidFill>
              </a:rPr>
              <a:t>P</a:t>
            </a:r>
            <a:r>
              <a:rPr lang="en-AU" u="sng" baseline="-25000" dirty="0" smtClean="0">
                <a:solidFill>
                  <a:schemeClr val="accent5">
                    <a:lumMod val="75000"/>
                  </a:schemeClr>
                </a:solidFill>
              </a:rPr>
              <a:t>2</a:t>
            </a:r>
            <a:r>
              <a:rPr lang="en-AU" u="sng" dirty="0" smtClean="0">
                <a:solidFill>
                  <a:schemeClr val="accent5">
                    <a:lumMod val="75000"/>
                  </a:schemeClr>
                </a:solidFill>
              </a:rPr>
              <a:t>V</a:t>
            </a:r>
            <a:r>
              <a:rPr lang="en-AU" u="sng" baseline="-25000" dirty="0" smtClean="0">
                <a:solidFill>
                  <a:schemeClr val="accent5">
                    <a:lumMod val="75000"/>
                  </a:schemeClr>
                </a:solidFill>
              </a:rPr>
              <a:t>2</a:t>
            </a:r>
          </a:p>
          <a:p>
            <a:pPr>
              <a:buNone/>
            </a:pPr>
            <a:r>
              <a:rPr lang="en-AU" dirty="0" smtClean="0">
                <a:solidFill>
                  <a:schemeClr val="accent5">
                    <a:lumMod val="75000"/>
                  </a:schemeClr>
                </a:solidFill>
              </a:rPr>
              <a:t>   				   T</a:t>
            </a:r>
            <a:r>
              <a:rPr lang="en-AU" baseline="-25000" dirty="0" smtClean="0">
                <a:solidFill>
                  <a:schemeClr val="accent5">
                    <a:lumMod val="75000"/>
                  </a:schemeClr>
                </a:solidFill>
              </a:rPr>
              <a:t>1</a:t>
            </a:r>
            <a:r>
              <a:rPr lang="en-AU" dirty="0" smtClean="0">
                <a:solidFill>
                  <a:schemeClr val="accent5">
                    <a:lumMod val="75000"/>
                  </a:schemeClr>
                </a:solidFill>
              </a:rPr>
              <a:t>         T</a:t>
            </a:r>
            <a:r>
              <a:rPr lang="en-AU" baseline="-25000" dirty="0" smtClean="0">
                <a:solidFill>
                  <a:schemeClr val="accent5">
                    <a:lumMod val="75000"/>
                  </a:schemeClr>
                </a:solidFill>
              </a:rPr>
              <a:t>2</a:t>
            </a:r>
          </a:p>
          <a:p>
            <a:pPr>
              <a:buNone/>
            </a:pPr>
            <a:endParaRPr lang="en-A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Combined Gas Law Problem…</a:t>
            </a:r>
            <a:endParaRPr lang="en-AU" dirty="0"/>
          </a:p>
        </p:txBody>
      </p:sp>
      <p:sp>
        <p:nvSpPr>
          <p:cNvPr id="3" name="Content Placeholder 2"/>
          <p:cNvSpPr>
            <a:spLocks noGrp="1"/>
          </p:cNvSpPr>
          <p:nvPr>
            <p:ph idx="1"/>
          </p:nvPr>
        </p:nvSpPr>
        <p:spPr>
          <a:xfrm>
            <a:off x="357158" y="1643050"/>
            <a:ext cx="8229600" cy="4525963"/>
          </a:xfrm>
        </p:spPr>
        <p:style>
          <a:lnRef idx="1">
            <a:schemeClr val="accent6"/>
          </a:lnRef>
          <a:fillRef idx="2">
            <a:schemeClr val="accent6"/>
          </a:fillRef>
          <a:effectRef idx="1">
            <a:schemeClr val="accent6"/>
          </a:effectRef>
          <a:fontRef idx="minor">
            <a:schemeClr val="dk1"/>
          </a:fontRef>
        </p:style>
        <p:txBody>
          <a:bodyPr>
            <a:normAutofit fontScale="77500" lnSpcReduction="20000"/>
          </a:bodyPr>
          <a:lstStyle/>
          <a:p>
            <a:r>
              <a:rPr lang="en-AU" dirty="0" smtClean="0"/>
              <a:t>A sample gas collected at 25</a:t>
            </a:r>
            <a:r>
              <a:rPr lang="en-AU" dirty="0" smtClean="0">
                <a:latin typeface="Strange Brew"/>
              </a:rPr>
              <a:t> ° </a:t>
            </a:r>
            <a:r>
              <a:rPr lang="en-AU" dirty="0" smtClean="0"/>
              <a:t>C and a pressure of 105kPa has a volume of 450.0mL . Calculate its volume at 0</a:t>
            </a:r>
            <a:r>
              <a:rPr lang="en-AU" dirty="0" smtClean="0">
                <a:latin typeface="Strange Brew"/>
              </a:rPr>
              <a:t> ° </a:t>
            </a:r>
            <a:r>
              <a:rPr lang="en-AU" dirty="0" smtClean="0"/>
              <a:t>C and a pressure of 100.0kPa.</a:t>
            </a:r>
          </a:p>
          <a:p>
            <a:pPr>
              <a:buNone/>
            </a:pPr>
            <a:r>
              <a:rPr lang="en-AU" b="1" dirty="0" smtClean="0"/>
              <a:t>	Step 1: </a:t>
            </a:r>
            <a:r>
              <a:rPr lang="en-AU" dirty="0" smtClean="0"/>
              <a:t>Write down the formula</a:t>
            </a:r>
          </a:p>
          <a:p>
            <a:pPr>
              <a:buNone/>
            </a:pPr>
            <a:r>
              <a:rPr lang="en-AU" b="1" dirty="0" smtClean="0"/>
              <a:t>	Step 2: </a:t>
            </a:r>
            <a:r>
              <a:rPr lang="en-AU" dirty="0" smtClean="0"/>
              <a:t>Temperatures must be in Kelvin. Convert from °C to K if needed</a:t>
            </a:r>
          </a:p>
          <a:p>
            <a:pPr>
              <a:buNone/>
            </a:pPr>
            <a:r>
              <a:rPr lang="en-AU" dirty="0" smtClean="0"/>
              <a:t>	 </a:t>
            </a:r>
            <a:r>
              <a:rPr lang="en-AU" b="1" dirty="0" smtClean="0"/>
              <a:t>Step 3: </a:t>
            </a:r>
            <a:r>
              <a:rPr lang="en-AU" dirty="0" smtClean="0"/>
              <a:t>Write down the data with initial (1) and final (2) conditions.</a:t>
            </a:r>
          </a:p>
          <a:p>
            <a:pPr>
              <a:buNone/>
            </a:pPr>
            <a:r>
              <a:rPr lang="en-AU" dirty="0" smtClean="0"/>
              <a:t>	</a:t>
            </a:r>
            <a:r>
              <a:rPr lang="en-AU" b="1" dirty="0" smtClean="0"/>
              <a:t>Step 4: </a:t>
            </a:r>
            <a:r>
              <a:rPr lang="en-AU" dirty="0" smtClean="0"/>
              <a:t>Sub in the values</a:t>
            </a:r>
          </a:p>
          <a:p>
            <a:pPr>
              <a:buNone/>
            </a:pPr>
            <a:r>
              <a:rPr lang="en-AU" b="1" dirty="0" smtClean="0"/>
              <a:t>	Step 5: </a:t>
            </a:r>
            <a:r>
              <a:rPr lang="en-AU" dirty="0" smtClean="0"/>
              <a:t>Rearrange the gas law to solve for the unknown (here, V2)</a:t>
            </a:r>
          </a:p>
          <a:p>
            <a:pPr>
              <a:buNone/>
            </a:pPr>
            <a:r>
              <a:rPr lang="en-AU" dirty="0" smtClean="0"/>
              <a:t> 	</a:t>
            </a:r>
            <a:r>
              <a:rPr lang="en-AU" b="1" dirty="0" smtClean="0"/>
              <a:t>Step 6: </a:t>
            </a:r>
            <a:r>
              <a:rPr lang="en-AU" dirty="0" smtClean="0"/>
              <a:t>Calculate to solve for P</a:t>
            </a:r>
            <a:r>
              <a:rPr lang="en-AU" baseline="-25000" dirty="0" smtClean="0"/>
              <a:t>2</a:t>
            </a:r>
          </a:p>
          <a:p>
            <a:pPr>
              <a:buNone/>
            </a:pPr>
            <a:endParaRPr lang="en-AU" dirty="0" smtClean="0"/>
          </a:p>
          <a:p>
            <a:pPr>
              <a:buNone/>
            </a:pPr>
            <a:endParaRPr lang="en-A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4786345"/>
          </a:xfrm>
        </p:spPr>
        <p:txBody>
          <a:bodyPr>
            <a:normAutofit fontScale="85000" lnSpcReduction="20000"/>
          </a:bodyPr>
          <a:lstStyle/>
          <a:p>
            <a:pPr>
              <a:buNone/>
            </a:pPr>
            <a:endParaRPr lang="en-AU" dirty="0" smtClean="0"/>
          </a:p>
          <a:p>
            <a:pPr>
              <a:buNone/>
            </a:pPr>
            <a:r>
              <a:rPr lang="en-AU" dirty="0" smtClean="0"/>
              <a:t>	The presence of gases in the environment often goes unnoticed because they are less obvious than solids and liquids. However, gases form a large part of the natural environment and are widely used for a range of products and appliances. </a:t>
            </a:r>
          </a:p>
          <a:p>
            <a:pPr>
              <a:buNone/>
            </a:pPr>
            <a:endParaRPr lang="en-AU" dirty="0" smtClean="0"/>
          </a:p>
          <a:p>
            <a:pPr>
              <a:buNone/>
            </a:pPr>
            <a:r>
              <a:rPr lang="en-AU" dirty="0" smtClean="0"/>
              <a:t>	For example, atmospheric gases such as oxygen, carbon dioxide and nitrogen are essential for life on Earth and many household products contain gases such as light globes, soft drinks and aerosols.</a:t>
            </a:r>
          </a:p>
          <a:p>
            <a:pPr>
              <a:buNone/>
            </a:pPr>
            <a:endParaRPr lang="en-AU" dirty="0" smtClean="0"/>
          </a:p>
          <a:p>
            <a:pPr>
              <a:buNone/>
            </a:pPr>
            <a:endParaRPr lang="en-AU"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Molar Volume and STP</a:t>
            </a:r>
            <a:endParaRPr lang="en-AU" dirty="0"/>
          </a:p>
        </p:txBody>
      </p:sp>
      <p:sp>
        <p:nvSpPr>
          <p:cNvPr id="3" name="Content Placeholder 2"/>
          <p:cNvSpPr>
            <a:spLocks noGrp="1"/>
          </p:cNvSpPr>
          <p:nvPr>
            <p:ph idx="1"/>
          </p:nvPr>
        </p:nvSpPr>
        <p:spPr>
          <a:xfrm>
            <a:off x="3786182" y="1142984"/>
            <a:ext cx="4900618" cy="5382360"/>
          </a:xfrm>
        </p:spPr>
        <p:style>
          <a:lnRef idx="2">
            <a:schemeClr val="accent6"/>
          </a:lnRef>
          <a:fillRef idx="1">
            <a:schemeClr val="lt1"/>
          </a:fillRef>
          <a:effectRef idx="0">
            <a:schemeClr val="accent6"/>
          </a:effectRef>
          <a:fontRef idx="minor">
            <a:schemeClr val="dk1"/>
          </a:fontRef>
        </p:style>
        <p:txBody>
          <a:bodyPr>
            <a:noAutofit/>
          </a:bodyPr>
          <a:lstStyle/>
          <a:p>
            <a:r>
              <a:rPr lang="en-AU" sz="1800" b="1" dirty="0" smtClean="0"/>
              <a:t>In order to be able to compare changes that occur in systems containing gases, a standard set of conditions are needed. A common standard of conditions known as  S.T.P.</a:t>
            </a:r>
          </a:p>
          <a:p>
            <a:r>
              <a:rPr lang="en-AU" sz="1800" b="1" dirty="0" smtClean="0">
                <a:solidFill>
                  <a:srgbClr val="00B050"/>
                </a:solidFill>
              </a:rPr>
              <a:t>Standard temperature and pressure (STP) </a:t>
            </a:r>
            <a:r>
              <a:rPr lang="en-AU" sz="1800" b="1" dirty="0" smtClean="0"/>
              <a:t>are defined </a:t>
            </a:r>
            <a:r>
              <a:rPr lang="en-AU" sz="1800" dirty="0" smtClean="0"/>
              <a:t>as 0°C = 273 K and 100.0kPa.</a:t>
            </a:r>
          </a:p>
          <a:p>
            <a:r>
              <a:rPr lang="en-AU" sz="1800" dirty="0" smtClean="0"/>
              <a:t>If a chemist wishes to compare a number of volumes of gas measured under different conditions, they must first be adjusted to STP so that the effects of differing temperatures and pressures is taken into account.  </a:t>
            </a:r>
          </a:p>
          <a:p>
            <a:r>
              <a:rPr lang="en-AU" sz="1800" dirty="0" smtClean="0"/>
              <a:t>At standard temperature and pressure, one mole of </a:t>
            </a:r>
            <a:r>
              <a:rPr lang="en-AU" sz="1800" b="1" dirty="0" smtClean="0"/>
              <a:t>any gas occupies 22.71 L.</a:t>
            </a:r>
          </a:p>
          <a:p>
            <a:r>
              <a:rPr lang="en-AU" sz="1800" dirty="0" smtClean="0"/>
              <a:t>The volume occupied by one mole of gas (22.71 L) is called the </a:t>
            </a:r>
            <a:r>
              <a:rPr lang="en-AU" sz="1800" b="1" i="1" dirty="0" smtClean="0"/>
              <a:t>molar volume.</a:t>
            </a:r>
            <a:endParaRPr lang="en-AU" sz="1800" dirty="0"/>
          </a:p>
        </p:txBody>
      </p:sp>
      <p:pic>
        <p:nvPicPr>
          <p:cNvPr id="4098" name="Picture 2"/>
          <p:cNvPicPr>
            <a:picLocks noChangeAspect="1" noChangeArrowheads="1"/>
          </p:cNvPicPr>
          <p:nvPr/>
        </p:nvPicPr>
        <p:blipFill rotWithShape="1">
          <a:blip r:embed="rId3"/>
          <a:srcRect t="4442"/>
          <a:stretch/>
        </p:blipFill>
        <p:spPr bwMode="auto">
          <a:xfrm>
            <a:off x="785786" y="1417638"/>
            <a:ext cx="2714644" cy="45989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AU" altLang="en-US" dirty="0" smtClean="0">
                <a:cs typeface="Tunga" panose="020B0502040204020203" pitchFamily="34" charset="0"/>
              </a:rPr>
              <a:t>STP </a:t>
            </a:r>
            <a:r>
              <a:rPr lang="en-AU" altLang="en-US" dirty="0" err="1" smtClean="0">
                <a:cs typeface="Tunga" panose="020B0502040204020203" pitchFamily="34" charset="0"/>
              </a:rPr>
              <a:t>Calcs</a:t>
            </a:r>
            <a:r>
              <a:rPr lang="en-AU" altLang="en-US" dirty="0" smtClean="0">
                <a:cs typeface="Tunga" panose="020B0502040204020203" pitchFamily="34" charset="0"/>
              </a:rPr>
              <a:t> Guide…</a:t>
            </a:r>
          </a:p>
        </p:txBody>
      </p:sp>
      <p:sp>
        <p:nvSpPr>
          <p:cNvPr id="5" name="TextBox 4"/>
          <p:cNvSpPr txBox="1"/>
          <p:nvPr/>
        </p:nvSpPr>
        <p:spPr>
          <a:xfrm>
            <a:off x="1065213" y="1290638"/>
            <a:ext cx="1357312" cy="769937"/>
          </a:xfrm>
          <a:prstGeom prst="rect">
            <a:avLst/>
          </a:prstGeom>
          <a:ln/>
        </p:spPr>
        <p:style>
          <a:lnRef idx="3">
            <a:schemeClr val="lt1"/>
          </a:lnRef>
          <a:fillRef idx="1">
            <a:schemeClr val="accent1"/>
          </a:fillRef>
          <a:effectRef idx="1">
            <a:schemeClr val="accent1"/>
          </a:effectRef>
          <a:fontRef idx="minor">
            <a:schemeClr val="lt1"/>
          </a:fontRef>
        </p:style>
        <p:txBody>
          <a:bodyPr>
            <a:spAutoFit/>
          </a:bodyPr>
          <a:lstStyle/>
          <a:p>
            <a:pPr algn="ctr">
              <a:defRPr/>
            </a:pPr>
            <a:r>
              <a:rPr lang="en-AU" sz="2200" dirty="0"/>
              <a:t>Mass of known</a:t>
            </a:r>
          </a:p>
        </p:txBody>
      </p:sp>
      <p:sp>
        <p:nvSpPr>
          <p:cNvPr id="6" name="TextBox 5"/>
          <p:cNvSpPr txBox="1"/>
          <p:nvPr/>
        </p:nvSpPr>
        <p:spPr>
          <a:xfrm>
            <a:off x="4922838" y="1290638"/>
            <a:ext cx="1357312" cy="769937"/>
          </a:xfrm>
          <a:prstGeom prst="rect">
            <a:avLst/>
          </a:prstGeom>
          <a:ln/>
        </p:spPr>
        <p:style>
          <a:lnRef idx="3">
            <a:schemeClr val="lt1"/>
          </a:lnRef>
          <a:fillRef idx="1">
            <a:schemeClr val="accent6"/>
          </a:fillRef>
          <a:effectRef idx="1">
            <a:schemeClr val="accent6"/>
          </a:effectRef>
          <a:fontRef idx="minor">
            <a:schemeClr val="lt1"/>
          </a:fontRef>
        </p:style>
        <p:txBody>
          <a:bodyPr>
            <a:spAutoFit/>
          </a:bodyPr>
          <a:lstStyle/>
          <a:p>
            <a:pPr algn="ctr">
              <a:defRPr/>
            </a:pPr>
            <a:r>
              <a:rPr lang="en-AU" sz="2200" dirty="0"/>
              <a:t>Moles of unknown</a:t>
            </a:r>
          </a:p>
        </p:txBody>
      </p:sp>
      <p:sp>
        <p:nvSpPr>
          <p:cNvPr id="7" name="TextBox 6"/>
          <p:cNvSpPr txBox="1"/>
          <p:nvPr/>
        </p:nvSpPr>
        <p:spPr>
          <a:xfrm>
            <a:off x="2994025" y="1290638"/>
            <a:ext cx="1357313" cy="769937"/>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algn="ctr">
              <a:defRPr/>
            </a:pPr>
            <a:r>
              <a:rPr lang="en-AU" sz="2200" dirty="0"/>
              <a:t>Moles of known</a:t>
            </a:r>
          </a:p>
        </p:txBody>
      </p:sp>
      <p:sp>
        <p:nvSpPr>
          <p:cNvPr id="8" name="TextBox 7"/>
          <p:cNvSpPr txBox="1"/>
          <p:nvPr/>
        </p:nvSpPr>
        <p:spPr>
          <a:xfrm>
            <a:off x="6851650" y="1290638"/>
            <a:ext cx="1357313" cy="769937"/>
          </a:xfrm>
          <a:prstGeom prst="rect">
            <a:avLst/>
          </a:prstGeom>
          <a:ln/>
        </p:spPr>
        <p:style>
          <a:lnRef idx="3">
            <a:schemeClr val="lt1"/>
          </a:lnRef>
          <a:fillRef idx="1">
            <a:schemeClr val="accent4"/>
          </a:fillRef>
          <a:effectRef idx="1">
            <a:schemeClr val="accent4"/>
          </a:effectRef>
          <a:fontRef idx="minor">
            <a:schemeClr val="lt1"/>
          </a:fontRef>
        </p:style>
        <p:txBody>
          <a:bodyPr>
            <a:spAutoFit/>
          </a:bodyPr>
          <a:lstStyle/>
          <a:p>
            <a:pPr algn="ctr">
              <a:defRPr/>
            </a:pPr>
            <a:r>
              <a:rPr lang="en-AU" sz="2200" dirty="0"/>
              <a:t>Mass of unknown</a:t>
            </a:r>
          </a:p>
        </p:txBody>
      </p:sp>
      <p:sp>
        <p:nvSpPr>
          <p:cNvPr id="9" name="Right Arrow 8"/>
          <p:cNvSpPr/>
          <p:nvPr/>
        </p:nvSpPr>
        <p:spPr>
          <a:xfrm>
            <a:off x="2493963" y="1576388"/>
            <a:ext cx="357187" cy="214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a:p>
        </p:txBody>
      </p:sp>
      <p:sp>
        <p:nvSpPr>
          <p:cNvPr id="10" name="Right Arrow 9"/>
          <p:cNvSpPr/>
          <p:nvPr/>
        </p:nvSpPr>
        <p:spPr>
          <a:xfrm>
            <a:off x="4422775" y="1576388"/>
            <a:ext cx="357188" cy="214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a:p>
        </p:txBody>
      </p:sp>
      <p:sp>
        <p:nvSpPr>
          <p:cNvPr id="11" name="Right Arrow 10"/>
          <p:cNvSpPr/>
          <p:nvPr/>
        </p:nvSpPr>
        <p:spPr>
          <a:xfrm>
            <a:off x="6351588" y="1576388"/>
            <a:ext cx="357187" cy="214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a:p>
        </p:txBody>
      </p:sp>
      <p:sp>
        <p:nvSpPr>
          <p:cNvPr id="17419" name="TextBox 13"/>
          <p:cNvSpPr txBox="1">
            <a:spLocks noChangeArrowheads="1"/>
          </p:cNvSpPr>
          <p:nvPr/>
        </p:nvSpPr>
        <p:spPr bwMode="auto">
          <a:xfrm>
            <a:off x="3815557" y="2030535"/>
            <a:ext cx="1928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AU" altLang="en-US" dirty="0" smtClean="0"/>
              <a:t>(use </a:t>
            </a:r>
            <a:r>
              <a:rPr lang="en-AU" altLang="en-US" dirty="0"/>
              <a:t>equation)</a:t>
            </a:r>
          </a:p>
        </p:txBody>
      </p:sp>
      <p:sp>
        <p:nvSpPr>
          <p:cNvPr id="18" name="TextBox 17"/>
          <p:cNvSpPr txBox="1"/>
          <p:nvPr/>
        </p:nvSpPr>
        <p:spPr>
          <a:xfrm>
            <a:off x="1136650" y="2576513"/>
            <a:ext cx="1357313" cy="1108075"/>
          </a:xfrm>
          <a:prstGeom prst="rect">
            <a:avLst/>
          </a:prstGeom>
          <a:ln/>
        </p:spPr>
        <p:style>
          <a:lnRef idx="3">
            <a:schemeClr val="lt1"/>
          </a:lnRef>
          <a:fillRef idx="1">
            <a:schemeClr val="accent2"/>
          </a:fillRef>
          <a:effectRef idx="1">
            <a:schemeClr val="accent2"/>
          </a:effectRef>
          <a:fontRef idx="minor">
            <a:schemeClr val="lt1"/>
          </a:fontRef>
        </p:style>
        <p:txBody>
          <a:bodyPr>
            <a:spAutoFit/>
          </a:bodyPr>
          <a:lstStyle/>
          <a:p>
            <a:pPr algn="ctr">
              <a:defRPr/>
            </a:pPr>
            <a:r>
              <a:rPr lang="en-AU" sz="2200" dirty="0"/>
              <a:t>Volume of known at STP</a:t>
            </a:r>
          </a:p>
        </p:txBody>
      </p:sp>
      <p:sp>
        <p:nvSpPr>
          <p:cNvPr id="19" name="TextBox 18"/>
          <p:cNvSpPr txBox="1"/>
          <p:nvPr/>
        </p:nvSpPr>
        <p:spPr>
          <a:xfrm>
            <a:off x="6851650" y="2576513"/>
            <a:ext cx="1597025" cy="1108075"/>
          </a:xfrm>
          <a:prstGeom prst="rect">
            <a:avLst/>
          </a:prstGeom>
          <a:ln/>
        </p:spPr>
        <p:style>
          <a:lnRef idx="3">
            <a:schemeClr val="lt1"/>
          </a:lnRef>
          <a:fillRef idx="1">
            <a:schemeClr val="accent2"/>
          </a:fillRef>
          <a:effectRef idx="1">
            <a:schemeClr val="accent2"/>
          </a:effectRef>
          <a:fontRef idx="minor">
            <a:schemeClr val="lt1"/>
          </a:fontRef>
        </p:style>
        <p:txBody>
          <a:bodyPr>
            <a:spAutoFit/>
          </a:bodyPr>
          <a:lstStyle/>
          <a:p>
            <a:pPr algn="ctr">
              <a:defRPr/>
            </a:pPr>
            <a:r>
              <a:rPr lang="en-AU" sz="2200" dirty="0"/>
              <a:t>Volume of unknown at STP</a:t>
            </a:r>
          </a:p>
        </p:txBody>
      </p:sp>
      <p:sp>
        <p:nvSpPr>
          <p:cNvPr id="21" name="Right Arrow 20"/>
          <p:cNvSpPr/>
          <p:nvPr/>
        </p:nvSpPr>
        <p:spPr>
          <a:xfrm rot="18889589">
            <a:off x="2593182" y="2278856"/>
            <a:ext cx="519112" cy="269875"/>
          </a:xfrm>
          <a:prstGeom prst="rightArrow">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AU"/>
          </a:p>
        </p:txBody>
      </p:sp>
      <p:sp>
        <p:nvSpPr>
          <p:cNvPr id="22" name="Right Arrow 21"/>
          <p:cNvSpPr/>
          <p:nvPr/>
        </p:nvSpPr>
        <p:spPr>
          <a:xfrm rot="2572418">
            <a:off x="6305550" y="2284413"/>
            <a:ext cx="519113" cy="268287"/>
          </a:xfrm>
          <a:prstGeom prst="rightArrow">
            <a:avLst/>
          </a:prstGeom>
        </p:spPr>
        <p:style>
          <a:lnRef idx="3">
            <a:schemeClr val="lt1"/>
          </a:lnRef>
          <a:fillRef idx="1">
            <a:schemeClr val="accent4"/>
          </a:fillRef>
          <a:effectRef idx="1">
            <a:schemeClr val="accent4"/>
          </a:effectRef>
          <a:fontRef idx="minor">
            <a:schemeClr val="lt1"/>
          </a:fontRef>
        </p:style>
        <p:txBody>
          <a:bodyPr anchor="ctr"/>
          <a:lstStyle/>
          <a:p>
            <a:pPr algn="ctr">
              <a:defRPr/>
            </a:pPr>
            <a:endParaRPr lang="en-AU"/>
          </a:p>
        </p:txBody>
      </p:sp>
      <p:pic>
        <p:nvPicPr>
          <p:cNvPr id="174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2113" y="3122613"/>
            <a:ext cx="3727450" cy="373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81491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3"/>
          <p:cNvSpPr>
            <a:spLocks noGrp="1" noChangeArrowheads="1"/>
          </p:cNvSpPr>
          <p:nvPr>
            <p:ph type="title"/>
          </p:nvPr>
        </p:nvSpPr>
        <p:spPr>
          <a:xfrm>
            <a:off x="762000" y="762000"/>
            <a:ext cx="8096250" cy="1089025"/>
          </a:xfrm>
          <a:noFill/>
        </p:spPr>
        <p:txBody>
          <a:bodyPr>
            <a:spAutoFit/>
          </a:bodyPr>
          <a:lstStyle/>
          <a:p>
            <a:pPr eaLnBrk="1" hangingPunct="1"/>
            <a:r>
              <a:rPr lang="en-US" altLang="en-US" smtClean="0">
                <a:solidFill>
                  <a:schemeClr val="accent2"/>
                </a:solidFill>
                <a:cs typeface="Tunga" panose="020B0502040204020203" pitchFamily="34" charset="0"/>
              </a:rPr>
              <a:t>Elements</a:t>
            </a:r>
            <a:r>
              <a:rPr lang="en-US" altLang="en-US" smtClean="0">
                <a:cs typeface="Tunga" panose="020B0502040204020203" pitchFamily="34" charset="0"/>
              </a:rPr>
              <a:t> that exist as </a:t>
            </a:r>
            <a:r>
              <a:rPr lang="en-US" altLang="en-US" smtClean="0">
                <a:solidFill>
                  <a:schemeClr val="accent2"/>
                </a:solidFill>
                <a:cs typeface="Tunga" panose="020B0502040204020203" pitchFamily="34" charset="0"/>
              </a:rPr>
              <a:t>gases</a:t>
            </a:r>
            <a:r>
              <a:rPr lang="en-US" altLang="en-US" smtClean="0">
                <a:cs typeface="Tunga" panose="020B0502040204020203" pitchFamily="34" charset="0"/>
              </a:rPr>
              <a:t> at 25</a:t>
            </a:r>
            <a:r>
              <a:rPr lang="en-US" altLang="en-US" baseline="30000" smtClean="0">
                <a:cs typeface="Tunga" panose="020B0502040204020203" pitchFamily="34" charset="0"/>
              </a:rPr>
              <a:t>0</a:t>
            </a:r>
            <a:r>
              <a:rPr lang="en-US" altLang="en-US" smtClean="0">
                <a:cs typeface="Tunga" panose="020B0502040204020203" pitchFamily="34" charset="0"/>
              </a:rPr>
              <a:t>C and 1 atmosphere</a:t>
            </a:r>
          </a:p>
        </p:txBody>
      </p:sp>
      <p:pic>
        <p:nvPicPr>
          <p:cNvPr id="194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3713" y="4324350"/>
            <a:ext cx="354330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0" name="Picture 2" descr="C:\Chang Powerpoint\Figures\cng7ch05\cha56011_0501.jpeg"/>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bwMode="auto">
          <a:xfrm>
            <a:off x="827088" y="1989138"/>
            <a:ext cx="720090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5220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bwMode="auto">
          <a:xfrm>
            <a:off x="439738" y="1525588"/>
            <a:ext cx="7505700" cy="460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9655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4294967295"/>
          </p:nvPr>
        </p:nvSpPr>
        <p:spPr>
          <a:xfrm>
            <a:off x="683568" y="1268760"/>
            <a:ext cx="7848872" cy="5472608"/>
          </a:xfrm>
          <a:prstGeom prst="rect">
            <a:avLst/>
          </a:prstGeom>
        </p:spPr>
        <p:style>
          <a:lnRef idx="2">
            <a:schemeClr val="accent2"/>
          </a:lnRef>
          <a:fillRef idx="1">
            <a:schemeClr val="lt1"/>
          </a:fillRef>
          <a:effectRef idx="0">
            <a:schemeClr val="accent2"/>
          </a:effectRef>
          <a:fontRef idx="minor">
            <a:schemeClr val="dk1"/>
          </a:fontRef>
        </p:style>
        <p:txBody>
          <a:bodyPr/>
          <a:lstStyle/>
          <a:p>
            <a:pPr marL="0" indent="0" fontAlgn="auto">
              <a:spcAft>
                <a:spcPts val="0"/>
              </a:spcAft>
              <a:buClr>
                <a:schemeClr val="accent5"/>
              </a:buClr>
              <a:buNone/>
              <a:defRPr/>
            </a:pPr>
            <a:r>
              <a:rPr lang="en-AU" dirty="0"/>
              <a:t>Read Chapter </a:t>
            </a:r>
            <a:r>
              <a:rPr lang="en-AU" b="1" dirty="0" smtClean="0"/>
              <a:t>10.6, 11.4, 11.5 </a:t>
            </a:r>
            <a:r>
              <a:rPr lang="en-AU" dirty="0" err="1" smtClean="0"/>
              <a:t>Lucarelli</a:t>
            </a:r>
            <a:endParaRPr lang="en-AU" dirty="0"/>
          </a:p>
          <a:p>
            <a:pPr marL="0" indent="0" fontAlgn="auto">
              <a:spcAft>
                <a:spcPts val="0"/>
              </a:spcAft>
              <a:buClr>
                <a:schemeClr val="accent5"/>
              </a:buClr>
              <a:buNone/>
              <a:defRPr/>
            </a:pPr>
            <a:r>
              <a:rPr lang="en-AU" dirty="0" smtClean="0"/>
              <a:t>Complete :</a:t>
            </a:r>
          </a:p>
          <a:p>
            <a:pPr marL="0" indent="0" fontAlgn="auto">
              <a:spcAft>
                <a:spcPts val="0"/>
              </a:spcAft>
              <a:buClr>
                <a:schemeClr val="accent5"/>
              </a:buClr>
              <a:buNone/>
              <a:defRPr/>
            </a:pPr>
            <a:r>
              <a:rPr lang="en-AU" b="1" dirty="0" smtClean="0"/>
              <a:t>Set 16</a:t>
            </a:r>
          </a:p>
          <a:p>
            <a:pPr marL="0" indent="0" fontAlgn="auto">
              <a:spcAft>
                <a:spcPts val="0"/>
              </a:spcAft>
              <a:buClr>
                <a:schemeClr val="accent5"/>
              </a:buClr>
              <a:buNone/>
              <a:defRPr/>
            </a:pPr>
            <a:r>
              <a:rPr lang="en-AU" dirty="0" smtClean="0"/>
              <a:t>Must – Q5,6,7,10</a:t>
            </a:r>
          </a:p>
          <a:p>
            <a:pPr marL="0" indent="0" fontAlgn="auto">
              <a:spcAft>
                <a:spcPts val="0"/>
              </a:spcAft>
              <a:buClr>
                <a:schemeClr val="accent5"/>
              </a:buClr>
              <a:buNone/>
              <a:defRPr/>
            </a:pPr>
            <a:r>
              <a:rPr lang="en-AU" dirty="0" smtClean="0"/>
              <a:t>Should – Q8,9,11</a:t>
            </a:r>
          </a:p>
          <a:p>
            <a:pPr marL="0" indent="0" fontAlgn="auto">
              <a:spcAft>
                <a:spcPts val="0"/>
              </a:spcAft>
              <a:buClr>
                <a:schemeClr val="accent5"/>
              </a:buClr>
              <a:buNone/>
              <a:defRPr/>
            </a:pPr>
            <a:r>
              <a:rPr lang="en-AU" b="1" dirty="0" smtClean="0"/>
              <a:t>Set 18</a:t>
            </a:r>
          </a:p>
          <a:p>
            <a:pPr marL="0" indent="0" fontAlgn="auto">
              <a:spcAft>
                <a:spcPts val="0"/>
              </a:spcAft>
              <a:buClr>
                <a:schemeClr val="accent5"/>
              </a:buClr>
              <a:buNone/>
              <a:defRPr/>
            </a:pPr>
            <a:r>
              <a:rPr lang="en-AU" dirty="0" smtClean="0"/>
              <a:t>Must – Q1,2,3</a:t>
            </a:r>
          </a:p>
          <a:p>
            <a:pPr marL="0" indent="0" fontAlgn="auto">
              <a:spcAft>
                <a:spcPts val="0"/>
              </a:spcAft>
              <a:buClr>
                <a:schemeClr val="accent5"/>
              </a:buClr>
              <a:buNone/>
              <a:defRPr/>
            </a:pPr>
            <a:r>
              <a:rPr lang="en-AU" dirty="0" smtClean="0"/>
              <a:t>Should – Q4,5</a:t>
            </a:r>
          </a:p>
          <a:p>
            <a:pPr marL="0" indent="0" fontAlgn="auto">
              <a:spcAft>
                <a:spcPts val="0"/>
              </a:spcAft>
              <a:buClr>
                <a:schemeClr val="accent5"/>
              </a:buClr>
              <a:buNone/>
              <a:defRPr/>
            </a:pPr>
            <a:r>
              <a:rPr lang="en-AU" dirty="0" smtClean="0"/>
              <a:t>Could – Q6,7</a:t>
            </a:r>
            <a:endParaRPr lang="en-AU" dirty="0"/>
          </a:p>
        </p:txBody>
      </p:sp>
      <p:sp>
        <p:nvSpPr>
          <p:cNvPr id="38915" name="Title 1"/>
          <p:cNvSpPr>
            <a:spLocks noGrp="1"/>
          </p:cNvSpPr>
          <p:nvPr>
            <p:ph type="title"/>
          </p:nvPr>
        </p:nvSpPr>
        <p:spPr/>
        <p:txBody>
          <a:bodyPr/>
          <a:lstStyle/>
          <a:p>
            <a:pPr eaLnBrk="1" hangingPunct="1"/>
            <a:r>
              <a:rPr lang="en-AU" altLang="en-US" smtClean="0">
                <a:cs typeface="Tunga" panose="020B0502040204020203" pitchFamily="34" charset="0"/>
              </a:rPr>
              <a:t>Questions</a:t>
            </a:r>
          </a:p>
        </p:txBody>
      </p:sp>
    </p:spTree>
    <p:extLst>
      <p:ext uri="{BB962C8B-B14F-4D97-AF65-F5344CB8AC3E}">
        <p14:creationId xmlns:p14="http://schemas.microsoft.com/office/powerpoint/2010/main" val="2605802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142984"/>
            <a:ext cx="8229600" cy="4525963"/>
          </a:xfrm>
        </p:spPr>
        <p:txBody>
          <a:bodyPr/>
          <a:lstStyle/>
          <a:p>
            <a:pPr>
              <a:buNone/>
            </a:pPr>
            <a:r>
              <a:rPr lang="en-AU" dirty="0" smtClean="0"/>
              <a:t>	There is a great deal of similarity between the properties of gases and because of these similarities chemists have established a set of laws and relationships based on the idea of an ‘ideal’ gas. Of course not all gases will follow these laws perfectly </a:t>
            </a:r>
            <a:r>
              <a:rPr lang="en-AU" dirty="0" smtClean="0">
                <a:solidFill>
                  <a:schemeClr val="accent2">
                    <a:lumMod val="75000"/>
                  </a:schemeClr>
                </a:solidFill>
              </a:rPr>
              <a:t>but under normal conditions</a:t>
            </a:r>
            <a:r>
              <a:rPr lang="en-AU" dirty="0" smtClean="0"/>
              <a:t> the behaviour of most gases is close enough to being ideal for these laws and relationships to be used.</a:t>
            </a:r>
            <a:endParaRPr lang="en-A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solidFill>
                  <a:schemeClr val="accent6">
                    <a:lumMod val="75000"/>
                  </a:schemeClr>
                </a:solidFill>
              </a:rPr>
              <a:t>What are the properties of gases?</a:t>
            </a:r>
            <a:endParaRPr lang="en-AU" dirty="0">
              <a:solidFill>
                <a:schemeClr val="accent6">
                  <a:lumMod val="75000"/>
                </a:schemeClr>
              </a:solidFill>
            </a:endParaRP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fontScale="85000" lnSpcReduction="10000"/>
          </a:bodyPr>
          <a:lstStyle/>
          <a:p>
            <a:pPr>
              <a:buNone/>
            </a:pPr>
            <a:r>
              <a:rPr lang="en-AU" dirty="0" smtClean="0"/>
              <a:t>There are five main ones:</a:t>
            </a:r>
          </a:p>
          <a:p>
            <a:pPr marL="514350" indent="-514350">
              <a:buAutoNum type="arabicPeriod"/>
            </a:pPr>
            <a:r>
              <a:rPr lang="en-AU" dirty="0" smtClean="0"/>
              <a:t>Gases can be </a:t>
            </a:r>
            <a:r>
              <a:rPr lang="en-AU" u="sng" dirty="0" smtClean="0">
                <a:solidFill>
                  <a:schemeClr val="accent6">
                    <a:lumMod val="75000"/>
                  </a:schemeClr>
                </a:solidFill>
              </a:rPr>
              <a:t>compressed</a:t>
            </a:r>
          </a:p>
          <a:p>
            <a:pPr marL="514350" indent="-514350">
              <a:buAutoNum type="arabicPeriod"/>
            </a:pPr>
            <a:r>
              <a:rPr lang="en-AU" dirty="0" smtClean="0"/>
              <a:t>Gases can </a:t>
            </a:r>
            <a:r>
              <a:rPr lang="en-AU" u="sng" dirty="0" smtClean="0">
                <a:solidFill>
                  <a:schemeClr val="accent6">
                    <a:lumMod val="75000"/>
                  </a:schemeClr>
                </a:solidFill>
              </a:rPr>
              <a:t>expand</a:t>
            </a:r>
            <a:r>
              <a:rPr lang="en-AU" dirty="0" smtClean="0"/>
              <a:t> to fill their container uniformly</a:t>
            </a:r>
          </a:p>
          <a:p>
            <a:pPr marL="514350" indent="-514350">
              <a:buAutoNum type="arabicPeriod"/>
            </a:pPr>
            <a:r>
              <a:rPr lang="en-AU" dirty="0" smtClean="0"/>
              <a:t>Gases have </a:t>
            </a:r>
            <a:r>
              <a:rPr lang="en-AU" u="sng" dirty="0" smtClean="0">
                <a:solidFill>
                  <a:schemeClr val="accent6">
                    <a:lumMod val="75000"/>
                  </a:schemeClr>
                </a:solidFill>
              </a:rPr>
              <a:t>low densities</a:t>
            </a:r>
          </a:p>
          <a:p>
            <a:pPr marL="514350" indent="-514350">
              <a:buAutoNum type="arabicPeriod"/>
            </a:pPr>
            <a:r>
              <a:rPr lang="en-AU" dirty="0" smtClean="0"/>
              <a:t>Confined gases </a:t>
            </a:r>
            <a:r>
              <a:rPr lang="en-AU" u="sng" dirty="0" smtClean="0">
                <a:solidFill>
                  <a:schemeClr val="accent6">
                    <a:lumMod val="75000"/>
                  </a:schemeClr>
                </a:solidFill>
              </a:rPr>
              <a:t>exert pressure </a:t>
            </a:r>
            <a:r>
              <a:rPr lang="en-AU" dirty="0" smtClean="0"/>
              <a:t>on the wall of the container uniformly</a:t>
            </a:r>
          </a:p>
          <a:p>
            <a:pPr marL="514350" indent="-514350">
              <a:buAutoNum type="arabicPeriod"/>
            </a:pPr>
            <a:r>
              <a:rPr lang="en-AU" dirty="0" smtClean="0"/>
              <a:t>Gases </a:t>
            </a:r>
            <a:r>
              <a:rPr lang="en-AU" u="sng" dirty="0" smtClean="0">
                <a:solidFill>
                  <a:schemeClr val="accent6">
                    <a:lumMod val="75000"/>
                  </a:schemeClr>
                </a:solidFill>
              </a:rPr>
              <a:t>diffuse </a:t>
            </a:r>
            <a:r>
              <a:rPr lang="en-AU" dirty="0" smtClean="0"/>
              <a:t>with other gases in the same container</a:t>
            </a:r>
            <a:endParaRPr lang="en-AU"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solidFill>
                  <a:schemeClr val="accent3">
                    <a:lumMod val="75000"/>
                  </a:schemeClr>
                </a:solidFill>
              </a:rPr>
              <a:t>Kinetic Theory</a:t>
            </a:r>
            <a:endParaRPr lang="en-AU" dirty="0">
              <a:solidFill>
                <a:schemeClr val="accent3">
                  <a:lumMod val="75000"/>
                </a:schemeClr>
              </a:solidFill>
            </a:endParaRPr>
          </a:p>
        </p:txBody>
      </p:sp>
      <p:sp>
        <p:nvSpPr>
          <p:cNvPr id="3" name="Content Placeholder 2"/>
          <p:cNvSpPr>
            <a:spLocks noGrp="1"/>
          </p:cNvSpPr>
          <p:nvPr>
            <p:ph idx="1"/>
          </p:nvPr>
        </p:nvSpPr>
        <p:spPr>
          <a:xfrm>
            <a:off x="611560" y="1988840"/>
            <a:ext cx="8229600" cy="4374248"/>
          </a:xfrm>
        </p:spPr>
        <p:style>
          <a:lnRef idx="2">
            <a:schemeClr val="accent1">
              <a:shade val="50000"/>
            </a:schemeClr>
          </a:lnRef>
          <a:fillRef idx="1">
            <a:schemeClr val="accent1"/>
          </a:fillRef>
          <a:effectRef idx="0">
            <a:schemeClr val="accent1"/>
          </a:effectRef>
          <a:fontRef idx="minor">
            <a:schemeClr val="lt1"/>
          </a:fontRef>
        </p:style>
        <p:txBody>
          <a:bodyPr>
            <a:normAutofit fontScale="70000" lnSpcReduction="20000"/>
          </a:bodyPr>
          <a:lstStyle/>
          <a:p>
            <a:pPr>
              <a:buNone/>
            </a:pPr>
            <a:r>
              <a:rPr lang="en-AU" dirty="0" smtClean="0"/>
              <a:t>The Kinetic Theory of Gases is the model used to explain the behaviour of gases in nature.</a:t>
            </a:r>
          </a:p>
          <a:p>
            <a:r>
              <a:rPr lang="en-AU" dirty="0" smtClean="0"/>
              <a:t>Gases are composed of tiny particles called molecules </a:t>
            </a:r>
            <a:r>
              <a:rPr lang="en-AU" sz="2000" dirty="0" smtClean="0">
                <a:solidFill>
                  <a:srgbClr val="FF0000"/>
                </a:solidFill>
              </a:rPr>
              <a:t>(Remember… molecules are two or more atoms held together by chemical bonds) This means that gases are made up of mostly empty space!</a:t>
            </a:r>
          </a:p>
          <a:p>
            <a:r>
              <a:rPr lang="en-AU" dirty="0" smtClean="0"/>
              <a:t>The particles are relatively widely spaced (compared to the size of each gas molecule)</a:t>
            </a:r>
          </a:p>
          <a:p>
            <a:r>
              <a:rPr lang="en-AU" dirty="0" smtClean="0"/>
              <a:t>The molecules move in rapid, random, straight-line motion. These movements result in collisions with each other and the sides of the container.</a:t>
            </a:r>
          </a:p>
          <a:p>
            <a:r>
              <a:rPr lang="en-AU" dirty="0" smtClean="0"/>
              <a:t>The forces of attraction between the molecules are negligible.</a:t>
            </a:r>
          </a:p>
          <a:p>
            <a:r>
              <a:rPr lang="en-AU" dirty="0" smtClean="0"/>
              <a:t>Collisions between the molecules are elastic, resulting in no net energy loss during these collisions.</a:t>
            </a:r>
          </a:p>
          <a:p>
            <a:r>
              <a:rPr lang="en-AU" dirty="0" smtClean="0"/>
              <a:t>The average kinetic energy of the molecules increases as the temperature of the gas increases.</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amond(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amond(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amond(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amond(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amond(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amond(in)">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Properties that Describe A Gas</a:t>
            </a:r>
            <a:endParaRPr lang="en-AU" dirty="0"/>
          </a:p>
        </p:txBody>
      </p:sp>
      <p:pic>
        <p:nvPicPr>
          <p:cNvPr id="2050" name="Picture 2"/>
          <p:cNvPicPr>
            <a:picLocks noGrp="1" noChangeAspect="1" noChangeArrowheads="1"/>
          </p:cNvPicPr>
          <p:nvPr>
            <p:ph idx="1"/>
          </p:nvPr>
        </p:nvPicPr>
        <p:blipFill>
          <a:blip r:embed="rId2"/>
          <a:srcRect t="16168"/>
          <a:stretch>
            <a:fillRect/>
          </a:stretch>
        </p:blipFill>
        <p:spPr bwMode="auto">
          <a:xfrm>
            <a:off x="214282" y="1214422"/>
            <a:ext cx="8718516" cy="2575093"/>
          </a:xfrm>
          <a:prstGeom prst="rect">
            <a:avLst/>
          </a:prstGeom>
          <a:noFill/>
          <a:ln w="9525">
            <a:noFill/>
            <a:miter lim="800000"/>
            <a:headEnd/>
            <a:tailEnd/>
          </a:ln>
          <a:effectLst/>
        </p:spPr>
      </p:pic>
      <p:sp>
        <p:nvSpPr>
          <p:cNvPr id="5" name="TextBox 4"/>
          <p:cNvSpPr txBox="1"/>
          <p:nvPr/>
        </p:nvSpPr>
        <p:spPr>
          <a:xfrm>
            <a:off x="714348" y="4026456"/>
            <a:ext cx="7358114" cy="2831544"/>
          </a:xfrm>
          <a:prstGeom prst="rect">
            <a:avLst/>
          </a:prstGeom>
          <a:noFill/>
        </p:spPr>
        <p:txBody>
          <a:bodyPr wrap="square" rtlCol="0">
            <a:spAutoFit/>
          </a:bodyPr>
          <a:lstStyle/>
          <a:p>
            <a:r>
              <a:rPr lang="en-AU" sz="3200" dirty="0" smtClean="0"/>
              <a:t>These properties are all related to one another.</a:t>
            </a:r>
          </a:p>
          <a:p>
            <a:r>
              <a:rPr lang="en-AU" sz="3200" i="1" dirty="0" smtClean="0">
                <a:solidFill>
                  <a:schemeClr val="accent2">
                    <a:lumMod val="60000"/>
                    <a:lumOff val="40000"/>
                  </a:schemeClr>
                </a:solidFill>
              </a:rPr>
              <a:t>When one variable changes, it causes the remaining three to react in a predictable manner.</a:t>
            </a:r>
          </a:p>
          <a:p>
            <a:endParaRPr lang="en-A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Three Laws, Three people</a:t>
            </a:r>
            <a:endParaRPr lang="en-AU" dirty="0"/>
          </a:p>
        </p:txBody>
      </p:sp>
      <p:sp>
        <p:nvSpPr>
          <p:cNvPr id="3" name="Content Placeholder 2"/>
          <p:cNvSpPr>
            <a:spLocks noGrp="1"/>
          </p:cNvSpPr>
          <p:nvPr>
            <p:ph idx="1"/>
          </p:nvPr>
        </p:nvSpPr>
        <p:spPr>
          <a:xfrm>
            <a:off x="428596" y="1428736"/>
            <a:ext cx="8229600" cy="4357717"/>
          </a:xfrm>
        </p:spPr>
        <p:txBody>
          <a:bodyPr>
            <a:normAutofit/>
          </a:bodyPr>
          <a:lstStyle/>
          <a:p>
            <a:pPr>
              <a:buFont typeface="Wingdings" pitchFamily="2" charset="2"/>
              <a:buChar char="ü"/>
            </a:pPr>
            <a:r>
              <a:rPr lang="en-AU" dirty="0" smtClean="0"/>
              <a:t>Boyle’s Law</a:t>
            </a:r>
          </a:p>
          <a:p>
            <a:pPr>
              <a:buNone/>
            </a:pPr>
            <a:endParaRPr lang="en-AU" dirty="0" smtClean="0"/>
          </a:p>
          <a:p>
            <a:pPr>
              <a:buFont typeface="Wingdings" pitchFamily="2" charset="2"/>
              <a:buChar char="ü"/>
            </a:pPr>
            <a:r>
              <a:rPr lang="en-AU" dirty="0" smtClean="0"/>
              <a:t>Charles Law</a:t>
            </a:r>
          </a:p>
          <a:p>
            <a:pPr>
              <a:buNone/>
            </a:pPr>
            <a:endParaRPr lang="en-AU" dirty="0" smtClean="0"/>
          </a:p>
          <a:p>
            <a:pPr>
              <a:buFont typeface="Wingdings" pitchFamily="2" charset="2"/>
              <a:buChar char="ü"/>
            </a:pPr>
            <a:r>
              <a:rPr lang="en-AU" dirty="0" smtClean="0"/>
              <a:t>Combined Gas Law</a:t>
            </a:r>
          </a:p>
          <a:p>
            <a:pPr>
              <a:buNone/>
            </a:pPr>
            <a:endParaRPr lang="en-AU" dirty="0"/>
          </a:p>
          <a:p>
            <a:pPr>
              <a:buNone/>
            </a:pPr>
            <a:endParaRPr lang="en-AU" dirty="0"/>
          </a:p>
          <a:p>
            <a:pPr>
              <a:buNone/>
            </a:pPr>
            <a:endParaRPr lang="en-AU" dirty="0" smtClean="0"/>
          </a:p>
          <a:p>
            <a:pPr>
              <a:buNone/>
            </a:pPr>
            <a:endParaRPr lang="en-AU" dirty="0" smtClean="0"/>
          </a:p>
          <a:p>
            <a:pPr>
              <a:buNone/>
            </a:pPr>
            <a:endParaRPr lang="en-AU" dirty="0"/>
          </a:p>
          <a:p>
            <a:pPr>
              <a:buNone/>
            </a:pPr>
            <a:endParaRPr lang="en-AU" dirty="0" smtClean="0"/>
          </a:p>
          <a:p>
            <a:pPr>
              <a:buNone/>
            </a:pPr>
            <a:endParaRPr lang="en-AU" dirty="0"/>
          </a:p>
          <a:p>
            <a:pPr>
              <a:buNone/>
            </a:pPr>
            <a:endParaRPr lang="en-AU" dirty="0"/>
          </a:p>
        </p:txBody>
      </p:sp>
      <p:sp>
        <p:nvSpPr>
          <p:cNvPr id="5" name="TextBox 4"/>
          <p:cNvSpPr txBox="1"/>
          <p:nvPr/>
        </p:nvSpPr>
        <p:spPr>
          <a:xfrm>
            <a:off x="3071802" y="1357298"/>
            <a:ext cx="2857520" cy="1138773"/>
          </a:xfrm>
          <a:prstGeom prst="rect">
            <a:avLst/>
          </a:prstGeom>
          <a:noFill/>
        </p:spPr>
        <p:txBody>
          <a:bodyPr wrap="square" rtlCol="0">
            <a:spAutoFit/>
          </a:bodyPr>
          <a:lstStyle/>
          <a:p>
            <a:r>
              <a:rPr lang="en-AU" sz="3200" dirty="0" smtClean="0">
                <a:solidFill>
                  <a:schemeClr val="accent2">
                    <a:lumMod val="75000"/>
                  </a:schemeClr>
                </a:solidFill>
              </a:rPr>
              <a:t>P</a:t>
            </a:r>
            <a:r>
              <a:rPr lang="en-AU" sz="3200" baseline="-25000" dirty="0" smtClean="0">
                <a:solidFill>
                  <a:schemeClr val="accent2">
                    <a:lumMod val="75000"/>
                  </a:schemeClr>
                </a:solidFill>
              </a:rPr>
              <a:t>1</a:t>
            </a:r>
            <a:r>
              <a:rPr lang="en-AU" sz="3200" dirty="0" smtClean="0">
                <a:solidFill>
                  <a:schemeClr val="accent2">
                    <a:lumMod val="75000"/>
                  </a:schemeClr>
                </a:solidFill>
              </a:rPr>
              <a:t>V</a:t>
            </a:r>
            <a:r>
              <a:rPr lang="en-AU" sz="3200" baseline="-25000" dirty="0" smtClean="0">
                <a:solidFill>
                  <a:schemeClr val="accent2">
                    <a:lumMod val="75000"/>
                  </a:schemeClr>
                </a:solidFill>
              </a:rPr>
              <a:t>1</a:t>
            </a:r>
            <a:r>
              <a:rPr lang="en-AU" sz="3200" dirty="0" smtClean="0">
                <a:solidFill>
                  <a:schemeClr val="accent2">
                    <a:lumMod val="75000"/>
                  </a:schemeClr>
                </a:solidFill>
              </a:rPr>
              <a:t> = P</a:t>
            </a:r>
            <a:r>
              <a:rPr lang="en-AU" sz="3200" baseline="-25000" dirty="0" smtClean="0">
                <a:solidFill>
                  <a:schemeClr val="accent2">
                    <a:lumMod val="75000"/>
                  </a:schemeClr>
                </a:solidFill>
              </a:rPr>
              <a:t>2</a:t>
            </a:r>
            <a:r>
              <a:rPr lang="en-AU" sz="3200" dirty="0" smtClean="0">
                <a:solidFill>
                  <a:schemeClr val="accent2">
                    <a:lumMod val="75000"/>
                  </a:schemeClr>
                </a:solidFill>
              </a:rPr>
              <a:t>V</a:t>
            </a:r>
            <a:r>
              <a:rPr lang="en-AU" sz="3200" baseline="-25000" dirty="0" smtClean="0">
                <a:solidFill>
                  <a:schemeClr val="accent2">
                    <a:lumMod val="75000"/>
                  </a:schemeClr>
                </a:solidFill>
              </a:rPr>
              <a:t>2</a:t>
            </a:r>
          </a:p>
          <a:p>
            <a:endParaRPr lang="en-AU" dirty="0"/>
          </a:p>
          <a:p>
            <a:endParaRPr lang="en-AU" dirty="0"/>
          </a:p>
        </p:txBody>
      </p:sp>
      <p:sp>
        <p:nvSpPr>
          <p:cNvPr id="7" name="TextBox 6"/>
          <p:cNvSpPr txBox="1"/>
          <p:nvPr/>
        </p:nvSpPr>
        <p:spPr>
          <a:xfrm>
            <a:off x="3214678" y="2571744"/>
            <a:ext cx="1785950" cy="1077218"/>
          </a:xfrm>
          <a:prstGeom prst="rect">
            <a:avLst/>
          </a:prstGeom>
          <a:noFill/>
        </p:spPr>
        <p:txBody>
          <a:bodyPr wrap="square" rtlCol="0">
            <a:spAutoFit/>
          </a:bodyPr>
          <a:lstStyle/>
          <a:p>
            <a:r>
              <a:rPr lang="en-AU" sz="3200" u="sng" dirty="0" smtClean="0">
                <a:solidFill>
                  <a:srgbClr val="FF0000"/>
                </a:solidFill>
              </a:rPr>
              <a:t>V</a:t>
            </a:r>
            <a:r>
              <a:rPr lang="en-AU" sz="3200" u="sng" baseline="-25000" dirty="0" smtClean="0">
                <a:solidFill>
                  <a:srgbClr val="FF0000"/>
                </a:solidFill>
              </a:rPr>
              <a:t>1</a:t>
            </a:r>
            <a:r>
              <a:rPr lang="en-AU" sz="3200" dirty="0" smtClean="0">
                <a:solidFill>
                  <a:srgbClr val="FF0000"/>
                </a:solidFill>
              </a:rPr>
              <a:t> = </a:t>
            </a:r>
            <a:r>
              <a:rPr lang="en-AU" sz="3200" u="sng" dirty="0" smtClean="0">
                <a:solidFill>
                  <a:srgbClr val="FF0000"/>
                </a:solidFill>
              </a:rPr>
              <a:t>V</a:t>
            </a:r>
            <a:r>
              <a:rPr lang="en-AU" sz="3200" u="sng" baseline="-25000" dirty="0" smtClean="0">
                <a:solidFill>
                  <a:srgbClr val="FF0000"/>
                </a:solidFill>
              </a:rPr>
              <a:t>2</a:t>
            </a:r>
          </a:p>
          <a:p>
            <a:r>
              <a:rPr lang="en-AU" sz="3200" dirty="0" smtClean="0">
                <a:solidFill>
                  <a:srgbClr val="FF0000"/>
                </a:solidFill>
              </a:rPr>
              <a:t>T</a:t>
            </a:r>
            <a:r>
              <a:rPr lang="en-AU" sz="3200" baseline="-25000" dirty="0" smtClean="0">
                <a:solidFill>
                  <a:srgbClr val="FF0000"/>
                </a:solidFill>
              </a:rPr>
              <a:t>1</a:t>
            </a:r>
            <a:r>
              <a:rPr lang="en-AU" sz="3200" dirty="0" smtClean="0">
                <a:solidFill>
                  <a:srgbClr val="FF0000"/>
                </a:solidFill>
              </a:rPr>
              <a:t>     T</a:t>
            </a:r>
            <a:r>
              <a:rPr lang="en-AU" sz="3200" baseline="-25000" dirty="0" smtClean="0">
                <a:solidFill>
                  <a:srgbClr val="FF0000"/>
                </a:solidFill>
              </a:rPr>
              <a:t>2</a:t>
            </a:r>
          </a:p>
        </p:txBody>
      </p:sp>
      <p:sp>
        <p:nvSpPr>
          <p:cNvPr id="8" name="TextBox 7"/>
          <p:cNvSpPr txBox="1"/>
          <p:nvPr/>
        </p:nvSpPr>
        <p:spPr>
          <a:xfrm>
            <a:off x="4357686" y="3857628"/>
            <a:ext cx="2428892" cy="1077218"/>
          </a:xfrm>
          <a:prstGeom prst="rect">
            <a:avLst/>
          </a:prstGeom>
          <a:noFill/>
        </p:spPr>
        <p:txBody>
          <a:bodyPr wrap="square" rtlCol="0">
            <a:spAutoFit/>
          </a:bodyPr>
          <a:lstStyle/>
          <a:p>
            <a:r>
              <a:rPr lang="en-AU" sz="3200" u="sng" dirty="0" smtClean="0">
                <a:solidFill>
                  <a:schemeClr val="accent5">
                    <a:lumMod val="75000"/>
                  </a:schemeClr>
                </a:solidFill>
              </a:rPr>
              <a:t>P</a:t>
            </a:r>
            <a:r>
              <a:rPr lang="en-AU" sz="3200" u="sng" baseline="-25000" dirty="0" smtClean="0">
                <a:solidFill>
                  <a:schemeClr val="accent5">
                    <a:lumMod val="75000"/>
                  </a:schemeClr>
                </a:solidFill>
              </a:rPr>
              <a:t>1</a:t>
            </a:r>
            <a:r>
              <a:rPr lang="en-AU" sz="3200" u="sng" dirty="0" smtClean="0">
                <a:solidFill>
                  <a:schemeClr val="accent5">
                    <a:lumMod val="75000"/>
                  </a:schemeClr>
                </a:solidFill>
              </a:rPr>
              <a:t>V</a:t>
            </a:r>
            <a:r>
              <a:rPr lang="en-AU" sz="3200" u="sng" baseline="-25000" dirty="0" smtClean="0">
                <a:solidFill>
                  <a:schemeClr val="accent5">
                    <a:lumMod val="75000"/>
                  </a:schemeClr>
                </a:solidFill>
              </a:rPr>
              <a:t>1</a:t>
            </a:r>
            <a:r>
              <a:rPr lang="en-AU" sz="3200" dirty="0" smtClean="0">
                <a:solidFill>
                  <a:schemeClr val="accent5">
                    <a:lumMod val="75000"/>
                  </a:schemeClr>
                </a:solidFill>
              </a:rPr>
              <a:t> = </a:t>
            </a:r>
            <a:r>
              <a:rPr lang="en-AU" sz="3200" u="sng" dirty="0" smtClean="0">
                <a:solidFill>
                  <a:schemeClr val="accent5">
                    <a:lumMod val="75000"/>
                  </a:schemeClr>
                </a:solidFill>
              </a:rPr>
              <a:t>P</a:t>
            </a:r>
            <a:r>
              <a:rPr lang="en-AU" sz="3200" u="sng" baseline="-25000" dirty="0" smtClean="0">
                <a:solidFill>
                  <a:schemeClr val="accent5">
                    <a:lumMod val="75000"/>
                  </a:schemeClr>
                </a:solidFill>
              </a:rPr>
              <a:t>2</a:t>
            </a:r>
            <a:r>
              <a:rPr lang="en-AU" sz="3200" u="sng" dirty="0" smtClean="0">
                <a:solidFill>
                  <a:schemeClr val="accent5">
                    <a:lumMod val="75000"/>
                  </a:schemeClr>
                </a:solidFill>
              </a:rPr>
              <a:t>V</a:t>
            </a:r>
            <a:r>
              <a:rPr lang="en-AU" sz="3200" u="sng" baseline="-25000" dirty="0" smtClean="0">
                <a:solidFill>
                  <a:schemeClr val="accent5">
                    <a:lumMod val="75000"/>
                  </a:schemeClr>
                </a:solidFill>
              </a:rPr>
              <a:t>2</a:t>
            </a:r>
          </a:p>
          <a:p>
            <a:r>
              <a:rPr lang="en-AU" sz="3200" dirty="0">
                <a:solidFill>
                  <a:schemeClr val="accent5">
                    <a:lumMod val="75000"/>
                  </a:schemeClr>
                </a:solidFill>
              </a:rPr>
              <a:t> </a:t>
            </a:r>
            <a:r>
              <a:rPr lang="en-AU" sz="3200" dirty="0" smtClean="0">
                <a:solidFill>
                  <a:schemeClr val="accent5">
                    <a:lumMod val="75000"/>
                  </a:schemeClr>
                </a:solidFill>
              </a:rPr>
              <a:t>  T</a:t>
            </a:r>
            <a:r>
              <a:rPr lang="en-AU" sz="3200" baseline="-25000" dirty="0" smtClean="0">
                <a:solidFill>
                  <a:schemeClr val="accent5">
                    <a:lumMod val="75000"/>
                  </a:schemeClr>
                </a:solidFill>
              </a:rPr>
              <a:t>1</a:t>
            </a:r>
            <a:r>
              <a:rPr lang="en-AU" sz="3200" dirty="0" smtClean="0">
                <a:solidFill>
                  <a:schemeClr val="accent5">
                    <a:lumMod val="75000"/>
                  </a:schemeClr>
                </a:solidFill>
              </a:rPr>
              <a:t>        T</a:t>
            </a:r>
            <a:r>
              <a:rPr lang="en-AU" sz="3200" baseline="-25000" dirty="0" smtClean="0">
                <a:solidFill>
                  <a:schemeClr val="accent5">
                    <a:lumMod val="75000"/>
                  </a:schemeClr>
                </a:solidFill>
              </a:rPr>
              <a:t>2</a:t>
            </a:r>
            <a:endParaRPr lang="en-AU" sz="3200" baseline="-25000" dirty="0">
              <a:solidFill>
                <a:schemeClr val="accent5">
                  <a:lumMod val="7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fontScale="92500" lnSpcReduction="10000"/>
          </a:bodyPr>
          <a:lstStyle/>
          <a:p>
            <a:pPr>
              <a:buNone/>
            </a:pPr>
            <a:r>
              <a:rPr lang="en-AU" dirty="0" smtClean="0"/>
              <a:t>	Gases are most easily measure by their </a:t>
            </a:r>
            <a:r>
              <a:rPr lang="en-AU" u="sng" dirty="0" smtClean="0"/>
              <a:t>volume</a:t>
            </a:r>
            <a:r>
              <a:rPr lang="en-AU" dirty="0" smtClean="0"/>
              <a:t>. However, you also need to take into account the </a:t>
            </a:r>
            <a:r>
              <a:rPr lang="en-AU" u="sng" dirty="0" smtClean="0"/>
              <a:t>temperature</a:t>
            </a:r>
            <a:r>
              <a:rPr lang="en-AU" dirty="0" smtClean="0"/>
              <a:t> and </a:t>
            </a:r>
            <a:r>
              <a:rPr lang="en-AU" u="sng" dirty="0" smtClean="0"/>
              <a:t>pressure</a:t>
            </a:r>
            <a:r>
              <a:rPr lang="en-AU" dirty="0" smtClean="0"/>
              <a:t> as these can affect the quantity of a gas.</a:t>
            </a:r>
          </a:p>
          <a:p>
            <a:pPr>
              <a:buNone/>
            </a:pPr>
            <a:endParaRPr lang="en-AU" dirty="0" smtClean="0"/>
          </a:p>
          <a:p>
            <a:pPr>
              <a:buNone/>
            </a:pPr>
            <a:r>
              <a:rPr lang="en-AU" dirty="0" smtClean="0"/>
              <a:t>	A greater amount of gas will fit into a container when the temperature is low and the pressure is high. Why is this?</a:t>
            </a:r>
          </a:p>
          <a:p>
            <a:pPr>
              <a:buNone/>
            </a:pPr>
            <a:endParaRPr lang="en-AU"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Units</a:t>
            </a:r>
            <a:endParaRPr lang="en-AU" dirty="0"/>
          </a:p>
        </p:txBody>
      </p:sp>
      <p:sp>
        <p:nvSpPr>
          <p:cNvPr id="3" name="Content Placeholder 2"/>
          <p:cNvSpPr>
            <a:spLocks noGrp="1"/>
          </p:cNvSpPr>
          <p:nvPr>
            <p:ph idx="1"/>
          </p:nvPr>
        </p:nvSpPr>
        <p:spPr>
          <a:xfrm>
            <a:off x="457200" y="1600200"/>
            <a:ext cx="8229600" cy="4205064"/>
          </a:xfrm>
        </p:spPr>
        <p:style>
          <a:lnRef idx="2">
            <a:schemeClr val="accent5">
              <a:shade val="50000"/>
            </a:schemeClr>
          </a:lnRef>
          <a:fillRef idx="1">
            <a:schemeClr val="accent5"/>
          </a:fillRef>
          <a:effectRef idx="0">
            <a:schemeClr val="accent5"/>
          </a:effectRef>
          <a:fontRef idx="minor">
            <a:schemeClr val="lt1"/>
          </a:fontRef>
        </p:style>
        <p:txBody>
          <a:bodyPr/>
          <a:lstStyle/>
          <a:p>
            <a:pPr>
              <a:buNone/>
            </a:pPr>
            <a:r>
              <a:rPr lang="en-AU" dirty="0" smtClean="0"/>
              <a:t>Volume		</a:t>
            </a:r>
            <a:r>
              <a:rPr lang="en-AU" sz="2500" dirty="0" smtClean="0">
                <a:solidFill>
                  <a:schemeClr val="accent1">
                    <a:lumMod val="75000"/>
                  </a:schemeClr>
                </a:solidFill>
              </a:rPr>
              <a:t>Litres (L) = 1000 </a:t>
            </a:r>
            <a:r>
              <a:rPr lang="en-AU" sz="2500" dirty="0" err="1" smtClean="0">
                <a:solidFill>
                  <a:schemeClr val="accent1">
                    <a:lumMod val="75000"/>
                  </a:schemeClr>
                </a:solidFill>
              </a:rPr>
              <a:t>mL</a:t>
            </a:r>
            <a:endParaRPr lang="en-AU" sz="2500" dirty="0" smtClean="0">
              <a:solidFill>
                <a:schemeClr val="accent1">
                  <a:lumMod val="75000"/>
                </a:schemeClr>
              </a:solidFill>
            </a:endParaRPr>
          </a:p>
          <a:p>
            <a:pPr>
              <a:buNone/>
            </a:pPr>
            <a:endParaRPr lang="en-AU" sz="2500" dirty="0" smtClean="0">
              <a:solidFill>
                <a:schemeClr val="accent1">
                  <a:lumMod val="75000"/>
                </a:schemeClr>
              </a:solidFill>
            </a:endParaRPr>
          </a:p>
          <a:p>
            <a:pPr>
              <a:buNone/>
            </a:pPr>
            <a:r>
              <a:rPr lang="en-AU" dirty="0" smtClean="0"/>
              <a:t>Temperature	</a:t>
            </a:r>
            <a:r>
              <a:rPr lang="en-AU" sz="2500" dirty="0" smtClean="0">
                <a:solidFill>
                  <a:schemeClr val="accent1">
                    <a:lumMod val="75000"/>
                  </a:schemeClr>
                </a:solidFill>
                <a:latin typeface="Strange Brew"/>
              </a:rPr>
              <a:t>°</a:t>
            </a:r>
            <a:r>
              <a:rPr lang="en-AU" sz="2500" dirty="0" smtClean="0">
                <a:solidFill>
                  <a:schemeClr val="accent1">
                    <a:lumMod val="75000"/>
                  </a:schemeClr>
                </a:solidFill>
              </a:rPr>
              <a:t>C or kelvin (K)</a:t>
            </a:r>
          </a:p>
          <a:p>
            <a:pPr>
              <a:buNone/>
            </a:pPr>
            <a:endParaRPr lang="en-AU" sz="2500" dirty="0" smtClean="0">
              <a:solidFill>
                <a:schemeClr val="accent1">
                  <a:lumMod val="75000"/>
                </a:schemeClr>
              </a:solidFill>
            </a:endParaRPr>
          </a:p>
          <a:p>
            <a:pPr>
              <a:buNone/>
            </a:pPr>
            <a:r>
              <a:rPr lang="en-AU" dirty="0" smtClean="0"/>
              <a:t>Pressure		</a:t>
            </a:r>
            <a:r>
              <a:rPr lang="en-AU" sz="2500" dirty="0" smtClean="0">
                <a:solidFill>
                  <a:schemeClr val="accent1">
                    <a:lumMod val="75000"/>
                  </a:schemeClr>
                </a:solidFill>
              </a:rPr>
              <a:t>1 atmosphere = 1.00 </a:t>
            </a:r>
            <a:r>
              <a:rPr lang="en-AU" sz="2500" dirty="0" err="1" smtClean="0">
                <a:solidFill>
                  <a:schemeClr val="accent1">
                    <a:lumMod val="75000"/>
                  </a:schemeClr>
                </a:solidFill>
              </a:rPr>
              <a:t>atm</a:t>
            </a:r>
            <a:r>
              <a:rPr lang="en-AU" sz="2500" dirty="0" smtClean="0">
                <a:solidFill>
                  <a:schemeClr val="accent1">
                    <a:lumMod val="75000"/>
                  </a:schemeClr>
                </a:solidFill>
              </a:rPr>
              <a:t> = 101.3kPa 			= 760.0mmHg</a:t>
            </a:r>
          </a:p>
          <a:p>
            <a:pPr>
              <a:buNone/>
            </a:pPr>
            <a:endParaRPr lang="en-AU" sz="1400" dirty="0" smtClean="0"/>
          </a:p>
          <a:p>
            <a:pPr>
              <a:buNone/>
            </a:pPr>
            <a:endParaRPr lang="en-AU" sz="1400" dirty="0"/>
          </a:p>
          <a:p>
            <a:pPr algn="ctr">
              <a:buNone/>
            </a:pPr>
            <a:r>
              <a:rPr lang="en-AU" sz="1400" dirty="0" smtClean="0"/>
              <a:t>* Temperature should always be converted to </a:t>
            </a:r>
            <a:r>
              <a:rPr lang="en-AU" sz="1400" dirty="0" err="1" smtClean="0"/>
              <a:t>kelvin</a:t>
            </a:r>
            <a:r>
              <a:rPr lang="en-AU" sz="1400" dirty="0" smtClean="0"/>
              <a:t>. Just add 273 to the given temperature in </a:t>
            </a:r>
            <a:r>
              <a:rPr lang="en-AU" sz="1400" dirty="0" smtClean="0">
                <a:latin typeface="Strange Brew"/>
              </a:rPr>
              <a:t>° </a:t>
            </a:r>
            <a:r>
              <a:rPr lang="en-AU" sz="1400" dirty="0" smtClean="0"/>
              <a:t>C . </a:t>
            </a:r>
            <a:r>
              <a:rPr lang="en-AU" sz="1400" dirty="0" smtClean="0">
                <a:solidFill>
                  <a:srgbClr val="FF0000"/>
                </a:solidFill>
              </a:rPr>
              <a:t>EASY! </a:t>
            </a:r>
            <a:r>
              <a:rPr lang="en-AU" sz="1400" dirty="0" smtClean="0">
                <a:solidFill>
                  <a:srgbClr val="FF0000"/>
                </a:solidFill>
                <a:sym typeface="Wingdings" pitchFamily="2" charset="2"/>
              </a:rPr>
              <a:t></a:t>
            </a:r>
            <a:endParaRPr lang="en-AU" sz="1400" dirty="0" smtClean="0">
              <a:solidFill>
                <a:srgbClr val="FF0000"/>
              </a:solidFill>
            </a:endParaRPr>
          </a:p>
          <a:p>
            <a:pPr>
              <a:buNone/>
            </a:pPr>
            <a:endParaRPr lang="en-AU"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00165">
  <a:themeElements>
    <a:clrScheme name="">
      <a:dk1>
        <a:srgbClr val="333333"/>
      </a:dk1>
      <a:lt1>
        <a:srgbClr val="FFFFFF"/>
      </a:lt1>
      <a:dk2>
        <a:srgbClr val="66CCFF"/>
      </a:dk2>
      <a:lt2>
        <a:srgbClr val="333333"/>
      </a:lt2>
      <a:accent1>
        <a:srgbClr val="66CCFF"/>
      </a:accent1>
      <a:accent2>
        <a:srgbClr val="00FF80"/>
      </a:accent2>
      <a:accent3>
        <a:srgbClr val="FFFFFF"/>
      </a:accent3>
      <a:accent4>
        <a:srgbClr val="2A2A2A"/>
      </a:accent4>
      <a:accent5>
        <a:srgbClr val="B8E2FF"/>
      </a:accent5>
      <a:accent6>
        <a:srgbClr val="00E773"/>
      </a:accent6>
      <a:hlink>
        <a:srgbClr val="666666"/>
      </a:hlink>
      <a:folHlink>
        <a:srgbClr val="FF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3366FF"/>
        </a:hlink>
        <a:folHlink>
          <a:srgbClr val="6699FF"/>
        </a:folHlink>
      </a:clrScheme>
      <a:clrMap bg1="lt1" tx1="dk1" bg2="lt2" tx2="dk2" accent1="accent1" accent2="accent2" accent3="accent3" accent4="accent4" accent5="accent5" accent6="accent6" hlink="hlink" folHlink="folHlink"/>
    </a:extraClrScheme>
    <a:extraClrScheme>
      <a:clrScheme name="Default Design 15">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
      <a:clrScheme name="Default Design 16">
        <a:dk1>
          <a:srgbClr val="000066"/>
        </a:dk1>
        <a:lt1>
          <a:srgbClr val="FFFFFF"/>
        </a:lt1>
        <a:dk2>
          <a:srgbClr val="000066"/>
        </a:dk2>
        <a:lt2>
          <a:srgbClr val="808080"/>
        </a:lt2>
        <a:accent1>
          <a:srgbClr val="CCECFF"/>
        </a:accent1>
        <a:accent2>
          <a:srgbClr val="333399"/>
        </a:accent2>
        <a:accent3>
          <a:srgbClr val="FFFFFF"/>
        </a:accent3>
        <a:accent4>
          <a:srgbClr val="000056"/>
        </a:accent4>
        <a:accent5>
          <a:srgbClr val="E2F4F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30DEBF7E8BEF4BA396B592152DA228" ma:contentTypeVersion="23" ma:contentTypeDescription="Create a new document." ma:contentTypeScope="" ma:versionID="c99ea7ec073bb56e4046c71651e8c57d">
  <xsd:schema xmlns:xsd="http://www.w3.org/2001/XMLSchema" xmlns:xs="http://www.w3.org/2001/XMLSchema" xmlns:p="http://schemas.microsoft.com/office/2006/metadata/properties" xmlns:ns1="http://schemas.microsoft.com/sharepoint/v3" xmlns:ns2="776f451b-789d-4c8f-af74-3c000e6cce27" xmlns:ns3="00896bbc-7f86-448f-ab6b-109e07409180" targetNamespace="http://schemas.microsoft.com/office/2006/metadata/properties" ma:root="true" ma:fieldsID="e754bb5c132b05dabb07f70971e213a2" ns1:_="" ns2:_="" ns3:_="">
    <xsd:import namespace="http://schemas.microsoft.com/sharepoint/v3"/>
    <xsd:import namespace="776f451b-789d-4c8f-af74-3c000e6cce27"/>
    <xsd:import namespace="00896bbc-7f86-448f-ab6b-109e07409180"/>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EventHashCode" minOccurs="0"/>
                <xsd:element ref="ns3:MediaServiceGenerationTime" minOccurs="0"/>
                <xsd:element ref="ns3:MediaServiceOCR" minOccurs="0"/>
                <xsd:element ref="ns3:MediaServiceAutoKeyPoints" minOccurs="0"/>
                <xsd:element ref="ns3:MediaServiceKeyPoints" minOccurs="0"/>
                <xsd:element ref="ns3:MediaServiceLocation" minOccurs="0"/>
                <xsd:element ref="ns1:_ip_UnifiedCompliancePolicyProperties" minOccurs="0"/>
                <xsd:element ref="ns1:_ip_UnifiedCompliancePolicyUIAction" minOccurs="0"/>
                <xsd:element ref="ns3:MediaLengthInSeconds"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6f451b-789d-4c8f-af74-3c000e6cce2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8" nillable="true" ma:displayName="Taxonomy Catch All Column" ma:hidden="true" ma:list="{40edb284-b2af-4982-87ad-a11fa734b163}" ma:internalName="TaxCatchAll" ma:showField="CatchAllData" ma:web="776f451b-789d-4c8f-af74-3c000e6cce2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0896bbc-7f86-448f-ab6b-109e0740918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element name="MediaLengthInSeconds" ma:index="25" nillable="true" ma:displayName="Length (seconds)" ma:internalName="MediaLengthInSeconds" ma:readOnly="true">
      <xsd:simpleType>
        <xsd:restriction base="dms:Unknown"/>
      </xsd:simpleType>
    </xsd:element>
    <xsd:element name="lcf76f155ced4ddcb4097134ff3c332f" ma:index="27" nillable="true" ma:taxonomy="true" ma:internalName="lcf76f155ced4ddcb4097134ff3c332f" ma:taxonomyFieldName="MediaServiceImageTags" ma:displayName="Image Tags" ma:readOnly="false" ma:fieldId="{5cf76f15-5ced-4ddc-b409-7134ff3c332f}" ma:taxonomyMulti="true" ma:sspId="807d7447-0f6d-4322-8bac-43da6d24e0c5" ma:termSetId="09814cd3-568e-fe90-9814-8d621ff8fb84" ma:anchorId="fba54fb3-c3e1-fe81-a776-ca4b69148c4d" ma:open="true" ma:isKeyword="false">
      <xsd:complexType>
        <xsd:sequence>
          <xsd:element ref="pc:Terms" minOccurs="0" maxOccurs="1"/>
        </xsd:sequence>
      </xsd:complex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ObjectDetectorVersions" ma:index="3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_ip_UnifiedCompliancePolicyUIAction xmlns="http://schemas.microsoft.com/sharepoint/v3" xsi:nil="true"/>
    <_ip_UnifiedCompliancePolicyProperties xmlns="http://schemas.microsoft.com/sharepoint/v3" xsi:nil="true"/>
    <TaxCatchAll xmlns="776f451b-789d-4c8f-af74-3c000e6cce27" xsi:nil="true"/>
    <lcf76f155ced4ddcb4097134ff3c332f xmlns="00896bbc-7f86-448f-ab6b-109e07409180">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D0BD9AC-E2CF-431F-9017-89B7808BD57A}"/>
</file>

<file path=customXml/itemProps2.xml><?xml version="1.0" encoding="utf-8"?>
<ds:datastoreItem xmlns:ds="http://schemas.openxmlformats.org/officeDocument/2006/customXml" ds:itemID="{7F2A5BC8-41C4-447B-8618-9F9241CA192C}">
  <ds:schemaRefs>
    <ds:schemaRef ds:uri="http://schemas.microsoft.com/office/2006/metadata/properties"/>
    <ds:schemaRef ds:uri="http://purl.org/dc/elements/1.1/"/>
    <ds:schemaRef ds:uri="http://schemas.openxmlformats.org/package/2006/metadata/core-properties"/>
    <ds:schemaRef ds:uri="http://www.w3.org/XML/1998/namespace"/>
    <ds:schemaRef ds:uri="http://purl.org/dc/dcmitype/"/>
    <ds:schemaRef ds:uri="http://purl.org/dc/terms/"/>
    <ds:schemaRef ds:uri="http://schemas.microsoft.com/office/2006/documentManagement/types"/>
  </ds:schemaRefs>
</ds:datastoreItem>
</file>

<file path=customXml/itemProps3.xml><?xml version="1.0" encoding="utf-8"?>
<ds:datastoreItem xmlns:ds="http://schemas.openxmlformats.org/officeDocument/2006/customXml" ds:itemID="{8FB2B593-C71B-448A-B55A-6E9FB8C303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00165</Template>
  <TotalTime>702</TotalTime>
  <Words>784</Words>
  <Application>Microsoft Office PowerPoint</Application>
  <PresentationFormat>On-screen Show (4:3)</PresentationFormat>
  <Paragraphs>153</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Strange Brew</vt:lpstr>
      <vt:lpstr>Tunga</vt:lpstr>
      <vt:lpstr>Wingdings</vt:lpstr>
      <vt:lpstr>00165</vt:lpstr>
      <vt:lpstr>Gas Laws</vt:lpstr>
      <vt:lpstr>PowerPoint Presentation</vt:lpstr>
      <vt:lpstr>PowerPoint Presentation</vt:lpstr>
      <vt:lpstr>What are the properties of gases?</vt:lpstr>
      <vt:lpstr>Kinetic Theory</vt:lpstr>
      <vt:lpstr>Properties that Describe A Gas</vt:lpstr>
      <vt:lpstr>Three Laws, Three people</vt:lpstr>
      <vt:lpstr>PowerPoint Presentation</vt:lpstr>
      <vt:lpstr>Units</vt:lpstr>
      <vt:lpstr>Boyle’s Law</vt:lpstr>
      <vt:lpstr>Boyle’s Law – V and P</vt:lpstr>
      <vt:lpstr>Boyle Problem…</vt:lpstr>
      <vt:lpstr>Charles Law – V and T</vt:lpstr>
      <vt:lpstr>PowerPoint Presentation</vt:lpstr>
      <vt:lpstr>Charles Law Problem…</vt:lpstr>
      <vt:lpstr>Gay-Lussac’s Law</vt:lpstr>
      <vt:lpstr>Gay-Lussac Problem…</vt:lpstr>
      <vt:lpstr>Combined Gas Law</vt:lpstr>
      <vt:lpstr>Combined Gas Law Problem…</vt:lpstr>
      <vt:lpstr>Molar Volume and STP</vt:lpstr>
      <vt:lpstr>STP Calcs Guide…</vt:lpstr>
      <vt:lpstr>Elements that exist as gases at 250C and 1 atmosphere</vt:lpstr>
      <vt:lpstr>PowerPoint Presentation</vt:lpstr>
      <vt:lpstr>Questions</vt:lpstr>
    </vt:vector>
  </TitlesOfParts>
  <Company>Master M400</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Gases</dc:title>
  <dc:creator>user</dc:creator>
  <cp:lastModifiedBy>Anthony Murphy</cp:lastModifiedBy>
  <cp:revision>83</cp:revision>
  <dcterms:created xsi:type="dcterms:W3CDTF">2008-04-30T00:48:34Z</dcterms:created>
  <dcterms:modified xsi:type="dcterms:W3CDTF">2015-06-21T09:58:23Z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0x0101007D30DEBF7E8BEF4BA396B592152DA228</vt:lpwstr>
  </property>
  <property fmtid="{D5CDD505-2E9C-101B-9397-08002B2CF9AE}" pid="3" name="MediaServiceImageTags">
    <vt:lpwstr/>
  </property>
</Properties>
</file>