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63" r:id="rId6"/>
    <p:sldId id="257" r:id="rId7"/>
    <p:sldId id="270" r:id="rId8"/>
    <p:sldId id="258" r:id="rId9"/>
    <p:sldId id="260" r:id="rId10"/>
    <p:sldId id="275" r:id="rId11"/>
    <p:sldId id="259" r:id="rId12"/>
    <p:sldId id="261" r:id="rId13"/>
    <p:sldId id="262" r:id="rId14"/>
    <p:sldId id="264" r:id="rId15"/>
    <p:sldId id="265" r:id="rId16"/>
    <p:sldId id="266" r:id="rId17"/>
    <p:sldId id="271" r:id="rId18"/>
    <p:sldId id="273" r:id="rId19"/>
    <p:sldId id="274" r:id="rId20"/>
    <p:sldId id="267" r:id="rId21"/>
    <p:sldId id="269" r:id="rId22"/>
    <p:sldId id="268" r:id="rId23"/>
    <p:sldId id="272"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81C266C-9AC9-FE8A-E971-442E3070DD04}" v="1" dt="2022-09-01T02:17:29.03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3" d="100"/>
          <a:sy n="63" d="100"/>
        </p:scale>
        <p:origin x="77" y="51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ck Marston" userId="S::marston.nick@trinity.wa.edu.au::37aaf328-63dc-48ea-95e7-25737e615455" providerId="AD" clId="Web-{281C266C-9AC9-FE8A-E971-442E3070DD04}"/>
    <pc:docChg chg="modSld">
      <pc:chgData name="Nick Marston" userId="S::marston.nick@trinity.wa.edu.au::37aaf328-63dc-48ea-95e7-25737e615455" providerId="AD" clId="Web-{281C266C-9AC9-FE8A-E971-442E3070DD04}" dt="2022-09-01T02:17:29.030" v="0" actId="1076"/>
      <pc:docMkLst>
        <pc:docMk/>
      </pc:docMkLst>
      <pc:sldChg chg="modSp">
        <pc:chgData name="Nick Marston" userId="S::marston.nick@trinity.wa.edu.au::37aaf328-63dc-48ea-95e7-25737e615455" providerId="AD" clId="Web-{281C266C-9AC9-FE8A-E971-442E3070DD04}" dt="2022-09-01T02:17:29.030" v="0" actId="1076"/>
        <pc:sldMkLst>
          <pc:docMk/>
          <pc:sldMk cId="3229950698" sldId="268"/>
        </pc:sldMkLst>
        <pc:picChg chg="mod">
          <ac:chgData name="Nick Marston" userId="S::marston.nick@trinity.wa.edu.au::37aaf328-63dc-48ea-95e7-25737e615455" providerId="AD" clId="Web-{281C266C-9AC9-FE8A-E971-442E3070DD04}" dt="2022-09-01T02:17:29.030" v="0" actId="1076"/>
          <ac:picMkLst>
            <pc:docMk/>
            <pc:sldMk cId="3229950698" sldId="268"/>
            <ac:picMk id="11267" creationId="{00000000-0000-0000-0000-000000000000}"/>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8/31/2022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8/31/2022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8/31/2022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8/31/2022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8/31/2022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8/31/2022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hyperlink" Target="//upload.wikimedia.org/wikipedia/commons/5/5b/Hex_ice.GIF"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upload.wikimedia.org/wikipedia/commons/e/e2/Propan-1-ol_Lewis.svg" TargetMode="Externa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upload.wikimedia.org/wikipedia/commons/c/c6/3D_model_hydrogen_bonds_in_water.svg"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upload.wikimedia.org/wikipedia/commons/6/64/Base_pair_GC.svg" TargetMode="External"/><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Strength of Intermolecular Forces</a:t>
            </a:r>
          </a:p>
        </p:txBody>
      </p:sp>
      <p:sp>
        <p:nvSpPr>
          <p:cNvPr id="3" name="Subtitle 2"/>
          <p:cNvSpPr>
            <a:spLocks noGrp="1"/>
          </p:cNvSpPr>
          <p:nvPr>
            <p:ph type="subTitle" idx="1"/>
          </p:nvPr>
        </p:nvSpPr>
        <p:spPr>
          <a:xfrm>
            <a:off x="609600" y="3886200"/>
            <a:ext cx="7162800" cy="2286000"/>
          </a:xfrm>
        </p:spPr>
        <p:txBody>
          <a:bodyPr>
            <a:noAutofit/>
          </a:bodyPr>
          <a:lstStyle/>
          <a:p>
            <a:pPr algn="l"/>
            <a:r>
              <a:rPr lang="en-US" sz="1600" b="1" dirty="0">
                <a:solidFill>
                  <a:srgbClr val="00B050"/>
                </a:solidFill>
              </a:rPr>
              <a:t>Lesson Objectives:</a:t>
            </a:r>
          </a:p>
          <a:p>
            <a:pPr algn="l"/>
            <a:r>
              <a:rPr lang="en-US" sz="1600" dirty="0">
                <a:solidFill>
                  <a:srgbClr val="00B050"/>
                </a:solidFill>
              </a:rPr>
              <a:t>Describe and explain the origin and relative strength of the following intermolecular interactions for molecules of a similar size:</a:t>
            </a:r>
          </a:p>
          <a:p>
            <a:pPr marL="457200" indent="-457200" algn="l">
              <a:buFont typeface="Arial" pitchFamily="34" charset="0"/>
              <a:buChar char="•"/>
            </a:pPr>
            <a:r>
              <a:rPr lang="en-US" sz="1600" dirty="0">
                <a:solidFill>
                  <a:srgbClr val="00B050"/>
                </a:solidFill>
              </a:rPr>
              <a:t>dispersion forces</a:t>
            </a:r>
          </a:p>
          <a:p>
            <a:pPr marL="457200" indent="-457200" algn="l">
              <a:buFont typeface="Arial" pitchFamily="34" charset="0"/>
              <a:buChar char="•"/>
            </a:pPr>
            <a:r>
              <a:rPr lang="en-US" sz="1600" dirty="0">
                <a:solidFill>
                  <a:srgbClr val="00B050"/>
                </a:solidFill>
              </a:rPr>
              <a:t>dipole-dipole attractions</a:t>
            </a:r>
          </a:p>
          <a:p>
            <a:pPr marL="457200" indent="-457200" algn="l">
              <a:buFont typeface="Arial" pitchFamily="34" charset="0"/>
              <a:buChar char="•"/>
            </a:pPr>
            <a:r>
              <a:rPr lang="en-US" sz="1600" dirty="0">
                <a:solidFill>
                  <a:srgbClr val="00B050"/>
                </a:solidFill>
              </a:rPr>
              <a:t>hydrogen bonds</a:t>
            </a:r>
          </a:p>
          <a:p>
            <a:pPr marL="457200" indent="-457200" algn="l">
              <a:buFont typeface="Arial" pitchFamily="34" charset="0"/>
              <a:buChar char="•"/>
            </a:pPr>
            <a:endParaRPr lang="en-US" sz="1600" dirty="0">
              <a:solidFill>
                <a:srgbClr val="00B050"/>
              </a:solidFill>
            </a:endParaRPr>
          </a:p>
          <a:p>
            <a:pPr algn="l"/>
            <a:r>
              <a:rPr lang="en-US" sz="1600" dirty="0">
                <a:solidFill>
                  <a:srgbClr val="00B050"/>
                </a:solidFill>
              </a:rPr>
              <a:t>Explain the relationships between physical properties such as melting and boiling point, and the types of intermolecular forces present in substances of similar size</a:t>
            </a:r>
          </a:p>
        </p:txBody>
      </p:sp>
    </p:spTree>
    <p:extLst>
      <p:ext uri="{BB962C8B-B14F-4D97-AF65-F5344CB8AC3E}">
        <p14:creationId xmlns:p14="http://schemas.microsoft.com/office/powerpoint/2010/main" val="37617935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is ice less dense than water?</a:t>
            </a:r>
          </a:p>
        </p:txBody>
      </p:sp>
      <p:sp>
        <p:nvSpPr>
          <p:cNvPr id="3" name="Content Placeholder 2"/>
          <p:cNvSpPr>
            <a:spLocks noGrp="1"/>
          </p:cNvSpPr>
          <p:nvPr>
            <p:ph idx="1"/>
          </p:nvPr>
        </p:nvSpPr>
        <p:spPr>
          <a:xfrm>
            <a:off x="457200" y="1219200"/>
            <a:ext cx="8229600" cy="4525963"/>
          </a:xfrm>
        </p:spPr>
        <p:txBody>
          <a:bodyPr/>
          <a:lstStyle/>
          <a:p>
            <a:pPr marL="0" indent="0">
              <a:buNone/>
            </a:pPr>
            <a:r>
              <a:rPr lang="en-US" dirty="0"/>
              <a:t>If you look at this small cube you can see how aligned these molecules are with one another.</a:t>
            </a:r>
          </a:p>
        </p:txBody>
      </p:sp>
      <p:pic>
        <p:nvPicPr>
          <p:cNvPr id="4098" name="Picture 2" descr="File:Hex ice.GIF">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0" y="2268327"/>
            <a:ext cx="5043130" cy="428487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42210" y="2268327"/>
            <a:ext cx="3505200" cy="4401205"/>
          </a:xfrm>
          <a:prstGeom prst="rect">
            <a:avLst/>
          </a:prstGeom>
          <a:noFill/>
        </p:spPr>
        <p:txBody>
          <a:bodyPr wrap="square" rtlCol="0">
            <a:spAutoFit/>
          </a:bodyPr>
          <a:lstStyle/>
          <a:p>
            <a:r>
              <a:rPr lang="en-US" sz="2800" dirty="0"/>
              <a:t>They are in a 3D hexagonal shape and are spaced out very evenly.</a:t>
            </a:r>
          </a:p>
          <a:p>
            <a:endParaRPr lang="en-US" sz="2800" dirty="0"/>
          </a:p>
          <a:p>
            <a:r>
              <a:rPr lang="en-US" sz="2800" dirty="0"/>
              <a:t>In liquid water these molecules are more closely packed in. This is why your ice cubes float in your drink!</a:t>
            </a:r>
            <a:endParaRPr lang="en-US" sz="3200" dirty="0"/>
          </a:p>
        </p:txBody>
      </p:sp>
    </p:spTree>
    <p:extLst>
      <p:ext uri="{BB962C8B-B14F-4D97-AF65-F5344CB8AC3E}">
        <p14:creationId xmlns:p14="http://schemas.microsoft.com/office/powerpoint/2010/main" val="30405401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Isomers</a:t>
            </a:r>
          </a:p>
        </p:txBody>
      </p:sp>
      <p:sp>
        <p:nvSpPr>
          <p:cNvPr id="3" name="Content Placeholder 2"/>
          <p:cNvSpPr>
            <a:spLocks noGrp="1"/>
          </p:cNvSpPr>
          <p:nvPr>
            <p:ph idx="1"/>
          </p:nvPr>
        </p:nvSpPr>
        <p:spPr/>
        <p:txBody>
          <a:bodyPr/>
          <a:lstStyle/>
          <a:p>
            <a:r>
              <a:rPr lang="en-US" dirty="0"/>
              <a:t>Same chemical formulae for a molecule just a different shape. </a:t>
            </a:r>
            <a:r>
              <a:rPr lang="en-US" dirty="0" err="1"/>
              <a:t>Eg</a:t>
            </a:r>
            <a:r>
              <a:rPr lang="en-US" dirty="0"/>
              <a:t>.</a:t>
            </a:r>
          </a:p>
          <a:p>
            <a:pPr marL="0" indent="0">
              <a:buNone/>
            </a:pPr>
            <a:r>
              <a:rPr lang="en-US" dirty="0"/>
              <a:t>C</a:t>
            </a:r>
            <a:r>
              <a:rPr lang="en-US" baseline="-25000" dirty="0"/>
              <a:t>3</a:t>
            </a:r>
            <a:r>
              <a:rPr lang="en-US" dirty="0"/>
              <a:t>H</a:t>
            </a:r>
            <a:r>
              <a:rPr lang="en-US" baseline="-25000" dirty="0"/>
              <a:t>6</a:t>
            </a:r>
            <a:r>
              <a:rPr lang="en-US" dirty="0"/>
              <a:t>O can be written </a:t>
            </a:r>
          </a:p>
          <a:p>
            <a:pPr marL="0" indent="0">
              <a:buNone/>
            </a:pPr>
            <a:endParaRPr lang="en-US" dirty="0"/>
          </a:p>
          <a:p>
            <a:pPr marL="0" indent="0">
              <a:buNone/>
            </a:pPr>
            <a:r>
              <a:rPr lang="en-US" dirty="0"/>
              <a:t>CH</a:t>
            </a:r>
            <a:r>
              <a:rPr lang="en-US" baseline="-25000" dirty="0"/>
              <a:t>3</a:t>
            </a:r>
            <a:r>
              <a:rPr lang="en-US" dirty="0"/>
              <a:t>CH</a:t>
            </a:r>
            <a:r>
              <a:rPr lang="en-US" baseline="-25000" dirty="0"/>
              <a:t>2</a:t>
            </a:r>
            <a:r>
              <a:rPr lang="en-US" dirty="0"/>
              <a:t>CH</a:t>
            </a:r>
            <a:r>
              <a:rPr lang="en-US" baseline="-25000" dirty="0"/>
              <a:t>2</a:t>
            </a:r>
            <a:r>
              <a:rPr lang="en-US" dirty="0"/>
              <a:t>OH 		OR           CH</a:t>
            </a:r>
            <a:r>
              <a:rPr lang="en-US" baseline="-25000" dirty="0"/>
              <a:t>3</a:t>
            </a:r>
            <a:r>
              <a:rPr lang="en-US" dirty="0"/>
              <a:t>CHOHCH</a:t>
            </a:r>
            <a:r>
              <a:rPr lang="en-US" baseline="-25000" dirty="0"/>
              <a:t>3</a:t>
            </a:r>
            <a:endParaRPr lang="en-US" dirty="0"/>
          </a:p>
        </p:txBody>
      </p:sp>
      <p:pic>
        <p:nvPicPr>
          <p:cNvPr id="6146" name="Picture 2" descr="File:Propan-1-ol Lewis.sv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4876800"/>
            <a:ext cx="2617149" cy="140017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257800" y="4648200"/>
            <a:ext cx="2408465" cy="1876417"/>
          </a:xfrm>
          <a:prstGeom prst="rect">
            <a:avLst/>
          </a:prstGeom>
        </p:spPr>
      </p:pic>
    </p:spTree>
    <p:extLst>
      <p:ext uri="{BB962C8B-B14F-4D97-AF65-F5344CB8AC3E}">
        <p14:creationId xmlns:p14="http://schemas.microsoft.com/office/powerpoint/2010/main" val="16247208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Size of molecules</a:t>
            </a:r>
          </a:p>
        </p:txBody>
      </p:sp>
      <p:sp>
        <p:nvSpPr>
          <p:cNvPr id="3" name="Content Placeholder 2"/>
          <p:cNvSpPr>
            <a:spLocks noGrp="1"/>
          </p:cNvSpPr>
          <p:nvPr>
            <p:ph idx="1"/>
          </p:nvPr>
        </p:nvSpPr>
        <p:spPr>
          <a:xfrm>
            <a:off x="457200" y="1219200"/>
            <a:ext cx="8229600" cy="5486400"/>
          </a:xfrm>
        </p:spPr>
        <p:txBody>
          <a:bodyPr>
            <a:noAutofit/>
          </a:bodyPr>
          <a:lstStyle/>
          <a:p>
            <a:pPr marL="0" indent="0">
              <a:buNone/>
            </a:pPr>
            <a:r>
              <a:rPr lang="en-US" sz="2400" dirty="0"/>
              <a:t>The larger a molecule is the more mass it has.</a:t>
            </a:r>
          </a:p>
          <a:p>
            <a:pPr marL="0" indent="0">
              <a:buNone/>
            </a:pPr>
            <a:r>
              <a:rPr lang="en-US" sz="2400" dirty="0"/>
              <a:t>The more mass a molecule has the more energy it requires to move.</a:t>
            </a:r>
          </a:p>
          <a:p>
            <a:pPr marL="0" indent="0">
              <a:buNone/>
            </a:pPr>
            <a:endParaRPr lang="en-US" sz="2400" dirty="0"/>
          </a:p>
          <a:p>
            <a:pPr marL="0" indent="0">
              <a:buNone/>
            </a:pPr>
            <a:r>
              <a:rPr lang="en-US" sz="2400" dirty="0"/>
              <a:t>Not only this but the bigger the molecule is the larger the electron cloud it has.</a:t>
            </a:r>
          </a:p>
          <a:p>
            <a:pPr marL="0" indent="0">
              <a:buNone/>
            </a:pPr>
            <a:endParaRPr lang="en-US" sz="2400" dirty="0"/>
          </a:p>
          <a:p>
            <a:pPr marL="0" indent="0">
              <a:buNone/>
            </a:pPr>
            <a:r>
              <a:rPr lang="en-US" sz="2400" dirty="0"/>
              <a:t>More points of contact between these electron clouds increases the amount of dispersion forces.</a:t>
            </a:r>
          </a:p>
          <a:p>
            <a:pPr marL="0" indent="0">
              <a:buNone/>
            </a:pPr>
            <a:endParaRPr lang="en-US" sz="2400" dirty="0"/>
          </a:p>
          <a:p>
            <a:pPr marL="0" indent="0">
              <a:buNone/>
            </a:pPr>
            <a:r>
              <a:rPr lang="en-US" sz="2400" dirty="0"/>
              <a:t>The more dispersion forces it attains the more energy it will take to separate these molecules and thus a higher melting and boiling point is attained. </a:t>
            </a:r>
          </a:p>
        </p:txBody>
      </p:sp>
    </p:spTree>
    <p:extLst>
      <p:ext uri="{BB962C8B-B14F-4D97-AF65-F5344CB8AC3E}">
        <p14:creationId xmlns:p14="http://schemas.microsoft.com/office/powerpoint/2010/main" val="6252483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Large vs. small</a:t>
            </a:r>
          </a:p>
        </p:txBody>
      </p:sp>
      <p:sp>
        <p:nvSpPr>
          <p:cNvPr id="3" name="Content Placeholder 2"/>
          <p:cNvSpPr>
            <a:spLocks noGrp="1"/>
          </p:cNvSpPr>
          <p:nvPr>
            <p:ph idx="1"/>
          </p:nvPr>
        </p:nvSpPr>
        <p:spPr>
          <a:xfrm>
            <a:off x="457200" y="1371600"/>
            <a:ext cx="8229600" cy="5181600"/>
          </a:xfrm>
        </p:spPr>
        <p:txBody>
          <a:bodyPr>
            <a:normAutofit fontScale="70000" lnSpcReduction="20000"/>
          </a:bodyPr>
          <a:lstStyle/>
          <a:p>
            <a:pPr marL="0" indent="0" algn="r">
              <a:buNone/>
            </a:pPr>
            <a:r>
              <a:rPr lang="en-US" dirty="0">
                <a:solidFill>
                  <a:schemeClr val="tx2"/>
                </a:solidFill>
              </a:rPr>
              <a:t>Really low </a:t>
            </a:r>
          </a:p>
          <a:p>
            <a:pPr marL="0" indent="0" algn="r">
              <a:buNone/>
            </a:pPr>
            <a:r>
              <a:rPr lang="en-US" dirty="0">
                <a:solidFill>
                  <a:schemeClr val="tx2"/>
                </a:solidFill>
              </a:rPr>
              <a:t>Melting &amp; </a:t>
            </a:r>
          </a:p>
          <a:p>
            <a:pPr marL="0" indent="0" algn="r">
              <a:buNone/>
            </a:pPr>
            <a:r>
              <a:rPr lang="en-US" dirty="0">
                <a:solidFill>
                  <a:schemeClr val="tx2"/>
                </a:solidFill>
              </a:rPr>
              <a:t>boiling point</a:t>
            </a:r>
          </a:p>
          <a:p>
            <a:pPr marL="0" indent="0" algn="r">
              <a:buNone/>
            </a:pPr>
            <a:endParaRPr lang="en-US" dirty="0"/>
          </a:p>
          <a:p>
            <a:pPr marL="0" indent="0" algn="r">
              <a:buNone/>
            </a:pPr>
            <a:endParaRPr lang="en-US" dirty="0"/>
          </a:p>
          <a:p>
            <a:pPr marL="0" indent="0" algn="r">
              <a:buNone/>
            </a:pPr>
            <a:endParaRPr lang="en-US" dirty="0"/>
          </a:p>
          <a:p>
            <a:pPr marL="0" indent="0" algn="r">
              <a:buNone/>
            </a:pPr>
            <a:endParaRPr lang="en-US" dirty="0"/>
          </a:p>
          <a:p>
            <a:pPr marL="0" indent="0" algn="r">
              <a:buNone/>
            </a:pPr>
            <a:endParaRPr lang="en-US" dirty="0"/>
          </a:p>
          <a:p>
            <a:pPr marL="0" indent="0" algn="r">
              <a:buNone/>
            </a:pPr>
            <a:endParaRPr lang="en-US" dirty="0"/>
          </a:p>
          <a:p>
            <a:pPr marL="0" indent="0" algn="r">
              <a:buNone/>
            </a:pPr>
            <a:endParaRPr lang="en-US" dirty="0"/>
          </a:p>
          <a:p>
            <a:pPr marL="0" indent="0" algn="r">
              <a:buNone/>
            </a:pPr>
            <a:endParaRPr lang="en-US" dirty="0"/>
          </a:p>
          <a:p>
            <a:pPr marL="0" indent="0" algn="r">
              <a:buNone/>
            </a:pPr>
            <a:endParaRPr lang="en-US" dirty="0"/>
          </a:p>
          <a:p>
            <a:pPr marL="0" indent="0" algn="r">
              <a:buNone/>
            </a:pPr>
            <a:r>
              <a:rPr lang="en-US" dirty="0">
                <a:solidFill>
                  <a:srgbClr val="FF0000"/>
                </a:solidFill>
              </a:rPr>
              <a:t>Higher</a:t>
            </a:r>
          </a:p>
          <a:p>
            <a:pPr marL="0" indent="0" algn="r">
              <a:buNone/>
            </a:pPr>
            <a:r>
              <a:rPr lang="en-US" dirty="0">
                <a:solidFill>
                  <a:srgbClr val="FF0000"/>
                </a:solidFill>
              </a:rPr>
              <a:t>Melting &amp; </a:t>
            </a:r>
          </a:p>
          <a:p>
            <a:pPr marL="0" indent="0" algn="r">
              <a:buNone/>
            </a:pPr>
            <a:r>
              <a:rPr lang="en-US" dirty="0">
                <a:solidFill>
                  <a:srgbClr val="FF0000"/>
                </a:solidFill>
              </a:rPr>
              <a:t>boiling point</a:t>
            </a:r>
          </a:p>
          <a:p>
            <a:pPr marL="0" indent="0" algn="r">
              <a:buNone/>
            </a:pPr>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371600"/>
            <a:ext cx="6138810" cy="501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035460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Which molecule will produce a more viscous liquid state?</a:t>
            </a: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971800"/>
            <a:ext cx="6705600" cy="1102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457200" y="4495800"/>
            <a:ext cx="8153400" cy="1477328"/>
          </a:xfrm>
          <a:prstGeom prst="rect">
            <a:avLst/>
          </a:prstGeom>
          <a:noFill/>
        </p:spPr>
        <p:txBody>
          <a:bodyPr wrap="square" rtlCol="0">
            <a:spAutoFit/>
          </a:bodyPr>
          <a:lstStyle/>
          <a:p>
            <a:r>
              <a:rPr lang="en-US" dirty="0"/>
              <a:t>Definition: </a:t>
            </a:r>
          </a:p>
          <a:p>
            <a:endParaRPr lang="en-US" dirty="0"/>
          </a:p>
          <a:p>
            <a:r>
              <a:rPr lang="en-US" dirty="0"/>
              <a:t>Surface tension </a:t>
            </a:r>
          </a:p>
          <a:p>
            <a:endParaRPr lang="en-US" dirty="0"/>
          </a:p>
          <a:p>
            <a:r>
              <a:rPr lang="en-US" dirty="0"/>
              <a:t>Viscosity</a:t>
            </a:r>
          </a:p>
        </p:txBody>
      </p:sp>
    </p:spTree>
    <p:extLst>
      <p:ext uri="{BB962C8B-B14F-4D97-AF65-F5344CB8AC3E}">
        <p14:creationId xmlns:p14="http://schemas.microsoft.com/office/powerpoint/2010/main" val="1146508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a:t>
            </a:r>
          </a:p>
        </p:txBody>
      </p:sp>
      <p:sp>
        <p:nvSpPr>
          <p:cNvPr id="3" name="Content Placeholder 2"/>
          <p:cNvSpPr>
            <a:spLocks noGrp="1"/>
          </p:cNvSpPr>
          <p:nvPr>
            <p:ph idx="1"/>
          </p:nvPr>
        </p:nvSpPr>
        <p:spPr>
          <a:xfrm>
            <a:off x="443147" y="1676400"/>
            <a:ext cx="4967053" cy="4525963"/>
          </a:xfrm>
        </p:spPr>
        <p:txBody>
          <a:bodyPr/>
          <a:lstStyle/>
          <a:p>
            <a:pPr marL="0" indent="0">
              <a:buNone/>
            </a:pPr>
            <a:r>
              <a:rPr lang="en-US" dirty="0"/>
              <a:t>Arrange </a:t>
            </a:r>
            <a:r>
              <a:rPr lang="en-US" i="1" dirty="0" err="1"/>
              <a:t>neo</a:t>
            </a:r>
            <a:r>
              <a:rPr lang="en-US" dirty="0" err="1"/>
              <a:t>pentane</a:t>
            </a:r>
            <a:r>
              <a:rPr lang="en-US" dirty="0"/>
              <a:t>, pentane, butane, propane, ethane, methane in order of increasing boiling points</a:t>
            </a:r>
          </a:p>
        </p:txBody>
      </p:sp>
      <p:sp>
        <p:nvSpPr>
          <p:cNvPr id="4" name="Rectangle 3"/>
          <p:cNvSpPr/>
          <p:nvPr/>
        </p:nvSpPr>
        <p:spPr>
          <a:xfrm>
            <a:off x="381000" y="4980623"/>
            <a:ext cx="4572000" cy="1754326"/>
          </a:xfrm>
          <a:prstGeom prst="rect">
            <a:avLst/>
          </a:prstGeom>
        </p:spPr>
        <p:txBody>
          <a:bodyPr>
            <a:spAutoFit/>
          </a:bodyPr>
          <a:lstStyle/>
          <a:p>
            <a:r>
              <a:rPr lang="en-US" b="1" u="sng" dirty="0">
                <a:solidFill>
                  <a:srgbClr val="C00000"/>
                </a:solidFill>
              </a:rPr>
              <a:t>Hint:</a:t>
            </a:r>
          </a:p>
          <a:p>
            <a:r>
              <a:rPr lang="en-US" dirty="0">
                <a:solidFill>
                  <a:srgbClr val="C00000"/>
                </a:solidFill>
              </a:rPr>
              <a:t>Determine the intermolecular forces in the compounds and then arrange the compounds according to the strength of those forces. The substance with the weakest forces will have the lowest boiling point.</a:t>
            </a:r>
            <a:endParaRPr lang="en-US" dirty="0">
              <a:solidFill>
                <a:srgbClr val="C00000"/>
              </a:solidFill>
              <a:effectLst/>
            </a:endParaRPr>
          </a:p>
        </p:txBody>
      </p:sp>
      <p:pic>
        <p:nvPicPr>
          <p:cNvPr id="1331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0" y="1552642"/>
            <a:ext cx="3305175" cy="433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162485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483890156"/>
              </p:ext>
            </p:extLst>
          </p:nvPr>
        </p:nvGraphicFramePr>
        <p:xfrm>
          <a:off x="228600" y="2286000"/>
          <a:ext cx="5105400" cy="2743200"/>
        </p:xfrm>
        <a:graphic>
          <a:graphicData uri="http://schemas.openxmlformats.org/drawingml/2006/table">
            <a:tbl>
              <a:tblPr/>
              <a:tblGrid>
                <a:gridCol w="5105400">
                  <a:extLst>
                    <a:ext uri="{9D8B030D-6E8A-4147-A177-3AD203B41FA5}">
                      <a16:colId xmlns:a16="http://schemas.microsoft.com/office/drawing/2014/main" val="20000"/>
                    </a:ext>
                  </a:extLst>
                </a:gridCol>
              </a:tblGrid>
              <a:tr h="2743200">
                <a:tc>
                  <a:txBody>
                    <a:bodyPr/>
                    <a:lstStyle/>
                    <a:p>
                      <a:pPr marL="0" marR="0" algn="just">
                        <a:spcBef>
                          <a:spcPts val="0"/>
                        </a:spcBef>
                        <a:spcAft>
                          <a:spcPts val="0"/>
                        </a:spcAft>
                      </a:pPr>
                      <a:r>
                        <a:rPr lang="en-US" dirty="0">
                          <a:effectLst/>
                        </a:rPr>
                        <a:t>The six compounds are alkanes and nonpolar, so London dispersion forces are the only important intermolecular forces. These forces are generally stronger with increasing molecular mass, so methane should have the lowest boiling point and pentane should have the highest, with the pentane isomer falling in between. </a:t>
                      </a:r>
                    </a:p>
                  </a:txBody>
                  <a:tcPr anchor="ctr">
                    <a:lnL>
                      <a:noFill/>
                    </a:lnL>
                    <a:lnR>
                      <a:noFill/>
                    </a:lnR>
                    <a:lnT>
                      <a:noFill/>
                    </a:lnT>
                    <a:lnB>
                      <a:noFill/>
                    </a:lnB>
                  </a:tcPr>
                </a:tc>
                <a:extLst>
                  <a:ext uri="{0D108BD9-81ED-4DB2-BD59-A6C34878D82A}">
                    <a16:rowId xmlns:a16="http://schemas.microsoft.com/office/drawing/2014/main" val="10000"/>
                  </a:ext>
                </a:extLst>
              </a:tr>
            </a:tbl>
          </a:graphicData>
        </a:graphic>
      </p:graphicFrame>
      <p:pic>
        <p:nvPicPr>
          <p:cNvPr id="5" name="Picture 2" descr="2dd5fb65750210fbd8a94866d0da9d2d.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80839" y="1524000"/>
            <a:ext cx="3086911" cy="49676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20510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Same size; Two isomers C</a:t>
            </a:r>
            <a:r>
              <a:rPr lang="en-US" baseline="-25000" dirty="0"/>
              <a:t>6</a:t>
            </a:r>
            <a:r>
              <a:rPr lang="en-US" dirty="0"/>
              <a:t>H</a:t>
            </a:r>
            <a:r>
              <a:rPr lang="en-US" baseline="-25000" dirty="0"/>
              <a:t>14</a:t>
            </a:r>
            <a:endParaRPr lang="en-US" dirty="0"/>
          </a:p>
        </p:txBody>
      </p:sp>
      <p:sp>
        <p:nvSpPr>
          <p:cNvPr id="3" name="Content Placeholder 2"/>
          <p:cNvSpPr>
            <a:spLocks noGrp="1"/>
          </p:cNvSpPr>
          <p:nvPr>
            <p:ph idx="1"/>
          </p:nvPr>
        </p:nvSpPr>
        <p:spPr>
          <a:xfrm>
            <a:off x="609600" y="1143000"/>
            <a:ext cx="8229600" cy="4525963"/>
          </a:xfrm>
        </p:spPr>
        <p:txBody>
          <a:bodyPr/>
          <a:lstStyle/>
          <a:p>
            <a:pPr marL="0" indent="0">
              <a:buNone/>
            </a:pPr>
            <a:r>
              <a:rPr lang="en-US" dirty="0"/>
              <a:t>When the shape is changed it changes the amount of overlap between the electron clouds. </a:t>
            </a:r>
          </a:p>
        </p:txBody>
      </p:sp>
      <p:pic>
        <p:nvPicPr>
          <p:cNvPr id="717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2101897"/>
            <a:ext cx="4309783" cy="4756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982417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Same effect on polar molecules</a:t>
            </a:r>
          </a:p>
        </p:txBody>
      </p:sp>
      <p:sp>
        <p:nvSpPr>
          <p:cNvPr id="3" name="Content Placeholder 2"/>
          <p:cNvSpPr>
            <a:spLocks noGrp="1"/>
          </p:cNvSpPr>
          <p:nvPr>
            <p:ph idx="1"/>
          </p:nvPr>
        </p:nvSpPr>
        <p:spPr>
          <a:xfrm>
            <a:off x="457200" y="4505324"/>
            <a:ext cx="4114800" cy="2124075"/>
          </a:xfrm>
        </p:spPr>
        <p:txBody>
          <a:bodyPr/>
          <a:lstStyle/>
          <a:p>
            <a:pPr marL="0" indent="0">
              <a:buNone/>
            </a:pPr>
            <a:r>
              <a:rPr lang="en-US" dirty="0"/>
              <a:t>The position of the -OH group effects the ability to create hydrogen bonds.</a:t>
            </a: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4400" y="4505325"/>
            <a:ext cx="3924300" cy="2352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4147" t="12495" r="35971" b="44874"/>
          <a:stretch/>
        </p:blipFill>
        <p:spPr bwMode="auto">
          <a:xfrm>
            <a:off x="1219200" y="1295400"/>
            <a:ext cx="6404548" cy="30433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299506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a:t>
            </a:r>
          </a:p>
        </p:txBody>
      </p:sp>
      <p:sp>
        <p:nvSpPr>
          <p:cNvPr id="3" name="Content Placeholder 2"/>
          <p:cNvSpPr>
            <a:spLocks noGrp="1"/>
          </p:cNvSpPr>
          <p:nvPr>
            <p:ph idx="1"/>
          </p:nvPr>
        </p:nvSpPr>
        <p:spPr>
          <a:xfrm>
            <a:off x="396063" y="1219200"/>
            <a:ext cx="8229600" cy="2133600"/>
          </a:xfrm>
        </p:spPr>
        <p:txBody>
          <a:bodyPr/>
          <a:lstStyle/>
          <a:p>
            <a:pPr marL="0" indent="0">
              <a:buNone/>
            </a:pPr>
            <a:r>
              <a:rPr lang="en-US" dirty="0"/>
              <a:t>Arrange ethyl methyl ether (CH</a:t>
            </a:r>
            <a:r>
              <a:rPr lang="en-US" baseline="-25000" dirty="0"/>
              <a:t>3</a:t>
            </a:r>
            <a:r>
              <a:rPr lang="en-US" dirty="0"/>
              <a:t>OCH</a:t>
            </a:r>
            <a:r>
              <a:rPr lang="en-US" baseline="-25000" dirty="0"/>
              <a:t>2</a:t>
            </a:r>
            <a:r>
              <a:rPr lang="en-US" dirty="0"/>
              <a:t>CH</a:t>
            </a:r>
            <a:r>
              <a:rPr lang="en-US" baseline="-25000" dirty="0"/>
              <a:t>3</a:t>
            </a:r>
            <a:r>
              <a:rPr lang="en-US" dirty="0"/>
              <a:t>), 2-methylpropane [</a:t>
            </a:r>
            <a:r>
              <a:rPr lang="en-US" dirty="0" err="1"/>
              <a:t>isobutane</a:t>
            </a:r>
            <a:r>
              <a:rPr lang="en-US" dirty="0"/>
              <a:t>, (CH</a:t>
            </a:r>
            <a:r>
              <a:rPr lang="en-US" baseline="-25000" dirty="0"/>
              <a:t>3</a:t>
            </a:r>
            <a:r>
              <a:rPr lang="en-US" dirty="0"/>
              <a:t>)</a:t>
            </a:r>
            <a:r>
              <a:rPr lang="en-US" baseline="-25000" dirty="0"/>
              <a:t>2</a:t>
            </a:r>
            <a:r>
              <a:rPr lang="en-US" dirty="0"/>
              <a:t>CHCH</a:t>
            </a:r>
            <a:r>
              <a:rPr lang="en-US" baseline="-25000" dirty="0"/>
              <a:t>3</a:t>
            </a:r>
            <a:r>
              <a:rPr lang="en-US" dirty="0"/>
              <a:t>], and acetone (CH</a:t>
            </a:r>
            <a:r>
              <a:rPr lang="en-US" baseline="-25000" dirty="0"/>
              <a:t>3</a:t>
            </a:r>
            <a:r>
              <a:rPr lang="en-US" dirty="0"/>
              <a:t>COCH</a:t>
            </a:r>
            <a:r>
              <a:rPr lang="en-US" baseline="-25000" dirty="0"/>
              <a:t>3</a:t>
            </a:r>
            <a:r>
              <a:rPr lang="en-US" dirty="0"/>
              <a:t>) in order of increasing boiling points. Their structures are as follows:</a:t>
            </a:r>
          </a:p>
          <a:p>
            <a:pPr marL="0" indent="0">
              <a:buNone/>
            </a:pPr>
            <a:endParaRPr lang="en-US" dirty="0"/>
          </a:p>
          <a:p>
            <a:pPr marL="0" indent="0">
              <a:buNone/>
            </a:pPr>
            <a:endParaRPr lang="en-US" dirty="0"/>
          </a:p>
          <a:p>
            <a:pPr marL="0" indent="0">
              <a:buNone/>
            </a:pPr>
            <a:endParaRPr lang="en-US" dirty="0"/>
          </a:p>
        </p:txBody>
      </p:sp>
      <p:pic>
        <p:nvPicPr>
          <p:cNvPr id="11267" name="Picture 3" descr="http://chemwiki.ucdavis.edu/@api/deki/files/19600/a11c670628f6853d12d9d792ee609ee5.jpg?revision=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6014" y="3311377"/>
            <a:ext cx="7192926" cy="25146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304801" y="5867400"/>
            <a:ext cx="8686800" cy="1200329"/>
          </a:xfrm>
          <a:prstGeom prst="rect">
            <a:avLst/>
          </a:prstGeom>
          <a:noFill/>
        </p:spPr>
        <p:txBody>
          <a:bodyPr wrap="square" rtlCol="0">
            <a:spAutoFit/>
          </a:bodyPr>
          <a:lstStyle/>
          <a:p>
            <a:r>
              <a:rPr lang="en-US" b="1" u="sng" dirty="0">
                <a:solidFill>
                  <a:srgbClr val="C00000"/>
                </a:solidFill>
              </a:rPr>
              <a:t>Hint:</a:t>
            </a:r>
          </a:p>
          <a:p>
            <a:r>
              <a:rPr lang="en-US" dirty="0">
                <a:solidFill>
                  <a:srgbClr val="C00000"/>
                </a:solidFill>
              </a:rPr>
              <a:t>Compare the molar masses and the polarities of the compounds. Compounds with higher molar masses and that are polar will have the highest boiling points.</a:t>
            </a:r>
          </a:p>
          <a:p>
            <a:endParaRPr lang="en-US" dirty="0">
              <a:solidFill>
                <a:srgbClr val="C00000"/>
              </a:solidFill>
            </a:endParaRPr>
          </a:p>
        </p:txBody>
      </p:sp>
    </p:spTree>
    <p:extLst>
      <p:ext uri="{BB962C8B-B14F-4D97-AF65-F5344CB8AC3E}">
        <p14:creationId xmlns:p14="http://schemas.microsoft.com/office/powerpoint/2010/main" val="32299506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Starter</a:t>
            </a:r>
          </a:p>
        </p:txBody>
      </p:sp>
      <p:sp>
        <p:nvSpPr>
          <p:cNvPr id="3" name="Content Placeholder 2"/>
          <p:cNvSpPr>
            <a:spLocks noGrp="1"/>
          </p:cNvSpPr>
          <p:nvPr>
            <p:ph idx="1"/>
          </p:nvPr>
        </p:nvSpPr>
        <p:spPr/>
        <p:txBody>
          <a:bodyPr>
            <a:normAutofit/>
          </a:bodyPr>
          <a:lstStyle/>
          <a:p>
            <a:pPr marL="0" indent="0">
              <a:buNone/>
            </a:pPr>
            <a:r>
              <a:rPr lang="en-US" dirty="0">
                <a:solidFill>
                  <a:schemeClr val="accent6"/>
                </a:solidFill>
              </a:rPr>
              <a:t>DEMO:</a:t>
            </a:r>
          </a:p>
          <a:p>
            <a:pPr marL="0" indent="0">
              <a:buNone/>
            </a:pPr>
            <a:r>
              <a:rPr lang="en-US" dirty="0"/>
              <a:t>Place a small drop of alcohol on the back of your left hand.</a:t>
            </a:r>
          </a:p>
          <a:p>
            <a:pPr marL="0" indent="0">
              <a:buNone/>
            </a:pPr>
            <a:endParaRPr lang="en-US" dirty="0"/>
          </a:p>
          <a:p>
            <a:pPr marL="0" indent="0">
              <a:buNone/>
            </a:pPr>
            <a:r>
              <a:rPr lang="en-US" dirty="0"/>
              <a:t>Place a different alcohol on the other hand.</a:t>
            </a:r>
          </a:p>
          <a:p>
            <a:pPr marL="0" indent="0">
              <a:buNone/>
            </a:pPr>
            <a:endParaRPr lang="en-US" dirty="0"/>
          </a:p>
          <a:p>
            <a:pPr marL="0" indent="0">
              <a:buNone/>
            </a:pPr>
            <a:r>
              <a:rPr lang="en-US" dirty="0"/>
              <a:t>Take note of your observation.</a:t>
            </a:r>
          </a:p>
        </p:txBody>
      </p:sp>
    </p:spTree>
    <p:extLst>
      <p:ext uri="{BB962C8B-B14F-4D97-AF65-F5344CB8AC3E}">
        <p14:creationId xmlns:p14="http://schemas.microsoft.com/office/powerpoint/2010/main" val="4877510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20445902"/>
              </p:ext>
            </p:extLst>
          </p:nvPr>
        </p:nvGraphicFramePr>
        <p:xfrm>
          <a:off x="304800" y="1143000"/>
          <a:ext cx="8381999" cy="5446770"/>
        </p:xfrm>
        <a:graphic>
          <a:graphicData uri="http://schemas.openxmlformats.org/drawingml/2006/table">
            <a:tbl>
              <a:tblPr/>
              <a:tblGrid>
                <a:gridCol w="8381999">
                  <a:extLst>
                    <a:ext uri="{9D8B030D-6E8A-4147-A177-3AD203B41FA5}">
                      <a16:colId xmlns:a16="http://schemas.microsoft.com/office/drawing/2014/main" val="20000"/>
                    </a:ext>
                  </a:extLst>
                </a:gridCol>
              </a:tblGrid>
              <a:tr h="5334000">
                <a:tc>
                  <a:txBody>
                    <a:bodyPr/>
                    <a:lstStyle/>
                    <a:p>
                      <a:pPr marL="0" marR="0" algn="just">
                        <a:spcBef>
                          <a:spcPts val="0"/>
                        </a:spcBef>
                        <a:spcAft>
                          <a:spcPts val="0"/>
                        </a:spcAft>
                      </a:pPr>
                      <a:r>
                        <a:rPr lang="en-US" sz="1600" dirty="0">
                          <a:effectLst/>
                        </a:rPr>
                        <a:t>The three compounds have essentially the same molar mass (58–60 g/</a:t>
                      </a:r>
                      <a:r>
                        <a:rPr lang="en-US" sz="1600" dirty="0" err="1">
                          <a:effectLst/>
                        </a:rPr>
                        <a:t>mol</a:t>
                      </a:r>
                      <a:r>
                        <a:rPr lang="en-US" sz="1600" dirty="0">
                          <a:effectLst/>
                        </a:rPr>
                        <a:t>), so we must look at differences in polarity to predict the strength of the intermolecular dipole–dipole interactions and thus the boiling points of the compounds. </a:t>
                      </a:r>
                    </a:p>
                    <a:p>
                      <a:pPr marL="0" marR="0" algn="just">
                        <a:spcBef>
                          <a:spcPts val="0"/>
                        </a:spcBef>
                        <a:spcAft>
                          <a:spcPts val="0"/>
                        </a:spcAft>
                      </a:pPr>
                      <a:endParaRPr lang="en-US" sz="1600" dirty="0">
                        <a:effectLst/>
                      </a:endParaRPr>
                    </a:p>
                    <a:p>
                      <a:pPr marL="0" marR="0" algn="just">
                        <a:spcBef>
                          <a:spcPts val="0"/>
                        </a:spcBef>
                        <a:spcAft>
                          <a:spcPts val="0"/>
                        </a:spcAft>
                      </a:pPr>
                      <a:r>
                        <a:rPr lang="en-US" sz="1600" dirty="0">
                          <a:effectLst/>
                        </a:rPr>
                        <a:t>The first compound, 2-methylpropane, contains only C–H bonds, which are not very polar because C and H have similar </a:t>
                      </a:r>
                      <a:r>
                        <a:rPr lang="en-US" sz="1600" dirty="0" err="1">
                          <a:effectLst/>
                        </a:rPr>
                        <a:t>electronegativities</a:t>
                      </a:r>
                      <a:r>
                        <a:rPr lang="en-US" sz="1600" dirty="0">
                          <a:effectLst/>
                        </a:rPr>
                        <a:t>. It should therefore have a very small (but nonzero) dipole moment and a very low boiling point. </a:t>
                      </a:r>
                    </a:p>
                    <a:p>
                      <a:pPr marL="0" marR="0" algn="just">
                        <a:spcBef>
                          <a:spcPts val="0"/>
                        </a:spcBef>
                        <a:spcAft>
                          <a:spcPts val="0"/>
                        </a:spcAft>
                      </a:pPr>
                      <a:endParaRPr lang="en-US" sz="1600" dirty="0">
                        <a:effectLst/>
                      </a:endParaRPr>
                    </a:p>
                    <a:p>
                      <a:pPr marL="0" marR="0" algn="just">
                        <a:spcBef>
                          <a:spcPts val="0"/>
                        </a:spcBef>
                        <a:spcAft>
                          <a:spcPts val="0"/>
                        </a:spcAft>
                      </a:pPr>
                      <a:r>
                        <a:rPr lang="en-US" sz="1600" dirty="0">
                          <a:effectLst/>
                        </a:rPr>
                        <a:t>Ethyl methyl ether has a structure similar to H</a:t>
                      </a:r>
                      <a:r>
                        <a:rPr lang="en-US" sz="1600" baseline="-25000" dirty="0">
                          <a:effectLst/>
                        </a:rPr>
                        <a:t>2</a:t>
                      </a:r>
                      <a:r>
                        <a:rPr lang="en-US" sz="1600" dirty="0">
                          <a:effectLst/>
                        </a:rPr>
                        <a:t>O; it contains two polar C–O single bonds oriented at about a 109° angle to each other, in addition to relatively nonpolar C–H bonds. As a result, the C–O bond dipoles partially reinforce one another and generate a significant dipole moment that should give a moderately high boiling point. </a:t>
                      </a:r>
                    </a:p>
                    <a:p>
                      <a:pPr marL="0" marR="0" algn="just">
                        <a:spcBef>
                          <a:spcPts val="0"/>
                        </a:spcBef>
                        <a:spcAft>
                          <a:spcPts val="0"/>
                        </a:spcAft>
                      </a:pPr>
                      <a:endParaRPr lang="en-US" sz="1600" dirty="0">
                        <a:effectLst/>
                      </a:endParaRPr>
                    </a:p>
                    <a:p>
                      <a:pPr marL="0" marR="0" algn="just">
                        <a:spcBef>
                          <a:spcPts val="0"/>
                        </a:spcBef>
                        <a:spcAft>
                          <a:spcPts val="0"/>
                        </a:spcAft>
                      </a:pPr>
                      <a:r>
                        <a:rPr lang="en-US" sz="1600" dirty="0">
                          <a:effectLst/>
                        </a:rPr>
                        <a:t>Acetone contains a polar C=O double bond oriented at about 120° to two methyl groups with nonpolar C–H bonds. The C–O bond dipole therefore corresponds to the molecular dipole, which should result in both a rather large dipole moment and a high boiling point. </a:t>
                      </a:r>
                    </a:p>
                    <a:p>
                      <a:pPr marL="0" marR="0" algn="just">
                        <a:spcBef>
                          <a:spcPts val="0"/>
                        </a:spcBef>
                        <a:spcAft>
                          <a:spcPts val="0"/>
                        </a:spcAft>
                      </a:pPr>
                      <a:endParaRPr lang="en-US" sz="1600" dirty="0">
                        <a:effectLst/>
                      </a:endParaRPr>
                    </a:p>
                    <a:p>
                      <a:pPr marL="0" marR="0" algn="just">
                        <a:spcBef>
                          <a:spcPts val="0"/>
                        </a:spcBef>
                        <a:spcAft>
                          <a:spcPts val="0"/>
                        </a:spcAft>
                      </a:pPr>
                      <a:r>
                        <a:rPr lang="en-US" sz="1600" dirty="0">
                          <a:effectLst/>
                        </a:rPr>
                        <a:t>Thus we predict the following order of boiling points: </a:t>
                      </a:r>
                    </a:p>
                    <a:p>
                      <a:pPr marL="0" marR="0" algn="just">
                        <a:spcBef>
                          <a:spcPts val="0"/>
                        </a:spcBef>
                        <a:spcAft>
                          <a:spcPts val="0"/>
                        </a:spcAft>
                      </a:pPr>
                      <a:r>
                        <a:rPr lang="en-US" sz="1600" dirty="0">
                          <a:effectLst/>
                        </a:rPr>
                        <a:t>2-methylpropane &lt; ethyl methyl ether &lt; acetone. </a:t>
                      </a:r>
                    </a:p>
                    <a:p>
                      <a:pPr marL="0" marR="0" algn="just">
                        <a:spcBef>
                          <a:spcPts val="0"/>
                        </a:spcBef>
                        <a:spcAft>
                          <a:spcPts val="0"/>
                        </a:spcAft>
                      </a:pPr>
                      <a:r>
                        <a:rPr lang="en-US" sz="1600" dirty="0">
                          <a:effectLst/>
                        </a:rPr>
                        <a:t>This result is in good agreement with the actual data: 2-methylpropane, boiling point = −11.7°C, and the dipole moment (μ) = 0.13 D; methyl ethyl ether, boiling point = 7.4°C and μ = 1.17 D; acetone, boiling point = 56.1°C and μ = 2.88 D.</a:t>
                      </a:r>
                    </a:p>
                  </a:txBody>
                  <a:tcPr marL="82290" marR="82290" marT="41145" marB="41145" anchor="ctr">
                    <a:lnL>
                      <a:noFill/>
                    </a:lnL>
                    <a:lnR>
                      <a:noFill/>
                    </a:lnR>
                    <a:lnT>
                      <a:noFill/>
                    </a:lnT>
                    <a:lnB>
                      <a:noFill/>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826398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Strength from highest to lowest</a:t>
            </a:r>
          </a:p>
        </p:txBody>
      </p:sp>
      <p:sp>
        <p:nvSpPr>
          <p:cNvPr id="3" name="Content Placeholder 2"/>
          <p:cNvSpPr>
            <a:spLocks noGrp="1"/>
          </p:cNvSpPr>
          <p:nvPr>
            <p:ph idx="1"/>
          </p:nvPr>
        </p:nvSpPr>
        <p:spPr>
          <a:xfrm>
            <a:off x="2286000" y="1586753"/>
            <a:ext cx="4038600" cy="4525963"/>
          </a:xfrm>
        </p:spPr>
        <p:txBody>
          <a:bodyPr>
            <a:normAutofit fontScale="92500" lnSpcReduction="20000"/>
          </a:bodyPr>
          <a:lstStyle/>
          <a:p>
            <a:pPr marL="0" indent="0">
              <a:buNone/>
            </a:pPr>
            <a:r>
              <a:rPr lang="en-US" dirty="0"/>
              <a:t>Hydrogen Bonds (strongest dipole-dipole)</a:t>
            </a:r>
          </a:p>
          <a:p>
            <a:pPr marL="0" indent="0">
              <a:buNone/>
            </a:pPr>
            <a:endParaRPr lang="en-US" dirty="0"/>
          </a:p>
          <a:p>
            <a:pPr marL="0" indent="0">
              <a:buNone/>
            </a:pPr>
            <a:r>
              <a:rPr lang="en-US" dirty="0"/>
              <a:t>Dipole-dipole interactions</a:t>
            </a:r>
          </a:p>
          <a:p>
            <a:pPr marL="0" indent="0">
              <a:buNone/>
            </a:pPr>
            <a:endParaRPr lang="en-US" dirty="0"/>
          </a:p>
          <a:p>
            <a:pPr marL="0" indent="0">
              <a:buNone/>
            </a:pPr>
            <a:r>
              <a:rPr lang="en-US" dirty="0"/>
              <a:t>Induced dipole interactions</a:t>
            </a:r>
          </a:p>
          <a:p>
            <a:pPr marL="0" indent="0">
              <a:buNone/>
            </a:pPr>
            <a:endParaRPr lang="en-US" dirty="0"/>
          </a:p>
          <a:p>
            <a:pPr marL="0" indent="0">
              <a:buNone/>
            </a:pPr>
            <a:r>
              <a:rPr lang="en-US" dirty="0"/>
              <a:t>Dispersion forces</a:t>
            </a:r>
          </a:p>
        </p:txBody>
      </p:sp>
      <p:sp>
        <p:nvSpPr>
          <p:cNvPr id="4" name="TextBox 3"/>
          <p:cNvSpPr txBox="1"/>
          <p:nvPr/>
        </p:nvSpPr>
        <p:spPr>
          <a:xfrm>
            <a:off x="304800" y="1600200"/>
            <a:ext cx="2971800" cy="4247317"/>
          </a:xfrm>
          <a:prstGeom prst="rect">
            <a:avLst/>
          </a:prstGeom>
          <a:noFill/>
        </p:spPr>
        <p:txBody>
          <a:bodyPr wrap="square" rtlCol="0">
            <a:spAutoFit/>
          </a:bodyPr>
          <a:lstStyle/>
          <a:p>
            <a:r>
              <a:rPr lang="en-US" dirty="0">
                <a:solidFill>
                  <a:srgbClr val="C00000"/>
                </a:solidFill>
              </a:rPr>
              <a:t>Highest strength</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solidFill>
                  <a:schemeClr val="tx2"/>
                </a:solidFill>
              </a:rPr>
              <a:t>Lowest strength</a:t>
            </a:r>
          </a:p>
        </p:txBody>
      </p:sp>
      <p:sp>
        <p:nvSpPr>
          <p:cNvPr id="5" name="TextBox 4"/>
          <p:cNvSpPr txBox="1"/>
          <p:nvPr/>
        </p:nvSpPr>
        <p:spPr>
          <a:xfrm>
            <a:off x="6172200" y="1638748"/>
            <a:ext cx="2971800" cy="4247317"/>
          </a:xfrm>
          <a:prstGeom prst="rect">
            <a:avLst/>
          </a:prstGeom>
          <a:noFill/>
        </p:spPr>
        <p:txBody>
          <a:bodyPr wrap="square" rtlCol="0">
            <a:spAutoFit/>
          </a:bodyPr>
          <a:lstStyle/>
          <a:p>
            <a:r>
              <a:rPr lang="en-US" dirty="0">
                <a:solidFill>
                  <a:srgbClr val="C00000"/>
                </a:solidFill>
              </a:rPr>
              <a:t>Highest melting/boiling points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solidFill>
                  <a:schemeClr val="tx2"/>
                </a:solidFill>
              </a:rPr>
              <a:t>Lowest melting/boiling points</a:t>
            </a:r>
          </a:p>
        </p:txBody>
      </p:sp>
      <p:sp>
        <p:nvSpPr>
          <p:cNvPr id="6" name="TextBox 5"/>
          <p:cNvSpPr txBox="1"/>
          <p:nvPr/>
        </p:nvSpPr>
        <p:spPr>
          <a:xfrm>
            <a:off x="5638800" y="2977576"/>
            <a:ext cx="2705100" cy="1569660"/>
          </a:xfrm>
          <a:prstGeom prst="rect">
            <a:avLst/>
          </a:prstGeom>
          <a:noFill/>
        </p:spPr>
        <p:txBody>
          <a:bodyPr wrap="square" rtlCol="0">
            <a:spAutoFit/>
          </a:bodyPr>
          <a:lstStyle/>
          <a:p>
            <a:r>
              <a:rPr lang="en-US" sz="2400" dirty="0">
                <a:solidFill>
                  <a:srgbClr val="C00000"/>
                </a:solidFill>
              </a:rPr>
              <a:t>Why? </a:t>
            </a:r>
          </a:p>
          <a:p>
            <a:r>
              <a:rPr lang="en-US" sz="2400" dirty="0">
                <a:solidFill>
                  <a:srgbClr val="00B050"/>
                </a:solidFill>
              </a:rPr>
              <a:t>Because it takes more energy to separate the forces!</a:t>
            </a:r>
          </a:p>
        </p:txBody>
      </p:sp>
      <p:cxnSp>
        <p:nvCxnSpPr>
          <p:cNvPr id="8" name="Straight Arrow Connector 7"/>
          <p:cNvCxnSpPr/>
          <p:nvPr/>
        </p:nvCxnSpPr>
        <p:spPr>
          <a:xfrm flipV="1">
            <a:off x="6627214" y="2209800"/>
            <a:ext cx="381000" cy="7677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3756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0"/>
            <a:ext cx="8229600" cy="1143000"/>
          </a:xfrm>
        </p:spPr>
        <p:txBody>
          <a:bodyPr/>
          <a:lstStyle/>
          <a:p>
            <a:r>
              <a:rPr lang="en-US" dirty="0">
                <a:solidFill>
                  <a:schemeClr val="tx2"/>
                </a:solidFill>
                <a:effectLst>
                  <a:outerShdw blurRad="38100" dist="38100" dir="2700000" algn="tl">
                    <a:srgbClr val="000000">
                      <a:alpha val="43137"/>
                    </a:srgbClr>
                  </a:outerShdw>
                </a:effectLst>
              </a:rPr>
              <a:t>Why is water a liquid?</a:t>
            </a:r>
          </a:p>
        </p:txBody>
      </p:sp>
    </p:spTree>
    <p:extLst>
      <p:ext uri="{BB962C8B-B14F-4D97-AF65-F5344CB8AC3E}">
        <p14:creationId xmlns:p14="http://schemas.microsoft.com/office/powerpoint/2010/main" val="5305447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Hydrogen Bond?</a:t>
            </a:r>
          </a:p>
        </p:txBody>
      </p:sp>
      <p:sp>
        <p:nvSpPr>
          <p:cNvPr id="3" name="Content Placeholder 2"/>
          <p:cNvSpPr>
            <a:spLocks noGrp="1"/>
          </p:cNvSpPr>
          <p:nvPr>
            <p:ph idx="1"/>
          </p:nvPr>
        </p:nvSpPr>
        <p:spPr/>
        <p:txBody>
          <a:bodyPr/>
          <a:lstStyle/>
          <a:p>
            <a:pPr marL="0" indent="0">
              <a:buNone/>
            </a:pPr>
            <a:r>
              <a:rPr lang="en-US" dirty="0"/>
              <a:t>Just like in other polar molecules this hydrogen “bond” isn't actually a bond at all. It is a force that attracts molecules together.  Specifically involving hydrogen which is attracted to the high electron density in lone pairs of electrons on other highly electronegative elements.</a:t>
            </a:r>
          </a:p>
          <a:p>
            <a:pPr marL="0" indent="0">
              <a:buNone/>
            </a:pPr>
            <a:endParaRPr lang="en-US" dirty="0"/>
          </a:p>
          <a:p>
            <a:pPr marL="0" indent="0">
              <a:buNone/>
            </a:pPr>
            <a:r>
              <a:rPr lang="en-US" dirty="0"/>
              <a:t> </a:t>
            </a:r>
          </a:p>
        </p:txBody>
      </p:sp>
      <p:pic>
        <p:nvPicPr>
          <p:cNvPr id="1026" name="Picture 2" descr="File:3D model hydrogen bonds in water.sv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6600" y="4572000"/>
            <a:ext cx="2209800" cy="2193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05560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Hydrogen Bond?</a:t>
            </a:r>
          </a:p>
        </p:txBody>
      </p:sp>
      <p:sp>
        <p:nvSpPr>
          <p:cNvPr id="3" name="Content Placeholder 2"/>
          <p:cNvSpPr>
            <a:spLocks noGrp="1"/>
          </p:cNvSpPr>
          <p:nvPr>
            <p:ph idx="1"/>
          </p:nvPr>
        </p:nvSpPr>
        <p:spPr>
          <a:xfrm>
            <a:off x="304800" y="1219200"/>
            <a:ext cx="8534400" cy="3657599"/>
          </a:xfrm>
        </p:spPr>
        <p:txBody>
          <a:bodyPr>
            <a:normAutofit fontScale="70000" lnSpcReduction="20000"/>
          </a:bodyPr>
          <a:lstStyle/>
          <a:p>
            <a:pPr marL="0" indent="0">
              <a:buNone/>
            </a:pPr>
            <a:r>
              <a:rPr lang="en-US" dirty="0"/>
              <a:t>You will only find hydrogen bonds:</a:t>
            </a:r>
          </a:p>
          <a:p>
            <a:r>
              <a:rPr lang="en-US" dirty="0"/>
              <a:t>With polar molecules</a:t>
            </a:r>
          </a:p>
          <a:p>
            <a:r>
              <a:rPr lang="en-US" dirty="0"/>
              <a:t>With molecules containing hydrogen</a:t>
            </a:r>
          </a:p>
          <a:p>
            <a:r>
              <a:rPr lang="en-US" dirty="0"/>
              <a:t>With molecules that have oxygen (most common), nitrogen and fluorine. Other elements form the same “bond” but to a lesser extent (so we don’t call it hydrogen bonding we call it dipole-dipole)</a:t>
            </a:r>
          </a:p>
          <a:p>
            <a:r>
              <a:rPr lang="en-US" dirty="0"/>
              <a:t>Between molecules</a:t>
            </a:r>
          </a:p>
          <a:p>
            <a:r>
              <a:rPr lang="en-US" dirty="0"/>
              <a:t>Lone pairs (non-bonded pairs) of electrons</a:t>
            </a:r>
          </a:p>
          <a:p>
            <a:endParaRPr lang="en-US" dirty="0"/>
          </a:p>
          <a:p>
            <a:pPr marL="0" indent="0">
              <a:buNone/>
            </a:pPr>
            <a:r>
              <a:rPr lang="en-US" dirty="0"/>
              <a:t> </a:t>
            </a: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4162288"/>
            <a:ext cx="5191125" cy="2362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081732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1143000"/>
          </a:xfrm>
        </p:spPr>
        <p:txBody>
          <a:bodyPr>
            <a:normAutofit fontScale="90000"/>
          </a:bodyPr>
          <a:lstStyle/>
          <a:p>
            <a:r>
              <a:rPr lang="en-US" dirty="0"/>
              <a:t>Boiling points of molecules with hydrogen</a:t>
            </a:r>
          </a:p>
        </p:txBody>
      </p:sp>
      <p:sp>
        <p:nvSpPr>
          <p:cNvPr id="3" name="Content Placeholder 2"/>
          <p:cNvSpPr>
            <a:spLocks noGrp="1"/>
          </p:cNvSpPr>
          <p:nvPr>
            <p:ph idx="1"/>
          </p:nvPr>
        </p:nvSpPr>
        <p:spPr>
          <a:xfrm>
            <a:off x="381000" y="5800726"/>
            <a:ext cx="8229600" cy="4525963"/>
          </a:xfrm>
        </p:spPr>
        <p:txBody>
          <a:bodyPr>
            <a:normAutofit/>
          </a:bodyPr>
          <a:lstStyle/>
          <a:p>
            <a:pPr marL="0" indent="0">
              <a:buNone/>
            </a:pPr>
            <a:r>
              <a:rPr lang="en-US" sz="1400" i="1" dirty="0"/>
              <a:t>The Effects of Hydrogen Bonding on Boiling Points. These plots of the boiling points of the covalent hydrides of the elements of groups 14–17 show that the boiling points of the lightest members of each series for which hydrogen bonding is possible (HF, NH</a:t>
            </a:r>
            <a:r>
              <a:rPr lang="en-US" sz="1400" i="1" baseline="-25000" dirty="0"/>
              <a:t>3</a:t>
            </a:r>
            <a:r>
              <a:rPr lang="en-US" sz="1400" i="1" dirty="0"/>
              <a:t>, and H</a:t>
            </a:r>
            <a:r>
              <a:rPr lang="en-US" sz="1400" i="1" baseline="-25000" dirty="0"/>
              <a:t>2</a:t>
            </a:r>
            <a:r>
              <a:rPr lang="en-US" sz="1400" i="1" dirty="0"/>
              <a:t>O) are anomalously high for compounds with such low molecular masses.</a:t>
            </a:r>
            <a:endParaRPr lang="en-US" sz="1400" dirty="0"/>
          </a:p>
          <a:p>
            <a:endParaRPr lang="en-US" sz="1400" dirty="0"/>
          </a:p>
        </p:txBody>
      </p:sp>
      <p:pic>
        <p:nvPicPr>
          <p:cNvPr id="15362" name="Picture 2" descr="cc544bd9881e8821e38e4a2e0df1f73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8134" y="609600"/>
            <a:ext cx="6355892" cy="5191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6401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of Hydrogen bonds</a:t>
            </a:r>
          </a:p>
        </p:txBody>
      </p:sp>
      <p:sp>
        <p:nvSpPr>
          <p:cNvPr id="3" name="Content Placeholder 2"/>
          <p:cNvSpPr>
            <a:spLocks noGrp="1"/>
          </p:cNvSpPr>
          <p:nvPr>
            <p:ph idx="1"/>
          </p:nvPr>
        </p:nvSpPr>
        <p:spPr>
          <a:xfrm>
            <a:off x="457200" y="1371601"/>
            <a:ext cx="8229600" cy="2209800"/>
          </a:xfrm>
        </p:spPr>
        <p:txBody>
          <a:bodyPr>
            <a:normAutofit/>
          </a:bodyPr>
          <a:lstStyle/>
          <a:p>
            <a:r>
              <a:rPr lang="en-US" sz="1600" dirty="0"/>
              <a:t>Hydrogen bonds can vary in strength from very weak (1–2 kJ mol</a:t>
            </a:r>
            <a:r>
              <a:rPr lang="en-US" sz="1600" baseline="30000" dirty="0"/>
              <a:t>−1</a:t>
            </a:r>
            <a:r>
              <a:rPr lang="en-US" sz="1600" dirty="0"/>
              <a:t>) to extremely strong (161.5 kJ mol</a:t>
            </a:r>
            <a:r>
              <a:rPr lang="en-US" sz="1600" baseline="30000" dirty="0"/>
              <a:t>−1</a:t>
            </a:r>
            <a:r>
              <a:rPr lang="en-US" sz="1600" dirty="0"/>
              <a:t> in the ion HF</a:t>
            </a:r>
            <a:r>
              <a:rPr lang="en-US" sz="1600" baseline="-25000" dirty="0"/>
              <a:t>2</a:t>
            </a:r>
            <a:r>
              <a:rPr lang="en-US" sz="1600" baseline="30000" dirty="0"/>
              <a:t>-</a:t>
            </a:r>
            <a:r>
              <a:rPr lang="en-US" sz="1600" dirty="0"/>
              <a:t> )Typical enthalpies in vapor include:</a:t>
            </a:r>
          </a:p>
          <a:p>
            <a:pPr marL="0" indent="0">
              <a:buNone/>
            </a:pPr>
            <a:r>
              <a:rPr lang="en-US" sz="1600" dirty="0"/>
              <a:t>F−H</a:t>
            </a:r>
            <a:r>
              <a:rPr lang="en-US" sz="1600" baseline="30000" dirty="0"/>
              <a:t>…</a:t>
            </a:r>
            <a:r>
              <a:rPr lang="en-US" sz="1600" dirty="0"/>
              <a:t>:F (161.5 kJ/</a:t>
            </a:r>
            <a:r>
              <a:rPr lang="en-US" sz="1600" dirty="0" err="1"/>
              <a:t>mol</a:t>
            </a:r>
            <a:r>
              <a:rPr lang="en-US" sz="1600" dirty="0"/>
              <a:t>)</a:t>
            </a:r>
          </a:p>
          <a:p>
            <a:pPr marL="0" indent="0">
              <a:buNone/>
            </a:pPr>
            <a:r>
              <a:rPr lang="en-US" sz="1600" dirty="0"/>
              <a:t>O−H</a:t>
            </a:r>
            <a:r>
              <a:rPr lang="en-US" sz="1600" baseline="30000" dirty="0"/>
              <a:t>…</a:t>
            </a:r>
            <a:r>
              <a:rPr lang="en-US" sz="1600" dirty="0"/>
              <a:t>:N (29 kJ/</a:t>
            </a:r>
            <a:r>
              <a:rPr lang="en-US" sz="1600" dirty="0" err="1"/>
              <a:t>mol</a:t>
            </a:r>
            <a:r>
              <a:rPr lang="en-US" sz="1600" dirty="0"/>
              <a:t>)</a:t>
            </a:r>
          </a:p>
          <a:p>
            <a:pPr marL="0" indent="0">
              <a:buNone/>
            </a:pPr>
            <a:r>
              <a:rPr lang="en-US" sz="1600" dirty="0"/>
              <a:t>O−H</a:t>
            </a:r>
            <a:r>
              <a:rPr lang="en-US" sz="1600" baseline="30000" dirty="0"/>
              <a:t>…</a:t>
            </a:r>
            <a:r>
              <a:rPr lang="en-US" sz="1600" dirty="0"/>
              <a:t>:O (21 kJ/</a:t>
            </a:r>
            <a:r>
              <a:rPr lang="en-US" sz="1600" dirty="0" err="1"/>
              <a:t>mol</a:t>
            </a:r>
            <a:r>
              <a:rPr lang="en-US" sz="1600" dirty="0"/>
              <a:t>)</a:t>
            </a:r>
          </a:p>
          <a:p>
            <a:pPr marL="0" indent="0">
              <a:buNone/>
            </a:pPr>
            <a:r>
              <a:rPr lang="en-US" sz="1600" dirty="0"/>
              <a:t>N−H</a:t>
            </a:r>
            <a:r>
              <a:rPr lang="en-US" sz="1600" baseline="30000" dirty="0"/>
              <a:t>…</a:t>
            </a:r>
            <a:r>
              <a:rPr lang="en-US" sz="1600" dirty="0"/>
              <a:t>:N (13 kJ/</a:t>
            </a:r>
            <a:r>
              <a:rPr lang="en-US" sz="1600" dirty="0" err="1"/>
              <a:t>mol</a:t>
            </a:r>
            <a:r>
              <a:rPr lang="en-US" sz="1600" dirty="0"/>
              <a:t>)</a:t>
            </a:r>
          </a:p>
          <a:p>
            <a:pPr marL="0" indent="0">
              <a:buNone/>
            </a:pPr>
            <a:r>
              <a:rPr lang="en-US" sz="1600" dirty="0"/>
              <a:t>N−H</a:t>
            </a:r>
            <a:r>
              <a:rPr lang="en-US" sz="1600" baseline="30000" dirty="0"/>
              <a:t>…</a:t>
            </a:r>
            <a:r>
              <a:rPr lang="en-US" sz="1600" dirty="0"/>
              <a:t>:O (8 kJ/</a:t>
            </a:r>
            <a:r>
              <a:rPr lang="en-US" sz="1600" dirty="0" err="1"/>
              <a:t>mol</a:t>
            </a:r>
            <a:r>
              <a:rPr lang="en-US" sz="1600" dirty="0"/>
              <a:t>)</a:t>
            </a:r>
          </a:p>
          <a:p>
            <a:endParaRPr lang="en-US" sz="1600" dirty="0"/>
          </a:p>
        </p:txBody>
      </p:sp>
      <p:sp>
        <p:nvSpPr>
          <p:cNvPr id="4" name="TextBox 3"/>
          <p:cNvSpPr txBox="1"/>
          <p:nvPr/>
        </p:nvSpPr>
        <p:spPr>
          <a:xfrm>
            <a:off x="2514600" y="2025134"/>
            <a:ext cx="4648200" cy="369332"/>
          </a:xfrm>
          <a:prstGeom prst="rect">
            <a:avLst/>
          </a:prstGeom>
          <a:noFill/>
        </p:spPr>
        <p:txBody>
          <a:bodyPr wrap="square" rtlCol="0">
            <a:spAutoFit/>
          </a:bodyPr>
          <a:lstStyle/>
          <a:p>
            <a:r>
              <a:rPr lang="en-US" dirty="0">
                <a:solidFill>
                  <a:srgbClr val="C00000"/>
                </a:solidFill>
              </a:rPr>
              <a:t>BUT WE DON’T NEED TO KNOW THESE VALUES</a:t>
            </a:r>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2376" y="2391968"/>
            <a:ext cx="5903424" cy="4466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774576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DNA</a:t>
            </a:r>
          </a:p>
        </p:txBody>
      </p:sp>
      <p:sp>
        <p:nvSpPr>
          <p:cNvPr id="3" name="Content Placeholder 2"/>
          <p:cNvSpPr>
            <a:spLocks noGrp="1"/>
          </p:cNvSpPr>
          <p:nvPr>
            <p:ph idx="1"/>
          </p:nvPr>
        </p:nvSpPr>
        <p:spPr/>
        <p:txBody>
          <a:bodyPr>
            <a:normAutofit/>
          </a:bodyPr>
          <a:lstStyle/>
          <a:p>
            <a:pPr marL="0" indent="0">
              <a:buNone/>
            </a:pPr>
            <a:r>
              <a:rPr lang="en-US" sz="2000" dirty="0"/>
              <a:t>Hydrogen bonding also plays an important role in determining the three-dimensional structures adopted by proteins and nucleic bases. In these macromolecules, bonding between parts of the same macromolecule cause it to fold into a specific shape, which helps determine the molecule's physiological or biochemical role. </a:t>
            </a:r>
          </a:p>
        </p:txBody>
      </p:sp>
      <p:pic>
        <p:nvPicPr>
          <p:cNvPr id="2052" name="Picture 4" descr="File:Base pair GC.sv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3475672"/>
            <a:ext cx="3543300" cy="210883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962400" y="5749962"/>
            <a:ext cx="5029200" cy="369332"/>
          </a:xfrm>
          <a:prstGeom prst="rect">
            <a:avLst/>
          </a:prstGeom>
          <a:noFill/>
        </p:spPr>
        <p:txBody>
          <a:bodyPr wrap="square" rtlCol="0">
            <a:spAutoFit/>
          </a:bodyPr>
          <a:lstStyle/>
          <a:p>
            <a:r>
              <a:rPr lang="en-US" dirty="0">
                <a:solidFill>
                  <a:srgbClr val="C00000"/>
                </a:solidFill>
                <a:effectLst>
                  <a:outerShdw blurRad="38100" dist="38100" dir="2700000" algn="tl">
                    <a:srgbClr val="000000">
                      <a:alpha val="43137"/>
                    </a:srgbClr>
                  </a:outerShdw>
                </a:effectLst>
              </a:rPr>
              <a:t>Hydrogen Bonding between Guanine and Cytosine</a:t>
            </a:r>
          </a:p>
        </p:txBody>
      </p:sp>
      <p:pic>
        <p:nvPicPr>
          <p:cNvPr id="2054"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3325075"/>
            <a:ext cx="342900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509892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TaxCatchAll xmlns="776f451b-789d-4c8f-af74-3c000e6cce27" xsi:nil="true"/>
    <lcf76f155ced4ddcb4097134ff3c332f xmlns="00896bbc-7f86-448f-ab6b-109e07409180">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D30DEBF7E8BEF4BA396B592152DA228" ma:contentTypeVersion="23" ma:contentTypeDescription="Create a new document." ma:contentTypeScope="" ma:versionID="c99ea7ec073bb56e4046c71651e8c57d">
  <xsd:schema xmlns:xsd="http://www.w3.org/2001/XMLSchema" xmlns:xs="http://www.w3.org/2001/XMLSchema" xmlns:p="http://schemas.microsoft.com/office/2006/metadata/properties" xmlns:ns1="http://schemas.microsoft.com/sharepoint/v3" xmlns:ns2="776f451b-789d-4c8f-af74-3c000e6cce27" xmlns:ns3="00896bbc-7f86-448f-ab6b-109e07409180" targetNamespace="http://schemas.microsoft.com/office/2006/metadata/properties" ma:root="true" ma:fieldsID="e754bb5c132b05dabb07f70971e213a2" ns1:_="" ns2:_="" ns3:_="">
    <xsd:import namespace="http://schemas.microsoft.com/sharepoint/v3"/>
    <xsd:import namespace="776f451b-789d-4c8f-af74-3c000e6cce27"/>
    <xsd:import namespace="00896bbc-7f86-448f-ab6b-109e07409180"/>
    <xsd:element name="properties">
      <xsd:complexType>
        <xsd:sequence>
          <xsd:element name="documentManagement">
            <xsd:complexType>
              <xsd:all>
                <xsd:element ref="ns2:SharedWithUsers" minOccurs="0"/>
                <xsd:element ref="ns2:SharingHintHash" minOccurs="0"/>
                <xsd:element ref="ns2:SharedWithDetails" minOccurs="0"/>
                <xsd:element ref="ns2:LastSharedByUser" minOccurs="0"/>
                <xsd:element ref="ns2:LastSharedByTime" minOccurs="0"/>
                <xsd:element ref="ns3:MediaServiceMetadata" minOccurs="0"/>
                <xsd:element ref="ns3:MediaServiceFastMetadata" minOccurs="0"/>
                <xsd:element ref="ns3:MediaServiceDateTaken" minOccurs="0"/>
                <xsd:element ref="ns3:MediaServiceAutoTags" minOccurs="0"/>
                <xsd:element ref="ns3:MediaServiceEventHashCode" minOccurs="0"/>
                <xsd:element ref="ns3:MediaServiceGenerationTime" minOccurs="0"/>
                <xsd:element ref="ns3:MediaServiceOCR" minOccurs="0"/>
                <xsd:element ref="ns3:MediaServiceAutoKeyPoints" minOccurs="0"/>
                <xsd:element ref="ns3:MediaServiceKeyPoints" minOccurs="0"/>
                <xsd:element ref="ns3:MediaServiceLocation" minOccurs="0"/>
                <xsd:element ref="ns1:_ip_UnifiedCompliancePolicyProperties" minOccurs="0"/>
                <xsd:element ref="ns1:_ip_UnifiedCompliancePolicyUIAction" minOccurs="0"/>
                <xsd:element ref="ns3:MediaLengthInSeconds" minOccurs="0"/>
                <xsd:element ref="ns3:lcf76f155ced4ddcb4097134ff3c332f" minOccurs="0"/>
                <xsd:element ref="ns2:TaxCatchAll" minOccurs="0"/>
                <xsd:element ref="ns3:MediaServiceSearchProperties"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3" nillable="true" ma:displayName="Unified Compliance Policy Properties" ma:hidden="true" ma:internalName="_ip_UnifiedCompliancePolicyProperties">
      <xsd:simpleType>
        <xsd:restriction base="dms:Note"/>
      </xsd:simpleType>
    </xsd:element>
    <xsd:element name="_ip_UnifiedCompliancePolicyUIAction" ma:index="24"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76f451b-789d-4c8f-af74-3c000e6cce27"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Sharing Hint Hash" ma:internalName="SharingHintHash" ma:readOnly="true">
      <xsd:simpleType>
        <xsd:restriction base="dms:Text"/>
      </xsd:simpleType>
    </xsd:element>
    <xsd:element name="SharedWithDetails" ma:index="10" nillable="true" ma:displayName="Shared With Details" ma:internalName="SharedWithDetails" ma:readOnly="true">
      <xsd:simpleType>
        <xsd:restriction base="dms:Note">
          <xsd:maxLength value="255"/>
        </xsd:restriction>
      </xsd:simpleType>
    </xsd:element>
    <xsd:element name="LastSharedByUser" ma:index="11" nillable="true" ma:displayName="Last Shared By User" ma:description="" ma:internalName="LastSharedByUser" ma:readOnly="true">
      <xsd:simpleType>
        <xsd:restriction base="dms:Note">
          <xsd:maxLength value="255"/>
        </xsd:restriction>
      </xsd:simpleType>
    </xsd:element>
    <xsd:element name="LastSharedByTime" ma:index="12" nillable="true" ma:displayName="Last Shared By Time" ma:description="" ma:internalName="LastSharedByTime" ma:readOnly="true">
      <xsd:simpleType>
        <xsd:restriction base="dms:DateTime"/>
      </xsd:simpleType>
    </xsd:element>
    <xsd:element name="TaxCatchAll" ma:index="28" nillable="true" ma:displayName="Taxonomy Catch All Column" ma:hidden="true" ma:list="{40edb284-b2af-4982-87ad-a11fa734b163}" ma:internalName="TaxCatchAll" ma:showField="CatchAllData" ma:web="776f451b-789d-4c8f-af74-3c000e6cce27">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00896bbc-7f86-448f-ab6b-109e07409180" elementFormDefault="qualified">
    <xsd:import namespace="http://schemas.microsoft.com/office/2006/documentManagement/types"/>
    <xsd:import namespace="http://schemas.microsoft.com/office/infopath/2007/PartnerControls"/>
    <xsd:element name="MediaServiceMetadata" ma:index="13" nillable="true" ma:displayName="MediaServiceMetadata" ma:description="" ma:hidden="true" ma:internalName="MediaServiceMetadata" ma:readOnly="true">
      <xsd:simpleType>
        <xsd:restriction base="dms:Note"/>
      </xsd:simpleType>
    </xsd:element>
    <xsd:element name="MediaServiceFastMetadata" ma:index="14" nillable="true" ma:displayName="MediaServiceFastMetadata" ma:description="" ma:hidden="true" ma:internalName="MediaServiceFastMetadata" ma:readOnly="true">
      <xsd:simpleType>
        <xsd:restriction base="dms:Note"/>
      </xsd:simpleType>
    </xsd:element>
    <xsd:element name="MediaServiceDateTaken" ma:index="15" nillable="true" ma:displayName="MediaServiceDateTaken" ma:description="" ma:hidden="true" ma:internalName="MediaServiceDateTaken" ma:readOnly="true">
      <xsd:simpleType>
        <xsd:restriction base="dms:Text"/>
      </xsd:simpleType>
    </xsd:element>
    <xsd:element name="MediaServiceAutoTags" ma:index="16" nillable="true" ma:displayName="MediaServiceAutoTags" ma:description="" ma:internalName="MediaServiceAutoTags"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AutoKeyPoints" ma:index="20" nillable="true" ma:displayName="MediaServiceAutoKeyPoints" ma:hidden="true" ma:internalName="MediaServiceAutoKeyPoints" ma:readOnly="true">
      <xsd:simpleType>
        <xsd:restriction base="dms:Note"/>
      </xsd:simpleType>
    </xsd:element>
    <xsd:element name="MediaServiceKeyPoints" ma:index="21" nillable="true" ma:displayName="KeyPoints" ma:internalName="MediaServiceKeyPoints" ma:readOnly="true">
      <xsd:simpleType>
        <xsd:restriction base="dms:Note">
          <xsd:maxLength value="255"/>
        </xsd:restriction>
      </xsd:simpleType>
    </xsd:element>
    <xsd:element name="MediaServiceLocation" ma:index="22" nillable="true" ma:displayName="Location" ma:internalName="MediaServiceLocation" ma:readOnly="true">
      <xsd:simpleType>
        <xsd:restriction base="dms:Text"/>
      </xsd:simpleType>
    </xsd:element>
    <xsd:element name="MediaLengthInSeconds" ma:index="25" nillable="true" ma:displayName="Length (seconds)" ma:internalName="MediaLengthInSeconds" ma:readOnly="true">
      <xsd:simpleType>
        <xsd:restriction base="dms:Unknown"/>
      </xsd:simpleType>
    </xsd:element>
    <xsd:element name="lcf76f155ced4ddcb4097134ff3c332f" ma:index="27" nillable="true" ma:taxonomy="true" ma:internalName="lcf76f155ced4ddcb4097134ff3c332f" ma:taxonomyFieldName="MediaServiceImageTags" ma:displayName="Image Tags" ma:readOnly="false" ma:fieldId="{5cf76f15-5ced-4ddc-b409-7134ff3c332f}" ma:taxonomyMulti="true" ma:sspId="807d7447-0f6d-4322-8bac-43da6d24e0c5" ma:termSetId="09814cd3-568e-fe90-9814-8d621ff8fb84" ma:anchorId="fba54fb3-c3e1-fe81-a776-ca4b69148c4d" ma:open="true" ma:isKeyword="false">
      <xsd:complexType>
        <xsd:sequence>
          <xsd:element ref="pc:Terms" minOccurs="0" maxOccurs="1"/>
        </xsd:sequence>
      </xsd:complex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ObjectDetectorVersions" ma:index="3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96D3823-B8B5-4DE3-9DDD-3A2F4C0D3524}">
  <ds:schemaRefs>
    <ds:schemaRef ds:uri="http://schemas.microsoft.com/office/2006/metadata/properties"/>
    <ds:schemaRef ds:uri="http://schemas.microsoft.com/office/infopath/2007/PartnerControls"/>
    <ds:schemaRef ds:uri="http://schemas.microsoft.com/sharepoint/v3"/>
    <ds:schemaRef ds:uri="776f451b-789d-4c8f-af74-3c000e6cce27"/>
    <ds:schemaRef ds:uri="00896bbc-7f86-448f-ab6b-109e07409180"/>
  </ds:schemaRefs>
</ds:datastoreItem>
</file>

<file path=customXml/itemProps2.xml><?xml version="1.0" encoding="utf-8"?>
<ds:datastoreItem xmlns:ds="http://schemas.openxmlformats.org/officeDocument/2006/customXml" ds:itemID="{572C971F-6323-41E7-8B27-9737E18FD286}">
  <ds:schemaRefs>
    <ds:schemaRef ds:uri="http://schemas.microsoft.com/sharepoint/v3/contenttype/forms"/>
  </ds:schemaRefs>
</ds:datastoreItem>
</file>

<file path=customXml/itemProps3.xml><?xml version="1.0" encoding="utf-8"?>
<ds:datastoreItem xmlns:ds="http://schemas.openxmlformats.org/officeDocument/2006/customXml" ds:itemID="{FD0261ED-CB4C-466F-97BB-0F8F320FFDD0}"/>
</file>

<file path=docProps/app.xml><?xml version="1.0" encoding="utf-8"?>
<Properties xmlns="http://schemas.openxmlformats.org/officeDocument/2006/extended-properties" xmlns:vt="http://schemas.openxmlformats.org/officeDocument/2006/docPropsVTypes">
  <TotalTime>266</TotalTime>
  <Words>1097</Words>
  <Application>Microsoft Office PowerPoint</Application>
  <PresentationFormat>On-screen Show (4:3)</PresentationFormat>
  <Paragraphs>149</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Strength of Intermolecular Forces</vt:lpstr>
      <vt:lpstr>Starter</vt:lpstr>
      <vt:lpstr>Strength from highest to lowest</vt:lpstr>
      <vt:lpstr>Why is water a liquid?</vt:lpstr>
      <vt:lpstr>What is a Hydrogen Bond?</vt:lpstr>
      <vt:lpstr>What is a Hydrogen Bond?</vt:lpstr>
      <vt:lpstr>Boiling points of molecules with hydrogen</vt:lpstr>
      <vt:lpstr>Examples of Hydrogen bonds</vt:lpstr>
      <vt:lpstr>DNA</vt:lpstr>
      <vt:lpstr>Why is ice less dense than water?</vt:lpstr>
      <vt:lpstr>Isomers</vt:lpstr>
      <vt:lpstr>Size of molecules</vt:lpstr>
      <vt:lpstr>Large vs. small</vt:lpstr>
      <vt:lpstr>Which molecule will produce a more viscous liquid state?</vt:lpstr>
      <vt:lpstr>Question:</vt:lpstr>
      <vt:lpstr>Solution</vt:lpstr>
      <vt:lpstr>Same size; Two isomers C6H14</vt:lpstr>
      <vt:lpstr>Same effect on polar molecules</vt:lpstr>
      <vt:lpstr>Question:</vt:lpstr>
      <vt:lpstr>Solution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Strength of Intermolecular Forces</dc:title>
  <dc:creator>MURPHY</dc:creator>
  <cp:lastModifiedBy>Anthony Murphy</cp:lastModifiedBy>
  <cp:revision>14</cp:revision>
  <dcterms:created xsi:type="dcterms:W3CDTF">2006-08-16T00:00:00Z</dcterms:created>
  <dcterms:modified xsi:type="dcterms:W3CDTF">2022-09-01T02:17:29Z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0x0101007D30DEBF7E8BEF4BA396B592152DA228</vt:lpwstr>
  </property>
  <property fmtid="{D5CDD505-2E9C-101B-9397-08002B2CF9AE}" pid="3" name="MediaServiceImageTags">
    <vt:lpwstr/>
  </property>
</Properties>
</file>