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9" r:id="rId6"/>
    <p:sldId id="257" r:id="rId7"/>
    <p:sldId id="261" r:id="rId8"/>
    <p:sldId id="260" r:id="rId9"/>
    <p:sldId id="262" r:id="rId10"/>
    <p:sldId id="263" r:id="rId11"/>
    <p:sldId id="264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58AD86-FBDE-6845-4800-344790E21C6D}" v="1" dt="2022-08-29T03:29:48.234"/>
    <p1510:client id="{F8D9C25C-EA9C-4C03-3F7D-8243D77BE736}" v="1" dt="2020-09-03T01:40:45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05" autoAdjust="0"/>
  </p:normalViewPr>
  <p:slideViewPr>
    <p:cSldViewPr snapToGrid="0">
      <p:cViewPr varScale="1">
        <p:scale>
          <a:sx n="85" d="100"/>
          <a:sy n="85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Marston" userId="S::marston.nick@trinity.wa.edu.au::37aaf328-63dc-48ea-95e7-25737e615455" providerId="AD" clId="Web-{F8D9C25C-EA9C-4C03-3F7D-8243D77BE736}"/>
    <pc:docChg chg="sldOrd">
      <pc:chgData name="Nick Marston" userId="S::marston.nick@trinity.wa.edu.au::37aaf328-63dc-48ea-95e7-25737e615455" providerId="AD" clId="Web-{F8D9C25C-EA9C-4C03-3F7D-8243D77BE736}" dt="2020-09-03T01:40:45.174" v="0"/>
      <pc:docMkLst>
        <pc:docMk/>
      </pc:docMkLst>
      <pc:sldChg chg="ord">
        <pc:chgData name="Nick Marston" userId="S::marston.nick@trinity.wa.edu.au::37aaf328-63dc-48ea-95e7-25737e615455" providerId="AD" clId="Web-{F8D9C25C-EA9C-4C03-3F7D-8243D77BE736}" dt="2020-09-03T01:40:45.174" v="0"/>
        <pc:sldMkLst>
          <pc:docMk/>
          <pc:sldMk cId="1479621288" sldId="257"/>
        </pc:sldMkLst>
      </pc:sldChg>
    </pc:docChg>
  </pc:docChgLst>
  <pc:docChgLst>
    <pc:chgData name="Nick Marston" userId="S::marston.nick@trinity.wa.edu.au::37aaf328-63dc-48ea-95e7-25737e615455" providerId="AD" clId="Web-{D958AD86-FBDE-6845-4800-344790E21C6D}"/>
    <pc:docChg chg="sldOrd">
      <pc:chgData name="Nick Marston" userId="S::marston.nick@trinity.wa.edu.au::37aaf328-63dc-48ea-95e7-25737e615455" providerId="AD" clId="Web-{D958AD86-FBDE-6845-4800-344790E21C6D}" dt="2022-08-29T03:29:48.234" v="0"/>
      <pc:docMkLst>
        <pc:docMk/>
      </pc:docMkLst>
      <pc:sldChg chg="ord">
        <pc:chgData name="Nick Marston" userId="S::marston.nick@trinity.wa.edu.au::37aaf328-63dc-48ea-95e7-25737e615455" providerId="AD" clId="Web-{D958AD86-FBDE-6845-4800-344790E21C6D}" dt="2022-08-29T03:29:48.234" v="0"/>
        <pc:sldMkLst>
          <pc:docMk/>
          <pc:sldMk cId="230276235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4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8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632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016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4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4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0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3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3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4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8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F75B2-A8F5-4B38-B934-99A62953D3A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4601CA-6826-4616-9DFA-13027CEC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1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Valence Shell Electron Repulsion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– Molecular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1475104"/>
            <a:ext cx="11018520" cy="4879975"/>
          </a:xfrm>
        </p:spPr>
        <p:txBody>
          <a:bodyPr>
            <a:normAutofit/>
          </a:bodyPr>
          <a:lstStyle/>
          <a:p>
            <a:r>
              <a:rPr lang="en-AU" dirty="0">
                <a:effectLst/>
              </a:rPr>
              <a:t>In order to predict  the geometry of molecules, </a:t>
            </a:r>
            <a:r>
              <a:rPr lang="en-AU" i="1" dirty="0" err="1">
                <a:effectLst/>
              </a:rPr>
              <a:t>Nyholm</a:t>
            </a:r>
            <a:r>
              <a:rPr lang="en-AU" dirty="0">
                <a:effectLst/>
              </a:rPr>
              <a:t> and </a:t>
            </a:r>
            <a:r>
              <a:rPr lang="en-AU" i="1" dirty="0">
                <a:effectLst/>
              </a:rPr>
              <a:t>Gillespie</a:t>
            </a:r>
            <a:r>
              <a:rPr lang="en-AU" dirty="0">
                <a:effectLst/>
              </a:rPr>
              <a:t> developed a qualitative model known as </a:t>
            </a:r>
            <a:r>
              <a:rPr lang="en-AU" b="1" dirty="0">
                <a:effectLst/>
              </a:rPr>
              <a:t>Valence Shell Electron Pair Repulsion Theory (</a:t>
            </a:r>
            <a:r>
              <a:rPr lang="en-AU" b="1" i="1" dirty="0">
                <a:effectLst/>
              </a:rPr>
              <a:t>VSEPR Theory</a:t>
            </a:r>
            <a:r>
              <a:rPr lang="en-AU" b="1" dirty="0">
                <a:effectLst/>
              </a:rPr>
              <a:t>)</a:t>
            </a:r>
            <a:r>
              <a:rPr lang="en-AU" dirty="0">
                <a:effectLst/>
              </a:rPr>
              <a:t>. The basic assumptions of this theory are summarized below.</a:t>
            </a:r>
          </a:p>
          <a:p>
            <a:pPr marL="0" indent="0">
              <a:buNone/>
            </a:pPr>
            <a:endParaRPr lang="en-AU" dirty="0">
              <a:effectLst/>
            </a:endParaRPr>
          </a:p>
          <a:p>
            <a:pPr marL="0" indent="0">
              <a:buNone/>
            </a:pPr>
            <a:r>
              <a:rPr lang="en-AU" dirty="0">
                <a:effectLst/>
              </a:rPr>
              <a:t>1) The electron pairs in the valence shell around the central atom of a molecule repel each other and tend to orient in space so as to minimize the repulsions and maximize the distance between them.</a:t>
            </a:r>
          </a:p>
          <a:p>
            <a:pPr marL="0" indent="0">
              <a:buNone/>
            </a:pPr>
            <a:endParaRPr lang="en-AU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1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b="1" dirty="0">
                <a:effectLst/>
              </a:rPr>
              <a:t>Valence shell electron pair repulsion (VSEPR) theory</a:t>
            </a:r>
            <a:r>
              <a:rPr lang="en-US" sz="4400" dirty="0">
                <a:effectLst/>
              </a:rPr>
              <a:t> is a model used, in chemistry, to predict the geometry of individual molecules from the number of electron pairs surrounding their central atoms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7962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- Electron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effectLst/>
              </a:rPr>
              <a:t>2) There are two types of valence shell electron pairs</a:t>
            </a:r>
          </a:p>
          <a:p>
            <a:pPr marL="571500" indent="-571500">
              <a:buAutoNum type="romanLcParenR"/>
            </a:pPr>
            <a:r>
              <a:rPr lang="en-AU" dirty="0">
                <a:effectLst/>
              </a:rPr>
              <a:t>Bond pairs</a:t>
            </a:r>
          </a:p>
          <a:p>
            <a:pPr marL="571500" indent="-571500">
              <a:buAutoNum type="romanLcParenR"/>
            </a:pPr>
            <a:r>
              <a:rPr lang="en-AU" dirty="0">
                <a:effectLst/>
              </a:rPr>
              <a:t>Lone pairs</a:t>
            </a:r>
          </a:p>
          <a:p>
            <a:r>
              <a:rPr lang="en-AU" b="1" dirty="0">
                <a:solidFill>
                  <a:srgbClr val="FF0000"/>
                </a:solidFill>
                <a:effectLst/>
              </a:rPr>
              <a:t>Bond pairs</a:t>
            </a:r>
            <a:r>
              <a:rPr lang="en-AU" dirty="0">
                <a:solidFill>
                  <a:srgbClr val="FF0000"/>
                </a:solidFill>
                <a:effectLst/>
              </a:rPr>
              <a:t> </a:t>
            </a:r>
            <a:r>
              <a:rPr lang="en-AU" dirty="0">
                <a:effectLst/>
              </a:rPr>
              <a:t>are shared by two atoms and are attracted by two nuclei. Hence they occupy less space and cause less repulsion. </a:t>
            </a:r>
          </a:p>
          <a:p>
            <a:r>
              <a:rPr lang="en-AU" b="1" dirty="0">
                <a:solidFill>
                  <a:srgbClr val="FF0000"/>
                </a:solidFill>
                <a:effectLst/>
              </a:rPr>
              <a:t>Lone pairs</a:t>
            </a:r>
            <a:r>
              <a:rPr lang="en-AU" dirty="0">
                <a:effectLst/>
              </a:rPr>
              <a:t> are not involved in bond formation and are in attraction with only one nucleus. Hence they occupy more space. As a result, the lone pairs cause more repulsion.</a:t>
            </a:r>
          </a:p>
          <a:p>
            <a:r>
              <a:rPr lang="en-AU" dirty="0">
                <a:effectLst/>
              </a:rPr>
              <a:t>The </a:t>
            </a:r>
            <a:r>
              <a:rPr lang="en-AU" i="1" dirty="0">
                <a:effectLst/>
              </a:rPr>
              <a:t>order of </a:t>
            </a:r>
            <a:r>
              <a:rPr lang="en-AU" b="1" i="1" dirty="0">
                <a:solidFill>
                  <a:srgbClr val="FF0000"/>
                </a:solidFill>
                <a:effectLst/>
              </a:rPr>
              <a:t>repulsion</a:t>
            </a:r>
            <a:r>
              <a:rPr lang="en-AU" dirty="0">
                <a:effectLst/>
              </a:rPr>
              <a:t> between different types of electron pairs is as follows: </a:t>
            </a:r>
          </a:p>
          <a:p>
            <a:pPr marL="0" indent="0">
              <a:buNone/>
            </a:pPr>
            <a:r>
              <a:rPr lang="en-AU" dirty="0">
                <a:effectLst/>
              </a:rPr>
              <a:t>	Lone pair - Lone pair &gt; Lone Pair - Bond pair &gt; Bond pair - Bond pair </a:t>
            </a:r>
          </a:p>
          <a:p>
            <a:pPr marL="0" indent="0">
              <a:buNone/>
            </a:pPr>
            <a:r>
              <a:rPr lang="en-AU" dirty="0">
                <a:effectLst/>
              </a:rPr>
              <a:t>NB: The bond pairs are usually represented by a solid line, whereas the lone pairs are represented by a lobe with two electrons.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4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– Multiple bond repulsion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effectLst/>
              </a:rPr>
              <a:t>3) In VSEPR theory, the multiple bonds are treated as if they were single bonds. The electron pairs in multiple bonds are treated collectively as a single super pair. </a:t>
            </a:r>
          </a:p>
          <a:p>
            <a:pPr marL="0" indent="0">
              <a:buNone/>
            </a:pPr>
            <a:r>
              <a:rPr lang="en-AU" dirty="0">
                <a:effectLst/>
              </a:rPr>
              <a:t>	</a:t>
            </a:r>
          </a:p>
          <a:p>
            <a:pPr marL="0" indent="0">
              <a:buNone/>
            </a:pPr>
            <a:r>
              <a:rPr lang="en-AU" dirty="0">
                <a:effectLst/>
              </a:rPr>
              <a:t>The repulsion caused by bonds increases with the increase in the number of bonded pairs between two atoms i.e., a triple bond causes more repulsion than a double bond which in turn causes more repulsion than a single bond.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3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– Molecular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effectLst/>
              </a:rPr>
              <a:t>4) The shape of a molecule can be predicted from the number and type of valence shell </a:t>
            </a:r>
            <a:r>
              <a:rPr lang="en-AU" b="1" dirty="0">
                <a:solidFill>
                  <a:srgbClr val="7030A0"/>
                </a:solidFill>
                <a:effectLst/>
              </a:rPr>
              <a:t>electron pairs around the central atom</a:t>
            </a:r>
            <a:r>
              <a:rPr lang="en-AU" dirty="0">
                <a:effectLst/>
              </a:rPr>
              <a:t>.</a:t>
            </a:r>
          </a:p>
          <a:p>
            <a:endParaRPr lang="en-AU" dirty="0">
              <a:effectLst/>
            </a:endParaRPr>
          </a:p>
          <a:p>
            <a:pPr marL="0" indent="0">
              <a:buNone/>
            </a:pPr>
            <a:r>
              <a:rPr lang="en-AU" dirty="0">
                <a:effectLst/>
              </a:rPr>
              <a:t>When the valence shell of central atom contains only bond pairs, the molecule assumes symmetrical geometry due to even repulsions between them.</a:t>
            </a:r>
          </a:p>
          <a:p>
            <a:endParaRPr lang="en-AU" dirty="0">
              <a:effectLst/>
            </a:endParaRPr>
          </a:p>
          <a:p>
            <a:pPr marL="0" indent="0">
              <a:buNone/>
            </a:pPr>
            <a:r>
              <a:rPr lang="en-AU" dirty="0">
                <a:solidFill>
                  <a:srgbClr val="FF0000"/>
                </a:solidFill>
                <a:effectLst/>
              </a:rPr>
              <a:t>However the symmetry is distorted when there are also lone pairs along with bond pairs due to uneven repulsion forces.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57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– Molecular shapes (lone pair effect)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effectLst/>
              </a:rPr>
              <a:t>5)</a:t>
            </a:r>
            <a:r>
              <a:rPr lang="en-AU" b="1" dirty="0">
                <a:effectLst/>
              </a:rPr>
              <a:t> </a:t>
            </a:r>
            <a:r>
              <a:rPr lang="en-AU" dirty="0">
                <a:effectLst/>
              </a:rPr>
              <a:t>Effects on bond angle and shape: </a:t>
            </a:r>
          </a:p>
          <a:p>
            <a:pPr marL="0" indent="0">
              <a:buNone/>
            </a:pPr>
            <a:endParaRPr lang="en-AU" dirty="0">
              <a:effectLst/>
            </a:endParaRPr>
          </a:p>
          <a:p>
            <a:pPr marL="0" indent="0">
              <a:buNone/>
            </a:pPr>
            <a:r>
              <a:rPr lang="en-AU" dirty="0">
                <a:effectLst/>
              </a:rPr>
              <a:t>The </a:t>
            </a:r>
            <a:r>
              <a:rPr lang="en-AU" b="1" dirty="0">
                <a:effectLst/>
              </a:rPr>
              <a:t>bond angle</a:t>
            </a:r>
            <a:r>
              <a:rPr lang="en-AU" dirty="0">
                <a:effectLst/>
              </a:rPr>
              <a:t> decreases due to the presence of lone pairs, which cause more repulsion on the bond pairs and as a result the bond pairs tend to come closer.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988" y="4191202"/>
            <a:ext cx="4309811" cy="23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3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20" y="6884"/>
            <a:ext cx="9568064" cy="6851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334" y="1741251"/>
            <a:ext cx="11099260" cy="30469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Look at the angles in your book for what you need to know. There </a:t>
            </a:r>
            <a:r>
              <a:rPr lang="en-US" sz="4000">
                <a:solidFill>
                  <a:srgbClr val="00B050"/>
                </a:solidFill>
              </a:rPr>
              <a:t>are 5 </a:t>
            </a:r>
            <a:r>
              <a:rPr lang="en-US" sz="4000" dirty="0">
                <a:solidFill>
                  <a:srgbClr val="00B050"/>
                </a:solidFill>
              </a:rPr>
              <a:t>main angles you need to know. </a:t>
            </a:r>
          </a:p>
          <a:p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109.5</a:t>
            </a:r>
            <a:r>
              <a:rPr lang="en-US" sz="4000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180</a:t>
            </a:r>
            <a:r>
              <a:rPr lang="en-US" sz="4000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120</a:t>
            </a:r>
            <a:r>
              <a:rPr lang="en-US" sz="4000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107.5</a:t>
            </a:r>
            <a:r>
              <a:rPr lang="en-US" sz="4000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104.5</a:t>
            </a:r>
            <a:r>
              <a:rPr lang="en-US" sz="4000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r>
              <a:rPr lang="en-US" sz="3200" dirty="0">
                <a:solidFill>
                  <a:srgbClr val="FF0000"/>
                </a:solidFill>
              </a:rPr>
              <a:t> in that order 									of importance </a:t>
            </a:r>
          </a:p>
        </p:txBody>
      </p:sp>
    </p:spTree>
    <p:extLst>
      <p:ext uri="{BB962C8B-B14F-4D97-AF65-F5344CB8AC3E}">
        <p14:creationId xmlns:p14="http://schemas.microsoft.com/office/powerpoint/2010/main" val="230276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Shapes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54" y="1858561"/>
            <a:ext cx="10515600" cy="2785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Linear									Tetrahedral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Bent						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Pyramidal			 				Trigonal Planar					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438" y="1669189"/>
            <a:ext cx="3019510" cy="9003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49" y="2891606"/>
            <a:ext cx="2288592" cy="1560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882" y="3839681"/>
            <a:ext cx="2490261" cy="21884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882" y="679344"/>
            <a:ext cx="2969164" cy="29924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772" y="4036446"/>
            <a:ext cx="3107071" cy="2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484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776f451b-789d-4c8f-af74-3c000e6cce27" xsi:nil="true"/>
    <lcf76f155ced4ddcb4097134ff3c332f xmlns="00896bbc-7f86-448f-ab6b-109e0740918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30DEBF7E8BEF4BA396B592152DA228" ma:contentTypeVersion="23" ma:contentTypeDescription="Create a new document." ma:contentTypeScope="" ma:versionID="c99ea7ec073bb56e4046c71651e8c57d">
  <xsd:schema xmlns:xsd="http://www.w3.org/2001/XMLSchema" xmlns:xs="http://www.w3.org/2001/XMLSchema" xmlns:p="http://schemas.microsoft.com/office/2006/metadata/properties" xmlns:ns1="http://schemas.microsoft.com/sharepoint/v3" xmlns:ns2="776f451b-789d-4c8f-af74-3c000e6cce27" xmlns:ns3="00896bbc-7f86-448f-ab6b-109e07409180" targetNamespace="http://schemas.microsoft.com/office/2006/metadata/properties" ma:root="true" ma:fieldsID="e754bb5c132b05dabb07f70971e213a2" ns1:_="" ns2:_="" ns3:_="">
    <xsd:import namespace="http://schemas.microsoft.com/sharepoint/v3"/>
    <xsd:import namespace="776f451b-789d-4c8f-af74-3c000e6cce27"/>
    <xsd:import namespace="00896bbc-7f86-448f-ab6b-109e0740918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6f451b-789d-4c8f-af74-3c000e6cce2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8" nillable="true" ma:displayName="Taxonomy Catch All Column" ma:hidden="true" ma:list="{40edb284-b2af-4982-87ad-a11fa734b163}" ma:internalName="TaxCatchAll" ma:showField="CatchAllData" ma:web="776f451b-789d-4c8f-af74-3c000e6cce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896bbc-7f86-448f-ab6b-109e07409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807d7447-0f6d-4322-8bac-43da6d24e0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8F63A3-1B9D-4E6D-ADF1-5DD68FE1C6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02D912-0A84-4ECE-9907-B37966EC380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32938C2-8DB6-417C-B896-CC71B2083C8E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1250</TotalTime>
  <Words>265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Valence Shell Electron Repulsion Theory</vt:lpstr>
      <vt:lpstr>Assumptions – Molecular Center</vt:lpstr>
      <vt:lpstr>What is it?</vt:lpstr>
      <vt:lpstr>Assumptions - Electron Pairs</vt:lpstr>
      <vt:lpstr>Assumptions – Multiple bond repulsion </vt:lpstr>
      <vt:lpstr>Assumptions – Molecular shapes</vt:lpstr>
      <vt:lpstr>Assumptions – Molecular shapes (lone pair effect)</vt:lpstr>
      <vt:lpstr>PowerPoint Presentation</vt:lpstr>
      <vt:lpstr>The Shapes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Valence Shell Electron Repulsion Theory</dc:title>
  <dc:creator>Anthony Murphy</dc:creator>
  <cp:lastModifiedBy>Anthony Murphy</cp:lastModifiedBy>
  <cp:revision>16</cp:revision>
  <dcterms:created xsi:type="dcterms:W3CDTF">2015-03-19T04:53:10Z</dcterms:created>
  <dcterms:modified xsi:type="dcterms:W3CDTF">2022-08-29T03:29:48Z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0x0101007D30DEBF7E8BEF4BA396B592152DA228</vt:lpwstr>
  </property>
</Properties>
</file>