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3"/>
  </p:sldMasterIdLst>
  <p:notesMasterIdLst>
    <p:notesMasterId r:id="rId31"/>
  </p:notes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ustomXml" Target="../customXml/item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D3D45885-D2E6-10C5-C51B-E918EC09AD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90521347-845F-A768-EA50-F66D8B0B35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8AF6FE-95F0-34AD-6A64-99705F7E75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EE9989-1958-F10E-EB3E-2E980B0D57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LecturePLUS Timberlake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111A45-942C-C0AE-4685-2069E4B8E9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567A98-3B7F-45F3-9DB9-9972A596C7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27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8EC89A-9FE7-6C9B-5D09-C822535A0D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00066A-0D73-4FE0-9218-4122DFC67B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LecturePLUS Timberlake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3B230F-200A-BF10-C282-A65D96AD46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A0D213-A09E-401D-B180-C81D2C19CF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446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38DB41-86FC-C50A-0869-1F95656455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11FED6-0920-A5B4-277E-ECBE76A99B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LecturePLUS Timberlake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CC9A7D-ABBE-AEDD-F0C0-24832ACC75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38FEC6-4AFE-40AC-9BEC-D6B4F4EAAF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83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867B39-774A-F5A7-D262-F1A3A9A02E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F174E3-1648-21CF-7F64-C2ABEDABD7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LecturePLUS Timberlake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491673-F89B-A717-3284-439CDD2D2D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F4BA3-9B11-4981-A8CA-95A9C1AC73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00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834643-7AD7-72C8-ED93-F41DD4472D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E8563F-BE26-FDDB-BD9F-ED8CB0D02D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LecturePLUS Timberlake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8A66E2-513A-C37C-AB2C-3649B16CEF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8D2C72-5085-4111-B29E-37876CDFCF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80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6D993E-E1C1-45A9-1C2A-3B5272522A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2186CA-554F-6AA3-D4F6-633A09E613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LecturePLUS Timberlake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9552B7-3E9A-BE3D-E0C4-A568A35A6E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3641B7-A6F1-4404-B09B-2B68C68DDE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82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2569B58-281E-4483-1B7B-2AF480DB69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2451377-D4D3-0A0C-49A5-0A7918B66C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LecturePLUS Timberlake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5BFE6F1-CE71-5761-8D60-D4C49AC4DF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EC009A-BE13-46C3-B3F7-A502B20A0C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380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B7EEE91-DCC5-3286-CAF8-C67F83CFD7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14FF0E-E09D-8DFC-FEBC-9E19338323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LecturePLUS Timberlake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FE556A-CD95-8892-D9AA-123CB8D8B1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0AA5F0-BB91-4922-9AB7-107D3349F3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27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C869C4C-17FC-7741-92DF-17E5AA6EFE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403DB21-520A-E780-C391-1F7DA24089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LecturePLUS Timberlake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E2AE301-1852-27FB-4BD8-3845E1CB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358232-F1FF-4A8F-ABA7-E66345EE23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50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9A646A-7CCE-11CD-1718-DF232180C5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88474E-A61E-721B-0A2A-E9529F2005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LecturePLUS Timberlake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B8287-A64D-60B7-E5AA-E4A178FEB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AE8A56-B1C0-4464-9CC1-BCF368485F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02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314D6-A760-8732-7685-1D3AEA83F7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C3F525-3D8E-903D-20E6-FB8EF6B836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LecturePLUS Timberlake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BDA132-A9D7-1F56-971E-4258401C16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C3AF-7FFA-4945-8BAA-7C87382886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79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 bright="-44000" contrast="-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70F05F0-D5D8-3461-2A55-F7DD63F95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9F7A2B2-C813-C313-FD78-62DD3CCD1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B425B67-0AAB-00B6-E497-0CA704067D6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E50C890-DB46-D9C4-63E3-447C999E32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LecturePLUS Timberlake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C66C05D-51C4-B398-C7DC-FBE5610D5E8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E8C8AF2-2E7B-465D-A9BD-603B8C7BE4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>
            <a:extLst>
              <a:ext uri="{FF2B5EF4-FFF2-40B4-BE49-F238E27FC236}">
                <a16:creationId xmlns:a16="http://schemas.microsoft.com/office/drawing/2014/main" id="{4236F827-42E4-DD74-6A20-E392362D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A3B3F2-300D-479B-8D59-CB304D44CD7D}" type="slidenum">
              <a:rPr lang="en-US" altLang="en-US" sz="1400">
                <a:latin typeface="Comic Sans MS" panose="030F0702030302020204" pitchFamily="66" charset="0"/>
              </a:rPr>
              <a:pPr/>
              <a:t>1</a:t>
            </a:fld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65556A97-D0D5-96E4-60D7-138C080C8C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sz="4000" b="1">
                <a:latin typeface="Comic Sans MS" panose="030F0702030302020204" pitchFamily="66" charset="0"/>
              </a:rPr>
            </a:br>
            <a:r>
              <a:rPr lang="en-US" altLang="en-US" sz="4000" b="1">
                <a:latin typeface="Comic Sans MS" panose="030F0702030302020204" pitchFamily="66" charset="0"/>
              </a:rPr>
              <a:t>Acids and Bases</a:t>
            </a: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62E51D9F-05A1-83B4-64A8-E0069CAA84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endParaRPr lang="en-US" altLang="en-US">
              <a:latin typeface="Comic Sans MS" panose="030F0702030302020204" pitchFamily="66" charset="0"/>
            </a:endParaRPr>
          </a:p>
          <a:p>
            <a:pPr algn="ctr">
              <a:buFontTx/>
              <a:buNone/>
            </a:pPr>
            <a:r>
              <a:rPr lang="en-US" altLang="en-US" sz="4000" b="1" i="1">
                <a:solidFill>
                  <a:srgbClr val="99FF33"/>
                </a:solidFill>
                <a:latin typeface="Comic Sans MS" panose="030F0702030302020204" pitchFamily="66" charset="0"/>
              </a:rPr>
              <a:t>Ionization of Water</a:t>
            </a:r>
          </a:p>
          <a:p>
            <a:pPr algn="ctr">
              <a:buFontTx/>
              <a:buNone/>
            </a:pPr>
            <a:r>
              <a:rPr lang="en-US" altLang="en-US" sz="4000" b="1" i="1">
                <a:solidFill>
                  <a:srgbClr val="99FF33"/>
                </a:solidFill>
                <a:latin typeface="Comic Sans MS" panose="030F0702030302020204" pitchFamily="66" charset="0"/>
              </a:rPr>
              <a:t>Types of Acids</a:t>
            </a:r>
          </a:p>
          <a:p>
            <a:pPr algn="ctr">
              <a:buFontTx/>
              <a:buNone/>
            </a:pPr>
            <a:r>
              <a:rPr lang="en-US" altLang="en-US" sz="4000" b="1" i="1">
                <a:solidFill>
                  <a:srgbClr val="99FF33"/>
                </a:solidFill>
                <a:latin typeface="Comic Sans MS" panose="030F0702030302020204" pitchFamily="66" charset="0"/>
              </a:rPr>
              <a:t>Indicators</a:t>
            </a:r>
          </a:p>
          <a:p>
            <a:pPr algn="ctr">
              <a:buFontTx/>
              <a:buNone/>
            </a:pPr>
            <a:r>
              <a:rPr lang="en-US" altLang="en-US" sz="4000" b="1" i="1">
                <a:solidFill>
                  <a:srgbClr val="99FF33"/>
                </a:solidFill>
                <a:latin typeface="Comic Sans MS" panose="030F0702030302020204" pitchFamily="66" charset="0"/>
              </a:rPr>
              <a:t>Titration</a:t>
            </a:r>
            <a:endParaRPr lang="en-US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C006C3A-00DE-F163-97C9-ECEC5BD41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Acid–Base Equilibria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43AD5237-246C-1312-CF13-DB9E7EF8A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74813"/>
            <a:ext cx="7772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latin typeface="Comic Sans MS" panose="030F0702030302020204" pitchFamily="66" charset="0"/>
              </a:rPr>
              <a:t>For equilibrium constant expressions, </a:t>
            </a:r>
            <a:r>
              <a:rPr lang="en-US" altLang="en-US" sz="2800" b="1" i="1">
                <a:solidFill>
                  <a:srgbClr val="CC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en-US" sz="2800" b="1" baseline="-18000">
                <a:solidFill>
                  <a:srgbClr val="CC0000"/>
                </a:solidFill>
                <a:latin typeface="Comic Sans MS" panose="030F0702030302020204" pitchFamily="66" charset="0"/>
              </a:rPr>
              <a:t>a</a:t>
            </a:r>
            <a:r>
              <a:rPr lang="en-US" altLang="en-US" sz="2800">
                <a:latin typeface="Comic Sans MS" panose="030F0702030302020204" pitchFamily="66" charset="0"/>
              </a:rPr>
              <a:t> is used to represent the </a:t>
            </a:r>
            <a:r>
              <a:rPr lang="en-US" altLang="en-US" sz="2800" b="1">
                <a:solidFill>
                  <a:srgbClr val="CC0000"/>
                </a:solidFill>
                <a:latin typeface="Comic Sans MS" panose="030F0702030302020204" pitchFamily="66" charset="0"/>
              </a:rPr>
              <a:t>acid ionization constant …</a:t>
            </a:r>
            <a:endParaRPr lang="en-US" altLang="en-US" sz="2800" b="1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52229" name="Object 2">
            <a:extLst>
              <a:ext uri="{FF2B5EF4-FFF2-40B4-BE49-F238E27FC236}">
                <a16:creationId xmlns:a16="http://schemas.microsoft.com/office/drawing/2014/main" id="{24BB8F70-2BE2-F0F6-80BA-74E43F831F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2575" y="4271963"/>
          <a:ext cx="200977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19200" imgH="457200" progId="Equation.DSMT4">
                  <p:embed/>
                </p:oleObj>
              </mc:Choice>
              <mc:Fallback>
                <p:oleObj name="Equation" r:id="rId3" imgW="12192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4271963"/>
                        <a:ext cx="2009775" cy="754062"/>
                      </a:xfrm>
                      <a:prstGeom prst="rect">
                        <a:avLst/>
                      </a:prstGeom>
                      <a:solidFill>
                        <a:srgbClr val="FFB07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>
            <a:extLst>
              <a:ext uri="{FF2B5EF4-FFF2-40B4-BE49-F238E27FC236}">
                <a16:creationId xmlns:a16="http://schemas.microsoft.com/office/drawing/2014/main" id="{935B69C9-280B-4648-17E4-93E8EF1EB8EE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810000"/>
            <a:ext cx="3743325" cy="461963"/>
            <a:chOff x="432" y="2400"/>
            <a:chExt cx="2358" cy="291"/>
          </a:xfrm>
        </p:grpSpPr>
        <p:sp>
          <p:nvSpPr>
            <p:cNvPr id="11278" name="Text Box 6">
              <a:extLst>
                <a:ext uri="{FF2B5EF4-FFF2-40B4-BE49-F238E27FC236}">
                  <a16:creationId xmlns:a16="http://schemas.microsoft.com/office/drawing/2014/main" id="{9E560678-77C2-6450-8013-BCBE9D612D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00"/>
              <a:ext cx="235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HA + H</a:t>
              </a:r>
              <a:r>
                <a:rPr lang="en-US" altLang="en-US" baseline="-25000">
                  <a:latin typeface="Comic Sans MS" panose="030F0702030302020204" pitchFamily="66" charset="0"/>
                </a:rPr>
                <a:t>2</a:t>
              </a:r>
              <a:r>
                <a:rPr lang="en-US" altLang="en-US">
                  <a:latin typeface="Comic Sans MS" panose="030F0702030302020204" pitchFamily="66" charset="0"/>
                </a:rPr>
                <a:t>O	       H</a:t>
              </a:r>
              <a:r>
                <a:rPr lang="en-US" altLang="en-US" baseline="30000">
                  <a:latin typeface="Comic Sans MS" panose="030F0702030302020204" pitchFamily="66" charset="0"/>
                </a:rPr>
                <a:t>+</a:t>
              </a:r>
              <a:r>
                <a:rPr lang="en-US" altLang="en-US">
                  <a:latin typeface="Comic Sans MS" panose="030F0702030302020204" pitchFamily="66" charset="0"/>
                </a:rPr>
                <a:t> + A</a:t>
              </a:r>
              <a:r>
                <a:rPr lang="en-US" altLang="en-US" baseline="30000">
                  <a:latin typeface="Comic Sans MS" panose="030F0702030302020204" pitchFamily="66" charset="0"/>
                </a:rPr>
                <a:t>–</a:t>
              </a:r>
              <a:r>
                <a:rPr lang="en-US" altLang="en-US">
                  <a:latin typeface="Comic Sans MS" panose="030F0702030302020204" pitchFamily="66" charset="0"/>
                </a:rPr>
                <a:t> </a:t>
              </a:r>
            </a:p>
          </p:txBody>
        </p:sp>
        <p:grpSp>
          <p:nvGrpSpPr>
            <p:cNvPr id="11279" name="Group 9">
              <a:extLst>
                <a:ext uri="{FF2B5EF4-FFF2-40B4-BE49-F238E27FC236}">
                  <a16:creationId xmlns:a16="http://schemas.microsoft.com/office/drawing/2014/main" id="{84628EFA-0DF3-1B19-D678-91036D58A7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496"/>
              <a:ext cx="432" cy="96"/>
              <a:chOff x="960" y="2016"/>
              <a:chExt cx="432" cy="96"/>
            </a:xfrm>
          </p:grpSpPr>
          <p:sp>
            <p:nvSpPr>
              <p:cNvPr id="11280" name="Line 7">
                <a:extLst>
                  <a:ext uri="{FF2B5EF4-FFF2-40B4-BE49-F238E27FC236}">
                    <a16:creationId xmlns:a16="http://schemas.microsoft.com/office/drawing/2014/main" id="{ED13A40B-5E13-86AF-4A89-8A25254A74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1" name="Line 8">
                <a:extLst>
                  <a:ext uri="{FF2B5EF4-FFF2-40B4-BE49-F238E27FC236}">
                    <a16:creationId xmlns:a16="http://schemas.microsoft.com/office/drawing/2014/main" id="{E5888E5F-9182-3237-927B-8EEE044D3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60" y="2112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9">
            <a:extLst>
              <a:ext uri="{FF2B5EF4-FFF2-40B4-BE49-F238E27FC236}">
                <a16:creationId xmlns:a16="http://schemas.microsoft.com/office/drawing/2014/main" id="{73AF5F30-9671-A0EB-A1D5-A378A9913EB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810000"/>
            <a:ext cx="3733800" cy="457200"/>
            <a:chOff x="3004" y="2400"/>
            <a:chExt cx="2276" cy="288"/>
          </a:xfrm>
        </p:grpSpPr>
        <p:sp>
          <p:nvSpPr>
            <p:cNvPr id="11274" name="Text Box 10">
              <a:extLst>
                <a:ext uri="{FF2B5EF4-FFF2-40B4-BE49-F238E27FC236}">
                  <a16:creationId xmlns:a16="http://schemas.microsoft.com/office/drawing/2014/main" id="{A89DC224-4E74-A373-2380-41E262B18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4" y="2400"/>
              <a:ext cx="2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B + H</a:t>
              </a:r>
              <a:r>
                <a:rPr lang="en-US" altLang="en-US" baseline="-25000">
                  <a:latin typeface="Comic Sans MS" panose="030F0702030302020204" pitchFamily="66" charset="0"/>
                </a:rPr>
                <a:t>2</a:t>
              </a:r>
              <a:r>
                <a:rPr lang="en-US" altLang="en-US">
                  <a:latin typeface="Comic Sans MS" panose="030F0702030302020204" pitchFamily="66" charset="0"/>
                </a:rPr>
                <a:t>O	  BH</a:t>
              </a:r>
              <a:r>
                <a:rPr lang="en-US" altLang="en-US" baseline="30000">
                  <a:latin typeface="Comic Sans MS" panose="030F0702030302020204" pitchFamily="66" charset="0"/>
                </a:rPr>
                <a:t>+</a:t>
              </a:r>
              <a:r>
                <a:rPr lang="en-US" altLang="en-US">
                  <a:latin typeface="Comic Sans MS" panose="030F0702030302020204" pitchFamily="66" charset="0"/>
                </a:rPr>
                <a:t> + OH</a:t>
              </a:r>
              <a:r>
                <a:rPr lang="en-US" altLang="en-US" baseline="30000">
                  <a:latin typeface="Comic Sans MS" panose="030F0702030302020204" pitchFamily="66" charset="0"/>
                </a:rPr>
                <a:t>–</a:t>
              </a:r>
              <a:r>
                <a:rPr lang="en-US" altLang="en-US">
                  <a:latin typeface="Comic Sans MS" panose="030F0702030302020204" pitchFamily="66" charset="0"/>
                </a:rPr>
                <a:t> </a:t>
              </a:r>
            </a:p>
          </p:txBody>
        </p:sp>
        <p:grpSp>
          <p:nvGrpSpPr>
            <p:cNvPr id="11275" name="Group 11">
              <a:extLst>
                <a:ext uri="{FF2B5EF4-FFF2-40B4-BE49-F238E27FC236}">
                  <a16:creationId xmlns:a16="http://schemas.microsoft.com/office/drawing/2014/main" id="{F8B0D9F6-1B37-05FA-CB98-7A0C6EAC8C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1" y="2470"/>
              <a:ext cx="432" cy="96"/>
              <a:chOff x="960" y="2016"/>
              <a:chExt cx="432" cy="96"/>
            </a:xfrm>
          </p:grpSpPr>
          <p:sp>
            <p:nvSpPr>
              <p:cNvPr id="11276" name="Line 12">
                <a:extLst>
                  <a:ext uri="{FF2B5EF4-FFF2-40B4-BE49-F238E27FC236}">
                    <a16:creationId xmlns:a16="http://schemas.microsoft.com/office/drawing/2014/main" id="{EFE1AB3C-F73B-9D76-D440-C0C9E376B1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7" name="Line 13">
                <a:extLst>
                  <a:ext uri="{FF2B5EF4-FFF2-40B4-BE49-F238E27FC236}">
                    <a16:creationId xmlns:a16="http://schemas.microsoft.com/office/drawing/2014/main" id="{E2963130-C879-B477-4BF8-E879F320A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60" y="2112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11271" name="Object 3">
            <a:extLst>
              <a:ext uri="{FF2B5EF4-FFF2-40B4-BE49-F238E27FC236}">
                <a16:creationId xmlns:a16="http://schemas.microsoft.com/office/drawing/2014/main" id="{87C3C9EF-D875-2FD3-07A4-C7C2AF8C52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4267200"/>
          <a:ext cx="246856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98600" imgH="457200" progId="Equation.DSMT4">
                  <p:embed/>
                </p:oleObj>
              </mc:Choice>
              <mc:Fallback>
                <p:oleObj name="Equation" r:id="rId5" imgW="14986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267200"/>
                        <a:ext cx="2468563" cy="754063"/>
                      </a:xfrm>
                      <a:prstGeom prst="rect">
                        <a:avLst/>
                      </a:prstGeom>
                      <a:solidFill>
                        <a:srgbClr val="6666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1" name="Rectangle 17">
            <a:extLst>
              <a:ext uri="{FF2B5EF4-FFF2-40B4-BE49-F238E27FC236}">
                <a16:creationId xmlns:a16="http://schemas.microsoft.com/office/drawing/2014/main" id="{B74581CC-671E-C93C-69F1-54309BD61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3" y="2967038"/>
            <a:ext cx="7391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latin typeface="Comic Sans MS" panose="030F0702030302020204" pitchFamily="66" charset="0"/>
              </a:rPr>
              <a:t>… and </a:t>
            </a:r>
            <a:r>
              <a:rPr lang="en-US" altLang="en-US" sz="2800" b="1" i="1">
                <a:solidFill>
                  <a:schemeClr val="accent2"/>
                </a:solidFill>
                <a:latin typeface="Comic Sans MS" panose="030F0702030302020204" pitchFamily="66" charset="0"/>
              </a:rPr>
              <a:t>K</a:t>
            </a:r>
            <a:r>
              <a:rPr lang="en-US" altLang="en-US" sz="2800" b="1" baseline="-18000">
                <a:solidFill>
                  <a:schemeClr val="accent2"/>
                </a:solidFill>
                <a:latin typeface="Comic Sans MS" panose="030F0702030302020204" pitchFamily="66" charset="0"/>
              </a:rPr>
              <a:t>b</a:t>
            </a:r>
            <a:r>
              <a:rPr lang="en-US" altLang="en-US" sz="2800">
                <a:latin typeface="Comic Sans MS" panose="030F0702030302020204" pitchFamily="66" charset="0"/>
              </a:rPr>
              <a:t> is used to represent the </a:t>
            </a:r>
            <a:r>
              <a:rPr lang="en-US" altLang="en-US" sz="2800" b="1">
                <a:solidFill>
                  <a:schemeClr val="accent2"/>
                </a:solidFill>
                <a:latin typeface="Comic Sans MS" panose="030F0702030302020204" pitchFamily="66" charset="0"/>
              </a:rPr>
              <a:t>base ionization constant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2DF687F9-0D91-1082-BACA-194615831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5013325"/>
            <a:ext cx="7772400" cy="13843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2800" dirty="0">
                <a:latin typeface="Comic Sans MS" pitchFamily="66" charset="0"/>
              </a:rPr>
              <a:t>EXTREMELY IMPORTANT!</a:t>
            </a:r>
          </a:p>
          <a:p>
            <a:pPr>
              <a:defRPr/>
            </a:pPr>
            <a:r>
              <a:rPr lang="en-US" sz="2800" dirty="0">
                <a:latin typeface="Comic Sans MS" pitchFamily="66" charset="0"/>
              </a:rPr>
              <a:t>Make sure you only put reversible arrows on weak acid conjugate pair reaction.</a:t>
            </a:r>
            <a:endParaRPr lang="en-US" sz="2800" b="1" dirty="0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utoUpdateAnimBg="0"/>
      <p:bldP spid="52241" grpId="0" autoUpdateAnimBg="0"/>
      <p:bldP spid="1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2DF5846-0DD6-679D-E551-2E02A51781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Acid–Base Strength </a:t>
            </a:r>
            <a:r>
              <a:rPr lang="en-US" altLang="en-US" sz="2800">
                <a:latin typeface="Comic Sans MS" panose="030F0702030302020204" pitchFamily="66" charset="0"/>
              </a:rPr>
              <a:t>(cont’d)</a:t>
            </a:r>
          </a:p>
        </p:txBody>
      </p:sp>
      <p:sp>
        <p:nvSpPr>
          <p:cNvPr id="54278" name="Text Box 6">
            <a:extLst>
              <a:ext uri="{FF2B5EF4-FFF2-40B4-BE49-F238E27FC236}">
                <a16:creationId xmlns:a16="http://schemas.microsoft.com/office/drawing/2014/main" id="{214D453B-C89C-B35D-3456-D09F8CB96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7467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2800" i="1" dirty="0" err="1">
                <a:latin typeface="Comic Sans MS" pitchFamily="66" charset="0"/>
              </a:rPr>
              <a:t>K</a:t>
            </a:r>
            <a:r>
              <a:rPr lang="en-US" sz="2800" baseline="-18000" dirty="0" err="1">
                <a:latin typeface="Comic Sans MS" pitchFamily="66" charset="0"/>
              </a:rPr>
              <a:t>a</a:t>
            </a:r>
            <a:r>
              <a:rPr lang="en-US" sz="2800" dirty="0">
                <a:latin typeface="Comic Sans MS" pitchFamily="66" charset="0"/>
              </a:rPr>
              <a:t> values are used to compare the strengths of weak acids; 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itchFamily="66" charset="0"/>
                <a:sym typeface="Symbol" pitchFamily="18" charset="2"/>
              </a:rPr>
              <a:t> </a:t>
            </a:r>
            <a:r>
              <a:rPr lang="en-US" sz="28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itchFamily="66" charset="0"/>
                <a:sym typeface="Symbol" pitchFamily="18" charset="2"/>
              </a:rPr>
              <a:t>, 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strength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C276219F-829F-8A59-7BB2-86E9172BBEE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438400"/>
            <a:ext cx="7620000" cy="3651250"/>
            <a:chOff x="432" y="1536"/>
            <a:chExt cx="4800" cy="2300"/>
          </a:xfrm>
        </p:grpSpPr>
        <p:sp>
          <p:nvSpPr>
            <p:cNvPr id="12293" name="Text Box 7">
              <a:extLst>
                <a:ext uri="{FF2B5EF4-FFF2-40B4-BE49-F238E27FC236}">
                  <a16:creationId xmlns:a16="http://schemas.microsoft.com/office/drawing/2014/main" id="{5FE8CDE5-2302-25F4-3BA4-F63DB2B69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536"/>
              <a:ext cx="470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Comic Sans MS" panose="030F0702030302020204" pitchFamily="66" charset="0"/>
                </a:rPr>
                <a:t>For strong acids, water has a </a:t>
              </a:r>
              <a:r>
                <a:rPr lang="en-US" altLang="en-US" i="1">
                  <a:latin typeface="Comic Sans MS" panose="030F0702030302020204" pitchFamily="66" charset="0"/>
                </a:rPr>
                <a:t>leveling</a:t>
              </a:r>
              <a:r>
                <a:rPr lang="en-US" altLang="en-US">
                  <a:latin typeface="Comic Sans MS" panose="030F0702030302020204" pitchFamily="66" charset="0"/>
                </a:rPr>
                <a:t> effect; that is, when the strong acids are dissolved in water, they all completely ionize to the hydronium ion</a:t>
              </a:r>
            </a:p>
          </p:txBody>
        </p:sp>
        <p:pic>
          <p:nvPicPr>
            <p:cNvPr id="12294" name="Picture 8" descr="FG15_00-02UN">
              <a:extLst>
                <a:ext uri="{FF2B5EF4-FFF2-40B4-BE49-F238E27FC236}">
                  <a16:creationId xmlns:a16="http://schemas.microsoft.com/office/drawing/2014/main" id="{EACA2FC0-24AF-6320-ADB8-7112BE6239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828" b="11728"/>
            <a:stretch>
              <a:fillRect/>
            </a:stretch>
          </p:blipFill>
          <p:spPr bwMode="auto">
            <a:xfrm>
              <a:off x="432" y="2544"/>
              <a:ext cx="4784" cy="1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A9DC7EF-2AF9-48F4-E5BA-61EDAE914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914400"/>
          </a:xfrm>
        </p:spPr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Ionisation Constant Relationships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C7B8C85C-7AE8-B247-EEA0-A019B776D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47800"/>
            <a:ext cx="7315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latin typeface="Comic Sans MS" panose="030F0702030302020204" pitchFamily="66" charset="0"/>
              </a:rPr>
              <a:t>p</a:t>
            </a:r>
            <a:r>
              <a:rPr lang="en-US" altLang="en-US" sz="2800" i="1">
                <a:latin typeface="Comic Sans MS" panose="030F0702030302020204" pitchFamily="66" charset="0"/>
              </a:rPr>
              <a:t>K</a:t>
            </a:r>
            <a:r>
              <a:rPr lang="en-US" altLang="en-US" sz="2800" baseline="-18000">
                <a:latin typeface="Comic Sans MS" panose="030F0702030302020204" pitchFamily="66" charset="0"/>
              </a:rPr>
              <a:t>w</a:t>
            </a:r>
            <a:r>
              <a:rPr lang="en-US" altLang="en-US" sz="2800">
                <a:latin typeface="Comic Sans MS" panose="030F0702030302020204" pitchFamily="66" charset="0"/>
              </a:rPr>
              <a:t> is the negative logarithm of </a:t>
            </a:r>
            <a:r>
              <a:rPr lang="en-US" altLang="en-US" sz="2800" i="1">
                <a:latin typeface="Comic Sans MS" panose="030F0702030302020204" pitchFamily="66" charset="0"/>
              </a:rPr>
              <a:t>K</a:t>
            </a:r>
            <a:r>
              <a:rPr lang="en-US" altLang="en-US" sz="2800" baseline="-18000">
                <a:latin typeface="Comic Sans MS" panose="030F0702030302020204" pitchFamily="66" charset="0"/>
              </a:rPr>
              <a:t>w</a:t>
            </a:r>
            <a:r>
              <a:rPr lang="en-US" altLang="en-US" sz="2800">
                <a:latin typeface="Comic Sans MS" panose="030F0702030302020204" pitchFamily="66" charset="0"/>
              </a:rPr>
              <a:t> and at 25 </a:t>
            </a:r>
            <a:r>
              <a:rPr lang="en-US" altLang="en-US" sz="2800" baseline="30000">
                <a:latin typeface="Comic Sans MS" panose="030F0702030302020204" pitchFamily="66" charset="0"/>
              </a:rPr>
              <a:t>o</a:t>
            </a:r>
            <a:r>
              <a:rPr lang="en-US" altLang="en-US" sz="2800">
                <a:latin typeface="Comic Sans MS" panose="030F0702030302020204" pitchFamily="66" charset="0"/>
              </a:rPr>
              <a:t>C is equal to 14.00</a:t>
            </a:r>
            <a:endParaRPr lang="en-US" altLang="en-US" sz="2800" i="1">
              <a:latin typeface="Comic Sans MS" panose="030F0702030302020204" pitchFamily="66" charset="0"/>
            </a:endParaRPr>
          </a:p>
        </p:txBody>
      </p:sp>
      <p:sp>
        <p:nvSpPr>
          <p:cNvPr id="62469" name="Text Box 5">
            <a:extLst>
              <a:ext uri="{FF2B5EF4-FFF2-40B4-BE49-F238E27FC236}">
                <a16:creationId xmlns:a16="http://schemas.microsoft.com/office/drawing/2014/main" id="{25C68FBB-62F9-76BD-40D9-95430219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5908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p</a:t>
            </a:r>
            <a:r>
              <a:rPr lang="en-US" altLang="en-US" sz="2800" i="1">
                <a:latin typeface="Comic Sans MS" panose="030F0702030302020204" pitchFamily="66" charset="0"/>
              </a:rPr>
              <a:t>K</a:t>
            </a:r>
            <a:r>
              <a:rPr lang="en-US" altLang="en-US" sz="2800" baseline="-18000">
                <a:latin typeface="Comic Sans MS" panose="030F0702030302020204" pitchFamily="66" charset="0"/>
              </a:rPr>
              <a:t>w</a:t>
            </a:r>
            <a:r>
              <a:rPr lang="en-US" altLang="en-US" sz="2800">
                <a:latin typeface="Comic Sans MS" panose="030F0702030302020204" pitchFamily="66" charset="0"/>
              </a:rPr>
              <a:t> = pH + pOH = 14.00</a:t>
            </a:r>
          </a:p>
        </p:txBody>
      </p:sp>
      <p:sp>
        <p:nvSpPr>
          <p:cNvPr id="62471" name="Text Box 7">
            <a:extLst>
              <a:ext uri="{FF2B5EF4-FFF2-40B4-BE49-F238E27FC236}">
                <a16:creationId xmlns:a16="http://schemas.microsoft.com/office/drawing/2014/main" id="{41FEE4FA-091A-C2F5-5D96-437A6F8F3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3528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 i="1">
                <a:latin typeface="Comic Sans MS" panose="030F0702030302020204" pitchFamily="66" charset="0"/>
              </a:rPr>
              <a:t>K</a:t>
            </a:r>
            <a:r>
              <a:rPr lang="en-US" altLang="en-US" sz="2800" baseline="-18000">
                <a:latin typeface="Comic Sans MS" panose="030F0702030302020204" pitchFamily="66" charset="0"/>
              </a:rPr>
              <a:t>w</a:t>
            </a:r>
            <a:r>
              <a:rPr lang="en-US" altLang="en-US" sz="2800">
                <a:latin typeface="Comic Sans MS" panose="030F0702030302020204" pitchFamily="66" charset="0"/>
              </a:rPr>
              <a:t> = [H</a:t>
            </a:r>
            <a:r>
              <a:rPr lang="en-US" altLang="en-US" sz="2800" baseline="30000">
                <a:latin typeface="Comic Sans MS" panose="030F0702030302020204" pitchFamily="66" charset="0"/>
              </a:rPr>
              <a:t>+</a:t>
            </a:r>
            <a:r>
              <a:rPr lang="en-US" altLang="en-US" sz="2800">
                <a:latin typeface="Comic Sans MS" panose="030F0702030302020204" pitchFamily="66" charset="0"/>
              </a:rPr>
              <a:t>][OH</a:t>
            </a:r>
            <a:r>
              <a:rPr lang="en-US" altLang="en-US" sz="2800" baseline="30000">
                <a:latin typeface="Comic Sans MS" panose="030F0702030302020204" pitchFamily="66" charset="0"/>
              </a:rPr>
              <a:t>–</a:t>
            </a:r>
            <a:r>
              <a:rPr lang="en-US" altLang="en-US" sz="2800">
                <a:latin typeface="Comic Sans MS" panose="030F0702030302020204" pitchFamily="66" charset="0"/>
              </a:rPr>
              <a:t>] = 1 × 10</a:t>
            </a:r>
            <a:r>
              <a:rPr lang="en-US" altLang="en-US" sz="2800" baseline="30000">
                <a:latin typeface="Comic Sans MS" panose="030F0702030302020204" pitchFamily="66" charset="0"/>
              </a:rPr>
              <a:t>–14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9B1D015E-741F-CEE1-70AE-DF18D6C253E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572000"/>
            <a:ext cx="6400800" cy="976313"/>
            <a:chOff x="672" y="2880"/>
            <a:chExt cx="4032" cy="615"/>
          </a:xfrm>
        </p:grpSpPr>
        <p:sp>
          <p:nvSpPr>
            <p:cNvPr id="13319" name="Text Box 6">
              <a:extLst>
                <a:ext uri="{FF2B5EF4-FFF2-40B4-BE49-F238E27FC236}">
                  <a16:creationId xmlns:a16="http://schemas.microsoft.com/office/drawing/2014/main" id="{A9CA4156-9856-28C1-971B-B6C565EDD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168"/>
              <a:ext cx="26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800" i="1">
                  <a:latin typeface="Comic Sans MS" panose="030F0702030302020204" pitchFamily="66" charset="0"/>
                </a:rPr>
                <a:t>K</a:t>
              </a:r>
              <a:r>
                <a:rPr lang="en-US" altLang="en-US" sz="2800" baseline="-18000">
                  <a:latin typeface="Comic Sans MS" panose="030F0702030302020204" pitchFamily="66" charset="0"/>
                </a:rPr>
                <a:t>w</a:t>
              </a:r>
              <a:r>
                <a:rPr lang="en-US" altLang="en-US" sz="2800">
                  <a:latin typeface="Comic Sans MS" panose="030F0702030302020204" pitchFamily="66" charset="0"/>
                </a:rPr>
                <a:t> = (</a:t>
              </a:r>
              <a:r>
                <a:rPr lang="en-US" altLang="en-US" sz="2800" i="1">
                  <a:latin typeface="Comic Sans MS" panose="030F0702030302020204" pitchFamily="66" charset="0"/>
                </a:rPr>
                <a:t>K</a:t>
              </a:r>
              <a:r>
                <a:rPr lang="en-US" altLang="en-US" sz="2800" baseline="-25000">
                  <a:latin typeface="Comic Sans MS" panose="030F0702030302020204" pitchFamily="66" charset="0"/>
                </a:rPr>
                <a:t>a</a:t>
              </a:r>
              <a:r>
                <a:rPr lang="en-US" altLang="en-US" sz="2800">
                  <a:latin typeface="Comic Sans MS" panose="030F0702030302020204" pitchFamily="66" charset="0"/>
                </a:rPr>
                <a:t>)(</a:t>
              </a:r>
              <a:r>
                <a:rPr lang="en-US" altLang="en-US" sz="2800" i="1">
                  <a:latin typeface="Comic Sans MS" panose="030F0702030302020204" pitchFamily="66" charset="0"/>
                </a:rPr>
                <a:t>K</a:t>
              </a:r>
              <a:r>
                <a:rPr lang="en-US" altLang="en-US" sz="2800" baseline="-25000">
                  <a:latin typeface="Comic Sans MS" panose="030F0702030302020204" pitchFamily="66" charset="0"/>
                </a:rPr>
                <a:t>b</a:t>
              </a:r>
              <a:r>
                <a:rPr lang="en-US" altLang="en-US" sz="2800">
                  <a:latin typeface="Comic Sans MS" panose="030F0702030302020204" pitchFamily="66" charset="0"/>
                </a:rPr>
                <a:t>) = 1 × 10</a:t>
              </a:r>
              <a:r>
                <a:rPr lang="en-US" altLang="en-US" sz="2800" baseline="30000">
                  <a:latin typeface="Comic Sans MS" panose="030F0702030302020204" pitchFamily="66" charset="0"/>
                </a:rPr>
                <a:t>–14</a:t>
              </a:r>
            </a:p>
          </p:txBody>
        </p:sp>
        <p:sp>
          <p:nvSpPr>
            <p:cNvPr id="13320" name="Text Box 8">
              <a:extLst>
                <a:ext uri="{FF2B5EF4-FFF2-40B4-BE49-F238E27FC236}">
                  <a16:creationId xmlns:a16="http://schemas.microsoft.com/office/drawing/2014/main" id="{C282AE4C-D5DF-3086-F6D3-3A7AFBC41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880"/>
              <a:ext cx="29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For conjugate acid–base pairs 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utoUpdateAnimBg="0"/>
      <p:bldP spid="62469" grpId="0" autoUpdateAnimBg="0"/>
      <p:bldP spid="6247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E52717D-3129-E4D0-0D5F-C2A891F2D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924800" cy="1447800"/>
          </a:xfrm>
        </p:spPr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Acid–Base</a:t>
            </a:r>
            <a:br>
              <a:rPr lang="en-US" altLang="en-US">
                <a:latin typeface="Comic Sans MS" panose="030F0702030302020204" pitchFamily="66" charset="0"/>
              </a:rPr>
            </a:br>
            <a:r>
              <a:rPr lang="en-US" altLang="en-US">
                <a:latin typeface="Comic Sans MS" panose="030F0702030302020204" pitchFamily="66" charset="0"/>
              </a:rPr>
              <a:t>Equilibrium Calculations</a:t>
            </a:r>
          </a:p>
        </p:txBody>
      </p:sp>
      <p:sp>
        <p:nvSpPr>
          <p:cNvPr id="14339" name="Text Box 5">
            <a:extLst>
              <a:ext uri="{FF2B5EF4-FFF2-40B4-BE49-F238E27FC236}">
                <a16:creationId xmlns:a16="http://schemas.microsoft.com/office/drawing/2014/main" id="{14819D09-CCDA-56B5-7095-06BB3D46F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590800"/>
            <a:ext cx="687387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Comic Sans MS" panose="030F0702030302020204" pitchFamily="66" charset="0"/>
              </a:rPr>
              <a:t>The “5% rule” says that, for these equilibrium calculations to work properly, the acid must not dissociate more than 5% in water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07EE782-9241-6B1A-BE28-6B91253BE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Some Ionization Constants</a:t>
            </a:r>
          </a:p>
        </p:txBody>
      </p:sp>
      <p:pic>
        <p:nvPicPr>
          <p:cNvPr id="15363" name="Picture 5" descr="FG15_T02">
            <a:extLst>
              <a:ext uri="{FF2B5EF4-FFF2-40B4-BE49-F238E27FC236}">
                <a16:creationId xmlns:a16="http://schemas.microsoft.com/office/drawing/2014/main" id="{0B4E88FB-FFCC-ADD2-45BF-2A11F16D2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9" b="4800"/>
          <a:stretch>
            <a:fillRect/>
          </a:stretch>
        </p:blipFill>
        <p:spPr bwMode="auto">
          <a:xfrm>
            <a:off x="539750" y="981075"/>
            <a:ext cx="806450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5B08F1A-9731-0FB6-B68C-66C530720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720850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Comic Sans MS" panose="030F0702030302020204" pitchFamily="66" charset="0"/>
              </a:rPr>
              <a:t>Polyprotic Acids</a:t>
            </a: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0DF4C67F-1962-E975-270A-6604A8405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092325"/>
            <a:ext cx="85693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latin typeface="Comic Sans MS" panose="030F0702030302020204" pitchFamily="66" charset="0"/>
              </a:rPr>
              <a:t>A </a:t>
            </a:r>
            <a:r>
              <a:rPr lang="en-US" altLang="en-US" sz="2800" b="1">
                <a:latin typeface="Comic Sans MS" panose="030F0702030302020204" pitchFamily="66" charset="0"/>
              </a:rPr>
              <a:t>monoprotic acid</a:t>
            </a:r>
            <a:r>
              <a:rPr lang="en-US" altLang="en-US" sz="2800">
                <a:latin typeface="Comic Sans MS" panose="030F0702030302020204" pitchFamily="66" charset="0"/>
              </a:rPr>
              <a:t> has one ionisable H atom per molecule   e.g., </a:t>
            </a:r>
            <a:r>
              <a:rPr lang="en-US" altLang="en-US" sz="2800" b="1">
                <a:solidFill>
                  <a:srgbClr val="E400E4"/>
                </a:solidFill>
                <a:latin typeface="Comic Sans MS" panose="030F0702030302020204" pitchFamily="66" charset="0"/>
              </a:rPr>
              <a:t>HCl, hydrochloric acid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5B1D3153-2A72-A07E-6134-93C4B33CF30F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4760913"/>
            <a:ext cx="7324725" cy="2057400"/>
            <a:chOff x="480" y="2640"/>
            <a:chExt cx="4614" cy="1296"/>
          </a:xfrm>
        </p:grpSpPr>
        <p:sp>
          <p:nvSpPr>
            <p:cNvPr id="16393" name="Text Box 6">
              <a:extLst>
                <a:ext uri="{FF2B5EF4-FFF2-40B4-BE49-F238E27FC236}">
                  <a16:creationId xmlns:a16="http://schemas.microsoft.com/office/drawing/2014/main" id="{11E774C5-37C9-B1E2-64C0-00662C76F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928"/>
              <a:ext cx="3312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800" b="1">
                  <a:solidFill>
                    <a:srgbClr val="92D050"/>
                  </a:solidFill>
                  <a:latin typeface="Comic Sans MS" panose="030F0702030302020204" pitchFamily="66" charset="0"/>
                </a:rPr>
                <a:t>Phosphoric acid</a:t>
              </a:r>
              <a:r>
                <a:rPr lang="en-US" altLang="en-US" sz="2800">
                  <a:solidFill>
                    <a:srgbClr val="92D050"/>
                  </a:solidFill>
                  <a:latin typeface="Comic Sans MS" panose="030F0702030302020204" pitchFamily="66" charset="0"/>
                </a:rPr>
                <a:t> </a:t>
              </a:r>
              <a:r>
                <a:rPr lang="en-US" altLang="en-US" sz="2800">
                  <a:latin typeface="Comic Sans MS" panose="030F0702030302020204" pitchFamily="66" charset="0"/>
                </a:rPr>
                <a:t>has three ionisable H atoms</a:t>
              </a:r>
            </a:p>
            <a:p>
              <a:pPr eaLnBrk="1" hangingPunct="1"/>
              <a:r>
                <a:rPr lang="en-US" altLang="en-US" sz="2800">
                  <a:latin typeface="Comic Sans MS" panose="030F0702030302020204" pitchFamily="66" charset="0"/>
                </a:rPr>
                <a:t>	</a:t>
              </a:r>
              <a:r>
                <a:rPr lang="en-US" altLang="en-US" sz="2800">
                  <a:solidFill>
                    <a:srgbClr val="92D05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 </a:t>
              </a:r>
              <a:r>
                <a:rPr lang="en-US" altLang="en-US" sz="2800" b="1">
                  <a:solidFill>
                    <a:srgbClr val="92D050"/>
                  </a:solidFill>
                  <a:latin typeface="Comic Sans MS" panose="030F0702030302020204" pitchFamily="66" charset="0"/>
                </a:rPr>
                <a:t>H</a:t>
              </a:r>
              <a:r>
                <a:rPr lang="en-US" altLang="en-US" sz="2800" b="1" baseline="-25000">
                  <a:solidFill>
                    <a:srgbClr val="92D050"/>
                  </a:solidFill>
                  <a:latin typeface="Comic Sans MS" panose="030F0702030302020204" pitchFamily="66" charset="0"/>
                </a:rPr>
                <a:t>3</a:t>
              </a:r>
              <a:r>
                <a:rPr lang="en-US" altLang="en-US" sz="2800" b="1">
                  <a:solidFill>
                    <a:srgbClr val="92D050"/>
                  </a:solidFill>
                  <a:latin typeface="Comic Sans MS" panose="030F0702030302020204" pitchFamily="66" charset="0"/>
                </a:rPr>
                <a:t>PO</a:t>
              </a:r>
              <a:r>
                <a:rPr lang="en-US" altLang="en-US" sz="2800" b="1" baseline="-25000">
                  <a:solidFill>
                    <a:srgbClr val="92D050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pic>
          <p:nvPicPr>
            <p:cNvPr id="16394" name="Picture 9" descr="FG15_07-03UN">
              <a:extLst>
                <a:ext uri="{FF2B5EF4-FFF2-40B4-BE49-F238E27FC236}">
                  <a16:creationId xmlns:a16="http://schemas.microsoft.com/office/drawing/2014/main" id="{65D663F6-4339-F2C4-0EB3-F627384D0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48"/>
            <a:stretch>
              <a:fillRect/>
            </a:stretch>
          </p:blipFill>
          <p:spPr bwMode="auto">
            <a:xfrm>
              <a:off x="3888" y="2640"/>
              <a:ext cx="1206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A579BF5C-B1E9-3FA3-D7F7-39C54708EEB0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3148013"/>
            <a:ext cx="8274050" cy="1957387"/>
            <a:chOff x="480" y="1536"/>
            <a:chExt cx="5212" cy="1233"/>
          </a:xfrm>
        </p:grpSpPr>
        <p:sp>
          <p:nvSpPr>
            <p:cNvPr id="16391" name="Text Box 5">
              <a:extLst>
                <a:ext uri="{FF2B5EF4-FFF2-40B4-BE49-F238E27FC236}">
                  <a16:creationId xmlns:a16="http://schemas.microsoft.com/office/drawing/2014/main" id="{4A73F263-99D2-4D7F-F31B-FE9ACAA81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680"/>
              <a:ext cx="3676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800">
                  <a:latin typeface="Comic Sans MS" panose="030F0702030302020204" pitchFamily="66" charset="0"/>
                </a:rPr>
                <a:t>A </a:t>
              </a:r>
              <a:r>
                <a:rPr lang="en-US" altLang="en-US" sz="2800" b="1">
                  <a:latin typeface="Comic Sans MS" panose="030F0702030302020204" pitchFamily="66" charset="0"/>
                </a:rPr>
                <a:t>polyprotic acid</a:t>
              </a:r>
              <a:r>
                <a:rPr lang="en-US" altLang="en-US" sz="2800">
                  <a:latin typeface="Comic Sans MS" panose="030F0702030302020204" pitchFamily="66" charset="0"/>
                </a:rPr>
                <a:t> has more than one ionisable H atom per molecule e.g., </a:t>
              </a:r>
              <a:r>
                <a:rPr lang="en-US" altLang="en-US" sz="2800" b="1">
                  <a:solidFill>
                    <a:srgbClr val="FF9900"/>
                  </a:solidFill>
                  <a:latin typeface="Comic Sans MS" panose="030F0702030302020204" pitchFamily="66" charset="0"/>
                </a:rPr>
                <a:t>sulfuric acid, H</a:t>
              </a:r>
              <a:r>
                <a:rPr lang="en-US" altLang="en-US" sz="2800" b="1" baseline="-25000">
                  <a:solidFill>
                    <a:srgbClr val="FF9900"/>
                  </a:solidFill>
                  <a:latin typeface="Comic Sans MS" panose="030F0702030302020204" pitchFamily="66" charset="0"/>
                </a:rPr>
                <a:t>2</a:t>
              </a:r>
              <a:r>
                <a:rPr lang="en-US" altLang="en-US" sz="2800" b="1">
                  <a:solidFill>
                    <a:srgbClr val="FF9900"/>
                  </a:solidFill>
                  <a:latin typeface="Comic Sans MS" panose="030F0702030302020204" pitchFamily="66" charset="0"/>
                </a:rPr>
                <a:t>SO</a:t>
              </a:r>
              <a:r>
                <a:rPr lang="en-US" altLang="en-US" sz="2800" b="1" baseline="-25000">
                  <a:solidFill>
                    <a:srgbClr val="FF9900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pic>
          <p:nvPicPr>
            <p:cNvPr id="16392" name="Picture 11" descr="FG15_07-06UN">
              <a:extLst>
                <a:ext uri="{FF2B5EF4-FFF2-40B4-BE49-F238E27FC236}">
                  <a16:creationId xmlns:a16="http://schemas.microsoft.com/office/drawing/2014/main" id="{C42B72EE-C374-D4EF-FF07-A12E9E5E7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14"/>
            <a:stretch>
              <a:fillRect/>
            </a:stretch>
          </p:blipFill>
          <p:spPr bwMode="auto">
            <a:xfrm>
              <a:off x="480" y="1536"/>
              <a:ext cx="1296" cy="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F3283BB9-AABB-6785-09D7-C775ACC88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363" y="115888"/>
            <a:ext cx="4897437" cy="2093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90000"/>
                  </a:schemeClr>
                </a:solidFill>
                <a:latin typeface="Comic Sans MS" pitchFamily="66" charset="0"/>
              </a:rPr>
              <a:t>HNO</a:t>
            </a:r>
            <a:r>
              <a:rPr lang="en-US" sz="2000" baseline="-25000" dirty="0">
                <a:solidFill>
                  <a:schemeClr val="accent5">
                    <a:lumMod val="90000"/>
                  </a:schemeClr>
                </a:solidFill>
                <a:latin typeface="Comic Sans MS" pitchFamily="66" charset="0"/>
              </a:rPr>
              <a:t>3 </a:t>
            </a:r>
            <a:r>
              <a:rPr lang="en-US" sz="2000" dirty="0">
                <a:solidFill>
                  <a:schemeClr val="accent5">
                    <a:lumMod val="90000"/>
                  </a:schemeClr>
                </a:solidFill>
                <a:latin typeface="Comic Sans MS" pitchFamily="66" charset="0"/>
              </a:rPr>
              <a:t>nitric acid – monoprotic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90000"/>
                  </a:schemeClr>
                </a:solidFill>
                <a:latin typeface="Comic Sans MS" pitchFamily="66" charset="0"/>
              </a:rPr>
              <a:t>H</a:t>
            </a:r>
            <a:r>
              <a:rPr lang="en-US" sz="2000" baseline="-25000" dirty="0">
                <a:solidFill>
                  <a:schemeClr val="accent5">
                    <a:lumMod val="90000"/>
                  </a:schemeClr>
                </a:solidFill>
                <a:latin typeface="Comic Sans MS" pitchFamily="66" charset="0"/>
              </a:rPr>
              <a:t>2</a:t>
            </a:r>
            <a:r>
              <a:rPr lang="en-US" sz="2000" dirty="0">
                <a:solidFill>
                  <a:schemeClr val="accent5">
                    <a:lumMod val="90000"/>
                  </a:schemeClr>
                </a:solidFill>
                <a:latin typeface="Comic Sans MS" pitchFamily="66" charset="0"/>
              </a:rPr>
              <a:t>SO</a:t>
            </a:r>
            <a:r>
              <a:rPr lang="en-US" sz="2000" baseline="-25000" dirty="0">
                <a:solidFill>
                  <a:schemeClr val="accent5">
                    <a:lumMod val="90000"/>
                  </a:schemeClr>
                </a:solidFill>
                <a:latin typeface="Comic Sans MS" pitchFamily="66" charset="0"/>
              </a:rPr>
              <a:t>4</a:t>
            </a:r>
            <a:r>
              <a:rPr lang="en-US" sz="2000" dirty="0">
                <a:solidFill>
                  <a:schemeClr val="accent5">
                    <a:lumMod val="90000"/>
                  </a:schemeClr>
                </a:solidFill>
                <a:latin typeface="Comic Sans MS" pitchFamily="66" charset="0"/>
              </a:rPr>
              <a:t> sulfuric acid - diprotic - 2 H</a:t>
            </a:r>
            <a:r>
              <a:rPr lang="en-US" sz="2000" baseline="30000" dirty="0">
                <a:solidFill>
                  <a:schemeClr val="accent5">
                    <a:lumMod val="90000"/>
                  </a:schemeClr>
                </a:solidFill>
                <a:latin typeface="Comic Sans MS" pitchFamily="66" charset="0"/>
              </a:rPr>
              <a:t>+</a:t>
            </a:r>
            <a:endParaRPr lang="en-US" sz="2000" dirty="0">
              <a:solidFill>
                <a:schemeClr val="accent5">
                  <a:lumMod val="90000"/>
                </a:schemeClr>
              </a:solidFill>
              <a:latin typeface="Comic Sans MS" pitchFamily="66" charset="0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90000"/>
                  </a:schemeClr>
                </a:solidFill>
                <a:latin typeface="Comic Sans MS" pitchFamily="66" charset="0"/>
              </a:rPr>
              <a:t>H</a:t>
            </a:r>
            <a:r>
              <a:rPr lang="en-US" sz="2000" baseline="-25000" dirty="0">
                <a:solidFill>
                  <a:schemeClr val="accent5">
                    <a:lumMod val="90000"/>
                  </a:schemeClr>
                </a:solidFill>
                <a:latin typeface="Comic Sans MS" pitchFamily="66" charset="0"/>
              </a:rPr>
              <a:t>3</a:t>
            </a:r>
            <a:r>
              <a:rPr lang="en-US" sz="2000" dirty="0">
                <a:solidFill>
                  <a:schemeClr val="accent5">
                    <a:lumMod val="90000"/>
                  </a:schemeClr>
                </a:solidFill>
                <a:latin typeface="Comic Sans MS" pitchFamily="66" charset="0"/>
              </a:rPr>
              <a:t>PO</a:t>
            </a:r>
            <a:r>
              <a:rPr lang="en-US" sz="2000" baseline="-25000" dirty="0">
                <a:solidFill>
                  <a:schemeClr val="accent5">
                    <a:lumMod val="90000"/>
                  </a:schemeClr>
                </a:solidFill>
                <a:latin typeface="Comic Sans MS" pitchFamily="66" charset="0"/>
              </a:rPr>
              <a:t>4</a:t>
            </a:r>
            <a:r>
              <a:rPr lang="en-US" sz="2000" dirty="0">
                <a:solidFill>
                  <a:schemeClr val="accent5">
                    <a:lumMod val="90000"/>
                  </a:schemeClr>
                </a:solidFill>
                <a:latin typeface="Comic Sans MS" pitchFamily="66" charset="0"/>
              </a:rPr>
              <a:t> phosphoric acid - </a:t>
            </a:r>
            <a:r>
              <a:rPr lang="en-US" sz="2000" dirty="0" err="1">
                <a:solidFill>
                  <a:schemeClr val="accent5">
                    <a:lumMod val="90000"/>
                  </a:schemeClr>
                </a:solidFill>
                <a:latin typeface="Comic Sans MS" pitchFamily="66" charset="0"/>
              </a:rPr>
              <a:t>triprotic</a:t>
            </a:r>
            <a:r>
              <a:rPr lang="en-US" sz="2000" dirty="0">
                <a:solidFill>
                  <a:schemeClr val="accent5">
                    <a:lumMod val="90000"/>
                  </a:schemeClr>
                </a:solidFill>
                <a:latin typeface="Comic Sans MS" pitchFamily="66" charset="0"/>
              </a:rPr>
              <a:t> - 3 H</a:t>
            </a:r>
            <a:r>
              <a:rPr lang="en-US" sz="2000" baseline="30000" dirty="0">
                <a:solidFill>
                  <a:schemeClr val="accent5">
                    <a:lumMod val="90000"/>
                  </a:schemeClr>
                </a:solidFill>
                <a:latin typeface="Comic Sans MS" pitchFamily="66" charset="0"/>
              </a:rPr>
              <a:t>+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5">
                    <a:lumMod val="90000"/>
                  </a:schemeClr>
                </a:solidFill>
                <a:latin typeface="Comic Sans MS" pitchFamily="66" charset="0"/>
              </a:rPr>
              <a:t>Having more than one ionisable hydrogen </a:t>
            </a:r>
            <a:r>
              <a:rPr lang="en-US" sz="2000" b="1" u="sng" dirty="0">
                <a:solidFill>
                  <a:srgbClr val="FF0000"/>
                </a:solidFill>
                <a:latin typeface="Comic Sans MS" pitchFamily="66" charset="0"/>
              </a:rPr>
              <a:t>does not </a:t>
            </a:r>
            <a:r>
              <a:rPr lang="en-US" sz="2000" dirty="0">
                <a:solidFill>
                  <a:schemeClr val="accent5">
                    <a:lumMod val="90000"/>
                  </a:schemeClr>
                </a:solidFill>
                <a:latin typeface="Comic Sans MS" pitchFamily="66" charset="0"/>
              </a:rPr>
              <a:t>mean stronger!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8E130FF-1C8F-B135-8A79-06A6C7D01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Salts from Acids and Bases</a:t>
            </a:r>
          </a:p>
        </p:txBody>
      </p:sp>
      <p:sp>
        <p:nvSpPr>
          <p:cNvPr id="66566" name="Text Box 6">
            <a:extLst>
              <a:ext uri="{FF2B5EF4-FFF2-40B4-BE49-F238E27FC236}">
                <a16:creationId xmlns:a16="http://schemas.microsoft.com/office/drawing/2014/main" id="{DBC748E7-0080-6451-7FC1-070F8561E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47800"/>
            <a:ext cx="762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Comic Sans MS" pitchFamily="66" charset="0"/>
              </a:rPr>
              <a:t>Salts made from </a:t>
            </a:r>
            <a:r>
              <a:rPr lang="en-US" sz="2800" b="1" dirty="0">
                <a:solidFill>
                  <a:srgbClr val="CC0000"/>
                </a:solidFill>
                <a:latin typeface="Comic Sans MS" pitchFamily="66" charset="0"/>
              </a:rPr>
              <a:t>strong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>
                <a:solidFill>
                  <a:srgbClr val="CC0000"/>
                </a:solidFill>
                <a:latin typeface="Comic Sans MS" pitchFamily="66" charset="0"/>
              </a:rPr>
              <a:t>acids</a:t>
            </a:r>
            <a:r>
              <a:rPr lang="en-US" sz="2800" dirty="0">
                <a:latin typeface="Comic Sans MS" pitchFamily="66" charset="0"/>
              </a:rPr>
              <a:t> and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mic Sans MS" pitchFamily="66" charset="0"/>
              </a:rPr>
              <a:t>strong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mic Sans MS" pitchFamily="66" charset="0"/>
              </a:rPr>
              <a:t> bases </a:t>
            </a:r>
            <a:r>
              <a:rPr lang="en-US" sz="2800" dirty="0">
                <a:latin typeface="Comic Sans MS" pitchFamily="66" charset="0"/>
              </a:rPr>
              <a:t>form neutral solutions: e.g., </a:t>
            </a:r>
            <a:r>
              <a:rPr lang="en-US" sz="2800" dirty="0" err="1">
                <a:latin typeface="Comic Sans MS" pitchFamily="66" charset="0"/>
              </a:rPr>
              <a:t>NaCl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6567" name="Text Box 7">
            <a:extLst>
              <a:ext uri="{FF2B5EF4-FFF2-40B4-BE49-F238E27FC236}">
                <a16:creationId xmlns:a16="http://schemas.microsoft.com/office/drawing/2014/main" id="{99409973-2600-08B6-570B-924D694D9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90800"/>
            <a:ext cx="7391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Comic Sans MS" pitchFamily="66" charset="0"/>
              </a:rPr>
              <a:t>Salts made from </a:t>
            </a:r>
            <a:r>
              <a:rPr lang="en-US" sz="2800" dirty="0">
                <a:solidFill>
                  <a:schemeClr val="accent5">
                    <a:lumMod val="90000"/>
                  </a:schemeClr>
                </a:solidFill>
                <a:latin typeface="Comic Sans MS" pitchFamily="66" charset="0"/>
              </a:rPr>
              <a:t>weak acids </a:t>
            </a:r>
            <a:r>
              <a:rPr lang="en-US" sz="2800" dirty="0">
                <a:latin typeface="Comic Sans MS" pitchFamily="66" charset="0"/>
              </a:rPr>
              <a:t>and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mic Sans MS" pitchFamily="66" charset="0"/>
              </a:rPr>
              <a:t>strong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mic Sans MS" pitchFamily="66" charset="0"/>
              </a:rPr>
              <a:t> bases </a:t>
            </a:r>
            <a:r>
              <a:rPr lang="en-US" sz="2800" dirty="0">
                <a:latin typeface="Comic Sans MS" pitchFamily="66" charset="0"/>
              </a:rPr>
              <a:t>form basic solutions:  e.g., </a:t>
            </a:r>
            <a:r>
              <a:rPr lang="en-US" sz="2800" dirty="0" err="1">
                <a:latin typeface="Comic Sans MS" pitchFamily="66" charset="0"/>
              </a:rPr>
              <a:t>NaF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6568" name="Text Box 8">
            <a:extLst>
              <a:ext uri="{FF2B5EF4-FFF2-40B4-BE49-F238E27FC236}">
                <a16:creationId xmlns:a16="http://schemas.microsoft.com/office/drawing/2014/main" id="{C0CFC9C7-B61F-32E7-6595-11C25A879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886200"/>
            <a:ext cx="7467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Comic Sans MS" pitchFamily="66" charset="0"/>
              </a:rPr>
              <a:t>Salts made from </a:t>
            </a:r>
            <a:r>
              <a:rPr lang="en-US" sz="2800" b="1" dirty="0">
                <a:solidFill>
                  <a:srgbClr val="C00000"/>
                </a:solidFill>
                <a:latin typeface="Comic Sans MS" pitchFamily="66" charset="0"/>
              </a:rPr>
              <a:t>strong</a:t>
            </a:r>
            <a:r>
              <a:rPr lang="en-US" sz="2800" dirty="0">
                <a:solidFill>
                  <a:srgbClr val="C00000"/>
                </a:solidFill>
                <a:latin typeface="Comic Sans MS" pitchFamily="66" charset="0"/>
              </a:rPr>
              <a:t> acids </a:t>
            </a:r>
            <a:r>
              <a:rPr lang="en-US" sz="2800" dirty="0">
                <a:latin typeface="Comic Sans MS" pitchFamily="66" charset="0"/>
              </a:rPr>
              <a:t>and </a:t>
            </a: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mic Sans MS" pitchFamily="66" charset="0"/>
              </a:rPr>
              <a:t>weak bases </a:t>
            </a:r>
            <a:r>
              <a:rPr lang="en-US" sz="2800" dirty="0">
                <a:latin typeface="Comic Sans MS" pitchFamily="66" charset="0"/>
              </a:rPr>
              <a:t>form acidic solutions:  e.g., NH</a:t>
            </a:r>
            <a:r>
              <a:rPr lang="en-US" sz="2800" baseline="-25000" dirty="0">
                <a:latin typeface="Comic Sans MS" pitchFamily="66" charset="0"/>
              </a:rPr>
              <a:t>4</a:t>
            </a:r>
            <a:r>
              <a:rPr lang="en-US" sz="2800" dirty="0">
                <a:latin typeface="Comic Sans MS" pitchFamily="66" charset="0"/>
              </a:rPr>
              <a:t>Cl</a:t>
            </a:r>
          </a:p>
        </p:txBody>
      </p:sp>
      <p:sp>
        <p:nvSpPr>
          <p:cNvPr id="66569" name="Text Box 9">
            <a:extLst>
              <a:ext uri="{FF2B5EF4-FFF2-40B4-BE49-F238E27FC236}">
                <a16:creationId xmlns:a16="http://schemas.microsoft.com/office/drawing/2014/main" id="{8A5D6761-867B-CD35-132A-D775504D2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53000"/>
            <a:ext cx="7391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Comic Sans MS" pitchFamily="66" charset="0"/>
              </a:rPr>
              <a:t>Salts made from </a:t>
            </a:r>
            <a:r>
              <a:rPr lang="en-US" sz="2800" dirty="0">
                <a:solidFill>
                  <a:schemeClr val="accent5">
                    <a:lumMod val="90000"/>
                  </a:schemeClr>
                </a:solidFill>
                <a:latin typeface="Comic Sans MS" pitchFamily="66" charset="0"/>
              </a:rPr>
              <a:t>weak acids </a:t>
            </a:r>
            <a:r>
              <a:rPr lang="en-US" sz="2800" dirty="0">
                <a:latin typeface="Comic Sans MS" pitchFamily="66" charset="0"/>
              </a:rPr>
              <a:t>and </a:t>
            </a: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mic Sans MS" pitchFamily="66" charset="0"/>
              </a:rPr>
              <a:t>weak bases </a:t>
            </a:r>
            <a:r>
              <a:rPr lang="en-US" sz="2800" dirty="0">
                <a:latin typeface="Comic Sans MS" pitchFamily="66" charset="0"/>
              </a:rPr>
              <a:t>form solutions that are acidic in some cases, neutral or basic in 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 autoUpdateAnimBg="0"/>
      <p:bldP spid="66567" grpId="0" autoUpdateAnimBg="0"/>
      <p:bldP spid="6656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07B3FEE-D9A4-0FA3-0CC3-A87E0BFFC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The Common Ion Effect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11BDDB75-030D-AC39-4A48-54584FD4C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95400"/>
            <a:ext cx="79248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latin typeface="Comic Sans MS" panose="030F0702030302020204" pitchFamily="66" charset="0"/>
              </a:rPr>
              <a:t>If one solution contains a weak acid and another contains that acid and its conjugate base as a second solute, the two solutions have different pH values</a:t>
            </a:r>
          </a:p>
        </p:txBody>
      </p:sp>
      <p:sp>
        <p:nvSpPr>
          <p:cNvPr id="67590" name="Text Box 6">
            <a:extLst>
              <a:ext uri="{FF2B5EF4-FFF2-40B4-BE49-F238E27FC236}">
                <a16:creationId xmlns:a16="http://schemas.microsoft.com/office/drawing/2014/main" id="{5620774A-52B0-8272-A5C3-AB9D05AE3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048000"/>
            <a:ext cx="8001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Comic Sans MS" panose="030F0702030302020204" pitchFamily="66" charset="0"/>
              </a:rPr>
              <a:t>The conjugate base is referred to as a </a:t>
            </a:r>
            <a:r>
              <a:rPr lang="en-US" altLang="en-US" sz="2800" i="1">
                <a:latin typeface="Comic Sans MS" panose="030F0702030302020204" pitchFamily="66" charset="0"/>
              </a:rPr>
              <a:t>common ion</a:t>
            </a:r>
            <a:r>
              <a:rPr lang="en-US" altLang="en-US" sz="2800">
                <a:latin typeface="Comic Sans MS" panose="030F0702030302020204" pitchFamily="66" charset="0"/>
              </a:rPr>
              <a:t> because it is found in both the weak acid and the anion</a:t>
            </a:r>
          </a:p>
        </p:txBody>
      </p:sp>
      <p:sp>
        <p:nvSpPr>
          <p:cNvPr id="18437" name="Text Box 7">
            <a:extLst>
              <a:ext uri="{FF2B5EF4-FFF2-40B4-BE49-F238E27FC236}">
                <a16:creationId xmlns:a16="http://schemas.microsoft.com/office/drawing/2014/main" id="{592A619B-9372-E120-FB9C-07C55E60A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572000"/>
            <a:ext cx="79248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The </a:t>
            </a:r>
            <a:r>
              <a:rPr lang="en-US" altLang="en-US" sz="2800" b="1">
                <a:latin typeface="Comic Sans MS" panose="030F0702030302020204" pitchFamily="66" charset="0"/>
              </a:rPr>
              <a:t>common ion effect</a:t>
            </a:r>
            <a:r>
              <a:rPr lang="en-US" altLang="en-US" sz="2800">
                <a:latin typeface="Comic Sans MS" panose="030F0702030302020204" pitchFamily="66" charset="0"/>
              </a:rPr>
              <a:t> is the suppression of the ionization of a weak acid or a weak base by the presence of a common ion from a strong electrolyte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9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8AE560D-BACC-26E9-7B60-0481ABE0E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Common Ion Effect</a:t>
            </a:r>
          </a:p>
        </p:txBody>
      </p:sp>
      <p:pic>
        <p:nvPicPr>
          <p:cNvPr id="19459" name="Picture 5" descr="FG15_09">
            <a:extLst>
              <a:ext uri="{FF2B5EF4-FFF2-40B4-BE49-F238E27FC236}">
                <a16:creationId xmlns:a16="http://schemas.microsoft.com/office/drawing/2014/main" id="{0E330BAA-7139-3C15-8B3D-7E8D2D35D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4"/>
          <a:stretch>
            <a:fillRect/>
          </a:stretch>
        </p:blipFill>
        <p:spPr bwMode="auto">
          <a:xfrm>
            <a:off x="1752600" y="1524000"/>
            <a:ext cx="56388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A3ADEFD-71D9-C336-4F9D-0D85E7C1D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Acid–Base Indicators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15C67C49-D8F1-29AA-C43B-A000AED39CC8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447800"/>
            <a:ext cx="8077200" cy="4592638"/>
            <a:chOff x="480" y="912"/>
            <a:chExt cx="5088" cy="2893"/>
          </a:xfrm>
        </p:grpSpPr>
        <p:sp>
          <p:nvSpPr>
            <p:cNvPr id="20487" name="Text Box 3">
              <a:extLst>
                <a:ext uri="{FF2B5EF4-FFF2-40B4-BE49-F238E27FC236}">
                  <a16:creationId xmlns:a16="http://schemas.microsoft.com/office/drawing/2014/main" id="{B8C5BF96-89AA-A4B3-E8CF-FA97E8725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912"/>
              <a:ext cx="4992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latin typeface="Comic Sans MS" panose="030F0702030302020204" pitchFamily="66" charset="0"/>
                </a:rPr>
                <a:t>An acid–base indicator is a weak acid having one color and the conjugate base of the acid having a different color. One of the “colours” may be colourless</a:t>
              </a:r>
              <a:endParaRPr lang="en-US" altLang="en-US" sz="2800" i="1">
                <a:latin typeface="Comic Sans MS" panose="030F0702030302020204" pitchFamily="66" charset="0"/>
              </a:endParaRPr>
            </a:p>
          </p:txBody>
        </p:sp>
        <p:pic>
          <p:nvPicPr>
            <p:cNvPr id="20488" name="Picture 5" descr="FG15_11">
              <a:extLst>
                <a:ext uri="{FF2B5EF4-FFF2-40B4-BE49-F238E27FC236}">
                  <a16:creationId xmlns:a16="http://schemas.microsoft.com/office/drawing/2014/main" id="{167BCF6B-B9A3-2CCF-0740-B9BC3C0233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49" b="4477"/>
            <a:stretch>
              <a:fillRect/>
            </a:stretch>
          </p:blipFill>
          <p:spPr bwMode="auto">
            <a:xfrm>
              <a:off x="2400" y="1872"/>
              <a:ext cx="3168" cy="1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87400B69-6D30-9E38-E6A4-864D7BE0B1B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124200"/>
            <a:ext cx="7978775" cy="3248025"/>
            <a:chOff x="384" y="1968"/>
            <a:chExt cx="5026" cy="2046"/>
          </a:xfrm>
        </p:grpSpPr>
        <p:sp>
          <p:nvSpPr>
            <p:cNvPr id="20485" name="Text Box 4">
              <a:extLst>
                <a:ext uri="{FF2B5EF4-FFF2-40B4-BE49-F238E27FC236}">
                  <a16:creationId xmlns:a16="http://schemas.microsoft.com/office/drawing/2014/main" id="{178C19EC-0FEC-2B65-925F-4326614E2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840"/>
              <a:ext cx="32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Comic Sans MS" panose="030F0702030302020204" pitchFamily="66" charset="0"/>
                </a:rPr>
                <a:t>EOS</a:t>
              </a:r>
            </a:p>
          </p:txBody>
        </p:sp>
        <p:sp>
          <p:nvSpPr>
            <p:cNvPr id="20486" name="Text Box 6">
              <a:extLst>
                <a:ext uri="{FF2B5EF4-FFF2-40B4-BE49-F238E27FC236}">
                  <a16:creationId xmlns:a16="http://schemas.microsoft.com/office/drawing/2014/main" id="{456B6EA0-81C2-B85A-9303-87EAFAE26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68"/>
              <a:ext cx="2016" cy="1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800">
                  <a:latin typeface="Comic Sans MS" panose="030F0702030302020204" pitchFamily="66" charset="0"/>
                </a:rPr>
                <a:t>Acid–base indicators are often used for applications in which precise pH readings aren’t necessary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9446DD1-05DC-F45C-3952-C91623290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The Brønsted–Lowry Theory</a:t>
            </a:r>
          </a:p>
        </p:txBody>
      </p:sp>
      <p:sp>
        <p:nvSpPr>
          <p:cNvPr id="3075" name="Text Box 4">
            <a:extLst>
              <a:ext uri="{FF2B5EF4-FFF2-40B4-BE49-F238E27FC236}">
                <a16:creationId xmlns:a16="http://schemas.microsoft.com/office/drawing/2014/main" id="{4D31F1DE-EF91-FE7E-A19B-BF4DC48FF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28800"/>
            <a:ext cx="7620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2800" dirty="0">
                <a:latin typeface="Comic Sans MS" pitchFamily="66" charset="0"/>
              </a:rPr>
              <a:t>According to this theory, an </a:t>
            </a:r>
            <a:r>
              <a:rPr lang="en-US" sz="2800" b="1" dirty="0">
                <a:solidFill>
                  <a:schemeClr val="accent5">
                    <a:lumMod val="90000"/>
                  </a:schemeClr>
                </a:solidFill>
                <a:latin typeface="Comic Sans MS" pitchFamily="66" charset="0"/>
              </a:rPr>
              <a:t>acid</a:t>
            </a:r>
            <a:r>
              <a:rPr lang="en-US" sz="2800" dirty="0">
                <a:latin typeface="Comic Sans MS" pitchFamily="66" charset="0"/>
              </a:rPr>
              <a:t> is a </a:t>
            </a:r>
            <a:r>
              <a:rPr lang="en-US" sz="2800" b="1" dirty="0">
                <a:solidFill>
                  <a:schemeClr val="accent5">
                    <a:lumMod val="90000"/>
                  </a:schemeClr>
                </a:solidFill>
                <a:latin typeface="Comic Sans MS" pitchFamily="66" charset="0"/>
              </a:rPr>
              <a:t>proton donor</a:t>
            </a:r>
            <a:r>
              <a:rPr lang="en-US" sz="2800" dirty="0">
                <a:solidFill>
                  <a:schemeClr val="accent5">
                    <a:lumMod val="90000"/>
                  </a:schemeClr>
                </a:solidFill>
                <a:latin typeface="Comic Sans MS" pitchFamily="66" charset="0"/>
              </a:rPr>
              <a:t> </a:t>
            </a:r>
            <a:r>
              <a:rPr lang="en-US" sz="2800" dirty="0">
                <a:latin typeface="Comic Sans MS" pitchFamily="66" charset="0"/>
              </a:rPr>
              <a:t>and a </a:t>
            </a:r>
            <a:r>
              <a:rPr lang="en-US" sz="2800" b="1" dirty="0">
                <a:solidFill>
                  <a:schemeClr val="accent2"/>
                </a:solidFill>
                <a:latin typeface="Comic Sans MS" pitchFamily="66" charset="0"/>
              </a:rPr>
              <a:t>base</a:t>
            </a:r>
            <a:r>
              <a:rPr lang="en-US" sz="2800" dirty="0">
                <a:latin typeface="Comic Sans MS" pitchFamily="66" charset="0"/>
              </a:rPr>
              <a:t> is a </a:t>
            </a:r>
            <a:r>
              <a:rPr lang="en-US" sz="2800" b="1" dirty="0">
                <a:solidFill>
                  <a:schemeClr val="accent2"/>
                </a:solidFill>
                <a:latin typeface="Comic Sans MS" pitchFamily="66" charset="0"/>
              </a:rPr>
              <a:t>proton acceptor</a:t>
            </a:r>
            <a:endParaRPr lang="en-US" sz="2800" i="1" dirty="0">
              <a:latin typeface="Comic Sans MS" pitchFamily="66" charset="0"/>
            </a:endParaRPr>
          </a:p>
        </p:txBody>
      </p:sp>
      <p:pic>
        <p:nvPicPr>
          <p:cNvPr id="3076" name="Picture 34" descr="FG15_00-02UN">
            <a:extLst>
              <a:ext uri="{FF2B5EF4-FFF2-40B4-BE49-F238E27FC236}">
                <a16:creationId xmlns:a16="http://schemas.microsoft.com/office/drawing/2014/main" id="{5D25515A-8B68-5026-5FC7-E6FED35FC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7"/>
          <a:stretch>
            <a:fillRect/>
          </a:stretch>
        </p:blipFill>
        <p:spPr bwMode="auto">
          <a:xfrm>
            <a:off x="2057400" y="3048000"/>
            <a:ext cx="5562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A03DABE-EEEC-8140-D780-0E74DE886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Acid–Base Indicators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254CDC74-D452-13A2-598E-4C48AC97E0B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416050"/>
            <a:ext cx="8001000" cy="4714875"/>
            <a:chOff x="336" y="892"/>
            <a:chExt cx="5040" cy="2970"/>
          </a:xfrm>
        </p:grpSpPr>
        <p:sp>
          <p:nvSpPr>
            <p:cNvPr id="21509" name="Text Box 3">
              <a:extLst>
                <a:ext uri="{FF2B5EF4-FFF2-40B4-BE49-F238E27FC236}">
                  <a16:creationId xmlns:a16="http://schemas.microsoft.com/office/drawing/2014/main" id="{301A3E39-C160-5947-9950-ED73713C2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892"/>
              <a:ext cx="494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latin typeface="Comic Sans MS" panose="030F0702030302020204" pitchFamily="66" charset="0"/>
                </a:rPr>
                <a:t>A common indicator used in introductory chemistry laboratories is litmus</a:t>
              </a:r>
            </a:p>
          </p:txBody>
        </p:sp>
        <p:pic>
          <p:nvPicPr>
            <p:cNvPr id="21510" name="Picture 5" descr="FG15_12">
              <a:extLst>
                <a:ext uri="{FF2B5EF4-FFF2-40B4-BE49-F238E27FC236}">
                  <a16:creationId xmlns:a16="http://schemas.microsoft.com/office/drawing/2014/main" id="{8E7D4A85-0118-2872-A703-DC98840CD9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632"/>
              <a:ext cx="2784" cy="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08" name="Text Box 6">
            <a:extLst>
              <a:ext uri="{FF2B5EF4-FFF2-40B4-BE49-F238E27FC236}">
                <a16:creationId xmlns:a16="http://schemas.microsoft.com/office/drawing/2014/main" id="{D9D14A72-F621-05C0-1E56-A4810F868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438400"/>
            <a:ext cx="3200400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In an acidic solution, [H</a:t>
            </a:r>
            <a:r>
              <a:rPr lang="en-US" altLang="en-US" sz="2800" baseline="-18000">
                <a:latin typeface="Comic Sans MS" panose="030F0702030302020204" pitchFamily="66" charset="0"/>
              </a:rPr>
              <a:t>3</a:t>
            </a:r>
            <a:r>
              <a:rPr lang="en-US" altLang="en-US" sz="2800">
                <a:latin typeface="Comic Sans MS" panose="030F0702030302020204" pitchFamily="66" charset="0"/>
              </a:rPr>
              <a:t>O</a:t>
            </a:r>
            <a:r>
              <a:rPr lang="en-US" altLang="en-US" sz="2800" baseline="30000">
                <a:latin typeface="Comic Sans MS" panose="030F0702030302020204" pitchFamily="66" charset="0"/>
              </a:rPr>
              <a:t>+</a:t>
            </a:r>
            <a:r>
              <a:rPr lang="en-US" altLang="en-US" sz="2800">
                <a:latin typeface="Comic Sans MS" panose="030F0702030302020204" pitchFamily="66" charset="0"/>
              </a:rPr>
              <a:t>] is high. Because H</a:t>
            </a:r>
            <a:r>
              <a:rPr lang="en-US" altLang="en-US" sz="2800" baseline="-18000">
                <a:latin typeface="Comic Sans MS" panose="030F0702030302020204" pitchFamily="66" charset="0"/>
              </a:rPr>
              <a:t>3</a:t>
            </a:r>
            <a:r>
              <a:rPr lang="en-US" altLang="en-US" sz="2800">
                <a:latin typeface="Comic Sans MS" panose="030F0702030302020204" pitchFamily="66" charset="0"/>
              </a:rPr>
              <a:t>O</a:t>
            </a:r>
            <a:r>
              <a:rPr lang="en-US" altLang="en-US" sz="2800" baseline="30000">
                <a:latin typeface="Comic Sans MS" panose="030F0702030302020204" pitchFamily="66" charset="0"/>
              </a:rPr>
              <a:t>+</a:t>
            </a:r>
            <a:r>
              <a:rPr lang="en-US" altLang="en-US" sz="2800">
                <a:latin typeface="Comic Sans MS" panose="030F0702030302020204" pitchFamily="66" charset="0"/>
              </a:rPr>
              <a:t> is a common ion, it suppresses the ionization of the indicator acid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1FC8679-53D0-78E2-AAE4-90D149682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375" y="2698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Common Indicators</a:t>
            </a:r>
          </a:p>
        </p:txBody>
      </p:sp>
      <p:pic>
        <p:nvPicPr>
          <p:cNvPr id="22531" name="Picture 5" descr="FG15_13">
            <a:extLst>
              <a:ext uri="{FF2B5EF4-FFF2-40B4-BE49-F238E27FC236}">
                <a16:creationId xmlns:a16="http://schemas.microsoft.com/office/drawing/2014/main" id="{2060F32C-0A5F-57EF-BC69-DEF73A01C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12875"/>
            <a:ext cx="86995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Box 1">
            <a:extLst>
              <a:ext uri="{FF2B5EF4-FFF2-40B4-BE49-F238E27FC236}">
                <a16:creationId xmlns:a16="http://schemas.microsoft.com/office/drawing/2014/main" id="{89E6B448-26DB-5027-12FB-1E2DE9311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675" y="4508500"/>
            <a:ext cx="3168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2"/>
                </a:solidFill>
              </a:rPr>
              <a:t>Point of equivalence</a:t>
            </a:r>
          </a:p>
        </p:txBody>
      </p:sp>
      <p:cxnSp>
        <p:nvCxnSpPr>
          <p:cNvPr id="22533" name="Straight Arrow Connector 3">
            <a:extLst>
              <a:ext uri="{FF2B5EF4-FFF2-40B4-BE49-F238E27FC236}">
                <a16:creationId xmlns:a16="http://schemas.microsoft.com/office/drawing/2014/main" id="{06EB5C15-0311-6718-8369-E25B3AB948F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516688" y="2924175"/>
            <a:ext cx="503237" cy="1565275"/>
          </a:xfrm>
          <a:prstGeom prst="straightConnector1">
            <a:avLst/>
          </a:prstGeom>
          <a:noFill/>
          <a:ln w="12700" algn="ctr">
            <a:solidFill>
              <a:schemeClr val="bg2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5EEF7B2-A6A7-8021-F3A7-F15F0DBBB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Neutralisation Reactions</a:t>
            </a:r>
          </a:p>
        </p:txBody>
      </p:sp>
      <p:sp>
        <p:nvSpPr>
          <p:cNvPr id="77827" name="Text Box 3">
            <a:extLst>
              <a:ext uri="{FF2B5EF4-FFF2-40B4-BE49-F238E27FC236}">
                <a16:creationId xmlns:a16="http://schemas.microsoft.com/office/drawing/2014/main" id="{2FB0AD79-41CD-B1E0-4A00-B6AEB09D8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6934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latin typeface="Comic Sans MS" panose="030F0702030302020204" pitchFamily="66" charset="0"/>
              </a:rPr>
              <a:t>At the </a:t>
            </a:r>
            <a:r>
              <a:rPr lang="en-US" altLang="en-US" sz="2800" b="1">
                <a:solidFill>
                  <a:srgbClr val="E400E4"/>
                </a:solidFill>
                <a:latin typeface="Comic Sans MS" panose="030F0702030302020204" pitchFamily="66" charset="0"/>
              </a:rPr>
              <a:t>equivalence point</a:t>
            </a:r>
            <a:r>
              <a:rPr lang="en-US" altLang="en-US" sz="2800">
                <a:latin typeface="Comic Sans MS" panose="030F0702030302020204" pitchFamily="66" charset="0"/>
              </a:rPr>
              <a:t> in a titration, the acid and base have been brought together in exact stoichiometric proportions</a:t>
            </a:r>
          </a:p>
        </p:txBody>
      </p:sp>
      <p:sp>
        <p:nvSpPr>
          <p:cNvPr id="77829" name="Text Box 5">
            <a:extLst>
              <a:ext uri="{FF2B5EF4-FFF2-40B4-BE49-F238E27FC236}">
                <a16:creationId xmlns:a16="http://schemas.microsoft.com/office/drawing/2014/main" id="{B092E6DB-5A75-BACF-CCAA-2DED907C5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8956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latin typeface="Comic Sans MS" panose="030F0702030302020204" pitchFamily="66" charset="0"/>
              </a:rPr>
              <a:t>mol acid = mol base</a:t>
            </a:r>
          </a:p>
        </p:txBody>
      </p:sp>
      <p:sp>
        <p:nvSpPr>
          <p:cNvPr id="23557" name="Text Box 6">
            <a:extLst>
              <a:ext uri="{FF2B5EF4-FFF2-40B4-BE49-F238E27FC236}">
                <a16:creationId xmlns:a16="http://schemas.microsoft.com/office/drawing/2014/main" id="{2D5482F4-B2B7-4A6B-09A2-5227DDB37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962400"/>
            <a:ext cx="71628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The indicator endpoint and the equivalence point for a neutralization reaction can be best matched by plotting a </a:t>
            </a:r>
            <a:r>
              <a:rPr lang="en-US" altLang="en-US" sz="2800" b="1">
                <a:latin typeface="Comic Sans MS" panose="030F0702030302020204" pitchFamily="66" charset="0"/>
              </a:rPr>
              <a:t>titration curve</a:t>
            </a:r>
            <a:r>
              <a:rPr lang="en-US" altLang="en-US" sz="2800">
                <a:latin typeface="Comic Sans MS" panose="030F0702030302020204" pitchFamily="66" charset="0"/>
              </a:rPr>
              <a:t>, a graph of pH versus volume of titrant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autoUpdateAnimBg="0"/>
      <p:bldP spid="7782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A0E9D9F-A457-0867-F9A1-D11D2ACC2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Titration Curves</a:t>
            </a:r>
          </a:p>
        </p:txBody>
      </p:sp>
      <p:sp>
        <p:nvSpPr>
          <p:cNvPr id="24579" name="Text Box 9">
            <a:extLst>
              <a:ext uri="{FF2B5EF4-FFF2-40B4-BE49-F238E27FC236}">
                <a16:creationId xmlns:a16="http://schemas.microsoft.com/office/drawing/2014/main" id="{22B7AA5A-FF37-2747-2983-9359D047B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19600"/>
            <a:ext cx="33528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Indicators work in different acidity ranges depending on molecular identity</a:t>
            </a:r>
          </a:p>
        </p:txBody>
      </p:sp>
      <p:pic>
        <p:nvPicPr>
          <p:cNvPr id="24580" name="Picture 7" descr="FG15_15">
            <a:extLst>
              <a:ext uri="{FF2B5EF4-FFF2-40B4-BE49-F238E27FC236}">
                <a16:creationId xmlns:a16="http://schemas.microsoft.com/office/drawing/2014/main" id="{255816F4-393B-D6D0-143F-4D2897DF5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4" b="4167"/>
          <a:stretch>
            <a:fillRect/>
          </a:stretch>
        </p:blipFill>
        <p:spPr bwMode="auto">
          <a:xfrm>
            <a:off x="533400" y="1447800"/>
            <a:ext cx="433863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5">
            <a:extLst>
              <a:ext uri="{FF2B5EF4-FFF2-40B4-BE49-F238E27FC236}">
                <a16:creationId xmlns:a16="http://schemas.microsoft.com/office/drawing/2014/main" id="{D40630FA-E213-1ED2-F643-34888BB7097B}"/>
              </a:ext>
            </a:extLst>
          </p:cNvPr>
          <p:cNvGrpSpPr>
            <a:grpSpLocks/>
          </p:cNvGrpSpPr>
          <p:nvPr/>
        </p:nvGrpSpPr>
        <p:grpSpPr bwMode="auto">
          <a:xfrm>
            <a:off x="2852738" y="1125538"/>
            <a:ext cx="5959475" cy="4184650"/>
            <a:chOff x="1718" y="816"/>
            <a:chExt cx="3754" cy="2636"/>
          </a:xfrm>
        </p:grpSpPr>
        <p:sp>
          <p:nvSpPr>
            <p:cNvPr id="24585" name="Text Box 8">
              <a:extLst>
                <a:ext uri="{FF2B5EF4-FFF2-40B4-BE49-F238E27FC236}">
                  <a16:creationId xmlns:a16="http://schemas.microsoft.com/office/drawing/2014/main" id="{6503F32B-9098-0751-EC0D-C84BDA892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816"/>
              <a:ext cx="2170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800">
                  <a:latin typeface="Comic Sans MS" panose="030F0702030302020204" pitchFamily="66" charset="0"/>
                </a:rPr>
                <a:t>The flat slopes are excess </a:t>
              </a:r>
              <a:r>
                <a:rPr lang="en-US" altLang="en-US" sz="2800">
                  <a:solidFill>
                    <a:srgbClr val="CC0000"/>
                  </a:solidFill>
                  <a:latin typeface="Comic Sans MS" panose="030F0702030302020204" pitchFamily="66" charset="0"/>
                </a:rPr>
                <a:t>acid</a:t>
              </a:r>
              <a:r>
                <a:rPr lang="en-US" altLang="en-US" sz="2800">
                  <a:latin typeface="Comic Sans MS" panose="030F0702030302020204" pitchFamily="66" charset="0"/>
                </a:rPr>
                <a:t> and </a:t>
              </a:r>
              <a:r>
                <a:rPr lang="en-US" altLang="en-US" sz="2800">
                  <a:solidFill>
                    <a:schemeClr val="accent2"/>
                  </a:solidFill>
                  <a:latin typeface="Comic Sans MS" panose="030F0702030302020204" pitchFamily="66" charset="0"/>
                </a:rPr>
                <a:t>base</a:t>
              </a:r>
              <a:r>
                <a:rPr lang="en-US" altLang="en-US" sz="2800">
                  <a:latin typeface="Comic Sans MS" panose="030F0702030302020204" pitchFamily="66" charset="0"/>
                </a:rPr>
                <a:t> regions of solution</a:t>
              </a:r>
            </a:p>
          </p:txBody>
        </p:sp>
        <p:sp>
          <p:nvSpPr>
            <p:cNvPr id="24586" name="Line 12">
              <a:extLst>
                <a:ext uri="{FF2B5EF4-FFF2-40B4-BE49-F238E27FC236}">
                  <a16:creationId xmlns:a16="http://schemas.microsoft.com/office/drawing/2014/main" id="{31CDC1FC-E65F-6CB4-BBD7-4913DF528D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8" y="1388"/>
              <a:ext cx="2544" cy="206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7" name="Line 13">
              <a:extLst>
                <a:ext uri="{FF2B5EF4-FFF2-40B4-BE49-F238E27FC236}">
                  <a16:creationId xmlns:a16="http://schemas.microsoft.com/office/drawing/2014/main" id="{CBFD04FE-F5EB-7C0A-E31F-F62C3889E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74" y="1388"/>
              <a:ext cx="663" cy="15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81AB60A8-2436-BB18-5FDE-17246F5DACDB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819400"/>
            <a:ext cx="4975225" cy="1816100"/>
            <a:chOff x="2352" y="1776"/>
            <a:chExt cx="3134" cy="1144"/>
          </a:xfrm>
        </p:grpSpPr>
        <p:sp>
          <p:nvSpPr>
            <p:cNvPr id="24583" name="Rectangle 11">
              <a:extLst>
                <a:ext uri="{FF2B5EF4-FFF2-40B4-BE49-F238E27FC236}">
                  <a16:creationId xmlns:a16="http://schemas.microsoft.com/office/drawing/2014/main" id="{8EAC34A3-CE8D-BC95-9698-51685EBE2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776"/>
              <a:ext cx="2126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latin typeface="Comic Sans MS" panose="030F0702030302020204" pitchFamily="66" charset="0"/>
                </a:rPr>
                <a:t>The steep slope is where complete </a:t>
              </a:r>
              <a:r>
                <a:rPr lang="en-US" altLang="en-US" sz="2800">
                  <a:solidFill>
                    <a:srgbClr val="00B050"/>
                  </a:solidFill>
                  <a:latin typeface="Comic Sans MS" panose="030F0702030302020204" pitchFamily="66" charset="0"/>
                </a:rPr>
                <a:t>neutralization</a:t>
              </a:r>
              <a:r>
                <a:rPr lang="en-US" altLang="en-US" sz="2800">
                  <a:latin typeface="Comic Sans MS" panose="030F0702030302020204" pitchFamily="66" charset="0"/>
                </a:rPr>
                <a:t> occurs</a:t>
              </a:r>
            </a:p>
          </p:txBody>
        </p:sp>
        <p:sp>
          <p:nvSpPr>
            <p:cNvPr id="24584" name="Line 14">
              <a:extLst>
                <a:ext uri="{FF2B5EF4-FFF2-40B4-BE49-F238E27FC236}">
                  <a16:creationId xmlns:a16="http://schemas.microsoft.com/office/drawing/2014/main" id="{CBD4E644-B648-57E7-98BB-B3430E955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52" y="2312"/>
              <a:ext cx="1008" cy="88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5" descr="FG15_16">
            <a:extLst>
              <a:ext uri="{FF2B5EF4-FFF2-40B4-BE49-F238E27FC236}">
                <a16:creationId xmlns:a16="http://schemas.microsoft.com/office/drawing/2014/main" id="{AE065321-4109-BD45-F452-A8A57AAA3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9"/>
          <a:stretch>
            <a:fillRect/>
          </a:stretch>
        </p:blipFill>
        <p:spPr bwMode="auto">
          <a:xfrm>
            <a:off x="381000" y="1752600"/>
            <a:ext cx="405923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2">
            <a:extLst>
              <a:ext uri="{FF2B5EF4-FFF2-40B4-BE49-F238E27FC236}">
                <a16:creationId xmlns:a16="http://schemas.microsoft.com/office/drawing/2014/main" id="{D16C519B-C3A9-062B-6B23-6F43C6FE7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371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Titration Curve for</a:t>
            </a:r>
            <a:br>
              <a:rPr lang="en-US" altLang="en-US">
                <a:latin typeface="Comic Sans MS" panose="030F0702030302020204" pitchFamily="66" charset="0"/>
              </a:rPr>
            </a:br>
            <a:r>
              <a:rPr lang="en-US" altLang="en-US">
                <a:latin typeface="Comic Sans MS" panose="030F0702030302020204" pitchFamily="66" charset="0"/>
              </a:rPr>
              <a:t>Weak Acid–Strong Base</a:t>
            </a:r>
          </a:p>
        </p:txBody>
      </p:sp>
      <p:sp>
        <p:nvSpPr>
          <p:cNvPr id="79875" name="Text Box 3">
            <a:extLst>
              <a:ext uri="{FF2B5EF4-FFF2-40B4-BE49-F238E27FC236}">
                <a16:creationId xmlns:a16="http://schemas.microsoft.com/office/drawing/2014/main" id="{23F33357-32D6-5E3D-A9CD-F3FAFA144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828800"/>
            <a:ext cx="411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Similar features to strong acid/base curve</a:t>
            </a:r>
          </a:p>
        </p:txBody>
      </p:sp>
      <p:grpSp>
        <p:nvGrpSpPr>
          <p:cNvPr id="25605" name="Group 8">
            <a:extLst>
              <a:ext uri="{FF2B5EF4-FFF2-40B4-BE49-F238E27FC236}">
                <a16:creationId xmlns:a16="http://schemas.microsoft.com/office/drawing/2014/main" id="{EA8EB61B-6983-2656-8FF3-B2C6A8D5358E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743200"/>
            <a:ext cx="6400800" cy="2678113"/>
            <a:chOff x="1488" y="1824"/>
            <a:chExt cx="4032" cy="1687"/>
          </a:xfrm>
        </p:grpSpPr>
        <p:sp>
          <p:nvSpPr>
            <p:cNvPr id="25606" name="Text Box 6">
              <a:extLst>
                <a:ext uri="{FF2B5EF4-FFF2-40B4-BE49-F238E27FC236}">
                  <a16:creationId xmlns:a16="http://schemas.microsoft.com/office/drawing/2014/main" id="{C828ED33-163F-4F0C-4E1B-A87CBFC39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824"/>
              <a:ext cx="2592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800" b="1">
                  <a:solidFill>
                    <a:srgbClr val="339933"/>
                  </a:solidFill>
                  <a:latin typeface="Comic Sans MS" panose="030F0702030302020204" pitchFamily="66" charset="0"/>
                </a:rPr>
                <a:t>Buffering</a:t>
              </a:r>
              <a:r>
                <a:rPr lang="en-US" altLang="en-US" sz="2800">
                  <a:latin typeface="Comic Sans MS" panose="030F0702030302020204" pitchFamily="66" charset="0"/>
                </a:rPr>
                <a:t> occurs in this system … therefore the Henderson–Hasselbalch equation applies in this region</a:t>
              </a:r>
            </a:p>
          </p:txBody>
        </p:sp>
        <p:sp>
          <p:nvSpPr>
            <p:cNvPr id="25607" name="Line 7">
              <a:extLst>
                <a:ext uri="{FF2B5EF4-FFF2-40B4-BE49-F238E27FC236}">
                  <a16:creationId xmlns:a16="http://schemas.microsoft.com/office/drawing/2014/main" id="{1066A4D0-E05A-9CCF-E0BE-140DFC564A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2029"/>
              <a:ext cx="1440" cy="803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608698F2-61F0-21B2-5B4E-57BA52FDC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371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Titration Curve for</a:t>
            </a:r>
            <a:br>
              <a:rPr lang="en-US" altLang="en-US">
                <a:latin typeface="Comic Sans MS" panose="030F0702030302020204" pitchFamily="66" charset="0"/>
              </a:rPr>
            </a:br>
            <a:r>
              <a:rPr lang="en-US" altLang="en-US">
                <a:latin typeface="Comic Sans MS" panose="030F0702030302020204" pitchFamily="66" charset="0"/>
              </a:rPr>
              <a:t>Weak Acid–Strong Base</a:t>
            </a:r>
          </a:p>
        </p:txBody>
      </p:sp>
      <p:pic>
        <p:nvPicPr>
          <p:cNvPr id="26627" name="Picture 11" descr="FG15_17">
            <a:extLst>
              <a:ext uri="{FF2B5EF4-FFF2-40B4-BE49-F238E27FC236}">
                <a16:creationId xmlns:a16="http://schemas.microsoft.com/office/drawing/2014/main" id="{CAC9BDAA-BCD1-75E2-EC49-B294F0AEC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7"/>
          <a:stretch>
            <a:fillRect/>
          </a:stretch>
        </p:blipFill>
        <p:spPr bwMode="auto">
          <a:xfrm>
            <a:off x="555625" y="1581150"/>
            <a:ext cx="7920038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E4C21A7-B7D9-BB9F-ACBB-4D9ADD8BA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Summary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F58119AF-2B1D-651F-176D-EE559191E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600" dirty="0">
                <a:solidFill>
                  <a:srgbClr val="99FF33"/>
                </a:solidFill>
                <a:latin typeface="Comic Sans MS" pitchFamily="66" charset="0"/>
              </a:rPr>
              <a:t>In the </a:t>
            </a:r>
            <a:r>
              <a:rPr lang="en-US" sz="2600" dirty="0" err="1">
                <a:solidFill>
                  <a:srgbClr val="99FF33"/>
                </a:solidFill>
                <a:latin typeface="Comic Sans MS" pitchFamily="66" charset="0"/>
              </a:rPr>
              <a:t>Brønsted</a:t>
            </a:r>
            <a:r>
              <a:rPr lang="en-US" sz="2600" dirty="0">
                <a:solidFill>
                  <a:srgbClr val="99FF33"/>
                </a:solidFill>
                <a:latin typeface="Comic Sans MS" pitchFamily="66" charset="0"/>
              </a:rPr>
              <a:t>–Lowry theory an acid is a proton donor and a base is a proton acceptor</a:t>
            </a:r>
          </a:p>
          <a:p>
            <a:pPr eaLnBrk="1" hangingPunct="1">
              <a:defRPr/>
            </a:pPr>
            <a:r>
              <a:rPr lang="en-US" sz="2600" dirty="0">
                <a:solidFill>
                  <a:srgbClr val="FF66FF"/>
                </a:solidFill>
                <a:latin typeface="Comic Sans MS" pitchFamily="66" charset="0"/>
              </a:rPr>
              <a:t>If an acid is strong, its conjugate base is weak; and if a base is strong, its conjugate acid is weak</a:t>
            </a:r>
          </a:p>
          <a:p>
            <a:pPr eaLnBrk="1" hangingPunct="1">
              <a:defRPr/>
            </a:pPr>
            <a:r>
              <a:rPr lang="en-US" sz="2600" dirty="0">
                <a:solidFill>
                  <a:schemeClr val="accent3"/>
                </a:solidFill>
                <a:latin typeface="Comic Sans MS" pitchFamily="66" charset="0"/>
              </a:rPr>
              <a:t>Water is </a:t>
            </a:r>
            <a:r>
              <a:rPr lang="en-US" sz="2600" dirty="0" err="1">
                <a:solidFill>
                  <a:schemeClr val="accent3"/>
                </a:solidFill>
                <a:latin typeface="Comic Sans MS" pitchFamily="66" charset="0"/>
              </a:rPr>
              <a:t>amphiprotic</a:t>
            </a:r>
            <a:r>
              <a:rPr lang="en-US" sz="2600" dirty="0">
                <a:solidFill>
                  <a:schemeClr val="accent3"/>
                </a:solidFill>
                <a:latin typeface="Comic Sans MS" pitchFamily="66" charset="0"/>
              </a:rPr>
              <a:t>: it can be either an acid or a base. It undergoes limited self-ionization producing H</a:t>
            </a:r>
            <a:r>
              <a:rPr lang="en-US" sz="2600" baseline="-18000" dirty="0">
                <a:solidFill>
                  <a:schemeClr val="accent3"/>
                </a:solidFill>
                <a:latin typeface="Comic Sans MS" pitchFamily="66" charset="0"/>
              </a:rPr>
              <a:t>3</a:t>
            </a:r>
            <a:r>
              <a:rPr lang="en-US" sz="2600" dirty="0">
                <a:solidFill>
                  <a:schemeClr val="accent3"/>
                </a:solidFill>
                <a:latin typeface="Comic Sans MS" pitchFamily="66" charset="0"/>
              </a:rPr>
              <a:t>O</a:t>
            </a:r>
            <a:r>
              <a:rPr lang="en-US" sz="2600" baseline="30000" dirty="0">
                <a:solidFill>
                  <a:schemeClr val="accent3"/>
                </a:solidFill>
                <a:latin typeface="Comic Sans MS" pitchFamily="66" charset="0"/>
              </a:rPr>
              <a:t>+</a:t>
            </a:r>
            <a:r>
              <a:rPr lang="en-US" sz="2600" dirty="0">
                <a:solidFill>
                  <a:schemeClr val="accent3"/>
                </a:solidFill>
                <a:latin typeface="Comic Sans MS" pitchFamily="66" charset="0"/>
              </a:rPr>
              <a:t> and OH</a:t>
            </a:r>
            <a:r>
              <a:rPr lang="en-US" sz="2600" baseline="30000" dirty="0">
                <a:solidFill>
                  <a:schemeClr val="accent3"/>
                </a:solidFill>
                <a:latin typeface="Comic Sans MS" pitchFamily="66" charset="0"/>
              </a:rPr>
              <a:t>–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7B70D8B1-35FD-1443-9354-7C6BF9155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724400"/>
            <a:ext cx="7772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600" dirty="0">
                <a:solidFill>
                  <a:schemeClr val="accent5">
                    <a:lumMod val="90000"/>
                  </a:schemeClr>
                </a:solidFill>
                <a:latin typeface="Comic Sans MS" pitchFamily="66" charset="0"/>
              </a:rPr>
              <a:t>The pH in both pure water and in neutral solutions is 7. Acidic solutions have a pH less than 7 and basic solutions have a pH greater than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7800467-EE49-BB9C-0818-C24EB0C27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Summary </a:t>
            </a:r>
            <a:r>
              <a:rPr lang="en-US" altLang="en-US" sz="2800">
                <a:latin typeface="Comic Sans MS" panose="030F0702030302020204" pitchFamily="66" charset="0"/>
              </a:rPr>
              <a:t>(cont’d)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E00F57FC-82ED-B670-459A-A9245D3CF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134350" cy="3810000"/>
          </a:xfrm>
        </p:spPr>
        <p:txBody>
          <a:bodyPr/>
          <a:lstStyle/>
          <a:p>
            <a:pPr eaLnBrk="1" hangingPunct="1">
              <a:defRPr/>
            </a:pPr>
            <a:r>
              <a:rPr lang="en-US" sz="2600" dirty="0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</a:rPr>
              <a:t>In aqueous solutions at 25 </a:t>
            </a:r>
            <a:r>
              <a:rPr lang="en-US" sz="2600" baseline="300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</a:rPr>
              <a:t>o</a:t>
            </a:r>
            <a:r>
              <a:rPr lang="en-US" sz="26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</a:rPr>
              <a:t>C</a:t>
            </a:r>
            <a:r>
              <a:rPr lang="en-US" sz="2600" dirty="0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</a:rPr>
              <a:t>, pH + </a:t>
            </a:r>
            <a:r>
              <a:rPr lang="en-US" sz="26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</a:rPr>
              <a:t>pOH</a:t>
            </a:r>
            <a:r>
              <a:rPr lang="en-US" sz="2600" dirty="0">
                <a:solidFill>
                  <a:schemeClr val="bg1">
                    <a:lumMod val="20000"/>
                    <a:lumOff val="80000"/>
                  </a:schemeClr>
                </a:solidFill>
                <a:latin typeface="Comic Sans MS" pitchFamily="66" charset="0"/>
              </a:rPr>
              <a:t> = 14.00</a:t>
            </a:r>
          </a:p>
          <a:p>
            <a:pPr eaLnBrk="1" hangingPunct="1">
              <a:defRPr/>
            </a:pPr>
            <a:r>
              <a:rPr lang="en-US" sz="2600" dirty="0">
                <a:latin typeface="Comic Sans MS" pitchFamily="66" charset="0"/>
              </a:rPr>
              <a:t>pH = –log[H</a:t>
            </a:r>
            <a:r>
              <a:rPr lang="en-US" sz="2600" baseline="-18000" dirty="0">
                <a:latin typeface="Comic Sans MS" pitchFamily="66" charset="0"/>
              </a:rPr>
              <a:t>3</a:t>
            </a:r>
            <a:r>
              <a:rPr lang="en-US" sz="2600" dirty="0">
                <a:latin typeface="Comic Sans MS" pitchFamily="66" charset="0"/>
              </a:rPr>
              <a:t>O</a:t>
            </a:r>
            <a:r>
              <a:rPr lang="en-US" sz="2600" baseline="30000" dirty="0">
                <a:latin typeface="Comic Sans MS" pitchFamily="66" charset="0"/>
              </a:rPr>
              <a:t>+</a:t>
            </a:r>
            <a:r>
              <a:rPr lang="en-US" sz="2600" dirty="0">
                <a:latin typeface="Comic Sans MS" pitchFamily="66" charset="0"/>
              </a:rPr>
              <a:t>] </a:t>
            </a:r>
            <a:r>
              <a:rPr lang="en-US" sz="2600" dirty="0" err="1">
                <a:latin typeface="Comic Sans MS" pitchFamily="66" charset="0"/>
              </a:rPr>
              <a:t>pOH</a:t>
            </a:r>
            <a:r>
              <a:rPr lang="en-US" sz="2600" dirty="0">
                <a:latin typeface="Comic Sans MS" pitchFamily="66" charset="0"/>
              </a:rPr>
              <a:t> = –log[OH</a:t>
            </a:r>
            <a:r>
              <a:rPr lang="en-US" sz="2600" baseline="30000" dirty="0">
                <a:latin typeface="Comic Sans MS" pitchFamily="66" charset="0"/>
              </a:rPr>
              <a:t>–</a:t>
            </a:r>
            <a:r>
              <a:rPr lang="en-US" sz="2600" dirty="0">
                <a:latin typeface="Comic Sans MS" pitchFamily="66" charset="0"/>
              </a:rPr>
              <a:t>] </a:t>
            </a:r>
            <a:r>
              <a:rPr lang="en-US" sz="2600" dirty="0" err="1">
                <a:solidFill>
                  <a:srgbClr val="FF0000"/>
                </a:solidFill>
                <a:latin typeface="Comic Sans MS" pitchFamily="66" charset="0"/>
              </a:rPr>
              <a:t>p</a:t>
            </a:r>
            <a:r>
              <a:rPr lang="en-US" sz="2600" i="1" dirty="0" err="1">
                <a:solidFill>
                  <a:srgbClr val="FF0000"/>
                </a:solidFill>
                <a:latin typeface="Comic Sans MS" pitchFamily="66" charset="0"/>
              </a:rPr>
              <a:t>K</a:t>
            </a:r>
            <a:r>
              <a:rPr lang="en-US" sz="2600" baseline="-18000" dirty="0" err="1">
                <a:solidFill>
                  <a:srgbClr val="FF0000"/>
                </a:solidFill>
                <a:latin typeface="Comic Sans MS" pitchFamily="66" charset="0"/>
              </a:rPr>
              <a:t>w</a:t>
            </a:r>
            <a:r>
              <a:rPr lang="en-US" sz="2600" dirty="0">
                <a:solidFill>
                  <a:srgbClr val="FF0000"/>
                </a:solidFill>
                <a:latin typeface="Comic Sans MS" pitchFamily="66" charset="0"/>
              </a:rPr>
              <a:t> = –</a:t>
            </a:r>
            <a:r>
              <a:rPr lang="en-US" sz="2600" dirty="0" err="1">
                <a:solidFill>
                  <a:srgbClr val="FF0000"/>
                </a:solidFill>
                <a:latin typeface="Comic Sans MS" pitchFamily="66" charset="0"/>
              </a:rPr>
              <a:t>log</a:t>
            </a:r>
            <a:r>
              <a:rPr lang="en-US" sz="2600" i="1" dirty="0" err="1">
                <a:solidFill>
                  <a:srgbClr val="FF0000"/>
                </a:solidFill>
                <a:latin typeface="Comic Sans MS" pitchFamily="66" charset="0"/>
              </a:rPr>
              <a:t>K</a:t>
            </a:r>
            <a:r>
              <a:rPr lang="en-US" sz="2600" baseline="-18000" dirty="0" err="1">
                <a:solidFill>
                  <a:srgbClr val="FF0000"/>
                </a:solidFill>
                <a:latin typeface="Comic Sans MS" pitchFamily="66" charset="0"/>
              </a:rPr>
              <a:t>w</a:t>
            </a:r>
            <a:endParaRPr lang="en-US" sz="2600" baseline="-18000" dirty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>
              <a:defRPr/>
            </a:pPr>
            <a:r>
              <a:rPr lang="en-US" sz="2600" dirty="0">
                <a:solidFill>
                  <a:schemeClr val="accent5">
                    <a:lumMod val="90000"/>
                  </a:schemeClr>
                </a:solidFill>
                <a:latin typeface="Comic Sans MS" pitchFamily="66" charset="0"/>
              </a:rPr>
              <a:t>Hydrolysis reactions cause certain salt solutions to be either acidic or basic</a:t>
            </a:r>
          </a:p>
          <a:p>
            <a:pPr eaLnBrk="1" hangingPunct="1">
              <a:defRPr/>
            </a:pP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itchFamily="66" charset="0"/>
              </a:rPr>
              <a:t>A strong electrolyte that produces an ion common to the ionization equilibrium of a weak acid or a weak base suppresses the ionization of the weak electrolyte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017060E5-4732-CF95-D1B6-6A92C4FD7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013325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600">
                <a:solidFill>
                  <a:srgbClr val="99FF33"/>
                </a:solidFill>
                <a:latin typeface="Comic Sans MS" panose="030F0702030302020204" pitchFamily="66" charset="0"/>
              </a:rPr>
              <a:t>Acid–base indicators are weak acids for which the acid and its conjugate base have different colors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BD421E7-4F2A-1EC5-18C3-5CC3F7237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Conjugate Acids and Bases</a:t>
            </a:r>
          </a:p>
        </p:txBody>
      </p:sp>
      <p:sp>
        <p:nvSpPr>
          <p:cNvPr id="4099" name="Text Box 5">
            <a:extLst>
              <a:ext uri="{FF2B5EF4-FFF2-40B4-BE49-F238E27FC236}">
                <a16:creationId xmlns:a16="http://schemas.microsoft.com/office/drawing/2014/main" id="{6CE85DCA-78F5-6A48-D506-95E2E157D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05000"/>
            <a:ext cx="7696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The </a:t>
            </a:r>
            <a:r>
              <a:rPr lang="en-US" altLang="en-US" sz="2800" b="1">
                <a:solidFill>
                  <a:srgbClr val="FF9900"/>
                </a:solidFill>
                <a:latin typeface="Comic Sans MS" panose="030F0702030302020204" pitchFamily="66" charset="0"/>
              </a:rPr>
              <a:t>conjugate acid</a:t>
            </a:r>
            <a:r>
              <a:rPr lang="en-US" altLang="en-US" sz="2800">
                <a:latin typeface="Comic Sans MS" panose="030F0702030302020204" pitchFamily="66" charset="0"/>
              </a:rPr>
              <a:t> of a base is the base plus the attached proton and the </a:t>
            </a:r>
            <a:r>
              <a:rPr lang="en-US" altLang="en-US" sz="2800" b="1">
                <a:solidFill>
                  <a:srgbClr val="E400E4"/>
                </a:solidFill>
                <a:latin typeface="Comic Sans MS" panose="030F0702030302020204" pitchFamily="66" charset="0"/>
              </a:rPr>
              <a:t>conjugate base</a:t>
            </a:r>
            <a:r>
              <a:rPr lang="en-US" altLang="en-US" sz="2800">
                <a:latin typeface="Comic Sans MS" panose="030F0702030302020204" pitchFamily="66" charset="0"/>
              </a:rPr>
              <a:t> of an acid is the acid minus the proton</a:t>
            </a:r>
          </a:p>
        </p:txBody>
      </p:sp>
      <p:pic>
        <p:nvPicPr>
          <p:cNvPr id="4100" name="Picture 6" descr="FG15_00-05UN">
            <a:extLst>
              <a:ext uri="{FF2B5EF4-FFF2-40B4-BE49-F238E27FC236}">
                <a16:creationId xmlns:a16="http://schemas.microsoft.com/office/drawing/2014/main" id="{5BEBB7C8-86A2-D260-143A-268D09335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4"/>
          <a:stretch>
            <a:fillRect/>
          </a:stretch>
        </p:blipFill>
        <p:spPr bwMode="auto">
          <a:xfrm>
            <a:off x="609600" y="3352800"/>
            <a:ext cx="8051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834C3E8-9606-D3A5-F7E4-B5E9BA907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Weak Acids and Bases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EB5E396F-9C83-B82D-3422-46E454C9B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latin typeface="Comic Sans MS" panose="030F0702030302020204" pitchFamily="66" charset="0"/>
              </a:rPr>
              <a:t>For weak acids and bases, equations can be written to describe equilibrium conditions</a:t>
            </a:r>
          </a:p>
        </p:txBody>
      </p:sp>
      <p:pic>
        <p:nvPicPr>
          <p:cNvPr id="5124" name="Picture 5" descr="FG15_01-01UN">
            <a:extLst>
              <a:ext uri="{FF2B5EF4-FFF2-40B4-BE49-F238E27FC236}">
                <a16:creationId xmlns:a16="http://schemas.microsoft.com/office/drawing/2014/main" id="{65F7981F-31E5-1799-3649-7D4543068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8"/>
          <a:stretch>
            <a:fillRect/>
          </a:stretch>
        </p:blipFill>
        <p:spPr bwMode="auto">
          <a:xfrm>
            <a:off x="990600" y="2514600"/>
            <a:ext cx="7315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D0F3B52-6744-9A85-D9FA-02EE803F8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01000" cy="1219200"/>
          </a:xfrm>
        </p:spPr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Strengths of Conjugate</a:t>
            </a:r>
            <a:br>
              <a:rPr lang="en-US" altLang="en-US">
                <a:latin typeface="Comic Sans MS" panose="030F0702030302020204" pitchFamily="66" charset="0"/>
              </a:rPr>
            </a:br>
            <a:r>
              <a:rPr lang="en-US" altLang="en-US">
                <a:latin typeface="Comic Sans MS" panose="030F0702030302020204" pitchFamily="66" charset="0"/>
              </a:rPr>
              <a:t>Acid–Base Pairs</a:t>
            </a:r>
          </a:p>
        </p:txBody>
      </p:sp>
      <p:pic>
        <p:nvPicPr>
          <p:cNvPr id="6147" name="Picture 8" descr="FG15_T01">
            <a:extLst>
              <a:ext uri="{FF2B5EF4-FFF2-40B4-BE49-F238E27FC236}">
                <a16:creationId xmlns:a16="http://schemas.microsoft.com/office/drawing/2014/main" id="{433B05A3-C17A-208E-B537-5728FD0E6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4" b="3964"/>
          <a:stretch>
            <a:fillRect/>
          </a:stretch>
        </p:blipFill>
        <p:spPr bwMode="auto">
          <a:xfrm>
            <a:off x="1066800" y="1730375"/>
            <a:ext cx="73914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78F3EB5-9630-3DB7-3E83-C02F96313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Self-Ionization of Water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6275A4EA-D1C6-0F56-D15D-98B1315A1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47800"/>
            <a:ext cx="7620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Comic Sans MS" panose="030F0702030302020204" pitchFamily="66" charset="0"/>
              </a:rPr>
              <a:t>Water is a weak electrolyte and self-ionises, that is, it creates a small amount of H</a:t>
            </a:r>
            <a:r>
              <a:rPr lang="en-US" altLang="en-US" sz="2000" baseline="-18000">
                <a:latin typeface="Comic Sans MS" panose="030F0702030302020204" pitchFamily="66" charset="0"/>
              </a:rPr>
              <a:t>3</a:t>
            </a:r>
            <a:r>
              <a:rPr lang="en-US" altLang="en-US" sz="2000">
                <a:latin typeface="Comic Sans MS" panose="030F0702030302020204" pitchFamily="66" charset="0"/>
              </a:rPr>
              <a:t>O</a:t>
            </a:r>
            <a:r>
              <a:rPr lang="en-US" altLang="en-US" sz="2000" baseline="30000">
                <a:latin typeface="Comic Sans MS" panose="030F0702030302020204" pitchFamily="66" charset="0"/>
              </a:rPr>
              <a:t>+</a:t>
            </a:r>
            <a:r>
              <a:rPr lang="en-US" altLang="en-US" sz="2000">
                <a:latin typeface="Comic Sans MS" panose="030F0702030302020204" pitchFamily="66" charset="0"/>
              </a:rPr>
              <a:t> and OH</a:t>
            </a:r>
            <a:r>
              <a:rPr lang="en-US" altLang="en-US" sz="2000" baseline="30000">
                <a:latin typeface="Comic Sans MS" panose="030F0702030302020204" pitchFamily="66" charset="0"/>
              </a:rPr>
              <a:t>–</a:t>
            </a:r>
            <a:endParaRPr lang="en-US" altLang="en-US" sz="2000">
              <a:latin typeface="Comic Sans MS" panose="030F0702030302020204" pitchFamily="66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F408B837-3E03-2C60-AB31-78454DC293B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346325"/>
            <a:ext cx="7658100" cy="3908425"/>
            <a:chOff x="384" y="1478"/>
            <a:chExt cx="4824" cy="2462"/>
          </a:xfrm>
        </p:grpSpPr>
        <p:pic>
          <p:nvPicPr>
            <p:cNvPr id="7173" name="Picture 6" descr="FG15_03-11UN">
              <a:extLst>
                <a:ext uri="{FF2B5EF4-FFF2-40B4-BE49-F238E27FC236}">
                  <a16:creationId xmlns:a16="http://schemas.microsoft.com/office/drawing/2014/main" id="{658241CD-4806-1504-0E97-998F6D6A23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5"/>
            <a:stretch>
              <a:fillRect/>
            </a:stretch>
          </p:blipFill>
          <p:spPr bwMode="auto">
            <a:xfrm>
              <a:off x="384" y="2448"/>
              <a:ext cx="4704" cy="1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4" name="Text Box 5">
              <a:extLst>
                <a:ext uri="{FF2B5EF4-FFF2-40B4-BE49-F238E27FC236}">
                  <a16:creationId xmlns:a16="http://schemas.microsoft.com/office/drawing/2014/main" id="{C805C8EE-C150-91AC-E830-E0C5BE4C4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" y="1478"/>
              <a:ext cx="4656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Comic Sans MS" panose="030F0702030302020204" pitchFamily="66" charset="0"/>
                </a:rPr>
                <a:t>In the ionisation of water, equilibrium strongly favours the reactants.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Comic Sans MS" panose="030F0702030302020204" pitchFamily="66" charset="0"/>
                </a:rPr>
                <a:t>The equilibrium constant for this process is called the </a:t>
              </a:r>
              <a:r>
                <a:rPr lang="en-US" altLang="en-US" sz="2000" b="1">
                  <a:latin typeface="Comic Sans MS" panose="030F0702030302020204" pitchFamily="66" charset="0"/>
                </a:rPr>
                <a:t>ion product of water</a:t>
              </a:r>
              <a:r>
                <a:rPr lang="en-US" altLang="en-US" sz="2000">
                  <a:latin typeface="Comic Sans MS" panose="030F0702030302020204" pitchFamily="66" charset="0"/>
                </a:rPr>
                <a:t> and is represented by the symbol </a:t>
              </a:r>
              <a:r>
                <a:rPr lang="en-US" altLang="en-US" sz="2000" i="1">
                  <a:latin typeface="Comic Sans MS" panose="030F0702030302020204" pitchFamily="66" charset="0"/>
                </a:rPr>
                <a:t>K</a:t>
              </a:r>
              <a:r>
                <a:rPr lang="en-US" altLang="en-US" sz="2000" baseline="-18000">
                  <a:latin typeface="Comic Sans MS" panose="030F0702030302020204" pitchFamily="66" charset="0"/>
                </a:rPr>
                <a:t>w.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4EF96C8-967A-764E-2C3F-215DB7E04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Self-Ionization of Water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EC5DBDE5-B884-D90B-FD96-CFC5730E6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229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Comic Sans MS" panose="030F0702030302020204" pitchFamily="66" charset="0"/>
              </a:rPr>
              <a:t>K</a:t>
            </a:r>
            <a:r>
              <a:rPr lang="en-US" altLang="en-US" sz="2800" baseline="-18000">
                <a:latin typeface="Comic Sans MS" panose="030F0702030302020204" pitchFamily="66" charset="0"/>
              </a:rPr>
              <a:t>w =</a:t>
            </a:r>
            <a:r>
              <a:rPr lang="en-US" altLang="en-US" sz="2800">
                <a:latin typeface="Comic Sans MS" panose="030F0702030302020204" pitchFamily="66" charset="0"/>
              </a:rPr>
              <a:t> [H+] [OH-]for water is calculated to be 1.0 × 10</a:t>
            </a:r>
            <a:r>
              <a:rPr lang="en-US" altLang="en-US" sz="2800" baseline="30000">
                <a:latin typeface="Comic Sans MS" panose="030F0702030302020204" pitchFamily="66" charset="0"/>
              </a:rPr>
              <a:t>–14</a:t>
            </a:r>
            <a:r>
              <a:rPr lang="en-US" altLang="en-US" sz="2800">
                <a:latin typeface="Comic Sans MS" panose="030F0702030302020204" pitchFamily="66" charset="0"/>
              </a:rPr>
              <a:t> M (at 25 </a:t>
            </a:r>
            <a:r>
              <a:rPr lang="en-US" altLang="en-US" sz="2800" baseline="30000">
                <a:latin typeface="Comic Sans MS" panose="030F0702030302020204" pitchFamily="66" charset="0"/>
              </a:rPr>
              <a:t>o</a:t>
            </a:r>
            <a:r>
              <a:rPr lang="en-US" altLang="en-US" sz="2800">
                <a:latin typeface="Comic Sans MS" panose="030F0702030302020204" pitchFamily="66" charset="0"/>
              </a:rPr>
              <a:t>C)</a:t>
            </a:r>
          </a:p>
          <a:p>
            <a:r>
              <a:rPr lang="en-US" altLang="en-US" sz="2800">
                <a:latin typeface="Comic Sans MS" panose="030F0702030302020204" pitchFamily="66" charset="0"/>
              </a:rPr>
              <a:t>This means that in any aqueous solution at 25 </a:t>
            </a:r>
            <a:r>
              <a:rPr lang="en-US" altLang="en-US" sz="2800" baseline="30000">
                <a:latin typeface="Comic Sans MS" panose="030F0702030302020204" pitchFamily="66" charset="0"/>
              </a:rPr>
              <a:t>o</a:t>
            </a:r>
            <a:r>
              <a:rPr lang="en-US" altLang="en-US" sz="2800">
                <a:latin typeface="Comic Sans MS" panose="030F0702030302020204" pitchFamily="66" charset="0"/>
              </a:rPr>
              <a:t>C the product of the hydrogen ion and hydroxide ion concentrations is always 1.0 × 10</a:t>
            </a:r>
            <a:r>
              <a:rPr lang="en-US" altLang="en-US" sz="2800" baseline="30000">
                <a:latin typeface="Comic Sans MS" panose="030F0702030302020204" pitchFamily="66" charset="0"/>
              </a:rPr>
              <a:t>–14.</a:t>
            </a:r>
            <a:r>
              <a:rPr lang="en-US" altLang="en-US" sz="2800">
                <a:latin typeface="Comic Sans MS" panose="030F0702030302020204" pitchFamily="66" charset="0"/>
              </a:rPr>
              <a:t> </a:t>
            </a:r>
          </a:p>
          <a:p>
            <a:endParaRPr lang="en-US" altLang="en-US" sz="2800">
              <a:latin typeface="Comic Sans MS" panose="030F0702030302020204" pitchFamily="66" charset="0"/>
            </a:endParaRPr>
          </a:p>
        </p:txBody>
      </p:sp>
      <p:sp>
        <p:nvSpPr>
          <p:cNvPr id="8196" name="Text Box 5">
            <a:extLst>
              <a:ext uri="{FF2B5EF4-FFF2-40B4-BE49-F238E27FC236}">
                <a16:creationId xmlns:a16="http://schemas.microsoft.com/office/drawing/2014/main" id="{C5CE3529-9DB8-9636-E139-3CA26AC45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886200"/>
            <a:ext cx="77724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This equilibrium constant is very important because it applies to </a:t>
            </a:r>
            <a:r>
              <a:rPr lang="en-US" altLang="en-US" sz="2800" b="1" i="1">
                <a:solidFill>
                  <a:srgbClr val="E400E4"/>
                </a:solidFill>
                <a:latin typeface="Comic Sans MS" panose="030F0702030302020204" pitchFamily="66" charset="0"/>
              </a:rPr>
              <a:t>all aqueous solutions</a:t>
            </a:r>
            <a:r>
              <a:rPr lang="en-US" altLang="en-US" sz="2800">
                <a:latin typeface="Comic Sans MS" panose="030F0702030302020204" pitchFamily="66" charset="0"/>
              </a:rPr>
              <a:t>—acids, bases, salts, and nonelectrolytes—not just to pure water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046022F-B8BA-31E8-6B1B-F3AF3AF44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Self-Ionisation of Water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DF5071C6-DDC8-07E9-C1DA-83C309E14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22960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Comic Sans MS" pitchFamily="66" charset="0"/>
              </a:rPr>
              <a:t>In pure water or any neutral solution:</a:t>
            </a:r>
          </a:p>
          <a:p>
            <a:pPr>
              <a:defRPr/>
            </a:pPr>
            <a:r>
              <a:rPr lang="en-US" sz="2800" dirty="0">
                <a:latin typeface="Comic Sans MS" pitchFamily="66" charset="0"/>
              </a:rPr>
              <a:t>[H+]=[OH-]= 1.0x10</a:t>
            </a:r>
            <a:r>
              <a:rPr lang="en-US" sz="2800" baseline="30000" dirty="0">
                <a:latin typeface="Comic Sans MS" pitchFamily="66" charset="0"/>
              </a:rPr>
              <a:t>–7</a:t>
            </a:r>
            <a:r>
              <a:rPr lang="en-US" sz="2800" dirty="0">
                <a:latin typeface="Comic Sans MS" pitchFamily="66" charset="0"/>
              </a:rPr>
              <a:t> mol L-1</a:t>
            </a:r>
          </a:p>
          <a:p>
            <a:pPr>
              <a:defRPr/>
            </a:pPr>
            <a:endParaRPr lang="en-US" sz="2800" dirty="0">
              <a:latin typeface="Comic Sans MS" pitchFamily="66" charset="0"/>
            </a:endParaRPr>
          </a:p>
          <a:p>
            <a:pPr>
              <a:defRPr/>
            </a:pPr>
            <a:r>
              <a:rPr lang="en-US" sz="2800" dirty="0">
                <a:latin typeface="Comic Sans MS" pitchFamily="66" charset="0"/>
              </a:rPr>
              <a:t>In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acidic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800" dirty="0">
                <a:latin typeface="Comic Sans MS" pitchFamily="66" charset="0"/>
              </a:rPr>
              <a:t>solutions the [H+] is </a:t>
            </a:r>
            <a:r>
              <a:rPr lang="en-US" sz="2800" dirty="0">
                <a:solidFill>
                  <a:schemeClr val="accent5">
                    <a:lumMod val="90000"/>
                  </a:schemeClr>
                </a:solidFill>
                <a:latin typeface="Comic Sans MS" pitchFamily="66" charset="0"/>
              </a:rPr>
              <a:t>greater</a:t>
            </a:r>
            <a:r>
              <a:rPr lang="en-US" sz="2800" dirty="0">
                <a:solidFill>
                  <a:srgbClr val="CC0000"/>
                </a:solidFill>
                <a:latin typeface="Comic Sans MS" pitchFamily="66" charset="0"/>
              </a:rPr>
              <a:t> </a:t>
            </a:r>
            <a:r>
              <a:rPr lang="en-US" sz="2800" dirty="0">
                <a:latin typeface="Comic Sans MS" pitchFamily="66" charset="0"/>
              </a:rPr>
              <a:t>than 1.0x10</a:t>
            </a:r>
            <a:r>
              <a:rPr lang="en-US" sz="2800" baseline="30000" dirty="0">
                <a:latin typeface="Comic Sans MS" pitchFamily="66" charset="0"/>
              </a:rPr>
              <a:t>–7</a:t>
            </a:r>
            <a:r>
              <a:rPr lang="en-US" sz="2800" dirty="0">
                <a:latin typeface="Comic Sans MS" pitchFamily="66" charset="0"/>
              </a:rPr>
              <a:t> mol L-1 and the [OH-] is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mic Sans MS" pitchFamily="66" charset="0"/>
              </a:rPr>
              <a:t>less</a:t>
            </a:r>
            <a:r>
              <a:rPr lang="en-US" sz="2800" dirty="0">
                <a:latin typeface="Comic Sans MS" pitchFamily="66" charset="0"/>
              </a:rPr>
              <a:t> than 1.0x10</a:t>
            </a:r>
            <a:r>
              <a:rPr lang="en-US" sz="2800" baseline="30000" dirty="0">
                <a:latin typeface="Comic Sans MS" pitchFamily="66" charset="0"/>
              </a:rPr>
              <a:t>–7</a:t>
            </a:r>
            <a:r>
              <a:rPr lang="en-US" sz="2800" dirty="0">
                <a:latin typeface="Comic Sans MS" pitchFamily="66" charset="0"/>
              </a:rPr>
              <a:t> mol L-1.</a:t>
            </a:r>
          </a:p>
          <a:p>
            <a:pPr>
              <a:defRPr/>
            </a:pPr>
            <a:endParaRPr lang="en-US" sz="2800" dirty="0">
              <a:latin typeface="Comic Sans MS" pitchFamily="66" charset="0"/>
            </a:endParaRPr>
          </a:p>
          <a:p>
            <a:pPr>
              <a:defRPr/>
            </a:pPr>
            <a:r>
              <a:rPr lang="en-US" sz="2800" dirty="0">
                <a:latin typeface="Comic Sans MS" pitchFamily="66" charset="0"/>
              </a:rPr>
              <a:t>Conversely, in a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basic</a:t>
            </a:r>
            <a:r>
              <a:rPr lang="en-US" sz="2800" dirty="0">
                <a:latin typeface="Comic Sans MS" pitchFamily="66" charset="0"/>
              </a:rPr>
              <a:t> solution the [H+] is </a:t>
            </a:r>
            <a:r>
              <a:rPr lang="en-US" sz="2800" dirty="0">
                <a:solidFill>
                  <a:schemeClr val="accent5">
                    <a:lumMod val="90000"/>
                  </a:schemeClr>
                </a:solidFill>
                <a:latin typeface="Comic Sans MS" pitchFamily="66" charset="0"/>
              </a:rPr>
              <a:t>less</a:t>
            </a:r>
            <a:r>
              <a:rPr lang="en-US" sz="2800" dirty="0">
                <a:latin typeface="Comic Sans MS" pitchFamily="66" charset="0"/>
              </a:rPr>
              <a:t> than 1.0x10</a:t>
            </a:r>
            <a:r>
              <a:rPr lang="en-US" sz="2800" baseline="30000" dirty="0">
                <a:latin typeface="Comic Sans MS" pitchFamily="66" charset="0"/>
              </a:rPr>
              <a:t>–7</a:t>
            </a:r>
            <a:r>
              <a:rPr lang="en-US" sz="2800" dirty="0">
                <a:latin typeface="Comic Sans MS" pitchFamily="66" charset="0"/>
              </a:rPr>
              <a:t> mol L-1 and the [OH-] is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mic Sans MS" pitchFamily="66" charset="0"/>
              </a:rPr>
              <a:t>greater</a:t>
            </a:r>
            <a:r>
              <a:rPr lang="en-US" sz="2800" dirty="0">
                <a:latin typeface="Comic Sans MS" pitchFamily="66" charset="0"/>
              </a:rPr>
              <a:t> than 1.0x10</a:t>
            </a:r>
            <a:r>
              <a:rPr lang="en-US" sz="2800" baseline="30000" dirty="0">
                <a:latin typeface="Comic Sans MS" pitchFamily="66" charset="0"/>
              </a:rPr>
              <a:t>–7</a:t>
            </a:r>
            <a:r>
              <a:rPr lang="en-US" sz="2800" dirty="0">
                <a:latin typeface="Comic Sans MS" pitchFamily="66" charset="0"/>
              </a:rPr>
              <a:t> mol L-1.</a:t>
            </a:r>
          </a:p>
          <a:p>
            <a:pPr>
              <a:defRPr/>
            </a:pPr>
            <a:endParaRPr lang="en-US" sz="2800" dirty="0">
              <a:latin typeface="Comic Sans MS" pitchFamily="66" charset="0"/>
            </a:endParaRPr>
          </a:p>
          <a:p>
            <a:pPr>
              <a:defRPr/>
            </a:pPr>
            <a:endParaRPr lang="en-US" sz="2800" dirty="0">
              <a:latin typeface="Comic Sans MS" pitchFamily="66" charset="0"/>
            </a:endParaRPr>
          </a:p>
          <a:p>
            <a:pPr>
              <a:defRPr/>
            </a:pPr>
            <a:r>
              <a:rPr lang="en-US" sz="2800" dirty="0">
                <a:latin typeface="Comic Sans MS" pitchFamily="66" charset="0"/>
              </a:rPr>
              <a:t> </a:t>
            </a:r>
          </a:p>
          <a:p>
            <a:pPr>
              <a:defRPr/>
            </a:pPr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5310412-457B-9FC1-ECD6-60158B8ED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pH and pOH</a:t>
            </a:r>
          </a:p>
        </p:txBody>
      </p:sp>
      <p:pic>
        <p:nvPicPr>
          <p:cNvPr id="10243" name="Picture 5" descr="FG15_04">
            <a:extLst>
              <a:ext uri="{FF2B5EF4-FFF2-40B4-BE49-F238E27FC236}">
                <a16:creationId xmlns:a16="http://schemas.microsoft.com/office/drawing/2014/main" id="{7EB61E7E-B1A7-2F9B-73FC-E84AC5057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97"/>
          <a:stretch>
            <a:fillRect/>
          </a:stretch>
        </p:blipFill>
        <p:spPr bwMode="auto">
          <a:xfrm>
            <a:off x="609600" y="4038600"/>
            <a:ext cx="8077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">
            <a:extLst>
              <a:ext uri="{FF2B5EF4-FFF2-40B4-BE49-F238E27FC236}">
                <a16:creationId xmlns:a16="http://schemas.microsoft.com/office/drawing/2014/main" id="{50C92C92-44E0-5F33-4EAA-AA8D24C8EAF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371600"/>
            <a:ext cx="8534400" cy="1373188"/>
            <a:chOff x="240" y="864"/>
            <a:chExt cx="5376" cy="865"/>
          </a:xfrm>
        </p:grpSpPr>
        <p:sp>
          <p:nvSpPr>
            <p:cNvPr id="10248" name="Text Box 3">
              <a:extLst>
                <a:ext uri="{FF2B5EF4-FFF2-40B4-BE49-F238E27FC236}">
                  <a16:creationId xmlns:a16="http://schemas.microsoft.com/office/drawing/2014/main" id="{D3255CB4-370E-7E77-BA55-AABA40B6E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960"/>
              <a:ext cx="225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latin typeface="Comic Sans MS" panose="030F0702030302020204" pitchFamily="66" charset="0"/>
                </a:rPr>
                <a:t>pH = –log[H</a:t>
              </a:r>
              <a:r>
                <a:rPr lang="en-US" altLang="en-US" sz="2800" baseline="-18000">
                  <a:latin typeface="Comic Sans MS" panose="030F0702030302020204" pitchFamily="66" charset="0"/>
                </a:rPr>
                <a:t>3</a:t>
              </a:r>
              <a:r>
                <a:rPr lang="en-US" altLang="en-US" sz="2800">
                  <a:latin typeface="Comic Sans MS" panose="030F0702030302020204" pitchFamily="66" charset="0"/>
                </a:rPr>
                <a:t>O</a:t>
              </a:r>
              <a:r>
                <a:rPr lang="en-US" altLang="en-US" sz="2800" baseline="30000">
                  <a:latin typeface="Comic Sans MS" panose="030F0702030302020204" pitchFamily="66" charset="0"/>
                </a:rPr>
                <a:t>+</a:t>
              </a:r>
              <a:r>
                <a:rPr lang="en-US" altLang="en-US" sz="2800">
                  <a:latin typeface="Comic Sans MS" panose="030F0702030302020204" pitchFamily="66" charset="0"/>
                </a:rPr>
                <a:t>] and [H</a:t>
              </a:r>
              <a:r>
                <a:rPr lang="en-US" altLang="en-US" sz="2800" baseline="-18000">
                  <a:latin typeface="Comic Sans MS" panose="030F0702030302020204" pitchFamily="66" charset="0"/>
                </a:rPr>
                <a:t>3</a:t>
              </a:r>
              <a:r>
                <a:rPr lang="en-US" altLang="en-US" sz="2800">
                  <a:latin typeface="Comic Sans MS" panose="030F0702030302020204" pitchFamily="66" charset="0"/>
                </a:rPr>
                <a:t>O</a:t>
              </a:r>
              <a:r>
                <a:rPr lang="en-US" altLang="en-US" sz="2800" baseline="30000">
                  <a:latin typeface="Comic Sans MS" panose="030F0702030302020204" pitchFamily="66" charset="0"/>
                </a:rPr>
                <a:t>+</a:t>
              </a:r>
              <a:r>
                <a:rPr lang="en-US" altLang="en-US" sz="2800">
                  <a:latin typeface="Comic Sans MS" panose="030F0702030302020204" pitchFamily="66" charset="0"/>
                </a:rPr>
                <a:t>] = 10</a:t>
              </a:r>
              <a:r>
                <a:rPr lang="en-US" altLang="en-US" sz="2800" baseline="30000">
                  <a:latin typeface="Comic Sans MS" panose="030F0702030302020204" pitchFamily="66" charset="0"/>
                </a:rPr>
                <a:t>–pH</a:t>
              </a:r>
              <a:endParaRPr lang="en-US" altLang="en-US" sz="2800" i="1">
                <a:latin typeface="Comic Sans MS" panose="030F0702030302020204" pitchFamily="66" charset="0"/>
              </a:endParaRPr>
            </a:p>
          </p:txBody>
        </p:sp>
        <p:sp>
          <p:nvSpPr>
            <p:cNvPr id="10249" name="Text Box 6">
              <a:extLst>
                <a:ext uri="{FF2B5EF4-FFF2-40B4-BE49-F238E27FC236}">
                  <a16:creationId xmlns:a16="http://schemas.microsoft.com/office/drawing/2014/main" id="{C5E28EED-BB6F-5522-2CFE-A07C0449F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864"/>
              <a:ext cx="3072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800" b="1">
                  <a:solidFill>
                    <a:srgbClr val="CC0000"/>
                  </a:solidFill>
                  <a:latin typeface="Comic Sans MS" panose="030F0702030302020204" pitchFamily="66" charset="0"/>
                </a:rPr>
                <a:t>pH</a:t>
              </a:r>
              <a:r>
                <a:rPr lang="en-US" altLang="en-US" sz="2800">
                  <a:latin typeface="Comic Sans MS" panose="030F0702030302020204" pitchFamily="66" charset="0"/>
                </a:rPr>
                <a:t> is a measure of the </a:t>
              </a:r>
              <a:r>
                <a:rPr lang="en-US" altLang="en-US" sz="2800" b="1">
                  <a:solidFill>
                    <a:srgbClr val="CC0000"/>
                  </a:solidFill>
                  <a:latin typeface="Comic Sans MS" panose="030F0702030302020204" pitchFamily="66" charset="0"/>
                </a:rPr>
                <a:t>strength of an acid</a:t>
              </a:r>
              <a:r>
                <a:rPr lang="en-US" altLang="en-US" sz="2800">
                  <a:latin typeface="Comic Sans MS" panose="030F0702030302020204" pitchFamily="66" charset="0"/>
                </a:rPr>
                <a:t>; low pH = stronger acid</a:t>
              </a: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5869CD87-3E5E-31A0-3F34-D86258CD497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667000"/>
            <a:ext cx="8305800" cy="1373188"/>
            <a:chOff x="288" y="1680"/>
            <a:chExt cx="5232" cy="865"/>
          </a:xfrm>
        </p:grpSpPr>
        <p:sp>
          <p:nvSpPr>
            <p:cNvPr id="10246" name="Text Box 7">
              <a:extLst>
                <a:ext uri="{FF2B5EF4-FFF2-40B4-BE49-F238E27FC236}">
                  <a16:creationId xmlns:a16="http://schemas.microsoft.com/office/drawing/2014/main" id="{0A4AA741-5EF2-96C9-A8A7-F7EB8138B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728"/>
              <a:ext cx="216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800">
                  <a:latin typeface="Comic Sans MS" panose="030F0702030302020204" pitchFamily="66" charset="0"/>
                </a:rPr>
                <a:t>pOH = –log[OH</a:t>
              </a:r>
              <a:r>
                <a:rPr lang="en-US" altLang="en-US" sz="2800" baseline="30000">
                  <a:latin typeface="Comic Sans MS" panose="030F0702030302020204" pitchFamily="66" charset="0"/>
                </a:rPr>
                <a:t>–</a:t>
              </a:r>
              <a:r>
                <a:rPr lang="en-US" altLang="en-US" sz="2800">
                  <a:latin typeface="Comic Sans MS" panose="030F0702030302020204" pitchFamily="66" charset="0"/>
                </a:rPr>
                <a:t>] and [OH</a:t>
              </a:r>
              <a:r>
                <a:rPr lang="en-US" altLang="en-US" sz="2800" baseline="30000">
                  <a:latin typeface="Comic Sans MS" panose="030F0702030302020204" pitchFamily="66" charset="0"/>
                </a:rPr>
                <a:t>–</a:t>
              </a:r>
              <a:r>
                <a:rPr lang="en-US" altLang="en-US" sz="2800">
                  <a:latin typeface="Comic Sans MS" panose="030F0702030302020204" pitchFamily="66" charset="0"/>
                </a:rPr>
                <a:t>] = 10</a:t>
              </a:r>
              <a:r>
                <a:rPr lang="en-US" altLang="en-US" sz="2800" baseline="30000">
                  <a:latin typeface="Comic Sans MS" panose="030F0702030302020204" pitchFamily="66" charset="0"/>
                </a:rPr>
                <a:t>–pOH</a:t>
              </a:r>
            </a:p>
          </p:txBody>
        </p:sp>
        <p:sp>
          <p:nvSpPr>
            <p:cNvPr id="10247" name="Text Box 8">
              <a:extLst>
                <a:ext uri="{FF2B5EF4-FFF2-40B4-BE49-F238E27FC236}">
                  <a16:creationId xmlns:a16="http://schemas.microsoft.com/office/drawing/2014/main" id="{6BCAB9D2-2836-2BDA-C5E1-E2E091D72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680"/>
              <a:ext cx="3024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800" b="1">
                  <a:solidFill>
                    <a:schemeClr val="accent2"/>
                  </a:solidFill>
                  <a:latin typeface="Comic Sans MS" panose="030F0702030302020204" pitchFamily="66" charset="0"/>
                </a:rPr>
                <a:t>pOH</a:t>
              </a:r>
              <a:r>
                <a:rPr lang="en-US" altLang="en-US" sz="2800">
                  <a:latin typeface="Comic Sans MS" panose="030F0702030302020204" pitchFamily="66" charset="0"/>
                </a:rPr>
                <a:t> is a measure of the </a:t>
              </a:r>
              <a:r>
                <a:rPr lang="en-US" altLang="en-US" sz="2800" b="1">
                  <a:solidFill>
                    <a:schemeClr val="accent2"/>
                  </a:solidFill>
                  <a:latin typeface="Comic Sans MS" panose="030F0702030302020204" pitchFamily="66" charset="0"/>
                </a:rPr>
                <a:t>strength of a base</a:t>
              </a:r>
              <a:r>
                <a:rPr lang="en-US" altLang="en-US" sz="2800">
                  <a:latin typeface="Comic Sans MS" panose="030F0702030302020204" pitchFamily="66" charset="0"/>
                </a:rPr>
                <a:t>; low pOH = stronger base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00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30DEBF7E8BEF4BA396B592152DA228" ma:contentTypeVersion="23" ma:contentTypeDescription="Create a new document." ma:contentTypeScope="" ma:versionID="c99ea7ec073bb56e4046c71651e8c57d">
  <xsd:schema xmlns:xsd="http://www.w3.org/2001/XMLSchema" xmlns:xs="http://www.w3.org/2001/XMLSchema" xmlns:p="http://schemas.microsoft.com/office/2006/metadata/properties" xmlns:ns1="http://schemas.microsoft.com/sharepoint/v3" xmlns:ns2="776f451b-789d-4c8f-af74-3c000e6cce27" xmlns:ns3="00896bbc-7f86-448f-ab6b-109e07409180" targetNamespace="http://schemas.microsoft.com/office/2006/metadata/properties" ma:root="true" ma:fieldsID="e754bb5c132b05dabb07f70971e213a2" ns1:_="" ns2:_="" ns3:_="">
    <xsd:import namespace="http://schemas.microsoft.com/sharepoint/v3"/>
    <xsd:import namespace="776f451b-789d-4c8f-af74-3c000e6cce27"/>
    <xsd:import namespace="00896bbc-7f86-448f-ab6b-109e074091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6f451b-789d-4c8f-af74-3c000e6cce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8" nillable="true" ma:displayName="Taxonomy Catch All Column" ma:hidden="true" ma:list="{40edb284-b2af-4982-87ad-a11fa734b163}" ma:internalName="TaxCatchAll" ma:showField="CatchAllData" ma:web="776f451b-789d-4c8f-af74-3c000e6cce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896bbc-7f86-448f-ab6b-109e074091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807d7447-0f6d-4322-8bac-43da6d24e0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776f451b-789d-4c8f-af74-3c000e6cce27" xsi:nil="true"/>
    <_ip_UnifiedCompliancePolicyProperties xmlns="http://schemas.microsoft.com/sharepoint/v3" xsi:nil="true"/>
    <lcf76f155ced4ddcb4097134ff3c332f xmlns="00896bbc-7f86-448f-ab6b-109e0740918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7792692-46F7-42F1-8BCC-17EA4C4DFDFF}"/>
</file>

<file path=customXml/itemProps2.xml><?xml version="1.0" encoding="utf-8"?>
<ds:datastoreItem xmlns:ds="http://schemas.openxmlformats.org/officeDocument/2006/customXml" ds:itemID="{0417D5D5-70E5-445B-8065-F24FDC91A5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F60436-DE73-4A2C-B716-D521484648BE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1006</TotalTime>
  <Words>1153</Words>
  <Application>Microsoft Office PowerPoint</Application>
  <PresentationFormat>On-screen Show (4:3)</PresentationFormat>
  <Paragraphs>107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Blank Presentation</vt:lpstr>
      <vt:lpstr> Acids and Bases</vt:lpstr>
      <vt:lpstr>The Brønsted–Lowry Theory</vt:lpstr>
      <vt:lpstr>Conjugate Acids and Bases</vt:lpstr>
      <vt:lpstr>Weak Acids and Bases</vt:lpstr>
      <vt:lpstr>Strengths of Conjugate Acid–Base Pairs</vt:lpstr>
      <vt:lpstr>Self-Ionization of Water</vt:lpstr>
      <vt:lpstr>Self-Ionization of Water</vt:lpstr>
      <vt:lpstr>Self-Ionisation of Water</vt:lpstr>
      <vt:lpstr>pH and pOH</vt:lpstr>
      <vt:lpstr>Acid–Base Equilibria</vt:lpstr>
      <vt:lpstr>Acid–Base Strength (cont’d)</vt:lpstr>
      <vt:lpstr>Ionisation Constant Relationships</vt:lpstr>
      <vt:lpstr>Acid–Base Equilibrium Calculations</vt:lpstr>
      <vt:lpstr>Some Ionization Constants</vt:lpstr>
      <vt:lpstr>Polyprotic Acids</vt:lpstr>
      <vt:lpstr>Salts from Acids and Bases</vt:lpstr>
      <vt:lpstr>The Common Ion Effect</vt:lpstr>
      <vt:lpstr>Common Ion Effect</vt:lpstr>
      <vt:lpstr>Acid–Base Indicators</vt:lpstr>
      <vt:lpstr>Acid–Base Indicators</vt:lpstr>
      <vt:lpstr>Common Indicators</vt:lpstr>
      <vt:lpstr>Neutralisation Reactions</vt:lpstr>
      <vt:lpstr>Titration Curves</vt:lpstr>
      <vt:lpstr>Titration Curve for Weak Acid–Strong Base</vt:lpstr>
      <vt:lpstr>Titration Curve for Weak Acid–Strong Base</vt:lpstr>
      <vt:lpstr>Summary</vt:lpstr>
      <vt:lpstr>Summary (cont’d)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Acids and Bases</dc:title>
  <dc:creator>Karen Timberlake</dc:creator>
  <cp:lastModifiedBy>Anthony Murphy</cp:lastModifiedBy>
  <cp:revision>17</cp:revision>
  <dcterms:created xsi:type="dcterms:W3CDTF">1999-06-16T22:30:38Z</dcterms:created>
  <dcterms:modified xsi:type="dcterms:W3CDTF">2022-09-22T10:55:59Z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khemist@aol.com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-1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C:\My Documents\CHMSTRY\ChemModules\HTMLPPZ\CH9</vt:lpwstr>
  </property>
  <property fmtid="{D5CDD505-2E9C-101B-9397-08002B2CF9AE}" pid="22" name="ContentTypeId">
    <vt:lpwstr>0x0101007D30DEBF7E8BEF4BA396B592152DA228</vt:lpwstr>
  </property>
  <property fmtid="{D5CDD505-2E9C-101B-9397-08002B2CF9AE}" pid="23" name="MediaServiceImageTags">
    <vt:lpwstr/>
  </property>
</Properties>
</file>