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97" r:id="rId5"/>
    <p:sldId id="298" r:id="rId6"/>
    <p:sldId id="257" r:id="rId7"/>
    <p:sldId id="259" r:id="rId8"/>
    <p:sldId id="303" r:id="rId9"/>
    <p:sldId id="258" r:id="rId10"/>
    <p:sldId id="306" r:id="rId11"/>
    <p:sldId id="300" r:id="rId12"/>
    <p:sldId id="304" r:id="rId13"/>
    <p:sldId id="305" r:id="rId14"/>
    <p:sldId id="307" r:id="rId15"/>
    <p:sldId id="308" r:id="rId16"/>
    <p:sldId id="267" r:id="rId17"/>
    <p:sldId id="268" r:id="rId18"/>
    <p:sldId id="284" r:id="rId19"/>
    <p:sldId id="285" r:id="rId20"/>
    <p:sldId id="286" r:id="rId21"/>
    <p:sldId id="287" r:id="rId22"/>
    <p:sldId id="288" r:id="rId23"/>
    <p:sldId id="289" r:id="rId24"/>
    <p:sldId id="290" r:id="rId25"/>
    <p:sldId id="291" r:id="rId26"/>
    <p:sldId id="292" r:id="rId27"/>
    <p:sldId id="294" r:id="rId28"/>
    <p:sldId id="295" r:id="rId29"/>
    <p:sldId id="29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1051" autoAdjust="0"/>
  </p:normalViewPr>
  <p:slideViewPr>
    <p:cSldViewPr>
      <p:cViewPr>
        <p:scale>
          <a:sx n="88" d="100"/>
          <a:sy n="88" d="100"/>
        </p:scale>
        <p:origin x="1306" y="62"/>
      </p:cViewPr>
      <p:guideLst>
        <p:guide orient="horz" pos="2160"/>
        <p:guide pos="2880"/>
      </p:guideLst>
    </p:cSldViewPr>
  </p:slideViewPr>
  <p:outlineViewPr>
    <p:cViewPr>
      <p:scale>
        <a:sx n="33" d="100"/>
        <a:sy n="33" d="100"/>
      </p:scale>
      <p:origin x="0" y="293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rston" userId="10037FFE869BC1E3@LIVE.COM" providerId="AD" clId="Web-{B3D9DD7E-A414-465A-9DCB-0412E0ED5A1D}"/>
    <pc:docChg chg="modSld">
      <pc:chgData name="Nick Marston" userId="10037FFE869BC1E3@LIVE.COM" providerId="AD" clId="Web-{B3D9DD7E-A414-465A-9DCB-0412E0ED5A1D}" dt="2018-02-23T04:35:58.587" v="1"/>
      <pc:docMkLst>
        <pc:docMk/>
      </pc:docMkLst>
      <pc:sldChg chg="modSp">
        <pc:chgData name="Nick Marston" userId="10037FFE869BC1E3@LIVE.COM" providerId="AD" clId="Web-{B3D9DD7E-A414-465A-9DCB-0412E0ED5A1D}" dt="2018-02-23T04:35:58.587" v="1"/>
        <pc:sldMkLst>
          <pc:docMk/>
          <pc:sldMk cId="3692224602" sldId="257"/>
        </pc:sldMkLst>
        <pc:picChg chg="mod">
          <ac:chgData name="Nick Marston" userId="10037FFE869BC1E3@LIVE.COM" providerId="AD" clId="Web-{B3D9DD7E-A414-465A-9DCB-0412E0ED5A1D}" dt="2018-02-23T04:35:58.587" v="1"/>
          <ac:picMkLst>
            <pc:docMk/>
            <pc:sldMk cId="3692224602" sldId="257"/>
            <ac:picMk id="2052"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1093DA-212E-4E5B-AB73-81629DF185D7}" type="datetimeFigureOut">
              <a:rPr lang="en-US" smtClean="0"/>
              <a:t>2/23/2018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BAE3F-C720-4E64-94F6-0E0E46504184}" type="slidenum">
              <a:rPr lang="en-US" smtClean="0"/>
              <a:t>‹#›</a:t>
            </a:fld>
            <a:endParaRPr lang="en-US"/>
          </a:p>
        </p:txBody>
      </p:sp>
    </p:spTree>
    <p:extLst>
      <p:ext uri="{BB962C8B-B14F-4D97-AF65-F5344CB8AC3E}">
        <p14:creationId xmlns:p14="http://schemas.microsoft.com/office/powerpoint/2010/main" val="1793306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30D9E0-DD13-4B84-A47F-92C1D122A3F5}" type="datetimeFigureOut">
              <a:rPr lang="en-US" smtClean="0"/>
              <a:t>2/23/2018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AFA3E7-D5CD-4F36-B95A-72749CC53F82}" type="slidenum">
              <a:rPr lang="en-US" smtClean="0"/>
              <a:t>‹#›</a:t>
            </a:fld>
            <a:endParaRPr lang="en-US"/>
          </a:p>
        </p:txBody>
      </p:sp>
    </p:spTree>
    <p:extLst>
      <p:ext uri="{BB962C8B-B14F-4D97-AF65-F5344CB8AC3E}">
        <p14:creationId xmlns:p14="http://schemas.microsoft.com/office/powerpoint/2010/main" val="284781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usetute.com.au/enerprof.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chemical industry, the careful control of factors affecting reaction rate and equilibrium concentrations plays a vital role in achieving profitable production methods. </a:t>
            </a:r>
          </a:p>
          <a:p>
            <a:endParaRPr lang="en-US" dirty="0"/>
          </a:p>
          <a:p>
            <a:r>
              <a:rPr lang="en-US" dirty="0"/>
              <a:t>Chemists use sneaky</a:t>
            </a:r>
            <a:r>
              <a:rPr lang="en-US" baseline="0" dirty="0"/>
              <a:t> methods to devise a combination of reaction processes and conditions that produce the </a:t>
            </a:r>
            <a:r>
              <a:rPr lang="en-US" b="1" baseline="0" dirty="0"/>
              <a:t>maximum amount </a:t>
            </a:r>
            <a:r>
              <a:rPr lang="en-US" baseline="0" dirty="0"/>
              <a:t>of desired product for </a:t>
            </a:r>
            <a:r>
              <a:rPr lang="en-US" b="1" baseline="0" dirty="0"/>
              <a:t>minimum cost</a:t>
            </a:r>
            <a:r>
              <a:rPr lang="en-US" baseline="0" dirty="0"/>
              <a:t>. </a:t>
            </a:r>
          </a:p>
          <a:p>
            <a:endParaRPr lang="en-US" baseline="0" dirty="0"/>
          </a:p>
          <a:p>
            <a:r>
              <a:rPr lang="en-US" baseline="0" dirty="0"/>
              <a:t>In addition, the production methods they devise must take into account important issues such as </a:t>
            </a:r>
            <a:r>
              <a:rPr lang="en-US" b="1" baseline="0" dirty="0"/>
              <a:t>safety and environmental considerations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1</a:t>
            </a:fld>
            <a:endParaRPr lang="en-US"/>
          </a:p>
        </p:txBody>
      </p:sp>
    </p:spTree>
    <p:extLst>
      <p:ext uri="{BB962C8B-B14F-4D97-AF65-F5344CB8AC3E}">
        <p14:creationId xmlns:p14="http://schemas.microsoft.com/office/powerpoint/2010/main" val="967283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By using a pressure of around 200atm and a temperature of about 500</a:t>
            </a:r>
            <a:r>
              <a:rPr lang="en-US" sz="1200" baseline="30000" dirty="0"/>
              <a:t>o</a:t>
            </a:r>
            <a:r>
              <a:rPr lang="en-US" sz="1200" dirty="0"/>
              <a:t>C, the yield of ammonia is 10-20%, while costs and safety concerns in the building and during operation of the plant are minimized. </a:t>
            </a:r>
          </a:p>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10</a:t>
            </a:fld>
            <a:endParaRPr lang="en-US"/>
          </a:p>
        </p:txBody>
      </p:sp>
    </p:spTree>
    <p:extLst>
      <p:ext uri="{BB962C8B-B14F-4D97-AF65-F5344CB8AC3E}">
        <p14:creationId xmlns:p14="http://schemas.microsoft.com/office/powerpoint/2010/main" val="83116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73F5C-F738-4650-A9D3-9ECDB9D93110}" type="slidenum">
              <a:rPr lang="en-US"/>
              <a:pPr/>
              <a:t>13</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29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E9CE2-B9BD-459B-8E1C-FCFBBB33E90D}" type="slidenum">
              <a:rPr lang="en-US"/>
              <a:pPr/>
              <a:t>14</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073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15</a:t>
            </a:fld>
            <a:endParaRPr lang="en-US"/>
          </a:p>
        </p:txBody>
      </p:sp>
    </p:spTree>
    <p:extLst>
      <p:ext uri="{BB962C8B-B14F-4D97-AF65-F5344CB8AC3E}">
        <p14:creationId xmlns:p14="http://schemas.microsoft.com/office/powerpoint/2010/main" val="3082724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16</a:t>
            </a:fld>
            <a:endParaRPr lang="en-US"/>
          </a:p>
        </p:txBody>
      </p:sp>
    </p:spTree>
    <p:extLst>
      <p:ext uri="{BB962C8B-B14F-4D97-AF65-F5344CB8AC3E}">
        <p14:creationId xmlns:p14="http://schemas.microsoft.com/office/powerpoint/2010/main" val="262810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Increase temperature</a:t>
            </a:r>
          </a:p>
          <a:p>
            <a:pPr marL="171450" indent="-171450">
              <a:buFont typeface="Arial" pitchFamily="34" charset="0"/>
              <a:buChar char="•"/>
            </a:pPr>
            <a:r>
              <a:rPr lang="en-US" dirty="0"/>
              <a:t>Increase pressure (decrease volume)</a:t>
            </a:r>
          </a:p>
          <a:p>
            <a:pPr marL="171450" indent="-171450">
              <a:buFont typeface="Arial" pitchFamily="34" charset="0"/>
              <a:buChar char="•"/>
            </a:pPr>
            <a:r>
              <a:rPr lang="en-US" dirty="0"/>
              <a:t>Increase concentration of one of the reactants</a:t>
            </a:r>
            <a:r>
              <a:rPr lang="en-US" baseline="0" dirty="0"/>
              <a:t> (keeping in mind which one is the LR for the reaction)</a:t>
            </a:r>
            <a:endParaRPr lang="en-US" dirty="0"/>
          </a:p>
          <a:p>
            <a:pPr marL="171450" indent="-171450">
              <a:buFont typeface="Arial" pitchFamily="34" charset="0"/>
              <a:buChar char="•"/>
            </a:pPr>
            <a:r>
              <a:rPr lang="en-US" dirty="0"/>
              <a:t>Use</a:t>
            </a:r>
            <a:r>
              <a:rPr lang="en-US" baseline="0" dirty="0"/>
              <a:t> a catalyst</a:t>
            </a:r>
          </a:p>
          <a:p>
            <a:pPr marL="171450" indent="-171450">
              <a:buFont typeface="Arial" pitchFamily="34" charset="0"/>
              <a:buChar char="•"/>
            </a:pPr>
            <a:endParaRPr lang="en-US" baseline="0" dirty="0"/>
          </a:p>
          <a:p>
            <a:pPr marL="171450" indent="-171450">
              <a:buFont typeface="Arial" pitchFamily="34" charset="0"/>
              <a:buChar char="•"/>
            </a:pPr>
            <a:r>
              <a:rPr lang="en-US" baseline="0" dirty="0"/>
              <a:t>We would want to consider </a:t>
            </a:r>
            <a:r>
              <a:rPr lang="en-US" b="1" baseline="0" dirty="0"/>
              <a:t>reaction rate </a:t>
            </a:r>
            <a:r>
              <a:rPr lang="en-US" baseline="0" dirty="0"/>
              <a:t>as this determines how quickly the products are produced.</a:t>
            </a:r>
          </a:p>
          <a:p>
            <a:pPr marL="171450" indent="-171450">
              <a:buFont typeface="Arial" pitchFamily="34" charset="0"/>
              <a:buChar char="•"/>
            </a:pPr>
            <a:r>
              <a:rPr lang="en-US" baseline="0" dirty="0"/>
              <a:t>We would want to consider the yield of products formed at </a:t>
            </a:r>
            <a:r>
              <a:rPr lang="en-US" b="1" baseline="0" dirty="0"/>
              <a:t>chemical</a:t>
            </a:r>
            <a:r>
              <a:rPr lang="en-US" baseline="0" dirty="0"/>
              <a:t> </a:t>
            </a:r>
            <a:r>
              <a:rPr lang="en-US" b="1" baseline="0" dirty="0"/>
              <a:t>equilibrium</a:t>
            </a:r>
            <a:r>
              <a:rPr lang="en-US" b="0" baseline="0" dirty="0"/>
              <a:t>. We can then manipulate the factors that affect CE to increase the yield.</a:t>
            </a:r>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2</a:t>
            </a:fld>
            <a:endParaRPr lang="en-US"/>
          </a:p>
        </p:txBody>
      </p:sp>
    </p:spTree>
    <p:extLst>
      <p:ext uri="{BB962C8B-B14F-4D97-AF65-F5344CB8AC3E}">
        <p14:creationId xmlns:p14="http://schemas.microsoft.com/office/powerpoint/2010/main" val="187685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81C29-2E39-42A2-8752-B97F7E6D5A7F}" type="slidenum">
              <a:rPr lang="en-US"/>
              <a:pPr/>
              <a:t>3</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1180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40A93-EED7-46A8-B8A7-53D59DBA584D}" type="slidenum">
              <a:rPr lang="en-US"/>
              <a:pPr/>
              <a:t>4</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pPr>
              <a:lnSpc>
                <a:spcPct val="90000"/>
              </a:lnSpc>
              <a:buFontTx/>
              <a:buNone/>
            </a:pPr>
            <a:r>
              <a:rPr lang="en-US" sz="1200" dirty="0"/>
              <a:t>At the beginning of the 20th century there was a shortage of naturally occurring, nitrogen-rich fertilizers This prompted the German Chemist Fritz Haber, and others, to look for ways of combining the nitrogen in the air with hydrogen to form ammonia, which is a convenient starting point in the manufacture of </a:t>
            </a:r>
            <a:r>
              <a:rPr lang="en-US" sz="1200" b="1" dirty="0"/>
              <a:t>fertilizers</a:t>
            </a:r>
            <a:r>
              <a:rPr lang="en-US" sz="1200" dirty="0"/>
              <a:t>. This process was also of interest to the German chemical industry as Germany was preparing for World War I and nitrogen compounds were needed for </a:t>
            </a:r>
            <a:r>
              <a:rPr lang="en-US" sz="1200" b="1" dirty="0"/>
              <a:t>explosives</a:t>
            </a:r>
            <a:r>
              <a:rPr lang="en-US" sz="1200" dirty="0"/>
              <a:t>. </a:t>
            </a:r>
          </a:p>
          <a:p>
            <a:pPr>
              <a:lnSpc>
                <a:spcPct val="90000"/>
              </a:lnSpc>
              <a:buFontTx/>
              <a:buNone/>
            </a:pPr>
            <a:endParaRPr lang="en-US" sz="1200" dirty="0"/>
          </a:p>
        </p:txBody>
      </p:sp>
    </p:spTree>
    <p:extLst>
      <p:ext uri="{BB962C8B-B14F-4D97-AF65-F5344CB8AC3E}">
        <p14:creationId xmlns:p14="http://schemas.microsoft.com/office/powerpoint/2010/main" val="207495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ammonia so important?</a:t>
            </a:r>
          </a:p>
        </p:txBody>
      </p:sp>
      <p:sp>
        <p:nvSpPr>
          <p:cNvPr id="4" name="Slide Number Placeholder 3"/>
          <p:cNvSpPr>
            <a:spLocks noGrp="1"/>
          </p:cNvSpPr>
          <p:nvPr>
            <p:ph type="sldNum" sz="quarter" idx="10"/>
          </p:nvPr>
        </p:nvSpPr>
        <p:spPr/>
        <p:txBody>
          <a:bodyPr/>
          <a:lstStyle/>
          <a:p>
            <a:fld id="{E9AFA3E7-D5CD-4F36-B95A-72749CC53F82}" type="slidenum">
              <a:rPr lang="en-US" smtClean="0"/>
              <a:t>5</a:t>
            </a:fld>
            <a:endParaRPr lang="en-US"/>
          </a:p>
        </p:txBody>
      </p:sp>
    </p:spTree>
    <p:extLst>
      <p:ext uri="{BB962C8B-B14F-4D97-AF65-F5344CB8AC3E}">
        <p14:creationId xmlns:p14="http://schemas.microsoft.com/office/powerpoint/2010/main" val="3143135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EF5342-4479-4F19-83B7-D362BCB32043}" type="slidenum">
              <a:rPr lang="en-US"/>
              <a:pPr/>
              <a:t>6</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dirty="0"/>
              <a:t>Increase pressure</a:t>
            </a:r>
          </a:p>
          <a:p>
            <a:r>
              <a:rPr lang="en-US" dirty="0"/>
              <a:t>Increase temperature</a:t>
            </a:r>
          </a:p>
          <a:p>
            <a:r>
              <a:rPr lang="en-US" dirty="0"/>
              <a:t>Catalyst – iron</a:t>
            </a:r>
          </a:p>
          <a:p>
            <a:r>
              <a:rPr lang="en-US" dirty="0"/>
              <a:t>Remove liquid ammonia</a:t>
            </a:r>
          </a:p>
        </p:txBody>
      </p:sp>
    </p:spTree>
    <p:extLst>
      <p:ext uri="{BB962C8B-B14F-4D97-AF65-F5344CB8AC3E}">
        <p14:creationId xmlns:p14="http://schemas.microsoft.com/office/powerpoint/2010/main" val="109178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7</a:t>
            </a:fld>
            <a:endParaRPr lang="en-US"/>
          </a:p>
        </p:txBody>
      </p:sp>
    </p:spTree>
    <p:extLst>
      <p:ext uri="{BB962C8B-B14F-4D97-AF65-F5344CB8AC3E}">
        <p14:creationId xmlns:p14="http://schemas.microsoft.com/office/powerpoint/2010/main" val="1793734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Exothermic… releases heat </a:t>
            </a:r>
          </a:p>
          <a:p>
            <a:endParaRPr lang="en-US" dirty="0"/>
          </a:p>
          <a:p>
            <a:pPr>
              <a:lnSpc>
                <a:spcPct val="80000"/>
              </a:lnSpc>
              <a:buFontTx/>
              <a:buNone/>
            </a:pPr>
            <a:r>
              <a:rPr lang="en-US" sz="1200" b="1" dirty="0"/>
              <a:t>Temperature </a:t>
            </a:r>
          </a:p>
          <a:p>
            <a:pPr>
              <a:lnSpc>
                <a:spcPct val="80000"/>
              </a:lnSpc>
              <a:buFontTx/>
              <a:buNone/>
            </a:pPr>
            <a:r>
              <a:rPr lang="en-US" sz="1200" dirty="0"/>
              <a:t>This is actually </a:t>
            </a:r>
            <a:r>
              <a:rPr lang="en-US" sz="1200" b="1" dirty="0"/>
              <a:t>a low</a:t>
            </a:r>
            <a:r>
              <a:rPr lang="en-US" sz="1200" b="1" baseline="0" dirty="0"/>
              <a:t> temp</a:t>
            </a:r>
            <a:r>
              <a:rPr lang="en-US" sz="1200" baseline="0" dirty="0"/>
              <a:t>!!!! </a:t>
            </a:r>
            <a:r>
              <a:rPr lang="en-US" sz="1200" dirty="0"/>
              <a:t>Decreasing the temperature causes the equilibrium position to move to the right resulting in a higher yield of ammonia since the reaction is exothermic (releases heat). Reducing the temperature means the system will adjust to </a:t>
            </a:r>
            <a:r>
              <a:rPr lang="en-US" sz="1200" dirty="0" err="1"/>
              <a:t>minimise</a:t>
            </a:r>
            <a:r>
              <a:rPr lang="en-US" sz="1200" dirty="0"/>
              <a:t> the effect of the change, that is, it will produce more heat since energy is a product of the reaction, and will therefore produce more ammonia gas as well</a:t>
            </a:r>
            <a:br>
              <a:rPr lang="en-US" sz="1200" dirty="0"/>
            </a:br>
            <a:r>
              <a:rPr lang="en-US" sz="1200" dirty="0"/>
              <a:t>However, the rate of the reaction at lower temperatures is extremely slow, so a higher temperature must be used to speed up the reaction which results in a lower yield of ammonia. </a:t>
            </a:r>
          </a:p>
          <a:p>
            <a:pPr>
              <a:lnSpc>
                <a:spcPct val="80000"/>
              </a:lnSpc>
              <a:buFontTx/>
              <a:buNone/>
            </a:pPr>
            <a:endParaRPr lang="en-US" sz="1200" dirty="0"/>
          </a:p>
          <a:p>
            <a:pPr>
              <a:lnSpc>
                <a:spcPct val="80000"/>
              </a:lnSpc>
              <a:buFontTx/>
              <a:buNone/>
            </a:pPr>
            <a:r>
              <a:rPr lang="en-US" sz="1200" dirty="0"/>
              <a:t>Effect</a:t>
            </a:r>
            <a:r>
              <a:rPr lang="en-US" sz="1200" baseline="0" dirty="0"/>
              <a:t> on RR?</a:t>
            </a:r>
            <a:endParaRPr lang="en-US" sz="1200" dirty="0"/>
          </a:p>
          <a:p>
            <a:pPr>
              <a:lnSpc>
                <a:spcPct val="80000"/>
              </a:lnSpc>
              <a:buFontTx/>
              <a:buNone/>
            </a:pPr>
            <a:endParaRPr lang="en-US" sz="1200" dirty="0"/>
          </a:p>
          <a:p>
            <a:r>
              <a:rPr lang="en-US" b="1" dirty="0"/>
              <a:t>Pressure</a:t>
            </a:r>
          </a:p>
          <a:p>
            <a:pPr>
              <a:lnSpc>
                <a:spcPct val="80000"/>
              </a:lnSpc>
              <a:buFontTx/>
              <a:buNone/>
            </a:pPr>
            <a:r>
              <a:rPr lang="en-US" sz="1200" dirty="0"/>
              <a:t>Increasing the pressure causes the equilibrium position to move to the right resulting in a higher yield of ammonia since there are more gas molecules on the left hand side of the equation (4 in total) than there are on the right hand side of the equation (2). Increasing the pressure means the system adjusts to reduce the effect of the change, that is, to reduce the pressure by having fewer gas molecules. </a:t>
            </a:r>
          </a:p>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8</a:t>
            </a:fld>
            <a:endParaRPr lang="en-US"/>
          </a:p>
        </p:txBody>
      </p:sp>
    </p:spTree>
    <p:extLst>
      <p:ext uri="{BB962C8B-B14F-4D97-AF65-F5344CB8AC3E}">
        <p14:creationId xmlns:p14="http://schemas.microsoft.com/office/powerpoint/2010/main" val="289807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FontTx/>
              <a:buNone/>
            </a:pPr>
            <a:r>
              <a:rPr lang="en-US" sz="1200" dirty="0"/>
              <a:t>Rate considerations: </a:t>
            </a:r>
          </a:p>
          <a:p>
            <a:pPr>
              <a:lnSpc>
                <a:spcPct val="90000"/>
              </a:lnSpc>
              <a:buFontTx/>
              <a:buNone/>
            </a:pPr>
            <a:r>
              <a:rPr lang="en-US" sz="1200" dirty="0"/>
              <a:t>Increased </a:t>
            </a:r>
            <a:r>
              <a:rPr lang="en-US" sz="1200" b="1" dirty="0"/>
              <a:t>temperature</a:t>
            </a:r>
            <a:r>
              <a:rPr lang="en-US" sz="1200" dirty="0"/>
              <a:t> means more reactant molecules have sufficient energy to overcome the energy barrier to reacting (activation energy) so the reaction is faster at higher temperatures (but the yield of ammonia is lower as discussed above).</a:t>
            </a:r>
          </a:p>
          <a:p>
            <a:pPr marL="0" marR="0" indent="0" algn="l" defTabSz="914400" rtl="0" eaLnBrk="1" fontAlgn="auto" latinLnBrk="0" hangingPunct="1">
              <a:lnSpc>
                <a:spcPct val="90000"/>
              </a:lnSpc>
              <a:spcBef>
                <a:spcPts val="0"/>
              </a:spcBef>
              <a:spcAft>
                <a:spcPts val="0"/>
              </a:spcAft>
              <a:buClrTx/>
              <a:buSzTx/>
              <a:buFontTx/>
              <a:buNone/>
              <a:tabLst/>
              <a:defRPr/>
            </a:pPr>
            <a:br>
              <a:rPr lang="en-US" sz="1200" dirty="0"/>
            </a:br>
            <a:r>
              <a:rPr lang="en-US" sz="1200" dirty="0"/>
              <a:t>Problem! </a:t>
            </a:r>
            <a:r>
              <a:rPr lang="en-US" dirty="0"/>
              <a:t>Decreasing temp decreases RR. So</a:t>
            </a:r>
            <a:r>
              <a:rPr lang="en-US" baseline="0" dirty="0"/>
              <a:t> a compromise of a temp to </a:t>
            </a:r>
            <a:r>
              <a:rPr lang="en-US" dirty="0" err="1"/>
              <a:t>to</a:t>
            </a:r>
            <a:r>
              <a:rPr lang="en-US" dirty="0"/>
              <a:t> around 400</a:t>
            </a:r>
            <a:r>
              <a:rPr lang="en-US" sz="1200" baseline="30000" dirty="0"/>
              <a:t>o</a:t>
            </a:r>
            <a:r>
              <a:rPr lang="en-US" sz="1200" dirty="0"/>
              <a:t>C</a:t>
            </a:r>
            <a:r>
              <a:rPr lang="en-US" dirty="0"/>
              <a:t> </a:t>
            </a:r>
            <a:r>
              <a:rPr lang="en-US" baseline="0" dirty="0"/>
              <a:t>is required that enables a reasonable amount of product (10-20%) to be obtained at a satisfactory rate.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Increasing </a:t>
            </a:r>
            <a:r>
              <a:rPr lang="en-US" sz="1200" b="1" dirty="0"/>
              <a:t>pressure</a:t>
            </a:r>
            <a:r>
              <a:rPr lang="en-US" sz="1200" dirty="0"/>
              <a:t> also increases RR.</a:t>
            </a:r>
          </a:p>
          <a:p>
            <a:r>
              <a:rPr lang="en-US" baseline="0" dirty="0"/>
              <a:t>The reactant molecules are within a smaller space in which they have to react.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 </a:t>
            </a:r>
            <a:r>
              <a:rPr lang="en-US" sz="1200" b="1" dirty="0"/>
              <a:t>catalyst</a:t>
            </a:r>
            <a:r>
              <a:rPr lang="en-US" sz="1200" dirty="0"/>
              <a:t> such as an iron catalyst is used to speed up the reaction by lowering the </a:t>
            </a:r>
            <a:r>
              <a:rPr lang="en-US" sz="1200" dirty="0">
                <a:hlinkClick r:id="rId3"/>
              </a:rPr>
              <a:t>activation energy</a:t>
            </a:r>
            <a:r>
              <a:rPr lang="en-US" sz="1200" dirty="0"/>
              <a:t> so that the N</a:t>
            </a:r>
            <a:r>
              <a:rPr lang="en-US" sz="1200" baseline="-25000" dirty="0"/>
              <a:t>2 </a:t>
            </a:r>
            <a:r>
              <a:rPr lang="en-US" sz="1200" dirty="0"/>
              <a:t>bonds and H</a:t>
            </a:r>
            <a:r>
              <a:rPr lang="en-US" sz="1200" baseline="-25000" dirty="0"/>
              <a:t>2</a:t>
            </a:r>
            <a:r>
              <a:rPr lang="en-US" sz="1200" dirty="0"/>
              <a:t> bonds can be more readily broken. </a:t>
            </a:r>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9</a:t>
            </a:fld>
            <a:endParaRPr lang="en-US"/>
          </a:p>
        </p:txBody>
      </p:sp>
    </p:spTree>
    <p:extLst>
      <p:ext uri="{BB962C8B-B14F-4D97-AF65-F5344CB8AC3E}">
        <p14:creationId xmlns:p14="http://schemas.microsoft.com/office/powerpoint/2010/main" val="134494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42B3EB2-3100-4A9E-8702-CCBC2822EE1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406374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B3EB2-3100-4A9E-8702-CCBC2822EE1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47159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B3EB2-3100-4A9E-8702-CCBC2822EE1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95924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B3EB2-3100-4A9E-8702-CCBC2822EE1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51402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B3EB2-3100-4A9E-8702-CCBC2822EE1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64850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2B3EB2-3100-4A9E-8702-CCBC2822EE1B}"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144769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2B3EB2-3100-4A9E-8702-CCBC2822EE1B}"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64857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2B3EB2-3100-4A9E-8702-CCBC2822EE1B}"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54660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B3EB2-3100-4A9E-8702-CCBC2822EE1B}"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27650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3EB2-3100-4A9E-8702-CCBC2822EE1B}"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66555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3EB2-3100-4A9E-8702-CCBC2822EE1B}"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67047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B3EB2-3100-4A9E-8702-CCBC2822EE1B}" type="datetimeFigureOut">
              <a:rPr lang="en-US" smtClean="0"/>
              <a:t>2/23/2018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82506-3AB1-4F8D-9F5C-02A4924DAB18}" type="slidenum">
              <a:rPr lang="en-US" smtClean="0"/>
              <a:t>‹#›</a:t>
            </a:fld>
            <a:endParaRPr lang="en-US"/>
          </a:p>
        </p:txBody>
      </p:sp>
    </p:spTree>
    <p:extLst>
      <p:ext uri="{BB962C8B-B14F-4D97-AF65-F5344CB8AC3E}">
        <p14:creationId xmlns:p14="http://schemas.microsoft.com/office/powerpoint/2010/main" val="87601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Industrial Processes</a:t>
            </a:r>
          </a:p>
        </p:txBody>
      </p:sp>
      <p:sp>
        <p:nvSpPr>
          <p:cNvPr id="4" name="TextBox 3"/>
          <p:cNvSpPr txBox="1"/>
          <p:nvPr/>
        </p:nvSpPr>
        <p:spPr>
          <a:xfrm>
            <a:off x="838200" y="1828800"/>
            <a:ext cx="7543800" cy="3416320"/>
          </a:xfrm>
          <a:prstGeom prst="rect">
            <a:avLst/>
          </a:prstGeom>
          <a:noFill/>
        </p:spPr>
        <p:txBody>
          <a:bodyPr wrap="square" rtlCol="0">
            <a:spAutoFit/>
          </a:bodyPr>
          <a:lstStyle/>
          <a:p>
            <a:r>
              <a:rPr lang="en-US" sz="3600" dirty="0"/>
              <a:t>The two processes that we will be looking at are:</a:t>
            </a:r>
          </a:p>
          <a:p>
            <a:endParaRPr lang="en-US" sz="3600" dirty="0"/>
          </a:p>
          <a:p>
            <a:pPr marL="342900" indent="-342900">
              <a:buAutoNum type="arabicPeriod"/>
            </a:pPr>
            <a:r>
              <a:rPr lang="en-US" sz="3600" dirty="0"/>
              <a:t>The Haber Process </a:t>
            </a:r>
            <a:r>
              <a:rPr lang="en-US" sz="2000" dirty="0"/>
              <a:t>(production of ammonia)</a:t>
            </a:r>
          </a:p>
          <a:p>
            <a:pPr marL="342900" indent="-342900">
              <a:buFontTx/>
              <a:buAutoNum type="arabicPeriod"/>
            </a:pPr>
            <a:r>
              <a:rPr lang="en-US" sz="3600" dirty="0"/>
              <a:t>The Contact Process </a:t>
            </a:r>
            <a:r>
              <a:rPr lang="en-US" sz="2000" dirty="0"/>
              <a:t>(production of sulfuric acid)</a:t>
            </a:r>
          </a:p>
          <a:p>
            <a:pPr marL="342900" indent="-342900">
              <a:buAutoNum type="arabicPeriod"/>
            </a:pPr>
            <a:endParaRPr lang="en-US" sz="3600" dirty="0"/>
          </a:p>
        </p:txBody>
      </p:sp>
    </p:spTree>
    <p:extLst>
      <p:ext uri="{BB962C8B-B14F-4D97-AF65-F5344CB8AC3E}">
        <p14:creationId xmlns:p14="http://schemas.microsoft.com/office/powerpoint/2010/main" val="333791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249298" y="762000"/>
            <a:ext cx="8715375" cy="7340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00"/>
              </a:spcAft>
            </a:pPr>
            <a:r>
              <a:rPr lang="en-GB" sz="1600" u="none" dirty="0">
                <a:solidFill>
                  <a:srgbClr val="003399"/>
                </a:solidFill>
                <a:effectLst/>
              </a:rPr>
              <a:t>	</a:t>
            </a:r>
            <a:r>
              <a:rPr lang="en-GB" sz="2000" u="none" dirty="0">
                <a:effectLst/>
              </a:rPr>
              <a:t>	N</a:t>
            </a:r>
            <a:r>
              <a:rPr lang="en-GB" sz="2000" u="none" baseline="-25000" dirty="0">
                <a:effectLst/>
              </a:rPr>
              <a:t>2</a:t>
            </a:r>
            <a:r>
              <a:rPr lang="en-GB" sz="2000" u="none" dirty="0">
                <a:effectLst/>
              </a:rPr>
              <a:t>(g)   +   3H</a:t>
            </a:r>
            <a:r>
              <a:rPr lang="en-GB" sz="2000" u="none" baseline="-25000" dirty="0">
                <a:effectLst/>
              </a:rPr>
              <a:t>2</a:t>
            </a:r>
            <a:r>
              <a:rPr lang="en-GB" sz="2000" u="none" dirty="0">
                <a:effectLst/>
              </a:rPr>
              <a:t>(g)               2NH</a:t>
            </a:r>
            <a:r>
              <a:rPr lang="en-GB" sz="2000" u="none" baseline="-25000" dirty="0">
                <a:effectLst/>
              </a:rPr>
              <a:t>3</a:t>
            </a:r>
            <a:r>
              <a:rPr lang="en-GB" sz="2000" u="none" dirty="0">
                <a:effectLst/>
              </a:rPr>
              <a:t>(g)   	        H = - 92 kJ mol</a:t>
            </a:r>
            <a:r>
              <a:rPr lang="en-GB" sz="2000" u="none" baseline="30000" dirty="0">
                <a:effectLst/>
              </a:rPr>
              <a:t>-1</a:t>
            </a:r>
          </a:p>
          <a:p>
            <a:pPr>
              <a:spcAft>
                <a:spcPts val="200"/>
              </a:spcAft>
            </a:pPr>
            <a:endParaRPr lang="en-GB" sz="1600" u="none" dirty="0">
              <a:effectLst/>
            </a:endParaRPr>
          </a:p>
          <a:p>
            <a:pPr>
              <a:spcAft>
                <a:spcPts val="200"/>
              </a:spcAft>
            </a:pPr>
            <a:r>
              <a:rPr lang="en-GB" sz="2000" b="1" u="none" dirty="0">
                <a:solidFill>
                  <a:schemeClr val="accent4">
                    <a:lumMod val="75000"/>
                  </a:schemeClr>
                </a:solidFill>
                <a:effectLst/>
              </a:rPr>
              <a:t>Conditions</a:t>
            </a:r>
            <a:r>
              <a:rPr lang="en-GB" sz="2000" u="none" dirty="0">
                <a:effectLst/>
              </a:rPr>
              <a:t>	Pressure		20000 </a:t>
            </a:r>
            <a:r>
              <a:rPr lang="en-GB" sz="2000" u="none" dirty="0" err="1">
                <a:effectLst/>
              </a:rPr>
              <a:t>kPa</a:t>
            </a:r>
            <a:r>
              <a:rPr lang="en-GB" sz="2000" u="none" dirty="0">
                <a:effectLst/>
              </a:rPr>
              <a:t> (200 atmospheres)</a:t>
            </a:r>
          </a:p>
          <a:p>
            <a:pPr>
              <a:spcAft>
                <a:spcPts val="200"/>
              </a:spcAft>
            </a:pPr>
            <a:r>
              <a:rPr lang="en-GB" sz="2000" u="none" dirty="0">
                <a:effectLst/>
              </a:rPr>
              <a:t>		Temperature	380-450°C</a:t>
            </a:r>
          </a:p>
          <a:p>
            <a:pPr>
              <a:spcAft>
                <a:spcPts val="200"/>
              </a:spcAft>
            </a:pPr>
            <a:r>
              <a:rPr lang="en-GB" sz="2000" u="none" dirty="0">
                <a:effectLst/>
              </a:rPr>
              <a:t>		Catalyst		iron oxide</a:t>
            </a:r>
          </a:p>
          <a:p>
            <a:pPr>
              <a:spcAft>
                <a:spcPts val="200"/>
              </a:spcAft>
            </a:pPr>
            <a:endParaRPr lang="en-GB" sz="2000" u="none" dirty="0">
              <a:effectLst/>
            </a:endParaRPr>
          </a:p>
          <a:p>
            <a:pPr>
              <a:spcAft>
                <a:spcPts val="200"/>
              </a:spcAft>
            </a:pPr>
            <a:r>
              <a:rPr lang="en-GB" sz="2000" b="1" u="none" dirty="0">
                <a:solidFill>
                  <a:schemeClr val="accent4">
                    <a:lumMod val="75000"/>
                  </a:schemeClr>
                </a:solidFill>
                <a:effectLst/>
              </a:rPr>
              <a:t>Equilibrium theory favours:</a:t>
            </a:r>
          </a:p>
          <a:p>
            <a:pPr>
              <a:spcAft>
                <a:spcPts val="200"/>
              </a:spcAft>
            </a:pPr>
            <a:r>
              <a:rPr lang="en-GB" sz="2000" u="none" dirty="0">
                <a:effectLst/>
              </a:rPr>
              <a:t>low temperature	      exothermic reaction - higher yield at lower temperature</a:t>
            </a:r>
          </a:p>
          <a:p>
            <a:pPr>
              <a:spcAft>
                <a:spcPts val="200"/>
              </a:spcAft>
            </a:pPr>
            <a:r>
              <a:rPr lang="en-GB" sz="2000" u="none" dirty="0">
                <a:effectLst/>
              </a:rPr>
              <a:t>high pressure	      decrease in number of gaseous molecules</a:t>
            </a:r>
          </a:p>
          <a:p>
            <a:pPr>
              <a:spcAft>
                <a:spcPts val="200"/>
              </a:spcAft>
            </a:pPr>
            <a:endParaRPr lang="en-GB" sz="2000" dirty="0"/>
          </a:p>
          <a:p>
            <a:pPr>
              <a:spcAft>
                <a:spcPts val="200"/>
              </a:spcAft>
            </a:pPr>
            <a:r>
              <a:rPr lang="en-GB" sz="2000" b="1" u="none" dirty="0">
                <a:solidFill>
                  <a:schemeClr val="accent4">
                    <a:lumMod val="75000"/>
                  </a:schemeClr>
                </a:solidFill>
                <a:effectLst/>
              </a:rPr>
              <a:t>Kinetic theory favours:</a:t>
            </a:r>
          </a:p>
          <a:p>
            <a:pPr>
              <a:spcAft>
                <a:spcPts val="200"/>
              </a:spcAft>
            </a:pPr>
            <a:r>
              <a:rPr lang="en-GB" sz="2000" u="none" dirty="0">
                <a:effectLst/>
              </a:rPr>
              <a:t> high temperature      greater average energy + more frequent collisions</a:t>
            </a:r>
          </a:p>
          <a:p>
            <a:pPr>
              <a:spcAft>
                <a:spcPts val="200"/>
              </a:spcAft>
            </a:pPr>
            <a:r>
              <a:rPr lang="en-GB" sz="2000" u="none" dirty="0">
                <a:effectLst/>
              </a:rPr>
              <a:t> high pressure	      more frequent collisions for gaseous molecules</a:t>
            </a:r>
          </a:p>
          <a:p>
            <a:pPr>
              <a:spcAft>
                <a:spcPts val="200"/>
              </a:spcAft>
            </a:pPr>
            <a:r>
              <a:rPr lang="en-GB" sz="2000" u="none" dirty="0">
                <a:effectLst/>
              </a:rPr>
              <a:t> catalyst	      	      lower activation energy</a:t>
            </a:r>
          </a:p>
          <a:p>
            <a:pPr>
              <a:spcAft>
                <a:spcPts val="200"/>
              </a:spcAft>
            </a:pPr>
            <a:endParaRPr lang="en-GB" sz="2000" dirty="0"/>
          </a:p>
          <a:p>
            <a:pPr>
              <a:spcAft>
                <a:spcPts val="200"/>
              </a:spcAft>
            </a:pPr>
            <a:r>
              <a:rPr lang="en-GB" sz="2000" b="1" u="none" dirty="0">
                <a:solidFill>
                  <a:schemeClr val="accent4">
                    <a:lumMod val="75000"/>
                  </a:schemeClr>
                </a:solidFill>
                <a:effectLst/>
              </a:rPr>
              <a:t>Compromise conditions</a:t>
            </a:r>
          </a:p>
          <a:p>
            <a:pPr>
              <a:lnSpc>
                <a:spcPct val="110000"/>
              </a:lnSpc>
              <a:spcAft>
                <a:spcPts val="200"/>
              </a:spcAft>
            </a:pPr>
            <a:r>
              <a:rPr lang="en-GB" sz="2000" u="none" dirty="0">
                <a:effectLst/>
              </a:rPr>
              <a:t>Which is better?	    A low yield in a shorter time      or</a:t>
            </a:r>
          </a:p>
          <a:p>
            <a:pPr>
              <a:lnSpc>
                <a:spcPct val="110000"/>
              </a:lnSpc>
              <a:spcAft>
                <a:spcPts val="200"/>
              </a:spcAft>
            </a:pPr>
            <a:r>
              <a:rPr lang="en-GB" sz="2000" u="none" dirty="0">
                <a:effectLst/>
              </a:rPr>
              <a:t>		    a high yield over a longer period.</a:t>
            </a:r>
          </a:p>
          <a:p>
            <a:pPr>
              <a:spcAft>
                <a:spcPts val="200"/>
              </a:spcAft>
            </a:pPr>
            <a:endParaRPr lang="en-GB" sz="2000" u="none" dirty="0">
              <a:solidFill>
                <a:schemeClr val="accent4">
                  <a:lumMod val="75000"/>
                </a:schemeClr>
              </a:solidFill>
              <a:effectLst/>
            </a:endParaRPr>
          </a:p>
          <a:p>
            <a:pPr>
              <a:spcAft>
                <a:spcPts val="200"/>
              </a:spcAft>
            </a:pPr>
            <a:endParaRPr lang="en-GB" sz="2000" u="none" dirty="0">
              <a:effectLst/>
            </a:endParaRPr>
          </a:p>
          <a:p>
            <a:pPr>
              <a:spcAft>
                <a:spcPts val="200"/>
              </a:spcAft>
            </a:pPr>
            <a:endParaRPr lang="en-GB" sz="2000" u="none" dirty="0">
              <a:effectLst/>
            </a:endParaRPr>
          </a:p>
          <a:p>
            <a:pPr>
              <a:spcAft>
                <a:spcPts val="200"/>
              </a:spcAft>
            </a:pPr>
            <a:endParaRPr lang="en-GB" sz="1600" b="1" u="none" dirty="0">
              <a:effectLst/>
              <a:latin typeface="Arial" pitchFamily="34" charset="0"/>
            </a:endParaRPr>
          </a:p>
        </p:txBody>
      </p:sp>
      <p:sp>
        <p:nvSpPr>
          <p:cNvPr id="343043" name="Line 3"/>
          <p:cNvSpPr>
            <a:spLocks noChangeShapeType="1"/>
          </p:cNvSpPr>
          <p:nvPr/>
        </p:nvSpPr>
        <p:spPr bwMode="auto">
          <a:xfrm>
            <a:off x="8826500" y="6629400"/>
            <a:ext cx="190500" cy="1588"/>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4" name="AutoShape 4">
            <a:hlinkClick r:id="" action="ppaction://hlinkshowjump?jump=nextslide" highlightClick="1"/>
          </p:cNvPr>
          <p:cNvSpPr>
            <a:spLocks noChangeArrowheads="1"/>
          </p:cNvSpPr>
          <p:nvPr/>
        </p:nvSpPr>
        <p:spPr bwMode="auto">
          <a:xfrm>
            <a:off x="8661400" y="6438900"/>
            <a:ext cx="4572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5" name="Line 5"/>
          <p:cNvSpPr>
            <a:spLocks noChangeShapeType="1"/>
          </p:cNvSpPr>
          <p:nvPr/>
        </p:nvSpPr>
        <p:spPr bwMode="auto">
          <a:xfrm flipH="1">
            <a:off x="139700" y="6629400"/>
            <a:ext cx="1905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6" name="AutoShape 6">
            <a:hlinkClick r:id="" action="ppaction://hlinkshowjump?jump=previousslide" highlightClick="1"/>
          </p:cNvPr>
          <p:cNvSpPr>
            <a:spLocks noChangeArrowheads="1"/>
          </p:cNvSpPr>
          <p:nvPr/>
        </p:nvSpPr>
        <p:spPr bwMode="auto">
          <a:xfrm>
            <a:off x="139700" y="6438900"/>
            <a:ext cx="3429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7" name="Text Box 7"/>
          <p:cNvSpPr txBox="1">
            <a:spLocks noChangeArrowheads="1"/>
          </p:cNvSpPr>
          <p:nvPr/>
        </p:nvSpPr>
        <p:spPr bwMode="auto">
          <a:xfrm>
            <a:off x="1447800" y="179388"/>
            <a:ext cx="6248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800" u="none" dirty="0"/>
              <a:t>Haber Process</a:t>
            </a:r>
          </a:p>
        </p:txBody>
      </p:sp>
      <p:grpSp>
        <p:nvGrpSpPr>
          <p:cNvPr id="343048" name="Group 8"/>
          <p:cNvGrpSpPr>
            <a:grpSpLocks/>
          </p:cNvGrpSpPr>
          <p:nvPr/>
        </p:nvGrpSpPr>
        <p:grpSpPr bwMode="auto">
          <a:xfrm>
            <a:off x="3980726" y="886916"/>
            <a:ext cx="479425" cy="123825"/>
            <a:chOff x="908" y="497"/>
            <a:chExt cx="302" cy="78"/>
          </a:xfrm>
        </p:grpSpPr>
        <p:grpSp>
          <p:nvGrpSpPr>
            <p:cNvPr id="343049" name="Group 9"/>
            <p:cNvGrpSpPr>
              <a:grpSpLocks/>
            </p:cNvGrpSpPr>
            <p:nvPr/>
          </p:nvGrpSpPr>
          <p:grpSpPr bwMode="auto">
            <a:xfrm>
              <a:off x="912" y="497"/>
              <a:ext cx="298" cy="22"/>
              <a:chOff x="912" y="497"/>
              <a:chExt cx="298" cy="22"/>
            </a:xfrm>
          </p:grpSpPr>
          <p:sp>
            <p:nvSpPr>
              <p:cNvPr id="343050" name="Line 10"/>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1" name="Line 11"/>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052" name="Group 12"/>
            <p:cNvGrpSpPr>
              <a:grpSpLocks/>
            </p:cNvGrpSpPr>
            <p:nvPr/>
          </p:nvGrpSpPr>
          <p:grpSpPr bwMode="auto">
            <a:xfrm rot="-10800000">
              <a:off x="908" y="553"/>
              <a:ext cx="298" cy="22"/>
              <a:chOff x="912" y="497"/>
              <a:chExt cx="298" cy="22"/>
            </a:xfrm>
          </p:grpSpPr>
          <p:sp>
            <p:nvSpPr>
              <p:cNvPr id="343053" name="Line 13"/>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Line 14"/>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39013796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399"/>
            <a:ext cx="7696200" cy="3477875"/>
          </a:xfrm>
          <a:prstGeom prst="rect">
            <a:avLst/>
          </a:prstGeom>
        </p:spPr>
        <p:txBody>
          <a:bodyPr wrap="square">
            <a:spAutoFit/>
          </a:bodyPr>
          <a:lstStyle/>
          <a:p>
            <a:pPr algn="ctr"/>
            <a:r>
              <a:rPr lang="en-GB" sz="4400" b="1" u="none" dirty="0">
                <a:solidFill>
                  <a:schemeClr val="accent4">
                    <a:lumMod val="75000"/>
                  </a:schemeClr>
                </a:solidFill>
                <a:effectLst/>
              </a:rPr>
              <a:t>The conditions used are a compromise with the catalyst</a:t>
            </a:r>
          </a:p>
          <a:p>
            <a:pPr algn="ctr"/>
            <a:r>
              <a:rPr lang="en-GB" sz="4400" b="1" u="none" dirty="0">
                <a:solidFill>
                  <a:schemeClr val="accent4">
                    <a:lumMod val="75000"/>
                  </a:schemeClr>
                </a:solidFill>
                <a:effectLst/>
              </a:rPr>
              <a:t>enabling the rate to be kept up, even at a relative lower temperature.</a:t>
            </a:r>
          </a:p>
        </p:txBody>
      </p:sp>
    </p:spTree>
    <p:extLst>
      <p:ext uri="{BB962C8B-B14F-4D97-AF65-F5344CB8AC3E}">
        <p14:creationId xmlns:p14="http://schemas.microsoft.com/office/powerpoint/2010/main" val="391602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990600"/>
            <a:ext cx="5524500" cy="4724400"/>
          </a:xfrm>
          <a:prstGeom prst="rect">
            <a:avLst/>
          </a:prstGeom>
        </p:spPr>
      </p:pic>
    </p:spTree>
    <p:extLst>
      <p:ext uri="{BB962C8B-B14F-4D97-AF65-F5344CB8AC3E}">
        <p14:creationId xmlns:p14="http://schemas.microsoft.com/office/powerpoint/2010/main" val="13612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94441" y="1028700"/>
            <a:ext cx="5562600" cy="4724400"/>
          </a:xfrm>
        </p:spPr>
        <p:txBody>
          <a:bodyPr>
            <a:normAutofit/>
          </a:bodyPr>
          <a:lstStyle/>
          <a:p>
            <a:pPr>
              <a:lnSpc>
                <a:spcPct val="90000"/>
              </a:lnSpc>
              <a:buFontTx/>
              <a:buNone/>
            </a:pPr>
            <a:r>
              <a:rPr lang="en-US" sz="2400" dirty="0"/>
              <a:t>	</a:t>
            </a:r>
          </a:p>
          <a:p>
            <a:pPr>
              <a:lnSpc>
                <a:spcPct val="90000"/>
              </a:lnSpc>
              <a:buFontTx/>
              <a:buNone/>
            </a:pPr>
            <a:r>
              <a:rPr lang="en-US" sz="2400" dirty="0"/>
              <a:t>	During industrial production of ammonia, the reaction </a:t>
            </a:r>
            <a:r>
              <a:rPr lang="en-US" sz="2400" b="1" u="sng" dirty="0"/>
              <a:t>never reaches equilibrium</a:t>
            </a:r>
            <a:r>
              <a:rPr lang="en-US" sz="2400" dirty="0"/>
              <a:t> as the gas mixture leaving the reactor is cooled to liquefy and ammonia is removed. </a:t>
            </a:r>
          </a:p>
          <a:p>
            <a:pPr>
              <a:lnSpc>
                <a:spcPct val="90000"/>
              </a:lnSpc>
              <a:buFontTx/>
              <a:buNone/>
            </a:pPr>
            <a:r>
              <a:rPr lang="en-US" sz="2400" dirty="0"/>
              <a:t>	</a:t>
            </a:r>
          </a:p>
          <a:p>
            <a:pPr>
              <a:lnSpc>
                <a:spcPct val="90000"/>
              </a:lnSpc>
              <a:buFontTx/>
              <a:buNone/>
            </a:pPr>
            <a:r>
              <a:rPr lang="en-US" sz="2400" dirty="0"/>
              <a:t>	The remaining mixture of reactant gases are </a:t>
            </a:r>
            <a:r>
              <a:rPr lang="en-US" sz="2400" b="1" u="sng" dirty="0"/>
              <a:t>recycled</a:t>
            </a:r>
            <a:r>
              <a:rPr lang="en-US" sz="2400" dirty="0"/>
              <a:t> through the reactor. The heat released by the reaction is removed and used to heat the incoming gas mixture. </a:t>
            </a:r>
          </a:p>
        </p:txBody>
      </p:sp>
      <p:pic>
        <p:nvPicPr>
          <p:cNvPr id="25604" name="Picture 4" descr="haber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609600"/>
            <a:ext cx="291465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55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descr="haber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04800"/>
            <a:ext cx="6096000" cy="606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15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81000" y="609600"/>
            <a:ext cx="7772400" cy="1736725"/>
          </a:xfrm>
        </p:spPr>
        <p:txBody>
          <a:bodyPr/>
          <a:lstStyle/>
          <a:p>
            <a:pPr eaLnBrk="1" hangingPunct="1">
              <a:defRPr/>
            </a:pPr>
            <a:r>
              <a:rPr lang="en-US" sz="2800" dirty="0"/>
              <a:t>1. What does </a:t>
            </a:r>
            <a:r>
              <a:rPr lang="en-US" sz="3200" b="1" dirty="0"/>
              <a:t>REVERSIBLE REACTION </a:t>
            </a:r>
            <a:r>
              <a:rPr lang="en-US" sz="2800" dirty="0"/>
              <a:t>mean</a:t>
            </a:r>
            <a:r>
              <a:rPr lang="en-US" sz="6000" dirty="0"/>
              <a:t>? </a:t>
            </a:r>
          </a:p>
        </p:txBody>
      </p:sp>
      <p:sp>
        <p:nvSpPr>
          <p:cNvPr id="11268" name="Rectangle 4"/>
          <p:cNvSpPr>
            <a:spLocks noGrp="1" noChangeArrowheads="1"/>
          </p:cNvSpPr>
          <p:nvPr>
            <p:ph type="subTitle" idx="1"/>
          </p:nvPr>
        </p:nvSpPr>
        <p:spPr>
          <a:xfrm>
            <a:off x="304800" y="3200400"/>
            <a:ext cx="8534400" cy="1752600"/>
          </a:xfrm>
        </p:spPr>
        <p:txBody>
          <a:bodyPr/>
          <a:lstStyle/>
          <a:p>
            <a:pPr algn="l" eaLnBrk="1" hangingPunct="1"/>
            <a:r>
              <a:rPr lang="en-US" sz="2000" dirty="0"/>
              <a:t>	A reaction that can proceed in both directions</a:t>
            </a:r>
          </a:p>
          <a:p>
            <a:pPr algn="l" eaLnBrk="1" hangingPunct="1"/>
            <a:endParaRPr lang="en-US" sz="2000" dirty="0"/>
          </a:p>
          <a:p>
            <a:pPr algn="l" eaLnBrk="1" hangingPunct="1"/>
            <a:endParaRPr lang="en-US" sz="2000" dirty="0"/>
          </a:p>
        </p:txBody>
      </p:sp>
      <p:pic>
        <p:nvPicPr>
          <p:cNvPr id="11272" name="Picture 8" descr="RevReactAnim"/>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962400"/>
            <a:ext cx="35052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963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diamond(in)">
                                      <p:cBhvr>
                                        <p:cTn id="7" dur="2000"/>
                                        <p:tgtEl>
                                          <p:spTgt spid="112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272"/>
                                        </p:tgtEl>
                                        <p:attrNameLst>
                                          <p:attrName>style.visibility</p:attrName>
                                        </p:attrNameLst>
                                      </p:cBhvr>
                                      <p:to>
                                        <p:strVal val="visible"/>
                                      </p:to>
                                    </p:set>
                                    <p:anim calcmode="lin" valueType="num">
                                      <p:cBhvr additive="base">
                                        <p:cTn id="12" dur="500" fill="hold"/>
                                        <p:tgtEl>
                                          <p:spTgt spid="11272"/>
                                        </p:tgtEl>
                                        <p:attrNameLst>
                                          <p:attrName>ppt_x</p:attrName>
                                        </p:attrNameLst>
                                      </p:cBhvr>
                                      <p:tavLst>
                                        <p:tav tm="0">
                                          <p:val>
                                            <p:strVal val="#ppt_x"/>
                                          </p:val>
                                        </p:tav>
                                        <p:tav tm="100000">
                                          <p:val>
                                            <p:strVal val="#ppt_x"/>
                                          </p:val>
                                        </p:tav>
                                      </p:tavLst>
                                    </p:anim>
                                    <p:anim calcmode="lin" valueType="num">
                                      <p:cBhvr additive="base">
                                        <p:cTn id="13"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1" nodeType="clickEffect">
                                  <p:stCondLst>
                                    <p:cond delay="0"/>
                                  </p:stCondLst>
                                  <p:childTnLst>
                                    <p:set>
                                      <p:cBhvr>
                                        <p:cTn id="17" dur="1" fill="hold">
                                          <p:stCondLst>
                                            <p:cond delay="0"/>
                                          </p:stCondLst>
                                        </p:cTn>
                                        <p:tgtEl>
                                          <p:spTgt spid="11268">
                                            <p:txEl>
                                              <p:pRg st="0" end="0"/>
                                            </p:txEl>
                                          </p:spTgt>
                                        </p:tgtEl>
                                        <p:attrNameLst>
                                          <p:attrName>style.visibility</p:attrName>
                                        </p:attrNameLst>
                                      </p:cBhvr>
                                      <p:to>
                                        <p:strVal val="visible"/>
                                      </p:to>
                                    </p:set>
                                    <p:animEffect transition="in" filter="diamond(in)">
                                      <p:cBhvr>
                                        <p:cTn id="18" dur="2000"/>
                                        <p:tgtEl>
                                          <p:spTgt spid="112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P spid="11268"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algn="l">
              <a:defRPr/>
            </a:pPr>
            <a:r>
              <a:rPr lang="en-US" sz="2800" dirty="0"/>
              <a:t>2 a. What does the Haber Process make </a:t>
            </a:r>
            <a:r>
              <a:rPr lang="en-US" sz="6700" dirty="0"/>
              <a:t>?</a:t>
            </a:r>
            <a:r>
              <a:rPr lang="en-US" sz="2800" dirty="0"/>
              <a:t> </a:t>
            </a:r>
            <a:br>
              <a:rPr lang="en-US" sz="2800" dirty="0"/>
            </a:br>
            <a:r>
              <a:rPr lang="en-US" sz="2800" dirty="0"/>
              <a:t>    b.  Give one </a:t>
            </a:r>
            <a:r>
              <a:rPr lang="en-US" sz="2800" b="1" dirty="0"/>
              <a:t>USE</a:t>
            </a:r>
            <a:r>
              <a:rPr lang="en-US" sz="2800" dirty="0"/>
              <a:t> of this product. </a:t>
            </a:r>
          </a:p>
        </p:txBody>
      </p:sp>
      <p:sp>
        <p:nvSpPr>
          <p:cNvPr id="7171" name="Rectangle 3"/>
          <p:cNvSpPr>
            <a:spLocks noGrp="1" noChangeArrowheads="1"/>
          </p:cNvSpPr>
          <p:nvPr>
            <p:ph type="body" idx="1"/>
          </p:nvPr>
        </p:nvSpPr>
        <p:spPr/>
        <p:txBody>
          <a:bodyPr/>
          <a:lstStyle/>
          <a:p>
            <a:pPr eaLnBrk="1" hangingPunct="1"/>
            <a:endParaRPr lang="en-US" dirty="0"/>
          </a:p>
          <a:p>
            <a:pPr eaLnBrk="1" hangingPunct="1"/>
            <a:r>
              <a:rPr lang="en-US" dirty="0"/>
              <a:t>Ammonia</a:t>
            </a:r>
          </a:p>
          <a:p>
            <a:pPr eaLnBrk="1" hangingPunct="1"/>
            <a:endParaRPr lang="en-US" dirty="0"/>
          </a:p>
          <a:p>
            <a:pPr eaLnBrk="1" hangingPunct="1"/>
            <a:r>
              <a:rPr lang="en-US" dirty="0"/>
              <a:t>To make </a:t>
            </a:r>
            <a:r>
              <a:rPr lang="en-US" dirty="0" err="1"/>
              <a:t>fertilisers</a:t>
            </a:r>
            <a:endParaRPr lang="en-US" dirty="0"/>
          </a:p>
          <a:p>
            <a:pPr eaLnBrk="1" hangingPunct="1"/>
            <a:endParaRPr lang="en-US" dirty="0"/>
          </a:p>
        </p:txBody>
      </p:sp>
    </p:spTree>
    <p:extLst>
      <p:ext uri="{BB962C8B-B14F-4D97-AF65-F5344CB8AC3E}">
        <p14:creationId xmlns:p14="http://schemas.microsoft.com/office/powerpoint/2010/main" val="3474076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diamond(in)">
                                      <p:cBhvr>
                                        <p:cTn id="7" dur="2000"/>
                                        <p:tgtEl>
                                          <p:spTgt spid="7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171">
                                            <p:txEl>
                                              <p:pRg st="3" end="3"/>
                                            </p:txEl>
                                          </p:spTgt>
                                        </p:tgtEl>
                                        <p:attrNameLst>
                                          <p:attrName>style.visibility</p:attrName>
                                        </p:attrNameLst>
                                      </p:cBhvr>
                                      <p:to>
                                        <p:strVal val="visible"/>
                                      </p:to>
                                    </p:set>
                                    <p:animEffect transition="in" filter="diamond(in)">
                                      <p:cBhvr>
                                        <p:cTn id="12" dur="2000"/>
                                        <p:tgtEl>
                                          <p:spTgt spid="71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diamond(in)">
                                      <p:cBhvr>
                                        <p:cTn id="17" dur="2000"/>
                                        <p:tgtEl>
                                          <p:spTgt spid="71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diamond(in)">
                                      <p:cBhvr>
                                        <p:cTn id="22" dur="20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defRPr/>
            </a:pPr>
            <a:r>
              <a:rPr lang="en-US" sz="2800" dirty="0"/>
              <a:t>3. There are </a:t>
            </a:r>
            <a:r>
              <a:rPr lang="en-US" sz="2800" b="1" dirty="0"/>
              <a:t>THREE RAW MATERIALS </a:t>
            </a:r>
            <a:r>
              <a:rPr lang="en-US" sz="2800" dirty="0"/>
              <a:t>for the Haber Process. </a:t>
            </a:r>
            <a:br>
              <a:rPr lang="en-US" sz="2800" dirty="0"/>
            </a:br>
            <a:r>
              <a:rPr lang="en-US" sz="2800" dirty="0"/>
              <a:t>What are they</a:t>
            </a:r>
            <a:r>
              <a:rPr lang="en-US" sz="6700" dirty="0"/>
              <a:t>?</a:t>
            </a:r>
            <a:r>
              <a:rPr lang="en-US" sz="2800" dirty="0"/>
              <a:t> </a:t>
            </a:r>
          </a:p>
        </p:txBody>
      </p:sp>
      <p:sp>
        <p:nvSpPr>
          <p:cNvPr id="8195" name="Rectangle 3"/>
          <p:cNvSpPr>
            <a:spLocks noGrp="1" noChangeArrowheads="1"/>
          </p:cNvSpPr>
          <p:nvPr>
            <p:ph type="body" idx="1"/>
          </p:nvPr>
        </p:nvSpPr>
        <p:spPr/>
        <p:txBody>
          <a:bodyPr>
            <a:normAutofit lnSpcReduction="10000"/>
          </a:bodyPr>
          <a:lstStyle/>
          <a:p>
            <a:pPr eaLnBrk="1" hangingPunct="1"/>
            <a:r>
              <a:rPr lang="en-US" sz="2800" b="1" dirty="0">
                <a:solidFill>
                  <a:schemeClr val="accent5">
                    <a:lumMod val="75000"/>
                  </a:schemeClr>
                </a:solidFill>
              </a:rPr>
              <a:t>Nitrogen</a:t>
            </a:r>
            <a:r>
              <a:rPr lang="en-US" sz="2800" dirty="0"/>
              <a:t> is easily obtained from air by fractional distillation</a:t>
            </a:r>
          </a:p>
          <a:p>
            <a:pPr eaLnBrk="1" hangingPunct="1"/>
            <a:r>
              <a:rPr lang="en-US" sz="2800" b="1" dirty="0">
                <a:solidFill>
                  <a:schemeClr val="accent5">
                    <a:lumMod val="75000"/>
                  </a:schemeClr>
                </a:solidFill>
              </a:rPr>
              <a:t>Hydrogen</a:t>
            </a:r>
            <a:r>
              <a:rPr lang="en-US" sz="2800" dirty="0">
                <a:solidFill>
                  <a:schemeClr val="accent5">
                    <a:lumMod val="75000"/>
                  </a:schemeClr>
                </a:solidFill>
              </a:rPr>
              <a:t> </a:t>
            </a:r>
            <a:r>
              <a:rPr lang="en-US" sz="2800" dirty="0"/>
              <a:t>is obtained from methane reacted with steam.</a:t>
            </a:r>
          </a:p>
          <a:p>
            <a:pPr marL="0" indent="0" eaLnBrk="1" hangingPunct="1">
              <a:buNone/>
            </a:pPr>
            <a:r>
              <a:rPr lang="en-US" sz="2800" dirty="0"/>
              <a:t>	methane +  steam     carbon dioxide + hydrogen.</a:t>
            </a:r>
            <a:br>
              <a:rPr lang="en-US" sz="2800" u="sng" dirty="0"/>
            </a:br>
            <a:r>
              <a:rPr lang="en-US" sz="2800" dirty="0"/>
              <a:t>	CH</a:t>
            </a:r>
            <a:r>
              <a:rPr lang="en-US" sz="2800" baseline="-25000" dirty="0"/>
              <a:t>4</a:t>
            </a:r>
            <a:r>
              <a:rPr lang="en-US" sz="2800" dirty="0"/>
              <a:t>(g)   +  2H</a:t>
            </a:r>
            <a:r>
              <a:rPr lang="en-US" sz="2800" baseline="-25000" dirty="0"/>
              <a:t>2</a:t>
            </a:r>
            <a:r>
              <a:rPr lang="en-US" sz="2800" dirty="0"/>
              <a:t>O(g)            CO</a:t>
            </a:r>
            <a:r>
              <a:rPr lang="en-US" sz="2800" baseline="-25000" dirty="0"/>
              <a:t>2</a:t>
            </a:r>
            <a:r>
              <a:rPr lang="en-US" sz="2800" dirty="0"/>
              <a:t>(g)     +   4H</a:t>
            </a:r>
            <a:r>
              <a:rPr lang="en-US" sz="2800" baseline="-25000" dirty="0"/>
              <a:t>2</a:t>
            </a:r>
            <a:r>
              <a:rPr lang="en-US" sz="2800" dirty="0"/>
              <a:t>(g)</a:t>
            </a:r>
          </a:p>
          <a:p>
            <a:pPr marL="0" indent="0" eaLnBrk="1" hangingPunct="1">
              <a:buNone/>
            </a:pPr>
            <a:endParaRPr lang="en-US" sz="2800" dirty="0"/>
          </a:p>
          <a:p>
            <a:pPr eaLnBrk="1" hangingPunct="1"/>
            <a:r>
              <a:rPr lang="en-US" sz="2800" dirty="0"/>
              <a:t>The raw materials are therefore:</a:t>
            </a:r>
            <a:br>
              <a:rPr lang="en-US" sz="2800" dirty="0"/>
            </a:br>
            <a:r>
              <a:rPr lang="en-US" sz="2800" dirty="0"/>
              <a:t>air - for nitrogen,</a:t>
            </a:r>
            <a:br>
              <a:rPr lang="en-US" sz="2800" dirty="0"/>
            </a:br>
            <a:r>
              <a:rPr lang="en-US" sz="2800" dirty="0"/>
              <a:t>methane and water - for hydrogen.</a:t>
            </a:r>
          </a:p>
          <a:p>
            <a:pPr eaLnBrk="1" hangingPunct="1"/>
            <a:endParaRPr lang="en-US" sz="2800" dirty="0"/>
          </a:p>
        </p:txBody>
      </p:sp>
      <p:sp>
        <p:nvSpPr>
          <p:cNvPr id="6148" name="Line 4"/>
          <p:cNvSpPr>
            <a:spLocks noChangeShapeType="1"/>
          </p:cNvSpPr>
          <p:nvPr/>
        </p:nvSpPr>
        <p:spPr bwMode="auto">
          <a:xfrm flipV="1">
            <a:off x="4419600" y="3962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09295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amond(in)">
                                      <p:cBhvr>
                                        <p:cTn id="7" dur="20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diamond(in)">
                                      <p:cBhvr>
                                        <p:cTn id="12" dur="20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diamond(in)">
                                      <p:cBhvr>
                                        <p:cTn id="17" dur="20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diamond(in)">
                                      <p:cBhvr>
                                        <p:cTn id="22"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1477962"/>
          </a:xfrm>
        </p:spPr>
        <p:txBody>
          <a:bodyPr>
            <a:normAutofit/>
          </a:bodyPr>
          <a:lstStyle/>
          <a:p>
            <a:pPr eaLnBrk="1" hangingPunct="1">
              <a:defRPr/>
            </a:pPr>
            <a:r>
              <a:rPr lang="en-US" sz="2800" dirty="0">
                <a:latin typeface="+mn-lt"/>
              </a:rPr>
              <a:t>4. Write the </a:t>
            </a:r>
            <a:r>
              <a:rPr lang="en-US" sz="3200" b="1" dirty="0">
                <a:latin typeface="+mn-lt"/>
              </a:rPr>
              <a:t>BALANCED CHEMICAL EQUATION </a:t>
            </a:r>
            <a:br>
              <a:rPr lang="en-US" sz="3200" b="1" dirty="0">
                <a:latin typeface="+mn-lt"/>
              </a:rPr>
            </a:br>
            <a:r>
              <a:rPr lang="en-US" sz="2800" dirty="0">
                <a:latin typeface="+mn-lt"/>
              </a:rPr>
              <a:t>for the Haber Process. </a:t>
            </a:r>
          </a:p>
        </p:txBody>
      </p:sp>
      <p:sp>
        <p:nvSpPr>
          <p:cNvPr id="9219" name="Rectangle 3"/>
          <p:cNvSpPr>
            <a:spLocks noGrp="1" noChangeArrowheads="1"/>
          </p:cNvSpPr>
          <p:nvPr>
            <p:ph type="body" idx="1"/>
          </p:nvPr>
        </p:nvSpPr>
        <p:spPr/>
        <p:txBody>
          <a:bodyPr>
            <a:normAutofit/>
          </a:bodyPr>
          <a:lstStyle/>
          <a:p>
            <a:pPr eaLnBrk="1" hangingPunct="1"/>
            <a:r>
              <a:rPr lang="en-US" sz="2800" dirty="0"/>
              <a:t>nitrogen   +   hydrogen         ammonia   ( + heat)</a:t>
            </a:r>
          </a:p>
          <a:p>
            <a:pPr eaLnBrk="1" hangingPunct="1"/>
            <a:endParaRPr lang="en-US" sz="2800" dirty="0"/>
          </a:p>
          <a:p>
            <a:pPr eaLnBrk="1" hangingPunct="1"/>
            <a:r>
              <a:rPr lang="en-US" sz="2800" dirty="0"/>
              <a:t>N</a:t>
            </a:r>
            <a:r>
              <a:rPr lang="en-US" sz="2800" baseline="-25000" dirty="0"/>
              <a:t>2</a:t>
            </a:r>
            <a:r>
              <a:rPr lang="en-US" sz="2800" dirty="0"/>
              <a:t>(g)     +     3H</a:t>
            </a:r>
            <a:r>
              <a:rPr lang="en-US" sz="2800" baseline="-25000" dirty="0"/>
              <a:t>2</a:t>
            </a:r>
            <a:r>
              <a:rPr lang="en-US" sz="2800" dirty="0"/>
              <a:t>(g)              2NH</a:t>
            </a:r>
            <a:r>
              <a:rPr lang="en-US" sz="2800" baseline="-25000" dirty="0"/>
              <a:t>3</a:t>
            </a:r>
            <a:r>
              <a:rPr lang="en-US" sz="2800" dirty="0"/>
              <a:t>(g)    ( + heat)</a:t>
            </a:r>
          </a:p>
        </p:txBody>
      </p:sp>
      <p:sp>
        <p:nvSpPr>
          <p:cNvPr id="7172" name="Line 4"/>
          <p:cNvSpPr>
            <a:spLocks noChangeShapeType="1"/>
          </p:cNvSpPr>
          <p:nvPr/>
        </p:nvSpPr>
        <p:spPr bwMode="auto">
          <a:xfrm>
            <a:off x="4381500" y="1981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3" name="Line 6"/>
          <p:cNvSpPr>
            <a:spLocks noChangeShapeType="1"/>
          </p:cNvSpPr>
          <p:nvPr/>
        </p:nvSpPr>
        <p:spPr bwMode="auto">
          <a:xfrm>
            <a:off x="3848100" y="2819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54032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amond(in)">
                                      <p:cBhvr>
                                        <p:cTn id="7" dur="20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diamond(in)">
                                      <p:cBhvr>
                                        <p:cTn id="12" dur="20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a:defRPr/>
            </a:pPr>
            <a:r>
              <a:rPr lang="en-US" sz="3100" dirty="0"/>
              <a:t>5. In a Reversible Reaction,                                                           how can the </a:t>
            </a:r>
            <a:r>
              <a:rPr lang="en-US" sz="3600" b="1" dirty="0"/>
              <a:t>YIELD</a:t>
            </a:r>
            <a:r>
              <a:rPr lang="en-US" sz="3600" dirty="0"/>
              <a:t> </a:t>
            </a:r>
            <a:r>
              <a:rPr lang="en-US" sz="3100" dirty="0"/>
              <a:t>be Changed </a:t>
            </a:r>
            <a:r>
              <a:rPr lang="en-US" sz="6700" dirty="0"/>
              <a:t>?</a:t>
            </a:r>
            <a:r>
              <a:rPr lang="en-US" sz="2800" dirty="0"/>
              <a:t> </a:t>
            </a:r>
          </a:p>
        </p:txBody>
      </p:sp>
      <p:sp>
        <p:nvSpPr>
          <p:cNvPr id="10243" name="Rectangle 3"/>
          <p:cNvSpPr>
            <a:spLocks noGrp="1" noChangeArrowheads="1"/>
          </p:cNvSpPr>
          <p:nvPr>
            <p:ph type="body" idx="1"/>
          </p:nvPr>
        </p:nvSpPr>
        <p:spPr/>
        <p:txBody>
          <a:bodyPr/>
          <a:lstStyle/>
          <a:p>
            <a:pPr eaLnBrk="1" hangingPunct="1">
              <a:lnSpc>
                <a:spcPct val="90000"/>
              </a:lnSpc>
            </a:pPr>
            <a:r>
              <a:rPr lang="en-US" sz="2800" dirty="0"/>
              <a:t>Change the conditions (use of temperature, pressure and catalyst).</a:t>
            </a:r>
            <a:br>
              <a:rPr lang="en-US" sz="2800" dirty="0"/>
            </a:br>
            <a:endParaRPr lang="en-US" sz="2800" dirty="0"/>
          </a:p>
          <a:p>
            <a:pPr eaLnBrk="1" hangingPunct="1">
              <a:lnSpc>
                <a:spcPct val="90000"/>
              </a:lnSpc>
            </a:pPr>
            <a:r>
              <a:rPr lang="en-US" sz="2400" dirty="0"/>
              <a:t>This is a useful summary for any reversible reaction</a:t>
            </a:r>
            <a:br>
              <a:rPr lang="en-US" sz="2400" dirty="0"/>
            </a:br>
            <a:r>
              <a:rPr lang="en-US" sz="2400" dirty="0"/>
              <a:t>including the Haber Process.</a:t>
            </a:r>
          </a:p>
          <a:p>
            <a:pPr eaLnBrk="1" hangingPunct="1">
              <a:lnSpc>
                <a:spcPct val="90000"/>
              </a:lnSpc>
            </a:pPr>
            <a:br>
              <a:rPr lang="en-US" sz="2400" dirty="0"/>
            </a:br>
            <a:r>
              <a:rPr lang="en-US" sz="2400" dirty="0"/>
              <a:t>1</a:t>
            </a:r>
            <a:r>
              <a:rPr lang="en-US" sz="2400" b="1" dirty="0">
                <a:solidFill>
                  <a:schemeClr val="accent5">
                    <a:lumMod val="75000"/>
                  </a:schemeClr>
                </a:solidFill>
              </a:rPr>
              <a:t>. </a:t>
            </a:r>
            <a:r>
              <a:rPr lang="en-US" sz="2400" b="1" dirty="0">
                <a:solidFill>
                  <a:schemeClr val="accent5">
                    <a:lumMod val="75000"/>
                  </a:schemeClr>
                </a:solidFill>
                <a:sym typeface="Symbol"/>
              </a:rPr>
              <a:t> temperature </a:t>
            </a:r>
            <a:r>
              <a:rPr lang="en-US" sz="2400" dirty="0" err="1"/>
              <a:t>favours</a:t>
            </a:r>
            <a:r>
              <a:rPr lang="en-US" sz="2400" dirty="0"/>
              <a:t> the endothermic reaction.</a:t>
            </a:r>
          </a:p>
          <a:p>
            <a:pPr>
              <a:lnSpc>
                <a:spcPct val="90000"/>
              </a:lnSpc>
            </a:pPr>
            <a:r>
              <a:rPr lang="en-US" sz="2400" dirty="0"/>
              <a:t>2. </a:t>
            </a:r>
            <a:r>
              <a:rPr lang="en-US" sz="2400" b="1" dirty="0">
                <a:solidFill>
                  <a:schemeClr val="accent5">
                    <a:lumMod val="75000"/>
                  </a:schemeClr>
                </a:solidFill>
                <a:sym typeface="Symbol"/>
              </a:rPr>
              <a:t> pressure </a:t>
            </a:r>
            <a:r>
              <a:rPr lang="en-US" sz="2400" dirty="0" err="1"/>
              <a:t>favours</a:t>
            </a:r>
            <a:r>
              <a:rPr lang="en-US" sz="2400" dirty="0"/>
              <a:t> the smaller volume.</a:t>
            </a:r>
          </a:p>
          <a:p>
            <a:pPr eaLnBrk="1" hangingPunct="1">
              <a:lnSpc>
                <a:spcPct val="90000"/>
              </a:lnSpc>
            </a:pPr>
            <a:r>
              <a:rPr lang="en-US" sz="2400" dirty="0"/>
              <a:t>3. Using a </a:t>
            </a:r>
            <a:r>
              <a:rPr lang="en-US" sz="2400" b="1" dirty="0">
                <a:solidFill>
                  <a:schemeClr val="accent5">
                    <a:lumMod val="75000"/>
                  </a:schemeClr>
                </a:solidFill>
              </a:rPr>
              <a:t>catalyst</a:t>
            </a:r>
            <a:r>
              <a:rPr lang="en-US" sz="2400" dirty="0"/>
              <a:t> gives the equilibrium conditions more quickly.</a:t>
            </a:r>
          </a:p>
        </p:txBody>
      </p:sp>
    </p:spTree>
    <p:extLst>
      <p:ext uri="{BB962C8B-B14F-4D97-AF65-F5344CB8AC3E}">
        <p14:creationId xmlns:p14="http://schemas.microsoft.com/office/powerpoint/2010/main" val="277743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amond(in)">
                                      <p:cBhvr>
                                        <p:cTn id="7" dur="20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diamond(in)">
                                      <p:cBhvr>
                                        <p:cTn id="12" dur="20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diamond(in)">
                                      <p:cBhvr>
                                        <p:cTn id="17" dur="20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diamond(in)">
                                      <p:cBhvr>
                                        <p:cTn id="22" dur="20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diamond(in)">
                                      <p:cBhvr>
                                        <p:cTn id="27" dur="20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would you do?</a:t>
            </a:r>
          </a:p>
        </p:txBody>
      </p:sp>
      <p:sp>
        <p:nvSpPr>
          <p:cNvPr id="3" name="Content Placeholder 2"/>
          <p:cNvSpPr>
            <a:spLocks noGrp="1"/>
          </p:cNvSpPr>
          <p:nvPr>
            <p:ph idx="1"/>
          </p:nvPr>
        </p:nvSpPr>
        <p:spPr>
          <a:xfrm>
            <a:off x="3352800" y="1600200"/>
            <a:ext cx="5334000" cy="4525963"/>
          </a:xfrm>
        </p:spPr>
        <p:txBody>
          <a:bodyPr/>
          <a:lstStyle/>
          <a:p>
            <a:pPr marL="0" indent="0">
              <a:buNone/>
            </a:pPr>
            <a:endParaRPr lang="en-US" dirty="0"/>
          </a:p>
          <a:p>
            <a:pPr marL="0" indent="0" algn="ctr">
              <a:buNone/>
            </a:pPr>
            <a:r>
              <a:rPr lang="en-US" dirty="0"/>
              <a:t>If you were the chief chemical engineer or chemist, what would you suggest would be the best way to </a:t>
            </a:r>
          </a:p>
          <a:p>
            <a:pPr marL="0" indent="0" algn="ctr">
              <a:buNone/>
            </a:pPr>
            <a:r>
              <a:rPr lang="en-US" b="1" dirty="0" err="1"/>
              <a:t>maximise</a:t>
            </a:r>
            <a:r>
              <a:rPr lang="en-US" b="1" dirty="0"/>
              <a:t> the yield</a:t>
            </a:r>
            <a:r>
              <a:rPr lang="en-US" dirty="0"/>
              <a:t>?</a:t>
            </a:r>
          </a:p>
          <a:p>
            <a:pPr marL="0" indent="0">
              <a:buNone/>
            </a:pPr>
            <a:endParaRPr lang="en-US" dirty="0"/>
          </a:p>
        </p:txBody>
      </p:sp>
      <p:pic>
        <p:nvPicPr>
          <p:cNvPr id="66562" name="Picture 2" descr="http://clipart.magicpeople.org/img/anime-girls/chemist-anime-girl-clipar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5892"/>
            <a:ext cx="2476500" cy="487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059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defRPr/>
            </a:pPr>
            <a:r>
              <a:rPr lang="en-US" sz="2800" dirty="0"/>
              <a:t>6. Why is the Haber Process run at 450 °C instead of           room temperature</a:t>
            </a:r>
            <a:r>
              <a:rPr lang="en-US" sz="6700" dirty="0"/>
              <a:t>? </a:t>
            </a:r>
          </a:p>
        </p:txBody>
      </p:sp>
      <p:sp>
        <p:nvSpPr>
          <p:cNvPr id="14341" name="Rectangle 5"/>
          <p:cNvSpPr>
            <a:spLocks noGrp="1" noChangeArrowheads="1"/>
          </p:cNvSpPr>
          <p:nvPr>
            <p:ph type="body" idx="1"/>
          </p:nvPr>
        </p:nvSpPr>
        <p:spPr/>
        <p:txBody>
          <a:bodyPr/>
          <a:lstStyle/>
          <a:p>
            <a:pPr eaLnBrk="1" hangingPunct="1">
              <a:defRPr/>
            </a:pPr>
            <a:r>
              <a:rPr lang="en-US"/>
              <a:t>To increase rate of reaction</a:t>
            </a:r>
          </a:p>
        </p:txBody>
      </p:sp>
    </p:spTree>
    <p:extLst>
      <p:ext uri="{BB962C8B-B14F-4D97-AF65-F5344CB8AC3E}">
        <p14:creationId xmlns:p14="http://schemas.microsoft.com/office/powerpoint/2010/main" val="1019834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diamond(in)">
                                      <p:cBhvr>
                                        <p:cTn id="7" dur="2000"/>
                                        <p:tgtEl>
                                          <p:spTgt spid="14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algn="l" eaLnBrk="1" hangingPunct="1">
              <a:defRPr/>
            </a:pPr>
            <a:r>
              <a:rPr lang="en-US" sz="2800" dirty="0"/>
              <a:t>7. Why is the Haber Process run at </a:t>
            </a:r>
            <a:r>
              <a:rPr lang="en-US" sz="3100" b="1" dirty="0"/>
              <a:t>HIGH PRESSURE</a:t>
            </a:r>
            <a:r>
              <a:rPr lang="en-US" sz="6700" dirty="0"/>
              <a:t>? </a:t>
            </a:r>
            <a:r>
              <a:rPr lang="en-US" sz="2800" dirty="0"/>
              <a:t>           Give two reasons. </a:t>
            </a:r>
          </a:p>
        </p:txBody>
      </p:sp>
      <p:sp>
        <p:nvSpPr>
          <p:cNvPr id="15366" name="Rectangle 6"/>
          <p:cNvSpPr>
            <a:spLocks noGrp="1" noChangeArrowheads="1"/>
          </p:cNvSpPr>
          <p:nvPr>
            <p:ph type="body" idx="1"/>
          </p:nvPr>
        </p:nvSpPr>
        <p:spPr/>
        <p:txBody>
          <a:bodyPr/>
          <a:lstStyle/>
          <a:p>
            <a:pPr eaLnBrk="1" hangingPunct="1"/>
            <a:r>
              <a:rPr lang="en-US" dirty="0"/>
              <a:t>Increasing the pressure (from LCP) makes the equilibrium mixture have more ammonia.</a:t>
            </a:r>
          </a:p>
          <a:p>
            <a:pPr eaLnBrk="1" hangingPunct="1"/>
            <a:endParaRPr lang="en-US" dirty="0"/>
          </a:p>
          <a:p>
            <a:pPr eaLnBrk="1" hangingPunct="1"/>
            <a:r>
              <a:rPr lang="en-US" dirty="0"/>
              <a:t>Increasing pressure also increases the reaction rate.</a:t>
            </a:r>
            <a:br>
              <a:rPr lang="en-US" dirty="0"/>
            </a:br>
            <a:endParaRPr lang="en-US" dirty="0"/>
          </a:p>
        </p:txBody>
      </p:sp>
    </p:spTree>
    <p:extLst>
      <p:ext uri="{BB962C8B-B14F-4D97-AF65-F5344CB8AC3E}">
        <p14:creationId xmlns:p14="http://schemas.microsoft.com/office/powerpoint/2010/main" val="1950418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366">
                                            <p:txEl>
                                              <p:pRg st="0" end="0"/>
                                            </p:txEl>
                                          </p:spTgt>
                                        </p:tgtEl>
                                        <p:attrNameLst>
                                          <p:attrName>style.visibility</p:attrName>
                                        </p:attrNameLst>
                                      </p:cBhvr>
                                      <p:to>
                                        <p:strVal val="visible"/>
                                      </p:to>
                                    </p:set>
                                    <p:animEffect transition="in" filter="diamond(in)">
                                      <p:cBhvr>
                                        <p:cTn id="7" dur="2000"/>
                                        <p:tgtEl>
                                          <p:spTgt spid="153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366">
                                            <p:txEl>
                                              <p:pRg st="2" end="2"/>
                                            </p:txEl>
                                          </p:spTgt>
                                        </p:tgtEl>
                                        <p:attrNameLst>
                                          <p:attrName>style.visibility</p:attrName>
                                        </p:attrNameLst>
                                      </p:cBhvr>
                                      <p:to>
                                        <p:strVal val="visible"/>
                                      </p:to>
                                    </p:set>
                                    <p:animEffect transition="in" filter="diamond(in)">
                                      <p:cBhvr>
                                        <p:cTn id="12" dur="2000"/>
                                        <p:tgtEl>
                                          <p:spTgt spid="153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defRPr/>
            </a:pPr>
            <a:r>
              <a:rPr lang="en-US" sz="2800" dirty="0"/>
              <a:t>8. Why is the Haber Process </a:t>
            </a:r>
            <a:r>
              <a:rPr lang="en-US" sz="2800" b="1" u="sng" dirty="0"/>
              <a:t>not</a:t>
            </a:r>
            <a:r>
              <a:rPr lang="en-US" sz="2800" dirty="0"/>
              <a:t> run at                                   </a:t>
            </a:r>
            <a:r>
              <a:rPr lang="en-US" sz="3100" b="1" dirty="0"/>
              <a:t>VERY HIGH PRESSURE</a:t>
            </a:r>
            <a:r>
              <a:rPr lang="en-US" sz="6700" dirty="0"/>
              <a:t>? </a:t>
            </a:r>
          </a:p>
        </p:txBody>
      </p:sp>
      <p:sp>
        <p:nvSpPr>
          <p:cNvPr id="16387" name="Rectangle 3"/>
          <p:cNvSpPr>
            <a:spLocks noGrp="1" noChangeArrowheads="1"/>
          </p:cNvSpPr>
          <p:nvPr>
            <p:ph type="body" idx="1"/>
          </p:nvPr>
        </p:nvSpPr>
        <p:spPr/>
        <p:txBody>
          <a:bodyPr/>
          <a:lstStyle/>
          <a:p>
            <a:pPr eaLnBrk="1" hangingPunct="1">
              <a:defRPr/>
            </a:pPr>
            <a:r>
              <a:rPr lang="en-US" dirty="0"/>
              <a:t>Too expensive</a:t>
            </a:r>
          </a:p>
        </p:txBody>
      </p:sp>
    </p:spTree>
    <p:extLst>
      <p:ext uri="{BB962C8B-B14F-4D97-AF65-F5344CB8AC3E}">
        <p14:creationId xmlns:p14="http://schemas.microsoft.com/office/powerpoint/2010/main" val="65607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defRPr/>
            </a:pPr>
            <a:r>
              <a:rPr lang="en-US" sz="2800" dirty="0"/>
              <a:t>9. Which substance is used as a </a:t>
            </a:r>
            <a:r>
              <a:rPr lang="en-US" sz="3100" b="1" dirty="0"/>
              <a:t>CATALYST</a:t>
            </a:r>
            <a:r>
              <a:rPr lang="en-US" sz="3100" dirty="0"/>
              <a:t>                                      </a:t>
            </a:r>
            <a:r>
              <a:rPr lang="en-US" sz="2800" dirty="0"/>
              <a:t>in the Haber Process</a:t>
            </a:r>
            <a:r>
              <a:rPr lang="en-US" sz="6700" dirty="0"/>
              <a:t>?</a:t>
            </a:r>
            <a:r>
              <a:rPr lang="en-US" sz="2800" dirty="0"/>
              <a:t> </a:t>
            </a:r>
          </a:p>
        </p:txBody>
      </p:sp>
      <p:sp>
        <p:nvSpPr>
          <p:cNvPr id="23555" name="Rectangle 3"/>
          <p:cNvSpPr>
            <a:spLocks noGrp="1" noChangeArrowheads="1"/>
          </p:cNvSpPr>
          <p:nvPr>
            <p:ph type="body" idx="1"/>
          </p:nvPr>
        </p:nvSpPr>
        <p:spPr/>
        <p:txBody>
          <a:bodyPr/>
          <a:lstStyle/>
          <a:p>
            <a:pPr eaLnBrk="1" hangingPunct="1">
              <a:defRPr/>
            </a:pPr>
            <a:r>
              <a:rPr lang="en-US" dirty="0"/>
              <a:t>Iron oxide catalyst</a:t>
            </a:r>
          </a:p>
        </p:txBody>
      </p:sp>
    </p:spTree>
    <p:extLst>
      <p:ext uri="{BB962C8B-B14F-4D97-AF65-F5344CB8AC3E}">
        <p14:creationId xmlns:p14="http://schemas.microsoft.com/office/powerpoint/2010/main" val="2200830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diamond(in)">
                                      <p:cBhvr>
                                        <p:cTn id="7" dur="20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normAutofit fontScale="90000"/>
          </a:bodyPr>
          <a:lstStyle/>
          <a:p>
            <a:pPr eaLnBrk="1" hangingPunct="1">
              <a:defRPr/>
            </a:pPr>
            <a:r>
              <a:rPr lang="en-US" sz="2800" dirty="0">
                <a:latin typeface="+mn-lt"/>
              </a:rPr>
              <a:t>10. Use Le </a:t>
            </a:r>
            <a:r>
              <a:rPr lang="en-US" sz="2800" dirty="0" err="1">
                <a:latin typeface="+mn-lt"/>
              </a:rPr>
              <a:t>Chatalier</a:t>
            </a:r>
            <a:r>
              <a:rPr lang="en-US" sz="2800" dirty="0">
                <a:latin typeface="+mn-lt"/>
              </a:rPr>
              <a:t> Principle to explain what happens as a </a:t>
            </a:r>
            <a:br>
              <a:rPr lang="en-US" sz="2800" dirty="0">
                <a:latin typeface="+mn-lt"/>
              </a:rPr>
            </a:br>
            <a:r>
              <a:rPr lang="en-US" sz="2800" dirty="0">
                <a:latin typeface="+mn-lt"/>
              </a:rPr>
              <a:t>PRODUCT IS REMOVED… </a:t>
            </a:r>
          </a:p>
        </p:txBody>
      </p:sp>
      <p:sp>
        <p:nvSpPr>
          <p:cNvPr id="12293" name="Rectangle 5"/>
          <p:cNvSpPr>
            <a:spLocks noGrp="1" noChangeArrowheads="1"/>
          </p:cNvSpPr>
          <p:nvPr>
            <p:ph type="body" idx="1"/>
          </p:nvPr>
        </p:nvSpPr>
        <p:spPr/>
        <p:txBody>
          <a:bodyPr/>
          <a:lstStyle/>
          <a:p>
            <a:pPr eaLnBrk="1" hangingPunct="1"/>
            <a:r>
              <a:rPr lang="en-US" sz="2400" dirty="0"/>
              <a:t>If you remove a product, the equilibrium mixture changes to make more product. Ammonia </a:t>
            </a:r>
            <a:r>
              <a:rPr lang="en-US" sz="2400" dirty="0" err="1"/>
              <a:t>bp</a:t>
            </a:r>
            <a:r>
              <a:rPr lang="en-US" sz="2400" dirty="0"/>
              <a:t> -33degrees C.</a:t>
            </a:r>
          </a:p>
          <a:p>
            <a:pPr eaLnBrk="1" hangingPunct="1"/>
            <a:endParaRPr lang="en-US" sz="2400" dirty="0"/>
          </a:p>
          <a:p>
            <a:pPr eaLnBrk="1" hangingPunct="1"/>
            <a:r>
              <a:rPr lang="en-US" sz="2400" dirty="0"/>
              <a:t>It tries to get back to the composition it had before the product was removed.</a:t>
            </a:r>
            <a:br>
              <a:rPr lang="en-US" sz="2400" dirty="0"/>
            </a:br>
            <a:endParaRPr lang="en-US" sz="2400" dirty="0"/>
          </a:p>
          <a:p>
            <a:pPr eaLnBrk="1" hangingPunct="1"/>
            <a:r>
              <a:rPr lang="en-US" sz="2400" dirty="0"/>
              <a:t>You can carry on removing product until all the reactants have turned into product </a:t>
            </a:r>
          </a:p>
        </p:txBody>
      </p:sp>
    </p:spTree>
    <p:extLst>
      <p:ext uri="{BB962C8B-B14F-4D97-AF65-F5344CB8AC3E}">
        <p14:creationId xmlns:p14="http://schemas.microsoft.com/office/powerpoint/2010/main" val="31463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diamond(in)">
                                      <p:cBhvr>
                                        <p:cTn id="7" dur="2000"/>
                                        <p:tgtEl>
                                          <p:spTgt spid="122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diamond(in)">
                                      <p:cBhvr>
                                        <p:cTn id="12" dur="2000"/>
                                        <p:tgtEl>
                                          <p:spTgt spid="1229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293">
                                            <p:txEl>
                                              <p:pRg st="3" end="3"/>
                                            </p:txEl>
                                          </p:spTgt>
                                        </p:tgtEl>
                                        <p:attrNameLst>
                                          <p:attrName>style.visibility</p:attrName>
                                        </p:attrNameLst>
                                      </p:cBhvr>
                                      <p:to>
                                        <p:strVal val="visible"/>
                                      </p:to>
                                    </p:set>
                                    <p:animEffect transition="in" filter="diamond(in)">
                                      <p:cBhvr>
                                        <p:cTn id="17" dur="2000"/>
                                        <p:tgtEl>
                                          <p:spTgt spid="122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pPr eaLnBrk="1" hangingPunct="1">
              <a:defRPr/>
            </a:pPr>
            <a:r>
              <a:rPr lang="en-US" sz="2800" dirty="0"/>
              <a:t>11. Use LCP to explain what happens as </a:t>
            </a:r>
            <a:br>
              <a:rPr lang="en-US" sz="2800" dirty="0"/>
            </a:br>
            <a:r>
              <a:rPr lang="en-US" sz="2800" dirty="0"/>
              <a:t>HEAT IS REMOVED…</a:t>
            </a:r>
          </a:p>
        </p:txBody>
      </p:sp>
      <p:sp>
        <p:nvSpPr>
          <p:cNvPr id="13321" name="Rectangle 9"/>
          <p:cNvSpPr>
            <a:spLocks noGrp="1" noChangeArrowheads="1"/>
          </p:cNvSpPr>
          <p:nvPr>
            <p:ph type="body" idx="1"/>
          </p:nvPr>
        </p:nvSpPr>
        <p:spPr/>
        <p:txBody>
          <a:bodyPr/>
          <a:lstStyle/>
          <a:p>
            <a:pPr eaLnBrk="1" hangingPunct="1">
              <a:lnSpc>
                <a:spcPct val="90000"/>
              </a:lnSpc>
              <a:defRPr/>
            </a:pPr>
            <a:r>
              <a:rPr lang="en-US" sz="2800" dirty="0"/>
              <a:t>Heat may be treated as a reactant (for an </a:t>
            </a:r>
            <a:r>
              <a:rPr lang="en-US" sz="2800" b="1" dirty="0">
                <a:solidFill>
                  <a:schemeClr val="accent5">
                    <a:lumMod val="75000"/>
                  </a:schemeClr>
                </a:solidFill>
              </a:rPr>
              <a:t>endothermic</a:t>
            </a:r>
            <a:r>
              <a:rPr lang="en-US" sz="2800" dirty="0"/>
              <a:t> reaction) or as a product (for an </a:t>
            </a:r>
            <a:r>
              <a:rPr lang="en-US" sz="2800" b="1" dirty="0">
                <a:solidFill>
                  <a:schemeClr val="accent5">
                    <a:lumMod val="75000"/>
                  </a:schemeClr>
                </a:solidFill>
              </a:rPr>
              <a:t>exothermic</a:t>
            </a:r>
            <a:r>
              <a:rPr lang="en-US" sz="2800" dirty="0">
                <a:solidFill>
                  <a:schemeClr val="accent5">
                    <a:lumMod val="75000"/>
                  </a:schemeClr>
                </a:solidFill>
              </a:rPr>
              <a:t> </a:t>
            </a:r>
            <a:r>
              <a:rPr lang="en-US" sz="2800" dirty="0"/>
              <a:t>reaction).</a:t>
            </a:r>
          </a:p>
          <a:p>
            <a:pPr eaLnBrk="1" hangingPunct="1">
              <a:lnSpc>
                <a:spcPct val="90000"/>
              </a:lnSpc>
              <a:defRPr/>
            </a:pPr>
            <a:r>
              <a:rPr lang="en-US" sz="2800" dirty="0"/>
              <a:t>If you remove heat from an exothermic reaction the equilibrium will change to produce more product. </a:t>
            </a:r>
          </a:p>
          <a:p>
            <a:pPr eaLnBrk="1" hangingPunct="1">
              <a:lnSpc>
                <a:spcPct val="90000"/>
              </a:lnSpc>
              <a:defRPr/>
            </a:pPr>
            <a:r>
              <a:rPr lang="en-US" sz="2800" dirty="0"/>
              <a:t>If you add heat to an exothermic reaction (raise its temperature),the reverse will happen,</a:t>
            </a:r>
            <a:br>
              <a:rPr lang="en-US" sz="2800" dirty="0"/>
            </a:br>
            <a:r>
              <a:rPr lang="en-US" sz="2800" dirty="0"/>
              <a:t>and you will get less product in the equilibrium mixture.</a:t>
            </a:r>
          </a:p>
        </p:txBody>
      </p:sp>
      <p:sp>
        <p:nvSpPr>
          <p:cNvPr id="15364" name="Text Box 7"/>
          <p:cNvSpPr txBox="1">
            <a:spLocks noChangeArrowheads="1"/>
          </p:cNvSpPr>
          <p:nvPr/>
        </p:nvSpPr>
        <p:spPr bwMode="auto">
          <a:xfrm>
            <a:off x="6096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1"/>
              <a:t> </a:t>
            </a:r>
          </a:p>
        </p:txBody>
      </p:sp>
    </p:spTree>
    <p:extLst>
      <p:ext uri="{BB962C8B-B14F-4D97-AF65-F5344CB8AC3E}">
        <p14:creationId xmlns:p14="http://schemas.microsoft.com/office/powerpoint/2010/main" val="4064583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3321">
                                            <p:txEl>
                                              <p:pRg st="0" end="0"/>
                                            </p:txEl>
                                          </p:spTgt>
                                        </p:tgtEl>
                                        <p:attrNameLst>
                                          <p:attrName>style.visibility</p:attrName>
                                        </p:attrNameLst>
                                      </p:cBhvr>
                                      <p:to>
                                        <p:strVal val="visible"/>
                                      </p:to>
                                    </p:set>
                                    <p:animEffect transition="in" filter="diamond(in)">
                                      <p:cBhvr>
                                        <p:cTn id="7" dur="2000"/>
                                        <p:tgtEl>
                                          <p:spTgt spid="133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321">
                                            <p:txEl>
                                              <p:pRg st="1" end="1"/>
                                            </p:txEl>
                                          </p:spTgt>
                                        </p:tgtEl>
                                        <p:attrNameLst>
                                          <p:attrName>style.visibility</p:attrName>
                                        </p:attrNameLst>
                                      </p:cBhvr>
                                      <p:to>
                                        <p:strVal val="visible"/>
                                      </p:to>
                                    </p:set>
                                    <p:animEffect transition="in" filter="diamond(in)">
                                      <p:cBhvr>
                                        <p:cTn id="12" dur="2000"/>
                                        <p:tgtEl>
                                          <p:spTgt spid="133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3321">
                                            <p:txEl>
                                              <p:pRg st="2" end="2"/>
                                            </p:txEl>
                                          </p:spTgt>
                                        </p:tgtEl>
                                        <p:attrNameLst>
                                          <p:attrName>style.visibility</p:attrName>
                                        </p:attrNameLst>
                                      </p:cBhvr>
                                      <p:to>
                                        <p:strVal val="visible"/>
                                      </p:to>
                                    </p:set>
                                    <p:animEffect transition="in" filter="diamond(in)">
                                      <p:cBhvr>
                                        <p:cTn id="17" dur="2000"/>
                                        <p:tgtEl>
                                          <p:spTgt spid="133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defRPr/>
            </a:pPr>
            <a:r>
              <a:rPr lang="en-US" sz="2800" dirty="0"/>
              <a:t>12. What effect does a </a:t>
            </a:r>
            <a:r>
              <a:rPr lang="en-US" sz="3100" b="1" dirty="0"/>
              <a:t>CATALYST</a:t>
            </a:r>
            <a:r>
              <a:rPr lang="en-US" sz="3100" dirty="0"/>
              <a:t> </a:t>
            </a:r>
            <a:r>
              <a:rPr lang="en-US" sz="2800" dirty="0"/>
              <a:t>have on the </a:t>
            </a:r>
            <a:br>
              <a:rPr lang="en-US" sz="2800" dirty="0"/>
            </a:br>
            <a:r>
              <a:rPr lang="en-US" sz="2800" dirty="0"/>
              <a:t>EQUILIBRIUM COMPOSITION</a:t>
            </a:r>
            <a:r>
              <a:rPr lang="en-US" sz="6700" dirty="0"/>
              <a:t>?</a:t>
            </a:r>
            <a:r>
              <a:rPr lang="en-US" sz="2800" dirty="0"/>
              <a:t> </a:t>
            </a:r>
          </a:p>
        </p:txBody>
      </p:sp>
      <p:sp>
        <p:nvSpPr>
          <p:cNvPr id="24579" name="Rectangle 3"/>
          <p:cNvSpPr>
            <a:spLocks noGrp="1" noChangeArrowheads="1"/>
          </p:cNvSpPr>
          <p:nvPr>
            <p:ph type="body" idx="1"/>
          </p:nvPr>
        </p:nvSpPr>
        <p:spPr/>
        <p:txBody>
          <a:bodyPr/>
          <a:lstStyle/>
          <a:p>
            <a:pPr eaLnBrk="1" hangingPunct="1">
              <a:defRPr/>
            </a:pPr>
            <a:r>
              <a:rPr lang="en-US" dirty="0"/>
              <a:t>No effect.</a:t>
            </a:r>
          </a:p>
          <a:p>
            <a:pPr eaLnBrk="1" hangingPunct="1">
              <a:defRPr/>
            </a:pPr>
            <a:r>
              <a:rPr lang="en-US" dirty="0"/>
              <a:t>Equilibrium is just reached more quickly.</a:t>
            </a:r>
          </a:p>
        </p:txBody>
      </p:sp>
    </p:spTree>
    <p:extLst>
      <p:ext uri="{BB962C8B-B14F-4D97-AF65-F5344CB8AC3E}">
        <p14:creationId xmlns:p14="http://schemas.microsoft.com/office/powerpoint/2010/main" val="2488351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1" nodeType="clickEffect">
                                  <p:stCondLst>
                                    <p:cond delay="0"/>
                                  </p:stCondLst>
                                  <p:childTnLst>
                                    <p:set>
                                      <p:cBhvr>
                                        <p:cTn id="18" dur="1" fill="hold">
                                          <p:stCondLst>
                                            <p:cond delay="0"/>
                                          </p:stCondLst>
                                        </p:cTn>
                                        <p:tgtEl>
                                          <p:spTgt spid="24579">
                                            <p:txEl>
                                              <p:pRg st="0" end="0"/>
                                            </p:txEl>
                                          </p:spTgt>
                                        </p:tgtEl>
                                        <p:attrNameLst>
                                          <p:attrName>style.visibility</p:attrName>
                                        </p:attrNameLst>
                                      </p:cBhvr>
                                      <p:to>
                                        <p:strVal val="visible"/>
                                      </p:to>
                                    </p:set>
                                    <p:animEffect transition="in" filter="diamond(in)">
                                      <p:cBhvr>
                                        <p:cTn id="19" dur="2000"/>
                                        <p:tgtEl>
                                          <p:spTgt spid="2457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1" nodeType="clickEffect">
                                  <p:stCondLst>
                                    <p:cond delay="0"/>
                                  </p:stCondLst>
                                  <p:childTnLst>
                                    <p:set>
                                      <p:cBhvr>
                                        <p:cTn id="23" dur="1" fill="hold">
                                          <p:stCondLst>
                                            <p:cond delay="0"/>
                                          </p:stCondLst>
                                        </p:cTn>
                                        <p:tgtEl>
                                          <p:spTgt spid="24579">
                                            <p:txEl>
                                              <p:pRg st="1" end="1"/>
                                            </p:txEl>
                                          </p:spTgt>
                                        </p:tgtEl>
                                        <p:attrNameLst>
                                          <p:attrName>style.visibility</p:attrName>
                                        </p:attrNameLst>
                                      </p:cBhvr>
                                      <p:to>
                                        <p:strVal val="visible"/>
                                      </p:to>
                                    </p:set>
                                    <p:animEffect transition="in" filter="diamond(in)">
                                      <p:cBhvr>
                                        <p:cTn id="24" dur="20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4579"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533400"/>
            <a:ext cx="7772400" cy="1470025"/>
          </a:xfrm>
        </p:spPr>
        <p:txBody>
          <a:bodyPr/>
          <a:lstStyle/>
          <a:p>
            <a:r>
              <a:rPr lang="en-US" sz="6000" b="1" dirty="0"/>
              <a:t>Haber Process</a:t>
            </a:r>
          </a:p>
        </p:txBody>
      </p:sp>
      <p:pic>
        <p:nvPicPr>
          <p:cNvPr id="2052" name="Picture 4" descr="haberproc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743" y="2105025"/>
            <a:ext cx="4267200" cy="424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22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914400" y="1371600"/>
            <a:ext cx="7696200" cy="4572000"/>
          </a:xfrm>
        </p:spPr>
        <p:txBody>
          <a:bodyPr/>
          <a:lstStyle/>
          <a:p>
            <a:pPr>
              <a:lnSpc>
                <a:spcPct val="90000"/>
              </a:lnSpc>
            </a:pPr>
            <a:r>
              <a:rPr lang="en-US" sz="2800" dirty="0"/>
              <a:t>Shortage of naturally occurring nitrogen</a:t>
            </a:r>
          </a:p>
          <a:p>
            <a:pPr>
              <a:lnSpc>
                <a:spcPct val="90000"/>
              </a:lnSpc>
            </a:pPr>
            <a:r>
              <a:rPr lang="en-US" sz="2800" dirty="0"/>
              <a:t>German Chemist Fritz Haber et al sought to combine nitrogen and hydrogen</a:t>
            </a:r>
          </a:p>
          <a:p>
            <a:pPr>
              <a:lnSpc>
                <a:spcPct val="90000"/>
              </a:lnSpc>
            </a:pPr>
            <a:r>
              <a:rPr lang="en-US" sz="2800" dirty="0"/>
              <a:t>German chemical industry also interested due to the applications in WW2</a:t>
            </a:r>
          </a:p>
          <a:p>
            <a:pPr>
              <a:lnSpc>
                <a:spcPct val="90000"/>
              </a:lnSpc>
            </a:pPr>
            <a:endParaRPr lang="en-US" sz="2400" dirty="0"/>
          </a:p>
        </p:txBody>
      </p:sp>
      <p:sp>
        <p:nvSpPr>
          <p:cNvPr id="3" name="Text Box 5"/>
          <p:cNvSpPr txBox="1">
            <a:spLocks noChangeArrowheads="1"/>
          </p:cNvSpPr>
          <p:nvPr/>
        </p:nvSpPr>
        <p:spPr bwMode="auto">
          <a:xfrm>
            <a:off x="1371600" y="381000"/>
            <a:ext cx="6781800"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buFontTx/>
              <a:buNone/>
            </a:pPr>
            <a:r>
              <a:rPr lang="en-US" sz="4400" dirty="0"/>
              <a:t>Historically…</a:t>
            </a:r>
          </a:p>
        </p:txBody>
      </p:sp>
      <p:pic>
        <p:nvPicPr>
          <p:cNvPr id="61442" name="Picture 2" descr="http://www.freeclipartnow.com/d/23124-1/explosio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200400"/>
            <a:ext cx="3838247" cy="322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12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301625" y="1256606"/>
            <a:ext cx="87153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00"/>
              </a:spcAft>
            </a:pPr>
            <a:r>
              <a:rPr lang="en-GB" sz="2000" b="1" u="none" dirty="0">
                <a:solidFill>
                  <a:schemeClr val="accent4">
                    <a:lumMod val="75000"/>
                  </a:schemeClr>
                </a:solidFill>
                <a:effectLst/>
              </a:rPr>
              <a:t>MAKING</a:t>
            </a:r>
          </a:p>
          <a:p>
            <a:pPr>
              <a:spcAft>
                <a:spcPts val="200"/>
              </a:spcAft>
            </a:pPr>
            <a:r>
              <a:rPr lang="en-GB" sz="2000" b="1" u="none" dirty="0">
                <a:solidFill>
                  <a:schemeClr val="accent4">
                    <a:lumMod val="75000"/>
                  </a:schemeClr>
                </a:solidFill>
                <a:effectLst/>
              </a:rPr>
              <a:t>FERTILISERS</a:t>
            </a:r>
            <a:r>
              <a:rPr lang="en-GB" sz="2000" u="none" dirty="0">
                <a:effectLst/>
              </a:rPr>
              <a:t>	80% of the ammonia produced goes to make fertilisers such as</a:t>
            </a:r>
          </a:p>
          <a:p>
            <a:pPr>
              <a:spcAft>
                <a:spcPts val="200"/>
              </a:spcAft>
            </a:pPr>
            <a:r>
              <a:rPr lang="en-GB" sz="2000" u="none" dirty="0">
                <a:effectLst/>
              </a:rPr>
              <a:t>		ammonium nitrate (NITRAM)  and  ammonium sulphate</a:t>
            </a:r>
          </a:p>
          <a:p>
            <a:pPr>
              <a:spcAft>
                <a:spcPts val="200"/>
              </a:spcAft>
            </a:pPr>
            <a:endParaRPr lang="en-GB" sz="2000" u="none" dirty="0">
              <a:effectLst/>
            </a:endParaRPr>
          </a:p>
          <a:p>
            <a:pPr>
              <a:spcAft>
                <a:spcPts val="200"/>
              </a:spcAft>
            </a:pPr>
            <a:r>
              <a:rPr lang="en-GB" sz="2000" u="none" dirty="0">
                <a:effectLst/>
              </a:rPr>
              <a:t>			    NH</a:t>
            </a:r>
            <a:r>
              <a:rPr lang="en-GB" sz="2000" u="none" baseline="-25000" dirty="0">
                <a:effectLst/>
              </a:rPr>
              <a:t>3</a:t>
            </a:r>
            <a:r>
              <a:rPr lang="en-GB" sz="2000" u="none" dirty="0">
                <a:effectLst/>
              </a:rPr>
              <a:t>   +   HNO</a:t>
            </a:r>
            <a:r>
              <a:rPr lang="en-GB" sz="2000" u="none" baseline="-25000" dirty="0">
                <a:effectLst/>
              </a:rPr>
              <a:t>3</a:t>
            </a:r>
            <a:r>
              <a:rPr lang="en-GB" sz="2000" u="none" dirty="0">
                <a:effectLst/>
              </a:rPr>
              <a:t> 	——&gt;     NH</a:t>
            </a:r>
            <a:r>
              <a:rPr lang="en-GB" sz="2000" u="none" baseline="-25000" dirty="0">
                <a:effectLst/>
              </a:rPr>
              <a:t>4</a:t>
            </a:r>
            <a:r>
              <a:rPr lang="en-GB" sz="2000" u="none" dirty="0">
                <a:effectLst/>
              </a:rPr>
              <a:t>NO</a:t>
            </a:r>
            <a:r>
              <a:rPr lang="en-GB" sz="2000" u="none" baseline="-25000" dirty="0">
                <a:effectLst/>
              </a:rPr>
              <a:t>3</a:t>
            </a:r>
            <a:r>
              <a:rPr lang="en-GB" sz="2000" u="none" dirty="0">
                <a:effectLst/>
              </a:rPr>
              <a:t> </a:t>
            </a:r>
          </a:p>
          <a:p>
            <a:pPr>
              <a:lnSpc>
                <a:spcPct val="140000"/>
              </a:lnSpc>
              <a:spcAft>
                <a:spcPts val="200"/>
              </a:spcAft>
            </a:pPr>
            <a:r>
              <a:rPr lang="en-GB" sz="2000" u="none" dirty="0">
                <a:effectLst/>
              </a:rPr>
              <a:t>			   2NH</a:t>
            </a:r>
            <a:r>
              <a:rPr lang="en-GB" sz="2000" u="none" baseline="-25000" dirty="0">
                <a:effectLst/>
              </a:rPr>
              <a:t>3   </a:t>
            </a:r>
            <a:r>
              <a:rPr lang="en-GB" sz="2000" u="none" dirty="0">
                <a:effectLst/>
              </a:rPr>
              <a:t> +   H</a:t>
            </a:r>
            <a:r>
              <a:rPr lang="en-GB" sz="2000" u="none" baseline="-25000" dirty="0">
                <a:effectLst/>
              </a:rPr>
              <a:t>2</a:t>
            </a:r>
            <a:r>
              <a:rPr lang="en-GB" sz="2000" u="none" dirty="0">
                <a:effectLst/>
              </a:rPr>
              <a:t>SO</a:t>
            </a:r>
            <a:r>
              <a:rPr lang="en-GB" sz="2000" u="none" baseline="-25000" dirty="0">
                <a:effectLst/>
              </a:rPr>
              <a:t>4</a:t>
            </a:r>
            <a:r>
              <a:rPr lang="en-GB" sz="2000" u="none" dirty="0">
                <a:effectLst/>
              </a:rPr>
              <a:t>	——&gt;     (NH</a:t>
            </a:r>
            <a:r>
              <a:rPr lang="en-GB" sz="2000" u="none" baseline="-25000" dirty="0">
                <a:effectLst/>
              </a:rPr>
              <a:t>4</a:t>
            </a:r>
            <a:r>
              <a:rPr lang="en-GB" sz="2000" u="none" dirty="0">
                <a:effectLst/>
              </a:rPr>
              <a:t>)</a:t>
            </a:r>
            <a:r>
              <a:rPr lang="en-GB" sz="2000" u="none" baseline="-25000" dirty="0">
                <a:effectLst/>
              </a:rPr>
              <a:t>2</a:t>
            </a:r>
            <a:r>
              <a:rPr lang="en-GB" sz="2000" u="none" dirty="0">
                <a:effectLst/>
              </a:rPr>
              <a:t>SO</a:t>
            </a:r>
            <a:r>
              <a:rPr lang="en-GB" sz="2000" u="none" baseline="-25000" dirty="0">
                <a:effectLst/>
              </a:rPr>
              <a:t>4</a:t>
            </a:r>
            <a:endParaRPr lang="en-GB" sz="2000" u="none" dirty="0">
              <a:effectLst/>
            </a:endParaRPr>
          </a:p>
          <a:p>
            <a:pPr>
              <a:spcAft>
                <a:spcPts val="200"/>
              </a:spcAft>
            </a:pPr>
            <a:r>
              <a:rPr lang="en-GB" sz="2000" u="none" dirty="0">
                <a:effectLst/>
              </a:rPr>
              <a:t>		</a:t>
            </a:r>
          </a:p>
          <a:p>
            <a:pPr>
              <a:spcAft>
                <a:spcPts val="200"/>
              </a:spcAft>
            </a:pPr>
            <a:r>
              <a:rPr lang="en-GB" sz="2000" b="1" u="none" dirty="0">
                <a:solidFill>
                  <a:schemeClr val="accent4">
                    <a:lumMod val="75000"/>
                  </a:schemeClr>
                </a:solidFill>
                <a:effectLst/>
              </a:rPr>
              <a:t>MAKING</a:t>
            </a:r>
          </a:p>
          <a:p>
            <a:pPr>
              <a:spcAft>
                <a:spcPts val="200"/>
              </a:spcAft>
            </a:pPr>
            <a:r>
              <a:rPr lang="en-GB" sz="2000" b="1" u="none" dirty="0">
                <a:solidFill>
                  <a:schemeClr val="accent4">
                    <a:lumMod val="75000"/>
                  </a:schemeClr>
                </a:solidFill>
                <a:effectLst/>
              </a:rPr>
              <a:t>NITRIC ACID</a:t>
            </a:r>
            <a:r>
              <a:rPr lang="en-GB" sz="2000" u="none" dirty="0">
                <a:effectLst/>
              </a:rPr>
              <a:t>	ammonia can be oxidised to nitric acid</a:t>
            </a:r>
          </a:p>
          <a:p>
            <a:pPr>
              <a:spcAft>
                <a:spcPts val="200"/>
              </a:spcAft>
            </a:pPr>
            <a:r>
              <a:rPr lang="en-GB" sz="2000" u="none" dirty="0">
                <a:effectLst/>
              </a:rPr>
              <a:t>		nitric acid is used to manufacture... 	</a:t>
            </a:r>
          </a:p>
          <a:p>
            <a:pPr>
              <a:spcAft>
                <a:spcPts val="200"/>
              </a:spcAft>
            </a:pPr>
            <a:r>
              <a:rPr lang="en-GB" sz="2000" dirty="0"/>
              <a:t>					</a:t>
            </a:r>
            <a:r>
              <a:rPr lang="en-GB" sz="2000" u="none" dirty="0">
                <a:effectLst/>
              </a:rPr>
              <a:t>fertilisers (ammonium nitrate)</a:t>
            </a:r>
          </a:p>
          <a:p>
            <a:pPr>
              <a:spcAft>
                <a:spcPts val="200"/>
              </a:spcAft>
            </a:pPr>
            <a:r>
              <a:rPr lang="en-GB" sz="2000" u="none" dirty="0">
                <a:effectLst/>
              </a:rPr>
              <a:t>					explosives (TNT)</a:t>
            </a:r>
          </a:p>
          <a:p>
            <a:pPr>
              <a:spcAft>
                <a:spcPts val="200"/>
              </a:spcAft>
            </a:pPr>
            <a:r>
              <a:rPr lang="en-GB" sz="2000" u="none" dirty="0">
                <a:effectLst/>
              </a:rPr>
              <a:t>					polyamide polymers (NYLON)</a:t>
            </a:r>
          </a:p>
        </p:txBody>
      </p:sp>
      <p:sp>
        <p:nvSpPr>
          <p:cNvPr id="284675" name="Line 3"/>
          <p:cNvSpPr>
            <a:spLocks noChangeShapeType="1"/>
          </p:cNvSpPr>
          <p:nvPr/>
        </p:nvSpPr>
        <p:spPr bwMode="auto">
          <a:xfrm>
            <a:off x="8826500" y="6629400"/>
            <a:ext cx="190500" cy="1588"/>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AutoShape 4">
            <a:hlinkClick r:id="" action="ppaction://hlinkshowjump?jump=nextslide" highlightClick="1"/>
          </p:cNvPr>
          <p:cNvSpPr>
            <a:spLocks noChangeArrowheads="1"/>
          </p:cNvSpPr>
          <p:nvPr/>
        </p:nvSpPr>
        <p:spPr bwMode="auto">
          <a:xfrm>
            <a:off x="8661400" y="6438900"/>
            <a:ext cx="4572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7" name="Line 5"/>
          <p:cNvSpPr>
            <a:spLocks noChangeShapeType="1"/>
          </p:cNvSpPr>
          <p:nvPr/>
        </p:nvSpPr>
        <p:spPr bwMode="auto">
          <a:xfrm flipH="1">
            <a:off x="139700" y="6629400"/>
            <a:ext cx="1905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8" name="AutoShape 6">
            <a:hlinkClick r:id="" action="ppaction://hlinkshowjump?jump=previousslide" highlightClick="1"/>
          </p:cNvPr>
          <p:cNvSpPr>
            <a:spLocks noChangeArrowheads="1"/>
          </p:cNvSpPr>
          <p:nvPr/>
        </p:nvSpPr>
        <p:spPr bwMode="auto">
          <a:xfrm>
            <a:off x="139700" y="6438900"/>
            <a:ext cx="3429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Text Box 9"/>
          <p:cNvSpPr txBox="1">
            <a:spLocks noChangeArrowheads="1"/>
          </p:cNvSpPr>
          <p:nvPr/>
        </p:nvSpPr>
        <p:spPr bwMode="auto">
          <a:xfrm>
            <a:off x="1447800" y="179388"/>
            <a:ext cx="6248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200" u="none" dirty="0"/>
              <a:t>Important uses of Ammonia and its Compounds</a:t>
            </a:r>
          </a:p>
        </p:txBody>
      </p:sp>
    </p:spTree>
    <p:extLst>
      <p:ext uri="{BB962C8B-B14F-4D97-AF65-F5344CB8AC3E}">
        <p14:creationId xmlns:p14="http://schemas.microsoft.com/office/powerpoint/2010/main" val="33971037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aber_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 y="1143000"/>
            <a:ext cx="7833360" cy="4895850"/>
          </a:xfrm>
          <a:prstGeom prst="rect">
            <a:avLst/>
          </a:prstGeom>
          <a:noFill/>
          <a:extLst>
            <a:ext uri="{909E8E84-426E-40DD-AFC4-6F175D3DCCD1}">
              <a14:hiddenFill xmlns:a14="http://schemas.microsoft.com/office/drawing/2010/main">
                <a:solidFill>
                  <a:srgbClr val="FFFFFF"/>
                </a:solidFill>
              </a14:hiddenFill>
            </a:ext>
          </a:extLst>
        </p:spPr>
      </p:pic>
      <p:sp>
        <p:nvSpPr>
          <p:cNvPr id="5125" name="Text Box 5"/>
          <p:cNvSpPr txBox="1">
            <a:spLocks noChangeArrowheads="1"/>
          </p:cNvSpPr>
          <p:nvPr/>
        </p:nvSpPr>
        <p:spPr bwMode="auto">
          <a:xfrm>
            <a:off x="1371600" y="381000"/>
            <a:ext cx="6781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200" dirty="0"/>
              <a:t>Flow Chart of the Haber Process</a:t>
            </a:r>
          </a:p>
        </p:txBody>
      </p:sp>
    </p:spTree>
    <p:extLst>
      <p:ext uri="{BB962C8B-B14F-4D97-AF65-F5344CB8AC3E}">
        <p14:creationId xmlns:p14="http://schemas.microsoft.com/office/powerpoint/2010/main" val="63862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267990" y="1219200"/>
            <a:ext cx="8715375"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00"/>
              </a:spcAft>
            </a:pPr>
            <a:r>
              <a:rPr lang="en-GB" sz="1600" u="none" dirty="0">
                <a:solidFill>
                  <a:srgbClr val="003399"/>
                </a:solidFill>
                <a:effectLst/>
              </a:rPr>
              <a:t>	</a:t>
            </a:r>
            <a:r>
              <a:rPr lang="en-GB" sz="2000" u="none" dirty="0">
                <a:effectLst/>
              </a:rPr>
              <a:t>	N</a:t>
            </a:r>
            <a:r>
              <a:rPr lang="en-GB" sz="2000" u="none" baseline="-25000" dirty="0">
                <a:effectLst/>
              </a:rPr>
              <a:t>2</a:t>
            </a:r>
            <a:r>
              <a:rPr lang="en-GB" sz="2000" u="none" dirty="0">
                <a:effectLst/>
              </a:rPr>
              <a:t>(g)   +   3H</a:t>
            </a:r>
            <a:r>
              <a:rPr lang="en-GB" sz="2000" u="none" baseline="-25000" dirty="0">
                <a:effectLst/>
              </a:rPr>
              <a:t>2</a:t>
            </a:r>
            <a:r>
              <a:rPr lang="en-GB" sz="2000" u="none" dirty="0">
                <a:effectLst/>
              </a:rPr>
              <a:t>(g)               2NH</a:t>
            </a:r>
            <a:r>
              <a:rPr lang="en-GB" sz="2000" u="none" baseline="-25000" dirty="0">
                <a:effectLst/>
              </a:rPr>
              <a:t>3</a:t>
            </a:r>
            <a:r>
              <a:rPr lang="en-GB" sz="2000" u="none" dirty="0">
                <a:effectLst/>
              </a:rPr>
              <a:t>(g)   	        H = - 92 kJ mol</a:t>
            </a:r>
            <a:r>
              <a:rPr lang="en-GB" sz="2000" u="none" baseline="30000" dirty="0">
                <a:effectLst/>
              </a:rPr>
              <a:t>-1</a:t>
            </a:r>
          </a:p>
          <a:p>
            <a:pPr>
              <a:spcAft>
                <a:spcPts val="200"/>
              </a:spcAft>
            </a:pPr>
            <a:endParaRPr lang="en-GB" sz="1600" u="none" dirty="0">
              <a:effectLst/>
            </a:endParaRPr>
          </a:p>
          <a:p>
            <a:pPr>
              <a:spcAft>
                <a:spcPts val="200"/>
              </a:spcAft>
            </a:pPr>
            <a:r>
              <a:rPr lang="en-GB" sz="2000" b="1" u="none" dirty="0">
                <a:solidFill>
                  <a:schemeClr val="accent4">
                    <a:lumMod val="75000"/>
                  </a:schemeClr>
                </a:solidFill>
                <a:effectLst/>
              </a:rPr>
              <a:t>Conditions</a:t>
            </a:r>
            <a:r>
              <a:rPr lang="en-GB" sz="2000" u="none" dirty="0">
                <a:effectLst/>
              </a:rPr>
              <a:t>	Pressure		20000 </a:t>
            </a:r>
            <a:r>
              <a:rPr lang="en-GB" sz="2000" u="none" dirty="0" err="1">
                <a:effectLst/>
              </a:rPr>
              <a:t>kPa</a:t>
            </a:r>
            <a:r>
              <a:rPr lang="en-GB" sz="2000" u="none" dirty="0">
                <a:effectLst/>
              </a:rPr>
              <a:t> (200 atmospheres)</a:t>
            </a:r>
          </a:p>
          <a:p>
            <a:pPr>
              <a:spcAft>
                <a:spcPts val="200"/>
              </a:spcAft>
            </a:pPr>
            <a:r>
              <a:rPr lang="en-GB" sz="2000" u="none" dirty="0">
                <a:effectLst/>
              </a:rPr>
              <a:t>		Temperature	380-450°C</a:t>
            </a:r>
          </a:p>
          <a:p>
            <a:pPr>
              <a:spcAft>
                <a:spcPts val="200"/>
              </a:spcAft>
            </a:pPr>
            <a:r>
              <a:rPr lang="en-GB" sz="2000" u="none" dirty="0">
                <a:effectLst/>
              </a:rPr>
              <a:t>		Catalyst		iron oxide</a:t>
            </a:r>
          </a:p>
          <a:p>
            <a:pPr>
              <a:spcAft>
                <a:spcPts val="200"/>
              </a:spcAft>
            </a:pPr>
            <a:endParaRPr lang="en-GB" sz="2000" u="none" dirty="0">
              <a:effectLst/>
            </a:endParaRPr>
          </a:p>
          <a:p>
            <a:pPr>
              <a:spcAft>
                <a:spcPts val="200"/>
              </a:spcAft>
            </a:pPr>
            <a:endParaRPr lang="en-GB" sz="1600" b="1" u="none" dirty="0">
              <a:effectLst/>
              <a:latin typeface="Arial" pitchFamily="34" charset="0"/>
            </a:endParaRPr>
          </a:p>
        </p:txBody>
      </p:sp>
      <p:sp>
        <p:nvSpPr>
          <p:cNvPr id="343043" name="Line 3"/>
          <p:cNvSpPr>
            <a:spLocks noChangeShapeType="1"/>
          </p:cNvSpPr>
          <p:nvPr/>
        </p:nvSpPr>
        <p:spPr bwMode="auto">
          <a:xfrm>
            <a:off x="8826500" y="6629400"/>
            <a:ext cx="190500" cy="1588"/>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4" name="AutoShape 4">
            <a:hlinkClick r:id="" action="ppaction://hlinkshowjump?jump=nextslide" highlightClick="1"/>
          </p:cNvPr>
          <p:cNvSpPr>
            <a:spLocks noChangeArrowheads="1"/>
          </p:cNvSpPr>
          <p:nvPr/>
        </p:nvSpPr>
        <p:spPr bwMode="auto">
          <a:xfrm>
            <a:off x="8661400" y="6438900"/>
            <a:ext cx="4572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5" name="Line 5"/>
          <p:cNvSpPr>
            <a:spLocks noChangeShapeType="1"/>
          </p:cNvSpPr>
          <p:nvPr/>
        </p:nvSpPr>
        <p:spPr bwMode="auto">
          <a:xfrm flipH="1">
            <a:off x="139700" y="6629400"/>
            <a:ext cx="1905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6" name="AutoShape 6">
            <a:hlinkClick r:id="" action="ppaction://hlinkshowjump?jump=previousslide" highlightClick="1"/>
          </p:cNvPr>
          <p:cNvSpPr>
            <a:spLocks noChangeArrowheads="1"/>
          </p:cNvSpPr>
          <p:nvPr/>
        </p:nvSpPr>
        <p:spPr bwMode="auto">
          <a:xfrm>
            <a:off x="139700" y="6438900"/>
            <a:ext cx="3429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7" name="Text Box 7"/>
          <p:cNvSpPr txBox="1">
            <a:spLocks noChangeArrowheads="1"/>
          </p:cNvSpPr>
          <p:nvPr/>
        </p:nvSpPr>
        <p:spPr bwMode="auto">
          <a:xfrm>
            <a:off x="1447800" y="179388"/>
            <a:ext cx="6248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4400" u="none" dirty="0"/>
              <a:t>Haber Process</a:t>
            </a:r>
          </a:p>
        </p:txBody>
      </p:sp>
      <p:grpSp>
        <p:nvGrpSpPr>
          <p:cNvPr id="343048" name="Group 8"/>
          <p:cNvGrpSpPr>
            <a:grpSpLocks/>
          </p:cNvGrpSpPr>
          <p:nvPr/>
        </p:nvGrpSpPr>
        <p:grpSpPr bwMode="auto">
          <a:xfrm>
            <a:off x="4016600" y="1437978"/>
            <a:ext cx="479425" cy="123825"/>
            <a:chOff x="908" y="497"/>
            <a:chExt cx="302" cy="78"/>
          </a:xfrm>
        </p:grpSpPr>
        <p:grpSp>
          <p:nvGrpSpPr>
            <p:cNvPr id="343049" name="Group 9"/>
            <p:cNvGrpSpPr>
              <a:grpSpLocks/>
            </p:cNvGrpSpPr>
            <p:nvPr/>
          </p:nvGrpSpPr>
          <p:grpSpPr bwMode="auto">
            <a:xfrm>
              <a:off x="912" y="497"/>
              <a:ext cx="298" cy="22"/>
              <a:chOff x="912" y="497"/>
              <a:chExt cx="298" cy="22"/>
            </a:xfrm>
          </p:grpSpPr>
          <p:sp>
            <p:nvSpPr>
              <p:cNvPr id="343050" name="Line 10"/>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1" name="Line 11"/>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052" name="Group 12"/>
            <p:cNvGrpSpPr>
              <a:grpSpLocks/>
            </p:cNvGrpSpPr>
            <p:nvPr/>
          </p:nvGrpSpPr>
          <p:grpSpPr bwMode="auto">
            <a:xfrm rot="-10800000">
              <a:off x="908" y="553"/>
              <a:ext cx="298" cy="22"/>
              <a:chOff x="912" y="497"/>
              <a:chExt cx="298" cy="22"/>
            </a:xfrm>
          </p:grpSpPr>
          <p:sp>
            <p:nvSpPr>
              <p:cNvPr id="343053" name="Line 13"/>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Line 14"/>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6050761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267990" y="1219200"/>
            <a:ext cx="871537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00"/>
              </a:spcAft>
            </a:pPr>
            <a:r>
              <a:rPr lang="en-GB" sz="1600" u="none" dirty="0">
                <a:solidFill>
                  <a:srgbClr val="003399"/>
                </a:solidFill>
                <a:effectLst/>
              </a:rPr>
              <a:t>	</a:t>
            </a:r>
            <a:r>
              <a:rPr lang="en-GB" sz="2000" u="none" dirty="0">
                <a:effectLst/>
              </a:rPr>
              <a:t>	N</a:t>
            </a:r>
            <a:r>
              <a:rPr lang="en-GB" sz="2000" u="none" baseline="-25000" dirty="0">
                <a:effectLst/>
              </a:rPr>
              <a:t>2</a:t>
            </a:r>
            <a:r>
              <a:rPr lang="en-GB" sz="2000" u="none" dirty="0">
                <a:effectLst/>
              </a:rPr>
              <a:t>(g)   +   3H</a:t>
            </a:r>
            <a:r>
              <a:rPr lang="en-GB" sz="2000" u="none" baseline="-25000" dirty="0">
                <a:effectLst/>
              </a:rPr>
              <a:t>2</a:t>
            </a:r>
            <a:r>
              <a:rPr lang="en-GB" sz="2000" u="none" dirty="0">
                <a:effectLst/>
              </a:rPr>
              <a:t>(g)               2NH</a:t>
            </a:r>
            <a:r>
              <a:rPr lang="en-GB" sz="2000" u="none" baseline="-25000" dirty="0">
                <a:effectLst/>
              </a:rPr>
              <a:t>3</a:t>
            </a:r>
            <a:r>
              <a:rPr lang="en-GB" sz="2000" u="none" dirty="0">
                <a:effectLst/>
              </a:rPr>
              <a:t>(g)   	        H = - 92 kJ mol</a:t>
            </a:r>
            <a:r>
              <a:rPr lang="en-GB" sz="2000" u="none" baseline="30000" dirty="0">
                <a:effectLst/>
              </a:rPr>
              <a:t>-1</a:t>
            </a:r>
          </a:p>
          <a:p>
            <a:pPr>
              <a:spcAft>
                <a:spcPts val="200"/>
              </a:spcAft>
            </a:pPr>
            <a:endParaRPr lang="en-GB" sz="1600" u="none" dirty="0">
              <a:effectLst/>
            </a:endParaRPr>
          </a:p>
          <a:p>
            <a:pPr>
              <a:spcAft>
                <a:spcPts val="200"/>
              </a:spcAft>
            </a:pPr>
            <a:r>
              <a:rPr lang="en-GB" sz="2000" b="1" u="none" dirty="0">
                <a:solidFill>
                  <a:schemeClr val="accent4">
                    <a:lumMod val="75000"/>
                  </a:schemeClr>
                </a:solidFill>
                <a:effectLst/>
              </a:rPr>
              <a:t>Conditions</a:t>
            </a:r>
            <a:r>
              <a:rPr lang="en-GB" sz="2000" u="none" dirty="0">
                <a:effectLst/>
              </a:rPr>
              <a:t>	Pressure		20000 </a:t>
            </a:r>
            <a:r>
              <a:rPr lang="en-GB" sz="2000" u="none" dirty="0" err="1">
                <a:effectLst/>
              </a:rPr>
              <a:t>kPa</a:t>
            </a:r>
            <a:r>
              <a:rPr lang="en-GB" sz="2000" u="none" dirty="0">
                <a:effectLst/>
              </a:rPr>
              <a:t> (200 atmospheres)</a:t>
            </a:r>
          </a:p>
          <a:p>
            <a:pPr>
              <a:spcAft>
                <a:spcPts val="200"/>
              </a:spcAft>
            </a:pPr>
            <a:r>
              <a:rPr lang="en-GB" sz="2000" u="none" dirty="0">
                <a:effectLst/>
              </a:rPr>
              <a:t>		Temperature	380-450°C</a:t>
            </a:r>
          </a:p>
          <a:p>
            <a:pPr>
              <a:spcAft>
                <a:spcPts val="200"/>
              </a:spcAft>
            </a:pPr>
            <a:r>
              <a:rPr lang="en-GB" sz="2000" u="none" dirty="0">
                <a:effectLst/>
              </a:rPr>
              <a:t>		Catalyst		iron oxide</a:t>
            </a:r>
          </a:p>
          <a:p>
            <a:pPr>
              <a:spcAft>
                <a:spcPts val="200"/>
              </a:spcAft>
            </a:pPr>
            <a:endParaRPr lang="en-GB" sz="2000" u="none" dirty="0">
              <a:effectLst/>
            </a:endParaRPr>
          </a:p>
          <a:p>
            <a:pPr>
              <a:spcAft>
                <a:spcPts val="200"/>
              </a:spcAft>
            </a:pPr>
            <a:r>
              <a:rPr lang="en-GB" sz="2000" b="1" u="none" dirty="0">
                <a:solidFill>
                  <a:schemeClr val="accent4">
                    <a:lumMod val="75000"/>
                  </a:schemeClr>
                </a:solidFill>
                <a:effectLst/>
              </a:rPr>
              <a:t>Equilibrium theory favours</a:t>
            </a:r>
          </a:p>
          <a:p>
            <a:pPr>
              <a:spcAft>
                <a:spcPts val="200"/>
              </a:spcAft>
            </a:pPr>
            <a:r>
              <a:rPr lang="en-GB" sz="2000" u="none" dirty="0">
                <a:effectLst/>
              </a:rPr>
              <a:t>low temperature	      exothermic reaction - higher yield at lower temperature</a:t>
            </a:r>
          </a:p>
          <a:p>
            <a:pPr>
              <a:spcAft>
                <a:spcPts val="200"/>
              </a:spcAft>
            </a:pPr>
            <a:r>
              <a:rPr lang="en-GB" sz="2000" u="none" dirty="0">
                <a:effectLst/>
              </a:rPr>
              <a:t>high pressure	      decrease in number of gaseous molecules</a:t>
            </a:r>
          </a:p>
          <a:p>
            <a:pPr>
              <a:spcAft>
                <a:spcPts val="200"/>
              </a:spcAft>
            </a:pPr>
            <a:endParaRPr lang="en-GB" sz="1600" b="1" u="none" dirty="0">
              <a:effectLst/>
              <a:latin typeface="Arial" pitchFamily="34" charset="0"/>
            </a:endParaRPr>
          </a:p>
        </p:txBody>
      </p:sp>
      <p:sp>
        <p:nvSpPr>
          <p:cNvPr id="343043" name="Line 3"/>
          <p:cNvSpPr>
            <a:spLocks noChangeShapeType="1"/>
          </p:cNvSpPr>
          <p:nvPr/>
        </p:nvSpPr>
        <p:spPr bwMode="auto">
          <a:xfrm>
            <a:off x="8826500" y="6629400"/>
            <a:ext cx="190500" cy="1588"/>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4" name="AutoShape 4">
            <a:hlinkClick r:id="" action="ppaction://hlinkshowjump?jump=nextslide" highlightClick="1"/>
          </p:cNvPr>
          <p:cNvSpPr>
            <a:spLocks noChangeArrowheads="1"/>
          </p:cNvSpPr>
          <p:nvPr/>
        </p:nvSpPr>
        <p:spPr bwMode="auto">
          <a:xfrm>
            <a:off x="8661400" y="6438900"/>
            <a:ext cx="4572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5" name="Line 5"/>
          <p:cNvSpPr>
            <a:spLocks noChangeShapeType="1"/>
          </p:cNvSpPr>
          <p:nvPr/>
        </p:nvSpPr>
        <p:spPr bwMode="auto">
          <a:xfrm flipH="1">
            <a:off x="139700" y="6629400"/>
            <a:ext cx="1905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6" name="AutoShape 6">
            <a:hlinkClick r:id="" action="ppaction://hlinkshowjump?jump=previousslide" highlightClick="1"/>
          </p:cNvPr>
          <p:cNvSpPr>
            <a:spLocks noChangeArrowheads="1"/>
          </p:cNvSpPr>
          <p:nvPr/>
        </p:nvSpPr>
        <p:spPr bwMode="auto">
          <a:xfrm>
            <a:off x="139700" y="6438900"/>
            <a:ext cx="3429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7" name="Text Box 7"/>
          <p:cNvSpPr txBox="1">
            <a:spLocks noChangeArrowheads="1"/>
          </p:cNvSpPr>
          <p:nvPr/>
        </p:nvSpPr>
        <p:spPr bwMode="auto">
          <a:xfrm>
            <a:off x="1447800" y="179388"/>
            <a:ext cx="6248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4400" u="none" dirty="0"/>
              <a:t>Haber Process</a:t>
            </a:r>
          </a:p>
        </p:txBody>
      </p:sp>
      <p:grpSp>
        <p:nvGrpSpPr>
          <p:cNvPr id="343048" name="Group 8"/>
          <p:cNvGrpSpPr>
            <a:grpSpLocks/>
          </p:cNvGrpSpPr>
          <p:nvPr/>
        </p:nvGrpSpPr>
        <p:grpSpPr bwMode="auto">
          <a:xfrm>
            <a:off x="4016600" y="1437978"/>
            <a:ext cx="479425" cy="123825"/>
            <a:chOff x="908" y="497"/>
            <a:chExt cx="302" cy="78"/>
          </a:xfrm>
        </p:grpSpPr>
        <p:grpSp>
          <p:nvGrpSpPr>
            <p:cNvPr id="343049" name="Group 9"/>
            <p:cNvGrpSpPr>
              <a:grpSpLocks/>
            </p:cNvGrpSpPr>
            <p:nvPr/>
          </p:nvGrpSpPr>
          <p:grpSpPr bwMode="auto">
            <a:xfrm>
              <a:off x="912" y="497"/>
              <a:ext cx="298" cy="22"/>
              <a:chOff x="912" y="497"/>
              <a:chExt cx="298" cy="22"/>
            </a:xfrm>
          </p:grpSpPr>
          <p:sp>
            <p:nvSpPr>
              <p:cNvPr id="343050" name="Line 10"/>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1" name="Line 11"/>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052" name="Group 12"/>
            <p:cNvGrpSpPr>
              <a:grpSpLocks/>
            </p:cNvGrpSpPr>
            <p:nvPr/>
          </p:nvGrpSpPr>
          <p:grpSpPr bwMode="auto">
            <a:xfrm rot="-10800000">
              <a:off x="908" y="553"/>
              <a:ext cx="298" cy="22"/>
              <a:chOff x="912" y="497"/>
              <a:chExt cx="298" cy="22"/>
            </a:xfrm>
          </p:grpSpPr>
          <p:sp>
            <p:nvSpPr>
              <p:cNvPr id="343053" name="Line 13"/>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Line 14"/>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0130145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267990" y="1219200"/>
            <a:ext cx="8715375"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00"/>
              </a:spcAft>
            </a:pPr>
            <a:r>
              <a:rPr lang="en-GB" sz="1600" u="none" dirty="0">
                <a:solidFill>
                  <a:srgbClr val="003399"/>
                </a:solidFill>
                <a:effectLst/>
              </a:rPr>
              <a:t>	</a:t>
            </a:r>
            <a:r>
              <a:rPr lang="en-GB" sz="2000" u="none" dirty="0">
                <a:effectLst/>
              </a:rPr>
              <a:t>	N</a:t>
            </a:r>
            <a:r>
              <a:rPr lang="en-GB" sz="2000" u="none" baseline="-25000" dirty="0">
                <a:effectLst/>
              </a:rPr>
              <a:t>2</a:t>
            </a:r>
            <a:r>
              <a:rPr lang="en-GB" sz="2000" u="none" dirty="0">
                <a:effectLst/>
              </a:rPr>
              <a:t>(g)   +   3H</a:t>
            </a:r>
            <a:r>
              <a:rPr lang="en-GB" sz="2000" u="none" baseline="-25000" dirty="0">
                <a:effectLst/>
              </a:rPr>
              <a:t>2</a:t>
            </a:r>
            <a:r>
              <a:rPr lang="en-GB" sz="2000" u="none" dirty="0">
                <a:effectLst/>
              </a:rPr>
              <a:t>(g)               2NH</a:t>
            </a:r>
            <a:r>
              <a:rPr lang="en-GB" sz="2000" u="none" baseline="-25000" dirty="0">
                <a:effectLst/>
              </a:rPr>
              <a:t>3</a:t>
            </a:r>
            <a:r>
              <a:rPr lang="en-GB" sz="2000" u="none" dirty="0">
                <a:effectLst/>
              </a:rPr>
              <a:t>(g)   	        H = - 92 kJ mol</a:t>
            </a:r>
            <a:r>
              <a:rPr lang="en-GB" sz="2000" u="none" baseline="30000" dirty="0">
                <a:effectLst/>
              </a:rPr>
              <a:t>-1</a:t>
            </a:r>
          </a:p>
          <a:p>
            <a:pPr>
              <a:spcAft>
                <a:spcPts val="200"/>
              </a:spcAft>
            </a:pPr>
            <a:endParaRPr lang="en-GB" sz="1600" u="none" dirty="0">
              <a:effectLst/>
            </a:endParaRPr>
          </a:p>
          <a:p>
            <a:pPr>
              <a:spcAft>
                <a:spcPts val="200"/>
              </a:spcAft>
            </a:pPr>
            <a:r>
              <a:rPr lang="en-GB" sz="2000" b="1" u="none" dirty="0">
                <a:solidFill>
                  <a:schemeClr val="accent4">
                    <a:lumMod val="75000"/>
                  </a:schemeClr>
                </a:solidFill>
                <a:effectLst/>
              </a:rPr>
              <a:t>Conditions</a:t>
            </a:r>
            <a:r>
              <a:rPr lang="en-GB" sz="2000" u="none" dirty="0">
                <a:effectLst/>
              </a:rPr>
              <a:t>	Pressure		20000 </a:t>
            </a:r>
            <a:r>
              <a:rPr lang="en-GB" sz="2000" u="none" dirty="0" err="1">
                <a:effectLst/>
              </a:rPr>
              <a:t>kPa</a:t>
            </a:r>
            <a:r>
              <a:rPr lang="en-GB" sz="2000" u="none" dirty="0">
                <a:effectLst/>
              </a:rPr>
              <a:t> (200 atmospheres)</a:t>
            </a:r>
          </a:p>
          <a:p>
            <a:pPr>
              <a:spcAft>
                <a:spcPts val="200"/>
              </a:spcAft>
            </a:pPr>
            <a:r>
              <a:rPr lang="en-GB" sz="2000" u="none" dirty="0">
                <a:effectLst/>
              </a:rPr>
              <a:t>		Temperature	380-450°C</a:t>
            </a:r>
          </a:p>
          <a:p>
            <a:pPr>
              <a:spcAft>
                <a:spcPts val="200"/>
              </a:spcAft>
            </a:pPr>
            <a:r>
              <a:rPr lang="en-GB" sz="2000" u="none" dirty="0">
                <a:effectLst/>
              </a:rPr>
              <a:t>		Catalyst		iron oxide</a:t>
            </a:r>
          </a:p>
          <a:p>
            <a:pPr>
              <a:spcAft>
                <a:spcPts val="200"/>
              </a:spcAft>
            </a:pPr>
            <a:endParaRPr lang="en-GB" sz="2000" u="none" dirty="0">
              <a:effectLst/>
            </a:endParaRPr>
          </a:p>
          <a:p>
            <a:pPr>
              <a:spcAft>
                <a:spcPts val="200"/>
              </a:spcAft>
            </a:pPr>
            <a:r>
              <a:rPr lang="en-GB" sz="2000" b="1" u="none" dirty="0">
                <a:solidFill>
                  <a:schemeClr val="accent4">
                    <a:lumMod val="75000"/>
                  </a:schemeClr>
                </a:solidFill>
                <a:effectLst/>
              </a:rPr>
              <a:t>Equilibrium theory favours:</a:t>
            </a:r>
          </a:p>
          <a:p>
            <a:pPr>
              <a:spcAft>
                <a:spcPts val="200"/>
              </a:spcAft>
            </a:pPr>
            <a:r>
              <a:rPr lang="en-GB" sz="2000" u="none" dirty="0">
                <a:effectLst/>
              </a:rPr>
              <a:t>low temperature	      exothermic reaction - higher yield at lower temperature</a:t>
            </a:r>
          </a:p>
          <a:p>
            <a:pPr>
              <a:spcAft>
                <a:spcPts val="200"/>
              </a:spcAft>
            </a:pPr>
            <a:r>
              <a:rPr lang="en-GB" sz="2000" u="none" dirty="0">
                <a:effectLst/>
              </a:rPr>
              <a:t>high pressure	      decrease in number of gaseous molecules</a:t>
            </a:r>
          </a:p>
          <a:p>
            <a:pPr>
              <a:spcAft>
                <a:spcPts val="200"/>
              </a:spcAft>
            </a:pPr>
            <a:endParaRPr lang="en-GB" sz="2000" dirty="0"/>
          </a:p>
          <a:p>
            <a:pPr>
              <a:spcAft>
                <a:spcPts val="200"/>
              </a:spcAft>
            </a:pPr>
            <a:r>
              <a:rPr lang="en-GB" sz="2000" b="1" u="none" dirty="0">
                <a:solidFill>
                  <a:schemeClr val="accent4">
                    <a:lumMod val="75000"/>
                  </a:schemeClr>
                </a:solidFill>
                <a:effectLst/>
              </a:rPr>
              <a:t>Kinetic theory favours:</a:t>
            </a:r>
          </a:p>
          <a:p>
            <a:pPr>
              <a:spcAft>
                <a:spcPts val="200"/>
              </a:spcAft>
            </a:pPr>
            <a:r>
              <a:rPr lang="en-GB" sz="2000" u="none" dirty="0">
                <a:effectLst/>
              </a:rPr>
              <a:t>high temperature      greater average energy + more frequent collisions</a:t>
            </a:r>
          </a:p>
          <a:p>
            <a:pPr>
              <a:spcAft>
                <a:spcPts val="200"/>
              </a:spcAft>
            </a:pPr>
            <a:r>
              <a:rPr lang="en-GB" sz="2000" u="none" dirty="0">
                <a:effectLst/>
              </a:rPr>
              <a:t>high pressure	      more frequent collisions for gaseous molecules</a:t>
            </a:r>
          </a:p>
          <a:p>
            <a:pPr>
              <a:spcAft>
                <a:spcPts val="200"/>
              </a:spcAft>
            </a:pPr>
            <a:r>
              <a:rPr lang="en-GB" sz="2000" u="none" dirty="0">
                <a:effectLst/>
              </a:rPr>
              <a:t>catalyst	      	      lower activation energy</a:t>
            </a:r>
          </a:p>
          <a:p>
            <a:pPr>
              <a:spcAft>
                <a:spcPts val="200"/>
              </a:spcAft>
            </a:pPr>
            <a:endParaRPr lang="en-GB" sz="2000" u="none" dirty="0">
              <a:effectLst/>
            </a:endParaRPr>
          </a:p>
          <a:p>
            <a:pPr>
              <a:spcAft>
                <a:spcPts val="200"/>
              </a:spcAft>
            </a:pPr>
            <a:endParaRPr lang="en-GB" sz="1600" b="1" u="none" dirty="0">
              <a:effectLst/>
              <a:latin typeface="Arial" pitchFamily="34" charset="0"/>
            </a:endParaRPr>
          </a:p>
        </p:txBody>
      </p:sp>
      <p:sp>
        <p:nvSpPr>
          <p:cNvPr id="343043" name="Line 3"/>
          <p:cNvSpPr>
            <a:spLocks noChangeShapeType="1"/>
          </p:cNvSpPr>
          <p:nvPr/>
        </p:nvSpPr>
        <p:spPr bwMode="auto">
          <a:xfrm>
            <a:off x="8826500" y="6629400"/>
            <a:ext cx="190500" cy="1588"/>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4" name="AutoShape 4">
            <a:hlinkClick r:id="" action="ppaction://hlinkshowjump?jump=nextslide" highlightClick="1"/>
          </p:cNvPr>
          <p:cNvSpPr>
            <a:spLocks noChangeArrowheads="1"/>
          </p:cNvSpPr>
          <p:nvPr/>
        </p:nvSpPr>
        <p:spPr bwMode="auto">
          <a:xfrm>
            <a:off x="8661400" y="6438900"/>
            <a:ext cx="4572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5" name="Line 5"/>
          <p:cNvSpPr>
            <a:spLocks noChangeShapeType="1"/>
          </p:cNvSpPr>
          <p:nvPr/>
        </p:nvSpPr>
        <p:spPr bwMode="auto">
          <a:xfrm flipH="1">
            <a:off x="139700" y="6629400"/>
            <a:ext cx="1905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6" name="AutoShape 6">
            <a:hlinkClick r:id="" action="ppaction://hlinkshowjump?jump=previousslide" highlightClick="1"/>
          </p:cNvPr>
          <p:cNvSpPr>
            <a:spLocks noChangeArrowheads="1"/>
          </p:cNvSpPr>
          <p:nvPr/>
        </p:nvSpPr>
        <p:spPr bwMode="auto">
          <a:xfrm>
            <a:off x="139700" y="6438900"/>
            <a:ext cx="3429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7" name="Text Box 7"/>
          <p:cNvSpPr txBox="1">
            <a:spLocks noChangeArrowheads="1"/>
          </p:cNvSpPr>
          <p:nvPr/>
        </p:nvSpPr>
        <p:spPr bwMode="auto">
          <a:xfrm>
            <a:off x="1447800" y="179388"/>
            <a:ext cx="6248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4400" u="none" dirty="0"/>
              <a:t>Haber Process</a:t>
            </a:r>
          </a:p>
        </p:txBody>
      </p:sp>
      <p:grpSp>
        <p:nvGrpSpPr>
          <p:cNvPr id="343048" name="Group 8"/>
          <p:cNvGrpSpPr>
            <a:grpSpLocks/>
          </p:cNvGrpSpPr>
          <p:nvPr/>
        </p:nvGrpSpPr>
        <p:grpSpPr bwMode="auto">
          <a:xfrm>
            <a:off x="4016600" y="1437978"/>
            <a:ext cx="479425" cy="123825"/>
            <a:chOff x="908" y="497"/>
            <a:chExt cx="302" cy="78"/>
          </a:xfrm>
        </p:grpSpPr>
        <p:grpSp>
          <p:nvGrpSpPr>
            <p:cNvPr id="343049" name="Group 9"/>
            <p:cNvGrpSpPr>
              <a:grpSpLocks/>
            </p:cNvGrpSpPr>
            <p:nvPr/>
          </p:nvGrpSpPr>
          <p:grpSpPr bwMode="auto">
            <a:xfrm>
              <a:off x="912" y="497"/>
              <a:ext cx="298" cy="22"/>
              <a:chOff x="912" y="497"/>
              <a:chExt cx="298" cy="22"/>
            </a:xfrm>
          </p:grpSpPr>
          <p:sp>
            <p:nvSpPr>
              <p:cNvPr id="343050" name="Line 10"/>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1" name="Line 11"/>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052" name="Group 12"/>
            <p:cNvGrpSpPr>
              <a:grpSpLocks/>
            </p:cNvGrpSpPr>
            <p:nvPr/>
          </p:nvGrpSpPr>
          <p:grpSpPr bwMode="auto">
            <a:xfrm rot="-10800000">
              <a:off x="908" y="553"/>
              <a:ext cx="298" cy="22"/>
              <a:chOff x="912" y="497"/>
              <a:chExt cx="298" cy="22"/>
            </a:xfrm>
          </p:grpSpPr>
          <p:sp>
            <p:nvSpPr>
              <p:cNvPr id="343053" name="Line 13"/>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Line 14"/>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9936429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850592-1FF2-4213-B1D4-C33403D8FFC5}"/>
</file>

<file path=customXml/itemProps2.xml><?xml version="1.0" encoding="utf-8"?>
<ds:datastoreItem xmlns:ds="http://schemas.openxmlformats.org/officeDocument/2006/customXml" ds:itemID="{525F37FD-9EDA-4B76-B9D2-6128AA05AD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78F0201-7152-46BC-926F-23BBFDAFED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490</TotalTime>
  <Words>882</Words>
  <Application>Microsoft Office PowerPoint</Application>
  <PresentationFormat>On-screen Show (4:3)</PresentationFormat>
  <Paragraphs>184</Paragraphs>
  <Slides>26</Slides>
  <Notes>14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Industrial Processes</vt:lpstr>
      <vt:lpstr>What would you do?</vt:lpstr>
      <vt:lpstr>Haber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What does REVERSIBLE REACTION mean? </vt:lpstr>
      <vt:lpstr>2 a. What does the Haber Process make ?      b.  Give one USE of this product. </vt:lpstr>
      <vt:lpstr>3. There are THREE RAW MATERIALS for the Haber Process.  What are they? </vt:lpstr>
      <vt:lpstr>4. Write the BALANCED CHEMICAL EQUATION  for the Haber Process. </vt:lpstr>
      <vt:lpstr>5. In a Reversible Reaction,                                                           how can the YIELD be Changed ? </vt:lpstr>
      <vt:lpstr>6. Why is the Haber Process run at 450 °C instead of           room temperature? </vt:lpstr>
      <vt:lpstr>7. Why is the Haber Process run at HIGH PRESSURE?            Give two reasons. </vt:lpstr>
      <vt:lpstr>8. Why is the Haber Process not run at                                   VERY HIGH PRESSURE? </vt:lpstr>
      <vt:lpstr>9. Which substance is used as a CATALYST                                      in the Haber Process? </vt:lpstr>
      <vt:lpstr>10. Use Le Chatalier Principle to explain what happens as a  PRODUCT IS REMOVED… </vt:lpstr>
      <vt:lpstr>11. Use LCP to explain what happens as  HEAT IS REMOVED…</vt:lpstr>
      <vt:lpstr>12. What effect does a CATALYST have on the  EQUILIBRIUM COMPOSITION? </vt:lpstr>
    </vt:vector>
  </TitlesOfParts>
  <Company>Penrhos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Haber Process</dc:title>
  <dc:creator>Kelly Nebel</dc:creator>
  <cp:lastModifiedBy>Nick Marston</cp:lastModifiedBy>
  <cp:revision>41</cp:revision>
  <cp:lastPrinted>2012-05-16T07:52:33Z</cp:lastPrinted>
  <dcterms:created xsi:type="dcterms:W3CDTF">2012-05-16T02:15:00Z</dcterms:created>
  <dcterms:modified xsi:type="dcterms:W3CDTF">2018-02-23T04:36:24Z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ies>
</file>