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318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7" r:id="rId56"/>
    <p:sldId id="320" r:id="rId57"/>
    <p:sldId id="316" r:id="rId58"/>
    <p:sldId id="321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99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95B13-FFCA-4621-84A4-47E0CFE609E8}" v="11" dt="2021-08-31T00:02:28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6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viewProps" Target="viewProps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rston" userId="37aaf328-63dc-48ea-95e7-25737e615455" providerId="ADAL" clId="{48195B13-FFCA-4621-84A4-47E0CFE609E8}"/>
    <pc:docChg chg="addSld delSld modSld sldOrd">
      <pc:chgData name="Nick Marston" userId="37aaf328-63dc-48ea-95e7-25737e615455" providerId="ADAL" clId="{48195B13-FFCA-4621-84A4-47E0CFE609E8}" dt="2021-08-31T01:29:53.313" v="113" actId="20577"/>
      <pc:docMkLst>
        <pc:docMk/>
      </pc:docMkLst>
      <pc:sldChg chg="modSp mod">
        <pc:chgData name="Nick Marston" userId="37aaf328-63dc-48ea-95e7-25737e615455" providerId="ADAL" clId="{48195B13-FFCA-4621-84A4-47E0CFE609E8}" dt="2021-08-23T05:49:15.820" v="67" actId="20577"/>
        <pc:sldMkLst>
          <pc:docMk/>
          <pc:sldMk cId="0" sldId="281"/>
        </pc:sldMkLst>
        <pc:spChg chg="mod">
          <ac:chgData name="Nick Marston" userId="37aaf328-63dc-48ea-95e7-25737e615455" providerId="ADAL" clId="{48195B13-FFCA-4621-84A4-47E0CFE609E8}" dt="2021-08-23T05:49:15.820" v="67" actId="20577"/>
          <ac:spMkLst>
            <pc:docMk/>
            <pc:sldMk cId="0" sldId="281"/>
            <ac:spMk id="43011" creationId="{73ACC821-AE66-46E5-A117-954FF426EFEF}"/>
          </ac:spMkLst>
        </pc:spChg>
        <pc:picChg chg="mod">
          <ac:chgData name="Nick Marston" userId="37aaf328-63dc-48ea-95e7-25737e615455" providerId="ADAL" clId="{48195B13-FFCA-4621-84A4-47E0CFE609E8}" dt="2021-08-23T05:49:08.693" v="66" actId="1076"/>
          <ac:picMkLst>
            <pc:docMk/>
            <pc:sldMk cId="0" sldId="281"/>
            <ac:picMk id="43012" creationId="{5D667FC5-5293-4B67-9055-9AA53A295D66}"/>
          </ac:picMkLst>
        </pc:picChg>
      </pc:sldChg>
      <pc:sldChg chg="ord">
        <pc:chgData name="Nick Marston" userId="37aaf328-63dc-48ea-95e7-25737e615455" providerId="ADAL" clId="{48195B13-FFCA-4621-84A4-47E0CFE609E8}" dt="2021-08-19T04:10:49.907" v="1"/>
        <pc:sldMkLst>
          <pc:docMk/>
          <pc:sldMk cId="0" sldId="288"/>
        </pc:sldMkLst>
      </pc:sldChg>
      <pc:sldChg chg="modSp mod">
        <pc:chgData name="Nick Marston" userId="37aaf328-63dc-48ea-95e7-25737e615455" providerId="ADAL" clId="{48195B13-FFCA-4621-84A4-47E0CFE609E8}" dt="2021-08-31T01:29:53.313" v="113" actId="20577"/>
        <pc:sldMkLst>
          <pc:docMk/>
          <pc:sldMk cId="0" sldId="317"/>
        </pc:sldMkLst>
        <pc:spChg chg="mod">
          <ac:chgData name="Nick Marston" userId="37aaf328-63dc-48ea-95e7-25737e615455" providerId="ADAL" clId="{48195B13-FFCA-4621-84A4-47E0CFE609E8}" dt="2021-08-31T01:29:53.313" v="113" actId="20577"/>
          <ac:spMkLst>
            <pc:docMk/>
            <pc:sldMk cId="0" sldId="317"/>
            <ac:spMk id="114690" creationId="{82E97E65-FDC0-4F81-B59A-5632E18A1914}"/>
          </ac:spMkLst>
        </pc:spChg>
      </pc:sldChg>
      <pc:sldChg chg="new del">
        <pc:chgData name="Nick Marston" userId="37aaf328-63dc-48ea-95e7-25737e615455" providerId="ADAL" clId="{48195B13-FFCA-4621-84A4-47E0CFE609E8}" dt="2021-08-31T01:28:32.580" v="107" actId="47"/>
        <pc:sldMkLst>
          <pc:docMk/>
          <pc:sldMk cId="3407259323" sldId="319"/>
        </pc:sldMkLst>
      </pc:sldChg>
      <pc:sldChg chg="addSp delSp modSp new mod">
        <pc:chgData name="Nick Marston" userId="37aaf328-63dc-48ea-95e7-25737e615455" providerId="ADAL" clId="{48195B13-FFCA-4621-84A4-47E0CFE609E8}" dt="2021-08-27T06:02:11.916" v="88" actId="20577"/>
        <pc:sldMkLst>
          <pc:docMk/>
          <pc:sldMk cId="89947741" sldId="320"/>
        </pc:sldMkLst>
        <pc:spChg chg="mod">
          <ac:chgData name="Nick Marston" userId="37aaf328-63dc-48ea-95e7-25737e615455" providerId="ADAL" clId="{48195B13-FFCA-4621-84A4-47E0CFE609E8}" dt="2021-08-27T06:02:11.916" v="88" actId="20577"/>
          <ac:spMkLst>
            <pc:docMk/>
            <pc:sldMk cId="89947741" sldId="320"/>
            <ac:spMk id="2" creationId="{BA175F6A-753A-44F0-ABF2-06D6E99A5A97}"/>
          </ac:spMkLst>
        </pc:spChg>
        <pc:spChg chg="del">
          <ac:chgData name="Nick Marston" userId="37aaf328-63dc-48ea-95e7-25737e615455" providerId="ADAL" clId="{48195B13-FFCA-4621-84A4-47E0CFE609E8}" dt="2021-08-27T06:01:57.826" v="70" actId="931"/>
          <ac:spMkLst>
            <pc:docMk/>
            <pc:sldMk cId="89947741" sldId="320"/>
            <ac:spMk id="3" creationId="{92810467-39FE-45A5-BF07-A863EA0FAF71}"/>
          </ac:spMkLst>
        </pc:spChg>
        <pc:picChg chg="add mod">
          <ac:chgData name="Nick Marston" userId="37aaf328-63dc-48ea-95e7-25737e615455" providerId="ADAL" clId="{48195B13-FFCA-4621-84A4-47E0CFE609E8}" dt="2021-08-27T06:02:01.032" v="72" actId="962"/>
          <ac:picMkLst>
            <pc:docMk/>
            <pc:sldMk cId="89947741" sldId="320"/>
            <ac:picMk id="5" creationId="{C283E6C0-B24D-4650-AC83-B20CD2D4B2B7}"/>
          </ac:picMkLst>
        </pc:picChg>
      </pc:sldChg>
      <pc:sldChg chg="addSp delSp modSp new mod">
        <pc:chgData name="Nick Marston" userId="37aaf328-63dc-48ea-95e7-25737e615455" providerId="ADAL" clId="{48195B13-FFCA-4621-84A4-47E0CFE609E8}" dt="2021-08-31T00:02:28.970" v="106" actId="14100"/>
        <pc:sldMkLst>
          <pc:docMk/>
          <pc:sldMk cId="3649039828" sldId="321"/>
        </pc:sldMkLst>
        <pc:spChg chg="mod">
          <ac:chgData name="Nick Marston" userId="37aaf328-63dc-48ea-95e7-25737e615455" providerId="ADAL" clId="{48195B13-FFCA-4621-84A4-47E0CFE609E8}" dt="2021-08-31T00:01:58.231" v="103" actId="20577"/>
          <ac:spMkLst>
            <pc:docMk/>
            <pc:sldMk cId="3649039828" sldId="321"/>
            <ac:spMk id="2" creationId="{260244AA-FDE9-40AD-B422-1D91E256A879}"/>
          </ac:spMkLst>
        </pc:spChg>
        <pc:spChg chg="del">
          <ac:chgData name="Nick Marston" userId="37aaf328-63dc-48ea-95e7-25737e615455" providerId="ADAL" clId="{48195B13-FFCA-4621-84A4-47E0CFE609E8}" dt="2021-08-31T00:01:48.205" v="90" actId="931"/>
          <ac:spMkLst>
            <pc:docMk/>
            <pc:sldMk cId="3649039828" sldId="321"/>
            <ac:spMk id="3" creationId="{0156C07D-0C0E-4A31-9DAA-7C545F965747}"/>
          </ac:spMkLst>
        </pc:spChg>
        <pc:picChg chg="add mod">
          <ac:chgData name="Nick Marston" userId="37aaf328-63dc-48ea-95e7-25737e615455" providerId="ADAL" clId="{48195B13-FFCA-4621-84A4-47E0CFE609E8}" dt="2021-08-31T00:02:28.970" v="106" actId="14100"/>
          <ac:picMkLst>
            <pc:docMk/>
            <pc:sldMk cId="3649039828" sldId="321"/>
            <ac:picMk id="5" creationId="{BAFE7028-BEEC-4E20-AECE-E03DB99AD7DC}"/>
          </ac:picMkLst>
        </pc:picChg>
      </pc:sldChg>
    </pc:docChg>
  </pc:docChgLst>
  <pc:docChgLst>
    <pc:chgData name="Nick Marston" userId="37aaf328-63dc-48ea-95e7-25737e615455" providerId="ADAL" clId="{478F1DEA-4D4C-4393-9AC1-644A12C34348}"/>
    <pc:docChg chg="modSld">
      <pc:chgData name="Nick Marston" userId="37aaf328-63dc-48ea-95e7-25737e615455" providerId="ADAL" clId="{478F1DEA-4D4C-4393-9AC1-644A12C34348}" dt="2020-08-17T00:36:38.487" v="31" actId="20577"/>
      <pc:docMkLst>
        <pc:docMk/>
      </pc:docMkLst>
      <pc:sldChg chg="modSp mod">
        <pc:chgData name="Nick Marston" userId="37aaf328-63dc-48ea-95e7-25737e615455" providerId="ADAL" clId="{478F1DEA-4D4C-4393-9AC1-644A12C34348}" dt="2020-08-17T00:36:38.487" v="31" actId="20577"/>
        <pc:sldMkLst>
          <pc:docMk/>
          <pc:sldMk cId="0" sldId="275"/>
        </pc:sldMkLst>
        <pc:spChg chg="mod">
          <ac:chgData name="Nick Marston" userId="37aaf328-63dc-48ea-95e7-25737e615455" providerId="ADAL" clId="{478F1DEA-4D4C-4393-9AC1-644A12C34348}" dt="2020-08-17T00:36:38.487" v="31" actId="20577"/>
          <ac:spMkLst>
            <pc:docMk/>
            <pc:sldMk cId="0" sldId="275"/>
            <ac:spMk id="29699" creationId="{941ABDD3-B7C7-4A0C-A8BE-75A80E51C2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8C95F3-0150-495C-B217-0A35658A4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65902-61FC-4F62-B295-880DF2189B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64BDDA-9D3A-4EAC-8ABA-637B9077C622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1A119-0DB5-4EB9-9191-6A8EBB2BDA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45717-09C3-4D10-BE95-591213AC7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6F2D576E-6FA0-4377-972C-D6A951BFF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5ECC00-C669-4C6A-9958-E1F031886E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64000-497A-4084-80BD-5A4A0A95311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5A7846-9240-4A67-844A-939845412FA2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76ABEA7-B0D2-42F3-A6E6-6829D750C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5B224D-116C-4B2C-806F-7923BDDE1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02CB-4B06-4218-AFD9-F4C09AEF89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3D979-E627-4ECE-8D2E-BC3EAC446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D15C490A-0115-48DD-B9D7-E930A22194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02EC181-217A-4E68-A214-B8A0E49859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4F3A85E-2EE6-4F27-A46B-F246C4C93F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FE8E9AF-763E-4BFB-ACC9-99D1470EB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5C64B5-3A95-4B2D-B8F5-E7118280788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7C96581F-C1C8-4C0E-9834-0F1B13ABA0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1CFAC699-76F1-4385-88CB-82273AB4A5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Alternately the textbook has similar information on Polystyrene and Polypropylene</a:t>
            </a:r>
          </a:p>
          <a:p>
            <a:endParaRPr lang="en-US" altLang="en-US"/>
          </a:p>
          <a:p>
            <a:r>
              <a:rPr lang="en-US" altLang="en-US"/>
              <a:t>Table C7.2 provides comparison information on a range of addition polymers.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8D94042F-AD1C-4AA7-BBCC-A5969F64A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64D0466-6963-4696-8C85-6B6B0EA7A93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38E60EC0-57CC-42ED-8FE4-40CC6C1F55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5DAC7A92-9EC9-4639-969C-8268C980C0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494FF8C0-2180-49C9-9D5D-541ED8149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5A90C0-4090-4265-84E8-435C92081E08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AE5FD3D-70B4-4775-A5DE-80474F3D19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026C3BC2-F43A-4243-A4C1-CE0EE5CFF2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F1E71C7-2DAE-453F-B8A6-13CF86D5D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716EF0-06CE-4BBD-A060-4B4C0F09E82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9463C197-1248-4D1F-980C-95C5827772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247496B-E1E1-451E-8966-53B2A235A6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1E1265A7-F0C9-42B0-914C-05EB634C2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D88B98-7173-46FC-9FA0-EC17FCACA1FC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6D8C330E-836E-4783-A32A-BD4F849EA5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E0196A9-AA6F-4EF0-ABC3-81280EB862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59BBEE60-BAA6-4005-BA47-2E5AD7235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B7D405-A605-4267-8CB3-A751A26FF1EA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E3AD9297-4EEA-437C-967C-4991CC6B53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9B7678BA-D74E-42F3-8C8A-F6A94B948B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B7AA55DA-0490-4805-BC34-D7FBAF54B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39319-FF95-41F5-83D7-6EEDF347E317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0BB625A7-F6DF-482B-AB7D-93A1D3002D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8AD60AA1-09BE-4488-B708-C084D1A95E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0BA400A0-D109-4461-99C1-B2CDAFB31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6BA36A-AD60-4417-A760-B7BA318766BA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E9247AB4-8FCA-477D-9D1E-05B0C78536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B3D9DD85-39C6-443B-A2BF-FCB0DFC2AE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7B2CCFCD-B6D4-49C5-BF7D-533452B2D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8695D1-9414-4CA4-BB0B-B951CBC45A5D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72C9FFB6-A9E0-49F8-9719-4B81BE7C07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261EBCDE-37A2-4F24-A914-778C72AA5F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F7C465F0-5D69-45B4-A4EA-982388231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910974-6222-4C3F-82F2-2D5BD56E5574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ABA4AC8C-A470-4937-B2E1-E4D3159E2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D67CE23D-CFE3-489C-8E62-11EF991FDF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Experiment 7.2 – Making a cross-linked polymer – making a polymer from borax and PVA glue.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EF2D9FAF-75A5-4674-8C4F-C0662410D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352673-F3E3-44F3-A398-3B636403EA00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5B897444-C3A0-4E16-A29B-4CB62A3D49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BC49CB51-5D3C-4DB6-BD73-1CCDE7B78B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EFC53830-5A6B-4B8E-9749-A2068F8B0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AA4DD2-446E-4377-9BF9-5BB6C936B6DA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0D43D47-3B82-4F2C-A402-498EEBB6A3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75AE016E-720D-44EF-8D7A-B9655F8194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Investigation 7.1 – Identifying platsics by their density.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45C47086-7244-4879-A475-677853E69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57D142-3BB2-4FF4-BC44-753257E171EE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0E1C861B-5309-45D4-B9D6-AF35C8F58C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3746C48B-7DDB-4D11-B095-2F136434F1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B54AE5E-7CAA-4D1F-AE75-FE1FAF5FB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18F307-2D93-4D25-87E6-66C7AD671F61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DC8E9357-8B86-4869-9184-1ED567A5E0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31B541D4-7F0E-489B-A53E-233F3E0B7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026E3F04-B841-4867-A12D-0F0ECFD47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2AE62EC-7DFE-4FBD-89DA-6A71CC6B8382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CE70F57D-BF0A-436B-84AD-75CA84EDDB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C4408911-6302-4C4B-B7B4-0553C1C05E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24056656-699B-4CF5-9CDF-662F3AAB8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55DACD-B3F9-4046-9EFF-925273E6C382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5B5A6E3C-29EF-4F92-B9D8-FC5B0C1797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CA70EAD4-004D-480E-A72A-1635140775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4FF2319D-8B4C-486B-A0FA-613E02870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3EC2B1-6687-4623-AF85-546209EF5F03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713049A7-8950-4301-9902-F4C36642A6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D9537A90-AC4B-4516-A9EC-D19C92FF07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6F3D0CFC-28E1-45C9-8EDE-B859BB220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04700A2-6BE6-4C9D-AD1B-7DC6B8AAD951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7E70E0B-028B-4832-BE3B-F87D52E792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16BDD7F7-2B6D-49A0-B84D-0871D4034D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CEB00FB9-6020-40D8-AF6B-0C6B9E320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D6BE25-A599-4EA2-8302-726DCCDB23DB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2ACB234D-7EE2-4E2F-8AD0-2B4240CA07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3C0EC71A-AEB9-4208-A2BB-4C915DE167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3A6EF8F2-C5CE-4A60-9AA5-F7EFB88D7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A34858-F4CC-4261-9094-DAC91480AFCD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78FCC761-8C79-464C-A5DA-BCC6AB4F7F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2CD6E1AA-21F1-4672-AE70-DA0C3134C8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2DAD7C06-168B-42EF-8E1D-FBA982C3C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886D70-A03F-4F39-B596-3CF3536D87B3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8C5489B5-0267-43D4-B324-4131C434E0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120D3151-A821-43C8-9FAC-6032C907E0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756B54C0-48A9-4C51-A54E-0C2296096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087073-FA33-4D4A-BC2D-77A9092F5592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4F397469-4470-4C6B-B011-BA2DB8C111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F59B06FB-1659-404C-86C6-EB5E098F30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7EFEA8B3-5D7F-4C39-9625-2F5D03E29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2FD35A-4EA0-4346-ACF1-68D4705D3330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EC16448B-D82F-4B8F-9136-69C3A5F7F8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5DA633DF-955E-4B14-9B59-1FB2F3F728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B25DEEF5-632A-45A6-A2FE-216340C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A6D4C0-8A1A-4649-A82F-8F18ECA9DFE3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D2CCABBC-02F7-4456-B4B3-C061075EF6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41B9006D-FBC3-40E5-B972-E2A67A6F12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17DA6835-7105-43C9-BADC-C941790E0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603081-C3BC-4245-A71F-EE58F683005F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EFCCA7FB-FCC8-40FC-B408-57B866D132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09EDF340-1EE4-4144-84F3-EE86988319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5AAC2CBC-7645-44E1-83F8-D3A4E9F29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467DEA-1490-45B5-984D-9BEB939702F8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CA06D50D-64AB-4838-8E51-24DE2A3DF5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BE813A5C-1781-4861-A094-606DEDE493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1FE3CD5B-5FC9-49F3-AB59-5DCEF16C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2B2D41-A6EC-410D-BA1A-DC12AF903990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DB853094-DCF8-4645-915C-3C55B43F13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C6A429D8-0C30-46F9-836F-43D857B39D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151EF19C-0203-4250-8E12-71E35A4DF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321FA8D-CD0F-451F-B706-EC17683CB843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77FF5966-82E0-4EA9-8250-D769C5D8FE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3A856A6B-8B85-405E-92C5-4F056A2A89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D4E58D86-E93A-48D3-AFBB-EFCF0F79F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A171E3-7BB2-4AF5-8ACD-AFAACFD95954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B05C58C3-5699-4649-A82D-51DB9ED98F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9224F07E-9171-4610-AC09-84C0259A75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D6AB98E5-91FA-4E74-9B05-B77712909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D22044-4C36-49C4-A2B1-DB30141E18E4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89931724-29A0-4D3D-B7AA-DF5C5CBB2F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13FD3BB2-F601-4BF7-A10F-D5D2759630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8E42E511-8BC7-448B-979B-2A01893E9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094353-41BD-4B4A-998B-F6B25E43CE47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A06B289A-964E-4AEF-B9A9-CA37DCBF9E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AD333D10-2B1E-4EE3-81DE-739F15120A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D78E34D4-3C49-4C18-A0CD-0E9845808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4212D-2BF2-4B25-A8DB-56D48AFE72A5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88855761-86B5-4093-AFBD-C85FA2DAA1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6B525EC4-CB96-432A-ACC0-FE83E07302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7824FDE7-65B0-4E67-8699-80881A102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24E909-775A-4C77-9D26-121CD408CDB9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0CF7B0F1-6FDA-424A-A3FD-D7C5352FFD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2D309C2-E1C9-4635-A850-13DD7D66A9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00C175E-BA84-46C0-81BD-17DC08B70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FED8C5-A2A3-47AC-8742-15E4B278AA7C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12BA5C8F-00F6-4FC7-BDFE-00950A2CDB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87F9A949-FC84-4AEF-98FE-EAFD8F3BFB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Experiment 7.3 – Analysing sugar in soft drinks.</a:t>
            </a: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AF38DCE4-B92D-4954-9BE6-A8373A571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06C3C79-B5A6-471E-B76C-C300CF61E1AE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26BFBF7B-9D2F-4FE2-8AAC-FFA80634AF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B24E73D7-F19B-4180-BC2F-9ECA2B48A2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Experiment 7.3 – Analysing sugar in soft drinks.</a:t>
            </a: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2EDE9654-79EE-434A-A9D5-EB205BA9D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47CBF10-3AAF-4A85-9FA6-4AC935CFC9F9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DFFDB515-91D4-4480-BC63-54A8C5E8F5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D8A5E0A4-183B-44F2-949D-90564C2AFA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9F148A46-F96F-4D91-A078-E9529B85A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9CF502F-C7FC-41B7-9C82-C27E0D7EA337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BE3229BA-67BD-46D6-8E9B-BDE4EAE278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984E7A22-6503-4CFD-BFCF-CCCF0E03EC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C5926032-16DB-46DE-BE21-16B828A88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EF4927-69C3-4DDF-9FD9-2BF575AB209C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74FFB4E2-4CA4-4F0B-84F6-96E3C8EF5A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78198E14-5A3A-47DB-AF67-D634315516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367683FE-D512-4736-89D0-260549EEB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CC7914-9799-4EFA-A24E-7BBD2E82E83B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7848353C-85CB-4370-A08A-A0C4EE7A03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88E25B22-B8B3-44DF-B7D2-44F79F8E83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2630904B-D632-458C-A843-7CED2860D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8D22EF-E7DC-48B1-9595-20773ED3FD4E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EA511ADF-B525-4785-9EF0-8600D61FE3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B985BB75-E21D-46E2-A383-5520A9170B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59BF6FF5-B20E-4FF6-BCD1-31474EFBD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5F916D-0366-49E8-B9FA-0F8FE24BDDEA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AC6B48E0-C175-4F6E-B49F-8F092291CF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34C20FB7-8BC1-4139-A57E-289137CB11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716FF1B8-3D10-4EBE-85AE-A94A0CD24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CDBCE8-FC12-4B93-8F39-B795299C4C39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6996EC0D-D7AE-4586-9818-4E4771BF3D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381DDA54-9FA8-41AF-86CF-4491952492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1EE8C55B-5700-4CBF-B5C5-1EBDAAA7A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062850-BA6C-4B8F-84B0-DFB407820031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270BFAAD-56BE-4316-8558-3F0A8CA4E8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CAC731C6-A985-48D1-8255-02E2A760F7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3EFDF8DF-3FC6-4C90-B921-2A77BE741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1FA891-96C9-4662-94B0-D5C1E43CB4C1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F59B38C-616D-4835-93C3-BA82C67BA3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59B6B32B-75D9-4089-9039-69FF84E660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61CEC6D0-C8F0-4CF0-BCF6-D8256C42C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964008-6FCA-4C54-9F91-A9DB7B90234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82000D56-F79C-4B1F-8CBB-44F7181494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D6F64A1E-CC38-409E-B5F0-E4E0CC0073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56FC93FA-E283-4E6B-9E1F-B2B3BB94F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DBF909-2DA4-494B-934B-8827DC05B2AC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BFD1B2F8-87DF-473F-82E8-73F257D466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5F83AE45-B1D5-4CF6-9A84-6237DBEF0C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D1B5BB76-C55E-414F-9DBB-9A6CF102F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A80D9B-89C5-40E9-9FAE-E4A072D15CCA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36882BB0-A847-4793-B705-563752E458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AD12A5E8-D1C3-4B5B-94D1-F3D6A1CCED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18B4C4EE-C268-4019-AA1F-7C247B49D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DA94F3-531B-41BA-8935-E2C238A6323A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1A0C762D-9B10-4DAD-A2EA-EF4AB931BD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33B0D7FC-D904-4C95-A4E3-A1942A572F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D3C5BCDC-F44F-43E1-BD98-96DECEAB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B300EA-AD8F-446D-A997-2710AF8A26BD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76BDD9E4-DC8D-4566-8F65-9675D34F98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30D5257B-F8C1-4A79-ADFC-9B4AE39EC3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BCD0AEDE-4A72-4338-8C3F-8DB6D6678C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2796E6-9CA5-4388-BE92-16AA7F52E05C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0DF13A0F-F16C-41D3-BE6A-B2468B1937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C60C9DAF-F856-45A5-8B33-C5B4C2B75B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9F209C1-2BDC-46E5-8230-D2ED3CF40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FC7F60-B1DA-406A-8D0A-FD9E5E2963B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F9A80D53-44C0-4855-8635-CAF02FD3B3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817E7BF6-9D2A-48CE-BC97-9AAB89DA1D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1C83CFD-E9BC-4D60-A4CC-CF582BF48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A5BB6E-6414-430A-A3D6-52CD3B2CAEB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BCECD1F3-5D42-4AA7-AE30-8C217B2FC3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F217FE01-811A-486D-BE6A-DC05F18EFF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Experiment 7.1 – Investigating crystalline and amorphous packing of polymer chains.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4CE77474-4144-4C75-9BA3-D18467597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56C16B-0FD1-4CC8-B601-40DF20BAB6CD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AD70D29B-4740-4904-8793-E2B2729A0B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79F1839D-997C-4606-A1EE-8C3106BD2E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E82CA1CB-05CB-4600-B25A-6BEF6E345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9870F2-4B65-4DF2-BA2A-22A3613029B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>
            <a:extLst>
              <a:ext uri="{FF2B5EF4-FFF2-40B4-BE49-F238E27FC236}">
                <a16:creationId xmlns:a16="http://schemas.microsoft.com/office/drawing/2014/main" id="{5F724D67-DEF3-4C9A-BC38-1D9C5B68B5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0825" cy="685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DCF3E5D5-0AA8-4C06-81AC-76BEA171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B6823B0E-59FE-487F-8110-D405D0A7FC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7" name="Line 15">
            <a:extLst>
              <a:ext uri="{FF2B5EF4-FFF2-40B4-BE49-F238E27FC236}">
                <a16:creationId xmlns:a16="http://schemas.microsoft.com/office/drawing/2014/main" id="{F110C758-66AB-4223-9F98-BD7E22EF1124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32004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5FD45C21-9E80-4906-8C61-4B5E84BD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pic>
        <p:nvPicPr>
          <p:cNvPr id="9" name="Picture 31" descr="CL_Logo_RGB_PNG">
            <a:extLst>
              <a:ext uri="{FF2B5EF4-FFF2-40B4-BE49-F238E27FC236}">
                <a16:creationId xmlns:a16="http://schemas.microsoft.com/office/drawing/2014/main" id="{3C44030D-D29F-497D-903C-34AC0D52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13450" y="5002213"/>
            <a:ext cx="269716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3365500"/>
            <a:ext cx="8229600" cy="304800"/>
          </a:xfrm>
          <a:solidFill>
            <a:schemeClr val="accent1"/>
          </a:solidFill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1828800"/>
          </a:xfrm>
        </p:spPr>
        <p:txBody>
          <a:bodyPr anchor="b"/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027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C622DE-523F-48C6-B59C-5660051C74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4455A-11E0-4941-90C3-9C69808A4AE3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87365D-C44B-4A18-A50D-7F7C323048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56F7A-8DA0-4C84-B495-B13390E96D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5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2813"/>
            <a:ext cx="2057400" cy="4878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2813"/>
            <a:ext cx="6019800" cy="4878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A96959-D8E9-40FE-A150-CF7310F5E8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2BF94-8645-4284-B5B9-006038F6884A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7D2B93-2219-4E7E-A8FF-4BB4402AA7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8B5E1-2E32-479C-96D6-A2DDAF29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58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813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B3D8B1-96D8-40AD-BEFD-849F52108F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683EE-68D1-4AE1-B8E3-7A682E0CF38D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6C86E7-A46E-43EE-887A-4C02B00DE1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271B1-71CB-47AE-9CD7-BACCA5DE77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9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61B2E2-2700-4FA0-8178-E5AE7810F6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A1638-F4B7-4C34-B15B-391EDF6B4F25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DCF2F3-132A-48AC-9356-977014DBBC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7F6C7-95BD-48A2-9F4A-C632F01FA2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43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B3C16C-3FED-461F-A3E0-F0044A2474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D375-48A3-4E14-BA42-C62774196835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0B5272-542D-4F99-B357-7CC9C6555E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5E6D2-4EB3-4EC3-B17C-471627C04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14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FB08D-E9D4-4E68-AEC2-CFCB41A031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50F97-DC24-4725-9CF8-33ED788FCBFB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C9ED7A-2A35-4B6E-BD43-9E7E821B5D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77D92-4640-4208-98DF-6B46C0F023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8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E98C45-1301-47AB-B64E-A2B59133B7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33544-EF99-4770-A38E-7F211F228847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692EB2C-D8EC-490F-9914-9A4A08B9DC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D2736-C58E-4DEE-B647-99C11EBCCD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31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671CF9-D698-4F0A-AFDD-2919E68C39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563A8-0827-43E8-978E-F05E28F0D4CD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07A652-559F-440F-9256-23F69DCCBB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FBD78-17E6-46ED-859B-1D55A9336A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6630D8C-CC60-4506-8B12-A8C383B3A1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A5085-D20B-4DBA-8C56-2BC0DC704D6A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F27A548-7FF1-418A-AC93-AD74E6C7A1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3F0D3-6D62-4C10-A133-234F5366CE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2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FC55D-A40D-405D-A6DF-0D47A7AB4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8BE49-51A4-4FAB-B03B-6EB153ABFB83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C24E09-694F-4BC8-B0B4-E70730FFE3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62FEF-6245-47CF-8ECE-70DA65EC8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90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C650E-1608-4AA0-B044-0B464EFC0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48A05-2FA5-49C6-A828-8A9A90368394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CF33A6-0F9A-400C-BC3D-4D047CE7C8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C2524-AE61-4CA3-A8F9-BEDBE45AB0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2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>
            <a:extLst>
              <a:ext uri="{FF2B5EF4-FFF2-40B4-BE49-F238E27FC236}">
                <a16:creationId xmlns:a16="http://schemas.microsoft.com/office/drawing/2014/main" id="{77746497-7583-4D9A-B6C2-90809AE45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914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>
            <a:extLst>
              <a:ext uri="{FF2B5EF4-FFF2-40B4-BE49-F238E27FC236}">
                <a16:creationId xmlns:a16="http://schemas.microsoft.com/office/drawing/2014/main" id="{FCCEEFFF-D01D-40C5-A7B1-0938551A5F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84213"/>
            <a:ext cx="9144000" cy="1095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C4CC900-FCD7-4FA9-8009-9EBF2224E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5762593-6680-418A-820C-71CF0E6E10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57800" y="64262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3D6B82B-C7E5-41DD-8A56-EC49641BC5BE}" type="datetimeFigureOut">
              <a:rPr lang="en-US" altLang="en-US"/>
              <a:pPr>
                <a:defRPr/>
              </a:pPr>
              <a:t>8/31/2021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24EB010-A802-43E9-8C27-E583E79785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262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fld id="{F85881D6-D6A7-4841-B9C7-80F35090E1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B3E437EC-DFDC-4DEE-BAEA-834B581C8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912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18">
            <a:extLst>
              <a:ext uri="{FF2B5EF4-FFF2-40B4-BE49-F238E27FC236}">
                <a16:creationId xmlns:a16="http://schemas.microsoft.com/office/drawing/2014/main" id="{A7B56CA2-8637-44FD-9C4A-DDC834E80C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pic>
        <p:nvPicPr>
          <p:cNvPr id="1033" name="Picture 29" descr="CL_Logo_RGB_PNG">
            <a:extLst>
              <a:ext uri="{FF2B5EF4-FFF2-40B4-BE49-F238E27FC236}">
                <a16:creationId xmlns:a16="http://schemas.microsoft.com/office/drawing/2014/main" id="{1D3DEE09-B862-4014-B23C-5AD42D8E370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035675"/>
            <a:ext cx="1544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228600" indent="-227013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449263" indent="-2190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682625" indent="-2317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15988" indent="-231775" algn="l" rtl="0" eaLnBrk="0" fontAlgn="base" hangingPunct="0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3731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6pPr>
      <a:lvl7pPr marL="18303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7pPr>
      <a:lvl8pPr marL="22875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8pPr>
      <a:lvl9pPr marL="27447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811B180-8303-4B22-A06E-3BC63D9DF0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981200"/>
            <a:ext cx="7772400" cy="860425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Chapter 7: Molecules for living</a:t>
            </a:r>
          </a:p>
        </p:txBody>
      </p:sp>
      <p:sp>
        <p:nvSpPr>
          <p:cNvPr id="5123" name="TextBox 2">
            <a:extLst>
              <a:ext uri="{FF2B5EF4-FFF2-40B4-BE49-F238E27FC236}">
                <a16:creationId xmlns:a16="http://schemas.microsoft.com/office/drawing/2014/main" id="{BEB64B0C-515E-4A29-9754-AAE4E12A1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29000"/>
            <a:ext cx="5257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cs typeface="Arial" panose="020B0604020202020204" pitchFamily="34" charset="0"/>
              </a:rPr>
              <a:t>Addition polymers</a:t>
            </a:r>
          </a:p>
          <a:p>
            <a:endParaRPr lang="en-AU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1B83FC1-21E3-4E81-99B3-D13DFC37F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PVC</a:t>
            </a:r>
          </a:p>
        </p:txBody>
      </p:sp>
      <p:sp>
        <p:nvSpPr>
          <p:cNvPr id="23555" name="TextBox 1">
            <a:extLst>
              <a:ext uri="{FF2B5EF4-FFF2-40B4-BE49-F238E27FC236}">
                <a16:creationId xmlns:a16="http://schemas.microsoft.com/office/drawing/2014/main" id="{980CAA4D-38B8-4F8D-A3FB-45936B86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PVC or polyvinylchloride is made from the vinyl chloride monomer: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polymer produced is </a:t>
            </a:r>
            <a:r>
              <a:rPr lang="en-US" altLang="en-US" sz="2800">
                <a:solidFill>
                  <a:srgbClr val="FF0000"/>
                </a:solidFill>
              </a:rPr>
              <a:t>amorphous</a:t>
            </a:r>
            <a:r>
              <a:rPr lang="en-US" altLang="en-US" sz="2800"/>
              <a:t> (does not pack well) due to the chlorine atoms off the main chain.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PVC is a hard, non-flexible polymer used for pipes. To make it more flexible, a plasticiser is added that pushes the chains apart and reduces bonding between chains.</a:t>
            </a: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161716F8-F807-442F-842E-6446B82C2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2600"/>
            <a:ext cx="20494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2E6853B-D7AF-46C3-81EB-A287B7293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Copolymers</a:t>
            </a:r>
          </a:p>
        </p:txBody>
      </p:sp>
      <p:sp>
        <p:nvSpPr>
          <p:cNvPr id="25603" name="TextBox 1">
            <a:extLst>
              <a:ext uri="{FF2B5EF4-FFF2-40B4-BE49-F238E27FC236}">
                <a16:creationId xmlns:a16="http://schemas.microsoft.com/office/drawing/2014/main" id="{1ED4BAB8-33E5-4187-9DA8-7A2A69F73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If more than one type of monomer is used in the addition process, the properties of the final polymer can be controlled/designed.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</a:t>
            </a:r>
            <a:r>
              <a:rPr lang="en-US" altLang="en-US" sz="2800">
                <a:solidFill>
                  <a:srgbClr val="FF0000"/>
                </a:solidFill>
              </a:rPr>
              <a:t>copolymer</a:t>
            </a:r>
            <a:r>
              <a:rPr lang="en-US" altLang="en-US" sz="2800"/>
              <a:t> has a polymer structure formed from more than one type of monomer.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copolymer formed has properties different from that of the polymer composed of only one of the constituent monomers.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644A13B-29F6-47DC-8F8F-737DD6506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Chapter 7: Molecules for living </a:t>
            </a:r>
            <a:br>
              <a:rPr lang="en-US" altLang="en-US">
                <a:cs typeface="Arial" panose="020B0604020202020204" pitchFamily="34" charset="0"/>
              </a:rPr>
            </a:b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7651" name="TextBox 1">
            <a:extLst>
              <a:ext uri="{FF2B5EF4-FFF2-40B4-BE49-F238E27FC236}">
                <a16:creationId xmlns:a16="http://schemas.microsoft.com/office/drawing/2014/main" id="{C7DD5C1E-0929-4D74-B940-AF7247B6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29000"/>
            <a:ext cx="5791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cs typeface="Arial" panose="020B0604020202020204" pitchFamily="34" charset="0"/>
              </a:rPr>
              <a:t>Properties, uses and structures</a:t>
            </a:r>
          </a:p>
          <a:p>
            <a:endParaRPr lang="en-AU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6594429-94EA-4B3D-926B-10EC3A20D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9699" name="TextBox 1">
            <a:extLst>
              <a:ext uri="{FF2B5EF4-FFF2-40B4-BE49-F238E27FC236}">
                <a16:creationId xmlns:a16="http://schemas.microsoft.com/office/drawing/2014/main" id="{941ABDD3-B7C7-4A0C-A8BE-75A80E51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/>
              <a:t>Polymers can be </a:t>
            </a:r>
            <a:r>
              <a:rPr lang="en-US" altLang="en-US" sz="2800" dirty="0" err="1"/>
              <a:t>synthesised</a:t>
            </a:r>
            <a:r>
              <a:rPr lang="en-US" altLang="en-US" sz="2800" dirty="0"/>
              <a:t> or chosen to have particular properties.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/>
              <a:t>Structural features such as level of branching, the amount and type of cross links and the presence of particular side groups can influence properties including melting point and flexibility.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/>
              <a:t>Structure determines function.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B8DAC74-E68A-479E-88A1-95E8AD112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Crystallinity</a:t>
            </a:r>
          </a:p>
        </p:txBody>
      </p:sp>
      <p:sp>
        <p:nvSpPr>
          <p:cNvPr id="31747" name="TextBox 1">
            <a:extLst>
              <a:ext uri="{FF2B5EF4-FFF2-40B4-BE49-F238E27FC236}">
                <a16:creationId xmlns:a16="http://schemas.microsoft.com/office/drawing/2014/main" id="{949A39E8-AA4F-4D53-A84E-83F486A8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As polymer chains form, they can wrap around each other causing areas of order (crystalline region) and disorder (amorphous region).</a:t>
            </a:r>
          </a:p>
        </p:txBody>
      </p:sp>
      <p:pic>
        <p:nvPicPr>
          <p:cNvPr id="31748" name="Picture 1">
            <a:extLst>
              <a:ext uri="{FF2B5EF4-FFF2-40B4-BE49-F238E27FC236}">
                <a16:creationId xmlns:a16="http://schemas.microsoft.com/office/drawing/2014/main" id="{9C73EF57-6E82-4FAD-A7E8-6F2B58CDA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1391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3F2DCA0-B5CE-4860-A725-3FE902793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Crystallinity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id="{0464E1FF-9691-4DE7-8A2B-7D3B40D0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Highly crystalline polymers pack more closely than amorphous polymers, so have a higher density.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Their intermolecular bonding is stronger than amorphous polymers, so they have higher melting points and are stronger and more rigid.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Crystalline polymers are also more opaque and the close packing does not allow entry of air, water or chemicals, so they are more resistant to chemicals.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D2D1DFC-AF6F-4CA8-A070-7631ED15E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800"/>
              <a:t>Crystallinity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08422483-743F-460A-A84F-65DD242F8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114800"/>
          </a:xfrm>
        </p:spPr>
        <p:txBody>
          <a:bodyPr/>
          <a:lstStyle/>
          <a:p>
            <a:r>
              <a:rPr lang="en-AU" altLang="en-US" sz="2800"/>
              <a:t>   This is the ordered alignment of molecules and is the major influence of a plastics toughness and strength.</a:t>
            </a:r>
          </a:p>
          <a:p>
            <a:r>
              <a:rPr lang="en-AU" altLang="en-US" sz="2800"/>
              <a:t>   Polyester fibres such as PET are resistant to creasing and wrinkling and so 60% of fibre production is made from PET.</a:t>
            </a:r>
          </a:p>
          <a:p>
            <a:r>
              <a:rPr lang="en-AU" altLang="en-US" sz="2800"/>
              <a:t>   PET polyethylene terephthalate.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6C1D86D-F6E6-4EAB-97A8-E2F53F609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Branching</a:t>
            </a:r>
          </a:p>
        </p:txBody>
      </p:sp>
      <p:sp>
        <p:nvSpPr>
          <p:cNvPr id="36867" name="TextBox 1">
            <a:extLst>
              <a:ext uri="{FF2B5EF4-FFF2-40B4-BE49-F238E27FC236}">
                <a16:creationId xmlns:a16="http://schemas.microsoft.com/office/drawing/2014/main" id="{660300C7-D8FE-49B3-9CD2-032397CB5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Highly branched chains cannot pack as closely as unbranched polymers.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Unbranched polymers are denser (more closely packed), more crystalline, less transparent and less flexible.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To make a branched polymer with alternate properties requires extreme reaction conditions in order to break carbon–carbon bonds.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F17128A-2323-4BDF-BC5B-C4A7AECFD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Chain length</a:t>
            </a:r>
          </a:p>
        </p:txBody>
      </p:sp>
      <p:sp>
        <p:nvSpPr>
          <p:cNvPr id="38915" name="TextBox 1">
            <a:extLst>
              <a:ext uri="{FF2B5EF4-FFF2-40B4-BE49-F238E27FC236}">
                <a16:creationId xmlns:a16="http://schemas.microsoft.com/office/drawing/2014/main" id="{AAFC15D0-5CC1-4C30-A744-DAE27614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Chain length affects the production of the polymer. In the production process, chains of different lengths are produced.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Long chain polymers have more intermolecular forces between chains so have higher melting points and are harder substances.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EA69441-D13A-466F-BC3E-1E97E134C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Side groups</a:t>
            </a:r>
          </a:p>
        </p:txBody>
      </p:sp>
      <p:sp>
        <p:nvSpPr>
          <p:cNvPr id="40963" name="TextBox 1">
            <a:extLst>
              <a:ext uri="{FF2B5EF4-FFF2-40B4-BE49-F238E27FC236}">
                <a16:creationId xmlns:a16="http://schemas.microsoft.com/office/drawing/2014/main" id="{B42FA338-2B43-42E6-AB2B-23FDA84E2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side groups that are attached to the main chain can change properties of the polymer.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larger side group can change the flexibility of the polymer, making it more rigid.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Replacing atoms, for example replacing a hydrogen with a chlorine, stiffens the polymer.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1753020-7159-4C5B-8979-3FD5DBF9C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What is a polymer?</a:t>
            </a:r>
          </a:p>
        </p:txBody>
      </p:sp>
      <p:sp>
        <p:nvSpPr>
          <p:cNvPr id="7171" name="TextBox 1">
            <a:extLst>
              <a:ext uri="{FF2B5EF4-FFF2-40B4-BE49-F238E27FC236}">
                <a16:creationId xmlns:a16="http://schemas.microsoft.com/office/drawing/2014/main" id="{144B781E-0A32-4F7F-90CE-D1F40300F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FF0000"/>
                </a:solidFill>
              </a:rPr>
              <a:t>Polymers</a:t>
            </a:r>
            <a:r>
              <a:rPr lang="en-US" altLang="en-US" sz="2800"/>
              <a:t>, or </a:t>
            </a:r>
            <a:r>
              <a:rPr lang="en-US" altLang="en-US" sz="2800">
                <a:solidFill>
                  <a:srgbClr val="FF0000"/>
                </a:solidFill>
              </a:rPr>
              <a:t>macromolecules</a:t>
            </a:r>
            <a:r>
              <a:rPr lang="en-US" altLang="en-US" sz="2800"/>
              <a:t>, are large molecules consisting of a large number of smaller molecules (</a:t>
            </a:r>
            <a:r>
              <a:rPr lang="en-US" altLang="en-US" sz="2800">
                <a:solidFill>
                  <a:srgbClr val="FF0000"/>
                </a:solidFill>
              </a:rPr>
              <a:t>monomers</a:t>
            </a:r>
            <a:r>
              <a:rPr lang="en-US" altLang="en-US" sz="2800"/>
              <a:t>) bonded together.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Synthetic polymers are man-made and are either: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>
                <a:solidFill>
                  <a:srgbClr val="FF0000"/>
                </a:solidFill>
              </a:rPr>
              <a:t>Thermoplastic</a:t>
            </a:r>
            <a:r>
              <a:rPr lang="en-US" altLang="en-US" sz="2800"/>
              <a:t> – soften on heating, easy to recycle, used in plastic bags, soft drink bottles and garden hoses.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>
                <a:solidFill>
                  <a:srgbClr val="FF0000"/>
                </a:solidFill>
              </a:rPr>
              <a:t>Thermosetting</a:t>
            </a:r>
            <a:r>
              <a:rPr lang="en-US" altLang="en-US" sz="2800"/>
              <a:t> – do not change shape when heated so are not recyclable. Are stronger than thermoplastic. Used in insulating foam, surfaces and electrical insulation.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E6A64E9-269B-4043-AAC0-8CBC357D4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Cross-linking</a:t>
            </a:r>
          </a:p>
        </p:txBody>
      </p:sp>
      <p:sp>
        <p:nvSpPr>
          <p:cNvPr id="43011" name="TextBox 1">
            <a:extLst>
              <a:ext uri="{FF2B5EF4-FFF2-40B4-BE49-F238E27FC236}">
                <a16:creationId xmlns:a16="http://schemas.microsoft.com/office/drawing/2014/main" id="{73ACC821-AE66-46E5-A117-954FF426E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/>
              <a:t>Cross-linking involves joining linear polymer chains through ionic or covalent bonds between the chains.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/>
              <a:t>These are strong bonds and increase the hardness and rigidity of the polymer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/>
              <a:t>in a 2D and 3D structure.</a:t>
            </a: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5D667FC5-5293-4B67-9055-9AA53A295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28305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3">
            <a:extLst>
              <a:ext uri="{FF2B5EF4-FFF2-40B4-BE49-F238E27FC236}">
                <a16:creationId xmlns:a16="http://schemas.microsoft.com/office/drawing/2014/main" id="{A53D5E3E-7564-452D-B8E1-E352054F6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0"/>
            <a:ext cx="28813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9FE4C8E0-FA29-49A6-9FBA-3A3CEB987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Stability/biodegradability</a:t>
            </a:r>
          </a:p>
        </p:txBody>
      </p:sp>
      <p:sp>
        <p:nvSpPr>
          <p:cNvPr id="45059" name="TextBox 1">
            <a:extLst>
              <a:ext uri="{FF2B5EF4-FFF2-40B4-BE49-F238E27FC236}">
                <a16:creationId xmlns:a16="http://schemas.microsoft.com/office/drawing/2014/main" id="{912FECEE-B206-4A26-A468-14302991F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bonds between most atoms in a polymer are covalent, so are quite difficult to break.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This means they are not biodegradable because they do not break down easily over time.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To increase biodegradability, copolymers are created with natural monomers, such as glucose, that break down in nature, so the polymer will break down when thrown out.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E9ED70DD-FD2C-4BBA-BB87-C4837C40CE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981200"/>
            <a:ext cx="7772400" cy="860425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Chapter 7: Molecules for living</a:t>
            </a:r>
          </a:p>
        </p:txBody>
      </p:sp>
      <p:sp>
        <p:nvSpPr>
          <p:cNvPr id="47107" name="TextBox 1">
            <a:extLst>
              <a:ext uri="{FF2B5EF4-FFF2-40B4-BE49-F238E27FC236}">
                <a16:creationId xmlns:a16="http://schemas.microsoft.com/office/drawing/2014/main" id="{E101460C-08C8-4D57-B821-561F894F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54864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cs typeface="Arial" panose="020B0604020202020204" pitchFamily="34" charset="0"/>
              </a:rPr>
              <a:t>Condensation polymers</a:t>
            </a:r>
          </a:p>
          <a:p>
            <a:endParaRPr lang="en-AU" alt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D3CD05A-4D8B-46EE-AFC9-4AF7EDFE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What is a condensation polymer?</a:t>
            </a:r>
          </a:p>
        </p:txBody>
      </p:sp>
      <p:sp>
        <p:nvSpPr>
          <p:cNvPr id="49155" name="TextBox 1">
            <a:extLst>
              <a:ext uri="{FF2B5EF4-FFF2-40B4-BE49-F238E27FC236}">
                <a16:creationId xmlns:a16="http://schemas.microsoft.com/office/drawing/2014/main" id="{F08CCE94-C202-4352-9AEB-FB7B2F6E6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</a:t>
            </a:r>
            <a:r>
              <a:rPr lang="en-US" altLang="en-US" sz="2800">
                <a:solidFill>
                  <a:srgbClr val="FF0000"/>
                </a:solidFill>
              </a:rPr>
              <a:t>condensation polymer </a:t>
            </a:r>
            <a:r>
              <a:rPr lang="en-US" altLang="en-US" sz="2800"/>
              <a:t>forms through a condensation reaction between a carboxylic acid and either an alcohol or an amine.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This forms either an ester or amide group that becomes part of the main polymer chain.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monomers must therefore have these functional groups.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316D984-EE18-4D9C-A8E2-36AB0D398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Polyesters – preparation</a:t>
            </a:r>
          </a:p>
        </p:txBody>
      </p:sp>
      <p:sp>
        <p:nvSpPr>
          <p:cNvPr id="51203" name="TextBox 1">
            <a:extLst>
              <a:ext uri="{FF2B5EF4-FFF2-40B4-BE49-F238E27FC236}">
                <a16:creationId xmlns:a16="http://schemas.microsoft.com/office/drawing/2014/main" id="{80E5E53D-CA63-499F-9C5A-4B935AB1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305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polyester forms when a monomer with a hydroxyl group reacts with a monomer with a carboxylic acid group.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molecule of water is eliminated for every bond that forms between monomers.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Many ester links form within the chain, hence a polyester.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A3C2A3E-48FB-430D-BE42-6DF9193AD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PLA – a single monomer example</a:t>
            </a:r>
          </a:p>
        </p:txBody>
      </p:sp>
      <p:sp>
        <p:nvSpPr>
          <p:cNvPr id="57347" name="TextBox 1">
            <a:extLst>
              <a:ext uri="{FF2B5EF4-FFF2-40B4-BE49-F238E27FC236}">
                <a16:creationId xmlns:a16="http://schemas.microsoft.com/office/drawing/2014/main" id="{194B1A36-C769-4FAA-A1A2-CFE70D87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PLA or polylactic acid is prepared using a single monomer.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It has one of each of the required functional groups in the same monomer. The monomers line up so the hydroxyl group is next to the acid group and a reaction can occur.</a:t>
            </a:r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2030FD6E-0B42-4784-97C2-4EC1834E0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038600"/>
            <a:ext cx="33432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181D144-98B7-492D-94CF-8597FD505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Polyesters – preparation</a:t>
            </a:r>
          </a:p>
        </p:txBody>
      </p:sp>
      <p:pic>
        <p:nvPicPr>
          <p:cNvPr id="53251" name="Picture 1">
            <a:extLst>
              <a:ext uri="{FF2B5EF4-FFF2-40B4-BE49-F238E27FC236}">
                <a16:creationId xmlns:a16="http://schemas.microsoft.com/office/drawing/2014/main" id="{347654FE-0ECE-4D12-8549-DF764F377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838200"/>
            <a:ext cx="909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7F5D05F-55F7-42AB-A8CE-517684204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Single and double monomers</a:t>
            </a:r>
          </a:p>
        </p:txBody>
      </p:sp>
      <p:sp>
        <p:nvSpPr>
          <p:cNvPr id="55299" name="TextBox 1">
            <a:extLst>
              <a:ext uri="{FF2B5EF4-FFF2-40B4-BE49-F238E27FC236}">
                <a16:creationId xmlns:a16="http://schemas.microsoft.com/office/drawing/2014/main" id="{E4D12E16-17B8-445A-AC3B-EDE0C6BEA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When preparing a polyester the monomers can have various configurations.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Option 1: a single monomer is used – it has a hydroxyl group at one end and a carboxylic acid at the other end.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Option 2: two different monomers are used – one is a diol (two hydroxyl groups, one at each end) and the other is a dicarboxylic acid.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8A4AF12-09A5-4A20-892B-F80E6F6A4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PLA – a single monomer example</a:t>
            </a: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47AA1A05-922A-4260-A9C7-B4E5BD71E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914400"/>
            <a:ext cx="904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285323A1-07E8-4F5D-9DC2-C4A6FB40D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PET – double monomer example</a:t>
            </a:r>
          </a:p>
        </p:txBody>
      </p:sp>
      <p:sp>
        <p:nvSpPr>
          <p:cNvPr id="61443" name="TextBox 1">
            <a:extLst>
              <a:ext uri="{FF2B5EF4-FFF2-40B4-BE49-F238E27FC236}">
                <a16:creationId xmlns:a16="http://schemas.microsoft.com/office/drawing/2014/main" id="{E5065DD1-6365-436B-B79B-828C0380A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PET, or polyethylene terephthalate, is used in clothing, bottles and a wide range of plastics.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Two monomers are used to make PET, one a diol (ethylene glycol), the other a dicarboxylic acid (terephthalic acid).</a:t>
            </a: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829E6C73-BFDE-4FDA-BDBC-2648A1447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8470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ADA993A-25A2-403C-B860-AFF4949CB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The addition process</a:t>
            </a:r>
          </a:p>
        </p:txBody>
      </p:sp>
      <p:sp>
        <p:nvSpPr>
          <p:cNvPr id="9219" name="TextBox 1">
            <a:extLst>
              <a:ext uri="{FF2B5EF4-FFF2-40B4-BE49-F238E27FC236}">
                <a16:creationId xmlns:a16="http://schemas.microsoft.com/office/drawing/2014/main" id="{5C5718B2-9B2A-4732-AB80-DFD82D41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When a monomer contains a double bond, such as ethene, it can join to other monomers to create a long carbon chain without any loss of atoms.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This is an addition reaction and the polymer formed is called an </a:t>
            </a:r>
            <a:r>
              <a:rPr lang="en-US" altLang="en-US" sz="2800">
                <a:solidFill>
                  <a:srgbClr val="FF0000"/>
                </a:solidFill>
              </a:rPr>
              <a:t>addition polymer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properties of the final polymer depend on the structure of the monomer, including any side chains and its carbon chain length. 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DEF5C602-2DFD-4E8C-B625-4DE5CBC74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PET – double monomer example</a:t>
            </a: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C216374A-6E0D-4B19-A9F6-AA98ECCE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295400"/>
            <a:ext cx="90138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11B61111-4E0D-48A9-B306-DFB3B4B77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Polyamides – preparation</a:t>
            </a:r>
          </a:p>
        </p:txBody>
      </p:sp>
      <p:sp>
        <p:nvSpPr>
          <p:cNvPr id="65539" name="TextBox 1">
            <a:extLst>
              <a:ext uri="{FF2B5EF4-FFF2-40B4-BE49-F238E27FC236}">
                <a16:creationId xmlns:a16="http://schemas.microsoft.com/office/drawing/2014/main" id="{A66E314F-7AE9-4757-AB17-56D13924D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Reaction between a monomer with an amine group and a monomer with a carboxylic acid group forms a condensation polymer called a polyamide.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Again, a single monomer with both functional groups can be used. Alternatively, two monomers, one diamine and one dicarboxylic acid can be used.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CCFAE840-CE42-49A4-8FEE-85508DB3C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Polyamide – single monomer – nylon-6</a:t>
            </a:r>
          </a:p>
        </p:txBody>
      </p:sp>
      <p:sp>
        <p:nvSpPr>
          <p:cNvPr id="67587" name="TextBox 1">
            <a:extLst>
              <a:ext uri="{FF2B5EF4-FFF2-40B4-BE49-F238E27FC236}">
                <a16:creationId xmlns:a16="http://schemas.microsoft.com/office/drawing/2014/main" id="{8BB2B3E5-41DA-40E0-B29B-C7C58DACE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Use of a single monomer:</a:t>
            </a:r>
          </a:p>
        </p:txBody>
      </p:sp>
      <p:pic>
        <p:nvPicPr>
          <p:cNvPr id="67588" name="Picture 1">
            <a:extLst>
              <a:ext uri="{FF2B5EF4-FFF2-40B4-BE49-F238E27FC236}">
                <a16:creationId xmlns:a16="http://schemas.microsoft.com/office/drawing/2014/main" id="{DEFF04A7-53C0-4942-BB85-E8B2B88BF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591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2">
            <a:extLst>
              <a:ext uri="{FF2B5EF4-FFF2-40B4-BE49-F238E27FC236}">
                <a16:creationId xmlns:a16="http://schemas.microsoft.com/office/drawing/2014/main" id="{010E5189-28BF-4798-B76B-23B905036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2743200"/>
            <a:ext cx="91392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63EC281D-9813-4B86-973A-3302E8A0D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Polyamide – double monomer – nylon-6-6</a:t>
            </a:r>
          </a:p>
        </p:txBody>
      </p:sp>
      <p:pic>
        <p:nvPicPr>
          <p:cNvPr id="69635" name="Picture 1">
            <a:extLst>
              <a:ext uri="{FF2B5EF4-FFF2-40B4-BE49-F238E27FC236}">
                <a16:creationId xmlns:a16="http://schemas.microsoft.com/office/drawing/2014/main" id="{561B3521-4C8A-41BA-A042-623F10D03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0485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2">
            <a:extLst>
              <a:ext uri="{FF2B5EF4-FFF2-40B4-BE49-F238E27FC236}">
                <a16:creationId xmlns:a16="http://schemas.microsoft.com/office/drawing/2014/main" id="{4DCA4520-A313-4456-984B-26E776A33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362200"/>
            <a:ext cx="88566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C2E1E1C0-1194-4EB5-A9E6-C3C53540C7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981200"/>
            <a:ext cx="7772400" cy="860425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Chapter 7: Molecules for living</a:t>
            </a:r>
          </a:p>
        </p:txBody>
      </p:sp>
      <p:sp>
        <p:nvSpPr>
          <p:cNvPr id="71683" name="TextBox 1">
            <a:extLst>
              <a:ext uri="{FF2B5EF4-FFF2-40B4-BE49-F238E27FC236}">
                <a16:creationId xmlns:a16="http://schemas.microsoft.com/office/drawing/2014/main" id="{EF91885A-0BED-41FA-B327-763A158B6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29000"/>
            <a:ext cx="5029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cs typeface="Arial" panose="020B0604020202020204" pitchFamily="34" charset="0"/>
              </a:rPr>
              <a:t>Carbohydrates</a:t>
            </a:r>
          </a:p>
          <a:p>
            <a:endParaRPr lang="en-AU" altLang="en-US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86BB63A9-23BB-4640-A469-A6E79D170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What is a carbohydrate?</a:t>
            </a:r>
          </a:p>
        </p:txBody>
      </p:sp>
      <p:sp>
        <p:nvSpPr>
          <p:cNvPr id="73731" name="TextBox 1">
            <a:extLst>
              <a:ext uri="{FF2B5EF4-FFF2-40B4-BE49-F238E27FC236}">
                <a16:creationId xmlns:a16="http://schemas.microsoft.com/office/drawing/2014/main" id="{7056E4C9-57E8-4357-A2BE-5A5B157D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Carbohydrates include simple sugars, such as glucose and sucrose, and natural polymers, such as cellulose or starch.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properties of </a:t>
            </a:r>
            <a:r>
              <a:rPr lang="en-US" altLang="en-US" sz="2800">
                <a:solidFill>
                  <a:srgbClr val="FF0000"/>
                </a:solidFill>
              </a:rPr>
              <a:t>carbohydrates</a:t>
            </a:r>
            <a:r>
              <a:rPr lang="en-US" altLang="en-US" sz="2800"/>
              <a:t> depend on their structure.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Glucose, sucrose, cellulose and starch all contain glucose molecules, but the different arrangement gives very different properties.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00FBE232-7E4A-468E-890C-B4F13DD50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Structure</a:t>
            </a:r>
          </a:p>
        </p:txBody>
      </p:sp>
      <p:sp>
        <p:nvSpPr>
          <p:cNvPr id="75779" name="TextBox 1">
            <a:extLst>
              <a:ext uri="{FF2B5EF4-FFF2-40B4-BE49-F238E27FC236}">
                <a16:creationId xmlns:a16="http://schemas.microsoft.com/office/drawing/2014/main" id="{463283E9-6559-4908-9046-5EED20B26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All carbohydrates contain carbon, hydrogen and oxygen. The carbon atoms are arranged in a ring structure, usually containing 4 to 6 carbons.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carbons are bonded to OH groups and H atoms. Larger molecules contain multiple rings bonded together.</a:t>
            </a:r>
          </a:p>
        </p:txBody>
      </p:sp>
      <p:pic>
        <p:nvPicPr>
          <p:cNvPr id="75780" name="Picture 1">
            <a:extLst>
              <a:ext uri="{FF2B5EF4-FFF2-40B4-BE49-F238E27FC236}">
                <a16:creationId xmlns:a16="http://schemas.microsoft.com/office/drawing/2014/main" id="{B17705EB-F157-4A8A-BB5D-C0E36B0E0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350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1A629AC5-4928-4838-8DB6-904189477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Monosaccharides</a:t>
            </a:r>
          </a:p>
        </p:txBody>
      </p:sp>
      <p:sp>
        <p:nvSpPr>
          <p:cNvPr id="77827" name="TextBox 1">
            <a:extLst>
              <a:ext uri="{FF2B5EF4-FFF2-40B4-BE49-F238E27FC236}">
                <a16:creationId xmlns:a16="http://schemas.microsoft.com/office/drawing/2014/main" id="{BB3912F6-A5BC-4F8F-8AAD-9EBEDDDF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FF0000"/>
                </a:solidFill>
              </a:rPr>
              <a:t>Monosaccharides</a:t>
            </a:r>
            <a:r>
              <a:rPr lang="en-US" altLang="en-US" sz="2800"/>
              <a:t> have a single ring structure and commonly have the formula C</a:t>
            </a:r>
            <a:r>
              <a:rPr lang="en-US" altLang="en-US" sz="2800" baseline="-25000"/>
              <a:t>6</a:t>
            </a:r>
            <a:r>
              <a:rPr lang="en-US" altLang="en-US" sz="2800"/>
              <a:t>H</a:t>
            </a:r>
            <a:r>
              <a:rPr lang="en-US" altLang="en-US" sz="2800" baseline="-25000"/>
              <a:t>12</a:t>
            </a:r>
            <a:r>
              <a:rPr lang="en-US" altLang="en-US" sz="2800"/>
              <a:t>O</a:t>
            </a:r>
            <a:r>
              <a:rPr lang="en-US" altLang="en-US" sz="2800" baseline="-25000"/>
              <a:t>6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They include glucose, fructose and galactose. </a:t>
            </a:r>
          </a:p>
        </p:txBody>
      </p:sp>
      <p:pic>
        <p:nvPicPr>
          <p:cNvPr id="77828" name="Picture 1">
            <a:extLst>
              <a:ext uri="{FF2B5EF4-FFF2-40B4-BE49-F238E27FC236}">
                <a16:creationId xmlns:a16="http://schemas.microsoft.com/office/drawing/2014/main" id="{ECABE10B-F2A0-4D0A-BD3F-73CAA7AB5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35163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2">
            <a:extLst>
              <a:ext uri="{FF2B5EF4-FFF2-40B4-BE49-F238E27FC236}">
                <a16:creationId xmlns:a16="http://schemas.microsoft.com/office/drawing/2014/main" id="{73D4D77A-9816-47F0-90F8-ACA7FC8E3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33147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CE2A8E28-C1D1-473A-BBDF-98B4F0262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Monosaccharides</a:t>
            </a:r>
          </a:p>
        </p:txBody>
      </p:sp>
      <p:sp>
        <p:nvSpPr>
          <p:cNvPr id="79875" name="TextBox 1">
            <a:extLst>
              <a:ext uri="{FF2B5EF4-FFF2-40B4-BE49-F238E27FC236}">
                <a16:creationId xmlns:a16="http://schemas.microsoft.com/office/drawing/2014/main" id="{2F98F102-004B-48AD-957E-CD6968F4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positioning of the OH groups differentiates the two structures.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On the carbon on the left side, the OH group is below the carbon for glucose, but above the carbon for galactose.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This gives them different properties. 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E006DE23-19DC-4A57-8059-ED6692B38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Monosaccharides</a:t>
            </a:r>
          </a:p>
        </p:txBody>
      </p:sp>
      <p:sp>
        <p:nvSpPr>
          <p:cNvPr id="81923" name="TextBox 1">
            <a:extLst>
              <a:ext uri="{FF2B5EF4-FFF2-40B4-BE49-F238E27FC236}">
                <a16:creationId xmlns:a16="http://schemas.microsoft.com/office/drawing/2014/main" id="{875F1B66-6387-49BC-B2E9-8634F4280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Glucose has two isomers, called α-glucose and β-glucose (alpha and beta glucose) that vary in the placement of the OH group on the C</a:t>
            </a:r>
            <a:r>
              <a:rPr lang="en-US" altLang="en-US" sz="2800" baseline="-25000"/>
              <a:t>1</a:t>
            </a:r>
            <a:r>
              <a:rPr lang="en-US" altLang="en-US" sz="2800"/>
              <a:t> carbon.</a:t>
            </a:r>
          </a:p>
        </p:txBody>
      </p:sp>
      <p:pic>
        <p:nvPicPr>
          <p:cNvPr id="81924" name="Picture 2">
            <a:extLst>
              <a:ext uri="{FF2B5EF4-FFF2-40B4-BE49-F238E27FC236}">
                <a16:creationId xmlns:a16="http://schemas.microsoft.com/office/drawing/2014/main" id="{0D6259E0-DFA2-4F2E-9B34-614FFB67F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67770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BBE119C-51D1-4358-B2AC-523004470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The addition process</a:t>
            </a:r>
          </a:p>
        </p:txBody>
      </p:sp>
      <p:pic>
        <p:nvPicPr>
          <p:cNvPr id="11267" name="Picture 1">
            <a:extLst>
              <a:ext uri="{FF2B5EF4-FFF2-40B4-BE49-F238E27FC236}">
                <a16:creationId xmlns:a16="http://schemas.microsoft.com/office/drawing/2014/main" id="{32DA8504-B32B-4266-B1AE-DBEBCB19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5042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1">
            <a:extLst>
              <a:ext uri="{FF2B5EF4-FFF2-40B4-BE49-F238E27FC236}">
                <a16:creationId xmlns:a16="http://schemas.microsoft.com/office/drawing/2014/main" id="{C27FF019-9A78-43A9-BB5E-4E06CA096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polymer consists of a number of monomers that can range from 100 to more than 100 000 units.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7324059D-D767-40CF-A357-721A1DC15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Disaccharides</a:t>
            </a:r>
          </a:p>
        </p:txBody>
      </p:sp>
      <p:sp>
        <p:nvSpPr>
          <p:cNvPr id="83971" name="TextBox 1">
            <a:extLst>
              <a:ext uri="{FF2B5EF4-FFF2-40B4-BE49-F238E27FC236}">
                <a16:creationId xmlns:a16="http://schemas.microsoft.com/office/drawing/2014/main" id="{0DD8AEC1-034A-4A4C-8B4B-0ABE71B50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Joining two monosaccharide ring structures forms a </a:t>
            </a:r>
            <a:r>
              <a:rPr lang="en-US" altLang="en-US" sz="2800">
                <a:solidFill>
                  <a:srgbClr val="FF0000"/>
                </a:solidFill>
              </a:rPr>
              <a:t>disaccharide</a:t>
            </a:r>
            <a:r>
              <a:rPr lang="en-US" altLang="en-US" sz="2800"/>
              <a:t>, a double ring structure, joined by a </a:t>
            </a:r>
            <a:r>
              <a:rPr lang="en-US" altLang="en-US" sz="2800">
                <a:solidFill>
                  <a:srgbClr val="FF0000"/>
                </a:solidFill>
              </a:rPr>
              <a:t>glycosidic link</a:t>
            </a:r>
            <a:r>
              <a:rPr lang="en-US" altLang="en-US" sz="2800"/>
              <a:t>: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/>
              <a:t>–C–O–C–.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This is a condensation reaction as a molecule of water is eliminated during the reaction.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Formation of sucrose from two glucose molecules:</a:t>
            </a:r>
          </a:p>
        </p:txBody>
      </p:sp>
      <p:pic>
        <p:nvPicPr>
          <p:cNvPr id="83972" name="Picture 2">
            <a:extLst>
              <a:ext uri="{FF2B5EF4-FFF2-40B4-BE49-F238E27FC236}">
                <a16:creationId xmlns:a16="http://schemas.microsoft.com/office/drawing/2014/main" id="{168D481D-9655-42CE-ABF8-53EE77CE1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4876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52B09ED9-9E89-420A-8412-AAEECFD12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Disaccharides</a:t>
            </a:r>
          </a:p>
        </p:txBody>
      </p:sp>
      <p:sp>
        <p:nvSpPr>
          <p:cNvPr id="86019" name="TextBox 1">
            <a:extLst>
              <a:ext uri="{FF2B5EF4-FFF2-40B4-BE49-F238E27FC236}">
                <a16:creationId xmlns:a16="http://schemas.microsoft.com/office/drawing/2014/main" id="{55658F9C-EFEE-4F0E-A56D-26AAD9AA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As monosaccharides, especially glucose, can have isomers and placings of the OH groups, the joining of these structures is more complex.</a:t>
            </a:r>
          </a:p>
        </p:txBody>
      </p:sp>
      <p:pic>
        <p:nvPicPr>
          <p:cNvPr id="86020" name="Picture 1">
            <a:extLst>
              <a:ext uri="{FF2B5EF4-FFF2-40B4-BE49-F238E27FC236}">
                <a16:creationId xmlns:a16="http://schemas.microsoft.com/office/drawing/2014/main" id="{0DA7DBBD-3CB4-46B0-B4D5-0A78632BF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440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726A8236-30CB-4685-8B1A-578605BCA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Disaccharides</a:t>
            </a:r>
          </a:p>
        </p:txBody>
      </p:sp>
      <p:sp>
        <p:nvSpPr>
          <p:cNvPr id="88067" name="TextBox 1">
            <a:extLst>
              <a:ext uri="{FF2B5EF4-FFF2-40B4-BE49-F238E27FC236}">
                <a16:creationId xmlns:a16="http://schemas.microsoft.com/office/drawing/2014/main" id="{2494DA1D-6584-4A32-A426-46FE27CD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When two glucose molecules join, maltose forms. When a glucose and galactose molecule join, lactose is formed.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different disaccharides have different properties, depending on how the monosaccharides join together.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For example, sucrose and fructose are sweet, while maltose and galactose are not.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7F66EE11-D0E0-4C28-9D06-42BD3D122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Polysaccharides</a:t>
            </a:r>
          </a:p>
        </p:txBody>
      </p:sp>
      <p:sp>
        <p:nvSpPr>
          <p:cNvPr id="90115" name="TextBox 1">
            <a:extLst>
              <a:ext uri="{FF2B5EF4-FFF2-40B4-BE49-F238E27FC236}">
                <a16:creationId xmlns:a16="http://schemas.microsoft.com/office/drawing/2014/main" id="{5E830487-7151-4DB9-A185-E12C60C7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FF0000"/>
                </a:solidFill>
              </a:rPr>
              <a:t>Polysaccharides</a:t>
            </a:r>
            <a:r>
              <a:rPr lang="en-US" altLang="en-US" sz="2800"/>
              <a:t> consist of many monosaccharide monomers (e.g. glucose) joined together with glycosidic links.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polysaccharide can have only one type of monomer or a number of different types.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resulting polysaccharide can be branched or unbranched, giving very different properties.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Cellulose and lignin(wood) complex natural polymers.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2CDB5244-4063-4465-92FC-4B577F90F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Polysaccharide secondary structures</a:t>
            </a:r>
          </a:p>
        </p:txBody>
      </p:sp>
      <p:sp>
        <p:nvSpPr>
          <p:cNvPr id="92163" name="TextBox 1">
            <a:extLst>
              <a:ext uri="{FF2B5EF4-FFF2-40B4-BE49-F238E27FC236}">
                <a16:creationId xmlns:a16="http://schemas.microsoft.com/office/drawing/2014/main" id="{4570E954-F6F3-43A7-8830-40386EBFB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Bonding between the polysaccharide chains leads to formation of helical and sheet structures.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In general these are stable because of the large number of bonds that form, but are easily disrupted if the pH, temperature or certain chemicals are added.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Cross-links are present in polysaccharides like cellulose that give it strength and rigidity. A highly branched polysaccharide such as glycogen does not form cross-links, so lacks these properties.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9F1760F6-6A2D-41AE-BAC7-7F0D7D5B5E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981200"/>
            <a:ext cx="7772400" cy="860425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Chapter 7: Molecules for living</a:t>
            </a:r>
          </a:p>
        </p:txBody>
      </p:sp>
      <p:sp>
        <p:nvSpPr>
          <p:cNvPr id="94211" name="TextBox 1">
            <a:extLst>
              <a:ext uri="{FF2B5EF4-FFF2-40B4-BE49-F238E27FC236}">
                <a16:creationId xmlns:a16="http://schemas.microsoft.com/office/drawing/2014/main" id="{F14EB5B6-B171-4255-9CF1-44299384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3429000"/>
            <a:ext cx="3657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cs typeface="Arial" panose="020B0604020202020204" pitchFamily="34" charset="0"/>
              </a:rPr>
              <a:t>Proteins</a:t>
            </a:r>
          </a:p>
          <a:p>
            <a:endParaRPr lang="en-AU" altLang="en-US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33734766-DB75-463D-9EB9-FA767190B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What is a protein?</a:t>
            </a:r>
          </a:p>
        </p:txBody>
      </p:sp>
      <p:sp>
        <p:nvSpPr>
          <p:cNvPr id="96259" name="TextBox 1">
            <a:extLst>
              <a:ext uri="{FF2B5EF4-FFF2-40B4-BE49-F238E27FC236}">
                <a16:creationId xmlns:a16="http://schemas.microsoft.com/office/drawing/2014/main" id="{51A4E584-CD10-49F8-A186-2B758F8A8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FF0000"/>
                </a:solidFill>
              </a:rPr>
              <a:t>Proteins</a:t>
            </a:r>
            <a:r>
              <a:rPr lang="en-US" altLang="en-US" sz="2800"/>
              <a:t> are polymers containing </a:t>
            </a:r>
            <a:r>
              <a:rPr lang="en-US" altLang="en-US" sz="2800">
                <a:solidFill>
                  <a:srgbClr val="FF0000"/>
                </a:solidFill>
              </a:rPr>
              <a:t>amino acid </a:t>
            </a:r>
            <a:r>
              <a:rPr lang="en-US" altLang="en-US" sz="2800"/>
              <a:t>monomers joined together in a condensation reaction to form a </a:t>
            </a:r>
            <a:r>
              <a:rPr lang="en-US" altLang="en-US" sz="2800">
                <a:solidFill>
                  <a:srgbClr val="FF0000"/>
                </a:solidFill>
              </a:rPr>
              <a:t>polyamide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polyamide chain is folded into specific shapes to make proteins that carry out a multitude of jobs including structural support, hormones, enzymes, and balancing chemicals in the body.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54708FF4-1F9D-4FC6-A135-5B6C6E5F8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Amino acids</a:t>
            </a:r>
          </a:p>
        </p:txBody>
      </p:sp>
      <p:sp>
        <p:nvSpPr>
          <p:cNvPr id="98307" name="TextBox 1">
            <a:extLst>
              <a:ext uri="{FF2B5EF4-FFF2-40B4-BE49-F238E27FC236}">
                <a16:creationId xmlns:a16="http://schemas.microsoft.com/office/drawing/2014/main" id="{D25DB986-EAD5-4E75-B1B2-8C1012D15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There are 20 naturally occurring amino acids that all have the same basic structure.: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R group varies between amino acids and may be polar or non-polar. It may contain functional groups and it may be able to form ions.</a:t>
            </a:r>
          </a:p>
        </p:txBody>
      </p:sp>
      <p:pic>
        <p:nvPicPr>
          <p:cNvPr id="98308" name="Picture 3">
            <a:extLst>
              <a:ext uri="{FF2B5EF4-FFF2-40B4-BE49-F238E27FC236}">
                <a16:creationId xmlns:a16="http://schemas.microsoft.com/office/drawing/2014/main" id="{E84BB456-A981-4AE4-96AD-2EAA98E11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600"/>
            <a:ext cx="384333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FECFA9A1-A8BC-4B64-865A-91B8DC1EE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Primary structure</a:t>
            </a:r>
          </a:p>
        </p:txBody>
      </p:sp>
      <p:sp>
        <p:nvSpPr>
          <p:cNvPr id="100355" name="TextBox 1">
            <a:extLst>
              <a:ext uri="{FF2B5EF4-FFF2-40B4-BE49-F238E27FC236}">
                <a16:creationId xmlns:a16="http://schemas.microsoft.com/office/drawing/2014/main" id="{1A8D70F3-150C-4E9B-B77D-79993D7CF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Joining amino acids is done by an amide condensation reaction to create a polyamide chain, the </a:t>
            </a:r>
            <a:r>
              <a:rPr lang="en-US" altLang="en-US" sz="2800">
                <a:solidFill>
                  <a:srgbClr val="FF0000"/>
                </a:solidFill>
              </a:rPr>
              <a:t>primary structure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most important aspect is the ordering(sequencing) of the amino acids. The order in which they are assembled determines the final structure and hence function of the protein.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Structure and function in proteins are heavily linked. Structure determines function.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6A1EBFB8-F064-4138-90CF-DBA473E0A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Joining amino acids</a:t>
            </a:r>
          </a:p>
        </p:txBody>
      </p:sp>
      <p:sp>
        <p:nvSpPr>
          <p:cNvPr id="102403" name="TextBox 1">
            <a:extLst>
              <a:ext uri="{FF2B5EF4-FFF2-40B4-BE49-F238E27FC236}">
                <a16:creationId xmlns:a16="http://schemas.microsoft.com/office/drawing/2014/main" id="{F842DF85-DBC3-473A-A83C-372A6F50E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link between amino acids is called a </a:t>
            </a:r>
            <a:r>
              <a:rPr lang="en-US" altLang="en-US" sz="2800">
                <a:solidFill>
                  <a:srgbClr val="FF0000"/>
                </a:solidFill>
              </a:rPr>
              <a:t>peptide link </a:t>
            </a:r>
            <a:r>
              <a:rPr lang="en-US" altLang="en-US" sz="2800"/>
              <a:t>and is the same as an amide link in a polyamide. These are made from a carboxylic acid and amine group joining by condensation.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Two amino acids joined together create a </a:t>
            </a:r>
            <a:r>
              <a:rPr lang="en-US" altLang="en-US" sz="2800">
                <a:solidFill>
                  <a:srgbClr val="FF0000"/>
                </a:solidFill>
              </a:rPr>
              <a:t>dipeptide</a:t>
            </a:r>
            <a:r>
              <a:rPr lang="en-US" altLang="en-US" sz="2800"/>
              <a:t>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When many amino acids join together, a </a:t>
            </a:r>
            <a:r>
              <a:rPr lang="en-US" altLang="en-US" sz="2800">
                <a:solidFill>
                  <a:srgbClr val="FF0000"/>
                </a:solidFill>
              </a:rPr>
              <a:t>polypeptide</a:t>
            </a:r>
            <a:r>
              <a:rPr lang="en-US" altLang="en-US" sz="2800"/>
              <a:t> chain is formed.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EF45B54-F0A2-483D-BA48-012668D94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Ethene polymers – polyethylene</a:t>
            </a:r>
          </a:p>
        </p:txBody>
      </p:sp>
      <p:sp>
        <p:nvSpPr>
          <p:cNvPr id="13315" name="TextBox 1">
            <a:extLst>
              <a:ext uri="{FF2B5EF4-FFF2-40B4-BE49-F238E27FC236}">
                <a16:creationId xmlns:a16="http://schemas.microsoft.com/office/drawing/2014/main" id="{2DE61114-F7CF-492B-860D-113621916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Ethene (or ethylene) molecules join to form a long chain polymer called polyethene. The preferred name for this polymer is polyethylene.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catalyst is added to the ethene monomers causing the carbon–carbon double bond to break.</a:t>
            </a:r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709354B5-4A0D-48F1-967A-2CD2CD51B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67976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AFB0D81F-F6BD-4F77-A5B5-DA0DC3B34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Joining amino acids</a:t>
            </a:r>
          </a:p>
        </p:txBody>
      </p:sp>
      <p:sp>
        <p:nvSpPr>
          <p:cNvPr id="104451" name="TextBox 1">
            <a:extLst>
              <a:ext uri="{FF2B5EF4-FFF2-40B4-BE49-F238E27FC236}">
                <a16:creationId xmlns:a16="http://schemas.microsoft.com/office/drawing/2014/main" id="{F76B0F76-53C2-4E6C-9EB5-674DA5F93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To join two amino acids, react the amine end with the carboxylic acid end to form the peptide link.</a:t>
            </a:r>
          </a:p>
        </p:txBody>
      </p:sp>
      <p:pic>
        <p:nvPicPr>
          <p:cNvPr id="104452" name="Picture 1">
            <a:extLst>
              <a:ext uri="{FF2B5EF4-FFF2-40B4-BE49-F238E27FC236}">
                <a16:creationId xmlns:a16="http://schemas.microsoft.com/office/drawing/2014/main" id="{B3C93F78-4688-4972-B1C9-40DF37614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570388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6223C630-A6AD-4413-99EF-7388B68C5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Joining amino acids</a:t>
            </a:r>
          </a:p>
        </p:txBody>
      </p:sp>
      <p:sp>
        <p:nvSpPr>
          <p:cNvPr id="106499" name="TextBox 1">
            <a:extLst>
              <a:ext uri="{FF2B5EF4-FFF2-40B4-BE49-F238E27FC236}">
                <a16:creationId xmlns:a16="http://schemas.microsoft.com/office/drawing/2014/main" id="{5A1DC8ED-6620-416F-84B6-B6BE98979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The dipeptide continues to join to other amino acids via the functional groups at either end of the molecule.</a:t>
            </a:r>
          </a:p>
        </p:txBody>
      </p:sp>
      <p:pic>
        <p:nvPicPr>
          <p:cNvPr id="106500" name="Picture 2">
            <a:extLst>
              <a:ext uri="{FF2B5EF4-FFF2-40B4-BE49-F238E27FC236}">
                <a16:creationId xmlns:a16="http://schemas.microsoft.com/office/drawing/2014/main" id="{A8E99122-01D2-409D-8A03-E7F66B8B5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2590800"/>
            <a:ext cx="8966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0FAD877A-A170-406B-9041-6D776DA33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Secondary structure</a:t>
            </a:r>
          </a:p>
        </p:txBody>
      </p:sp>
      <p:sp>
        <p:nvSpPr>
          <p:cNvPr id="108547" name="TextBox 1">
            <a:extLst>
              <a:ext uri="{FF2B5EF4-FFF2-40B4-BE49-F238E27FC236}">
                <a16:creationId xmlns:a16="http://schemas.microsoft.com/office/drawing/2014/main" id="{3B91528C-010E-4CBE-89EA-B365576AC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When the primary polypeptide chain is complete, it will form secondary interactions with other chains, or itself, by folding and twisting.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An </a:t>
            </a:r>
            <a:r>
              <a:rPr lang="en-US" altLang="en-US" sz="2800">
                <a:solidFill>
                  <a:srgbClr val="FF0000"/>
                </a:solidFill>
              </a:rPr>
              <a:t>alpha helix </a:t>
            </a:r>
            <a:r>
              <a:rPr lang="en-US" altLang="en-US" sz="2800"/>
              <a:t>forms when the C=O part of one amino acid forms a hydrogen bond to the N–H section on a different amino acid, causing the structure to form a spiral shape.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</a:t>
            </a:r>
            <a:r>
              <a:rPr lang="en-US" altLang="en-US" sz="2800">
                <a:solidFill>
                  <a:srgbClr val="FF0000"/>
                </a:solidFill>
              </a:rPr>
              <a:t>beta sheet </a:t>
            </a:r>
            <a:r>
              <a:rPr lang="en-US" altLang="en-US" sz="2800"/>
              <a:t>forms when different chains form hydrogen bonds between them, when side chains are small.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0B39BF74-942E-458D-8BE6-B1981105C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Secondary structure</a:t>
            </a:r>
          </a:p>
        </p:txBody>
      </p:sp>
      <p:sp>
        <p:nvSpPr>
          <p:cNvPr id="110595" name="TextBox 1">
            <a:extLst>
              <a:ext uri="{FF2B5EF4-FFF2-40B4-BE49-F238E27FC236}">
                <a16:creationId xmlns:a16="http://schemas.microsoft.com/office/drawing/2014/main" id="{88A5554F-3DD1-4BF6-9F5A-1DC9BBCC8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Primary chain forms one of two secondary structures.</a:t>
            </a:r>
          </a:p>
        </p:txBody>
      </p:sp>
      <p:pic>
        <p:nvPicPr>
          <p:cNvPr id="110596" name="Picture 3">
            <a:extLst>
              <a:ext uri="{FF2B5EF4-FFF2-40B4-BE49-F238E27FC236}">
                <a16:creationId xmlns:a16="http://schemas.microsoft.com/office/drawing/2014/main" id="{DDB9A897-AA7B-4FE3-989C-EBD8F42EB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3"/>
          <a:stretch>
            <a:fillRect/>
          </a:stretch>
        </p:blipFill>
        <p:spPr bwMode="auto">
          <a:xfrm>
            <a:off x="304800" y="2133600"/>
            <a:ext cx="81534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3A9129A8-18E6-4CB7-BC6A-851A72D95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Tertiary structure</a:t>
            </a:r>
          </a:p>
        </p:txBody>
      </p:sp>
      <p:sp>
        <p:nvSpPr>
          <p:cNvPr id="111619" name="TextBox 1">
            <a:extLst>
              <a:ext uri="{FF2B5EF4-FFF2-40B4-BE49-F238E27FC236}">
                <a16:creationId xmlns:a16="http://schemas.microsoft.com/office/drawing/2014/main" id="{69544C82-E739-4787-913E-FC973C2F8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800" dirty="0"/>
              <a:t>The secondary helices and sheets fold into particular shapes to form a tertiary structure.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800" dirty="0"/>
              <a:t>The protein is held together by interactions of the R groups. Various strength bonds can form, including dispersion forces, dipole-dipole/hydrogen bonding and ionic bonds.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disulfide bridge </a:t>
            </a:r>
            <a:r>
              <a:rPr lang="en-US" altLang="en-US" sz="2800" dirty="0"/>
              <a:t>occurs within the cysteine amino acid and two –SH align and lose the hydrogens to form a covalent S-S disulfide bridge.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sz="2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800" dirty="0"/>
              <a:t>In some proteins, multiple tertiary structures bond together to form a quaternary structure.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82E97E65-FDC0-4F81-B59A-5632E18A1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H bonding, 1953</a:t>
            </a:r>
          </a:p>
        </p:txBody>
      </p:sp>
      <p:pic>
        <p:nvPicPr>
          <p:cNvPr id="114691" name="Content Placeholder 4">
            <a:extLst>
              <a:ext uri="{FF2B5EF4-FFF2-40B4-BE49-F238E27FC236}">
                <a16:creationId xmlns:a16="http://schemas.microsoft.com/office/drawing/2014/main" id="{1DFFE807-60CE-4D7A-8EF5-0038205186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838200"/>
            <a:ext cx="4191000" cy="56388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F6A-753A-44F0-ABF2-06D6E99A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DNA double helix</a:t>
            </a:r>
          </a:p>
        </p:txBody>
      </p:sp>
      <p:pic>
        <p:nvPicPr>
          <p:cNvPr id="5" name="Content Placeholder 4" descr="A picture containing person, person, suit, indoor&#10;&#10;Description automatically generated">
            <a:extLst>
              <a:ext uri="{FF2B5EF4-FFF2-40B4-BE49-F238E27FC236}">
                <a16:creationId xmlns:a16="http://schemas.microsoft.com/office/drawing/2014/main" id="{C283E6C0-B24D-4650-AC83-B20CD2D4B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89947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C1D0DC1E-D83E-415B-8E11-283F21662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Final structure</a:t>
            </a:r>
          </a:p>
        </p:txBody>
      </p:sp>
      <p:sp>
        <p:nvSpPr>
          <p:cNvPr id="115715" name="TextBox 1">
            <a:extLst>
              <a:ext uri="{FF2B5EF4-FFF2-40B4-BE49-F238E27FC236}">
                <a16:creationId xmlns:a16="http://schemas.microsoft.com/office/drawing/2014/main" id="{FD757042-597B-4D0F-9A85-08AE0FF5F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Examples of the bonds between R groups:</a:t>
            </a:r>
          </a:p>
        </p:txBody>
      </p:sp>
      <p:pic>
        <p:nvPicPr>
          <p:cNvPr id="115716" name="Picture 1">
            <a:extLst>
              <a:ext uri="{FF2B5EF4-FFF2-40B4-BE49-F238E27FC236}">
                <a16:creationId xmlns:a16="http://schemas.microsoft.com/office/drawing/2014/main" id="{FBDE369F-7633-44ED-BB80-60244524D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264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44AA-FDE9-40AD-B422-1D91E256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Zwitter</a:t>
            </a:r>
            <a:r>
              <a:rPr lang="en-AU" dirty="0"/>
              <a:t> ion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AFE7028-BEEC-4E20-AECE-E03DB99AD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945797" cy="4665428"/>
          </a:xfrm>
        </p:spPr>
      </p:pic>
    </p:spTree>
    <p:extLst>
      <p:ext uri="{BB962C8B-B14F-4D97-AF65-F5344CB8AC3E}">
        <p14:creationId xmlns:p14="http://schemas.microsoft.com/office/powerpoint/2010/main" val="364903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247CE9C-4A10-452F-A658-E52217635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Ethene polymers – polyethylene</a:t>
            </a:r>
          </a:p>
        </p:txBody>
      </p:sp>
      <p:sp>
        <p:nvSpPr>
          <p:cNvPr id="15363" name="TextBox 1">
            <a:extLst>
              <a:ext uri="{FF2B5EF4-FFF2-40B4-BE49-F238E27FC236}">
                <a16:creationId xmlns:a16="http://schemas.microsoft.com/office/drawing/2014/main" id="{FC0535E5-F70D-44F2-896E-FE0554C0B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As each monomer now has free electrons, carbon–carbon bonds form between monomers, creating a long chain polymer.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shorthand way of representing polyethylene is: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(n = number monomer units)</a:t>
            </a:r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B48AA934-67AD-4121-A220-ADC2D7303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929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>
            <a:extLst>
              <a:ext uri="{FF2B5EF4-FFF2-40B4-BE49-F238E27FC236}">
                <a16:creationId xmlns:a16="http://schemas.microsoft.com/office/drawing/2014/main" id="{18720036-AC4D-4FF3-9E32-61D28E801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24400"/>
            <a:ext cx="19097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4254555-FCCA-4CC2-8F44-04722447F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Ethene polymers – LDPE</a:t>
            </a:r>
          </a:p>
        </p:txBody>
      </p:sp>
      <p:sp>
        <p:nvSpPr>
          <p:cNvPr id="17411" name="TextBox 1">
            <a:extLst>
              <a:ext uri="{FF2B5EF4-FFF2-40B4-BE49-F238E27FC236}">
                <a16:creationId xmlns:a16="http://schemas.microsoft.com/office/drawing/2014/main" id="{D380FDDB-9EEB-41B1-8F34-11D4FF293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Produced using high temperature and pressure and an initiator to start the reaction.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 branched structure forms that does not allow for close packing due to the branches. This is Low Density PolyEthylene (</a:t>
            </a:r>
            <a:r>
              <a:rPr lang="en-US" altLang="en-US" sz="2800">
                <a:solidFill>
                  <a:srgbClr val="FF0000"/>
                </a:solidFill>
              </a:rPr>
              <a:t>LDPE</a:t>
            </a:r>
            <a:r>
              <a:rPr lang="en-US" altLang="en-US" sz="2800"/>
              <a:t>).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80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This is a flexible polymer with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low melting point and low density.</a:t>
            </a: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F1054874-7089-4F34-8136-EDCFE11C1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57600"/>
            <a:ext cx="2755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631A223-9EE9-4A7C-8775-76B6B8909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Ethene polymers - HDPE</a:t>
            </a:r>
          </a:p>
        </p:txBody>
      </p:sp>
      <p:sp>
        <p:nvSpPr>
          <p:cNvPr id="19459" name="TextBox 1">
            <a:extLst>
              <a:ext uri="{FF2B5EF4-FFF2-40B4-BE49-F238E27FC236}">
                <a16:creationId xmlns:a16="http://schemas.microsoft.com/office/drawing/2014/main" id="{E70534BC-2D08-4C52-838F-C65D19EC6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High Density PolyEthylene (</a:t>
            </a:r>
            <a:r>
              <a:rPr lang="en-US" altLang="en-US" sz="2800">
                <a:solidFill>
                  <a:srgbClr val="FF0000"/>
                </a:solidFill>
              </a:rPr>
              <a:t>HDPE</a:t>
            </a:r>
            <a:r>
              <a:rPr lang="en-US" altLang="en-US" sz="2800"/>
              <a:t>) is produced using the Ziegler–Natta process. This requires lower pressures and temperatures and a catalyst, Titanium based.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An unbranched polymer forms that is higher density with a higher melting point. It is also less flexible.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8E653888-2C49-4133-8103-AC457587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3340100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2CCF4FE-C453-4B9D-A17A-890E4EA8E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Other polymers</a:t>
            </a:r>
          </a:p>
        </p:txBody>
      </p:sp>
      <p:sp>
        <p:nvSpPr>
          <p:cNvPr id="21507" name="TextBox 1">
            <a:extLst>
              <a:ext uri="{FF2B5EF4-FFF2-40B4-BE49-F238E27FC236}">
                <a16:creationId xmlns:a16="http://schemas.microsoft.com/office/drawing/2014/main" id="{B02B3621-BAAB-4415-9B36-8D7EEC5D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/>
              <a:t>Ethene can also be used to create other monomers that form polymers, such as polystyrene and PVC.</a:t>
            </a:r>
          </a:p>
        </p:txBody>
      </p:sp>
      <p:pic>
        <p:nvPicPr>
          <p:cNvPr id="21508" name="Picture 1">
            <a:extLst>
              <a:ext uri="{FF2B5EF4-FFF2-40B4-BE49-F238E27FC236}">
                <a16:creationId xmlns:a16="http://schemas.microsoft.com/office/drawing/2014/main" id="{3C1B9254-5DDA-4CAA-BB98-B14566879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816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B2DCEE"/>
      </a:dk2>
      <a:lt2>
        <a:srgbClr val="80C4E2"/>
      </a:lt2>
      <a:accent1>
        <a:srgbClr val="013658"/>
      </a:accent1>
      <a:accent2>
        <a:srgbClr val="0C5C92"/>
      </a:accent2>
      <a:accent3>
        <a:srgbClr val="FFFFFF"/>
      </a:accent3>
      <a:accent4>
        <a:srgbClr val="000000"/>
      </a:accent4>
      <a:accent5>
        <a:srgbClr val="AAAEB4"/>
      </a:accent5>
      <a:accent6>
        <a:srgbClr val="0A5384"/>
      </a:accent6>
      <a:hlink>
        <a:srgbClr val="0089C5"/>
      </a:hlink>
      <a:folHlink>
        <a:srgbClr val="4CACD6"/>
      </a:folHlink>
    </a:clrScheme>
    <a:fontScheme name="C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9D69F08-8A31-47C6-A0D3-BCB14241DC42}"/>
</file>

<file path=customXml/itemProps2.xml><?xml version="1.0" encoding="utf-8"?>
<ds:datastoreItem xmlns:ds="http://schemas.openxmlformats.org/officeDocument/2006/customXml" ds:itemID="{41C6B076-2472-49A5-8ECB-4C7A7F4EA882}"/>
</file>

<file path=customXml/itemProps3.xml><?xml version="1.0" encoding="utf-8"?>
<ds:datastoreItem xmlns:ds="http://schemas.openxmlformats.org/officeDocument/2006/customXml" ds:itemID="{39C2EE4A-A502-497D-9CCF-73643A330DA4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4685</TotalTime>
  <Words>2444</Words>
  <Application>Microsoft Office PowerPoint</Application>
  <PresentationFormat>On-screen Show (4:3)</PresentationFormat>
  <Paragraphs>304</Paragraphs>
  <Slides>58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Wingdings</vt:lpstr>
      <vt:lpstr>Theme1</vt:lpstr>
      <vt:lpstr>Chapter 7: Molecules for living</vt:lpstr>
      <vt:lpstr>What is a polymer?</vt:lpstr>
      <vt:lpstr>The addition process</vt:lpstr>
      <vt:lpstr>The addition process</vt:lpstr>
      <vt:lpstr>Ethene polymers – polyethylene</vt:lpstr>
      <vt:lpstr>Ethene polymers – polyethylene</vt:lpstr>
      <vt:lpstr>Ethene polymers – LDPE</vt:lpstr>
      <vt:lpstr>Ethene polymers - HDPE</vt:lpstr>
      <vt:lpstr>Other polymers</vt:lpstr>
      <vt:lpstr>PVC</vt:lpstr>
      <vt:lpstr>Copolymers</vt:lpstr>
      <vt:lpstr>Chapter 7: Molecules for living  </vt:lpstr>
      <vt:lpstr>Introduction</vt:lpstr>
      <vt:lpstr>Crystallinity</vt:lpstr>
      <vt:lpstr>Crystallinity</vt:lpstr>
      <vt:lpstr>Crystallinity</vt:lpstr>
      <vt:lpstr>Branching</vt:lpstr>
      <vt:lpstr>Chain length</vt:lpstr>
      <vt:lpstr>Side groups</vt:lpstr>
      <vt:lpstr>Cross-linking</vt:lpstr>
      <vt:lpstr>Stability/biodegradability</vt:lpstr>
      <vt:lpstr>Chapter 7: Molecules for living</vt:lpstr>
      <vt:lpstr>What is a condensation polymer?</vt:lpstr>
      <vt:lpstr>Polyesters – preparation</vt:lpstr>
      <vt:lpstr>PLA – a single monomer example</vt:lpstr>
      <vt:lpstr>Polyesters – preparation</vt:lpstr>
      <vt:lpstr>Single and double monomers</vt:lpstr>
      <vt:lpstr>PLA – a single monomer example</vt:lpstr>
      <vt:lpstr>PET – double monomer example</vt:lpstr>
      <vt:lpstr>PET – double monomer example</vt:lpstr>
      <vt:lpstr>Polyamides – preparation</vt:lpstr>
      <vt:lpstr>Polyamide – single monomer – nylon-6</vt:lpstr>
      <vt:lpstr>Polyamide – double monomer – nylon-6-6</vt:lpstr>
      <vt:lpstr>Chapter 7: Molecules for living</vt:lpstr>
      <vt:lpstr>What is a carbohydrate?</vt:lpstr>
      <vt:lpstr>Structure</vt:lpstr>
      <vt:lpstr>Monosaccharides</vt:lpstr>
      <vt:lpstr>Monosaccharides</vt:lpstr>
      <vt:lpstr>Monosaccharides</vt:lpstr>
      <vt:lpstr>Disaccharides</vt:lpstr>
      <vt:lpstr>Disaccharides</vt:lpstr>
      <vt:lpstr>Disaccharides</vt:lpstr>
      <vt:lpstr>Polysaccharides</vt:lpstr>
      <vt:lpstr>Polysaccharide secondary structures</vt:lpstr>
      <vt:lpstr>Chapter 7: Molecules for living</vt:lpstr>
      <vt:lpstr>What is a protein?</vt:lpstr>
      <vt:lpstr>Amino acids</vt:lpstr>
      <vt:lpstr>Primary structure</vt:lpstr>
      <vt:lpstr>Joining amino acids</vt:lpstr>
      <vt:lpstr>Joining amino acids</vt:lpstr>
      <vt:lpstr>Joining amino acids</vt:lpstr>
      <vt:lpstr>Secondary structure</vt:lpstr>
      <vt:lpstr>Secondary structure</vt:lpstr>
      <vt:lpstr>Tertiary structure</vt:lpstr>
      <vt:lpstr>H bonding, 1953</vt:lpstr>
      <vt:lpstr>DNA double helix</vt:lpstr>
      <vt:lpstr>Final structure</vt:lpstr>
      <vt:lpstr>Zwitter ion</vt:lpstr>
    </vt:vector>
  </TitlesOfParts>
  <Company>Cengage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PTM: Goal Setting</dc:title>
  <dc:creator>Perkins, Richard</dc:creator>
  <cp:lastModifiedBy>Nick Marston</cp:lastModifiedBy>
  <cp:revision>299</cp:revision>
  <dcterms:created xsi:type="dcterms:W3CDTF">2009-07-02T12:34:17Z</dcterms:created>
  <dcterms:modified xsi:type="dcterms:W3CDTF">2021-08-31T01:29:58Z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  <property fmtid="{D5CDD505-2E9C-101B-9397-08002B2CF9AE}" pid="3" name="MediaServiceImageTags">
    <vt:lpwstr/>
  </property>
</Properties>
</file>